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1"/>
  </p:notesMasterIdLst>
  <p:handoutMasterIdLst>
    <p:handoutMasterId r:id="rId12"/>
  </p:handoutMasterIdLst>
  <p:sldIdLst>
    <p:sldId id="303" r:id="rId2"/>
    <p:sldId id="327" r:id="rId3"/>
    <p:sldId id="328" r:id="rId4"/>
    <p:sldId id="329" r:id="rId5"/>
    <p:sldId id="330" r:id="rId6"/>
    <p:sldId id="331" r:id="rId7"/>
    <p:sldId id="332" r:id="rId8"/>
    <p:sldId id="333" r:id="rId9"/>
    <p:sldId id="334" r:id="rId10"/>
  </p:sldIdLst>
  <p:sldSz cx="9144000" cy="6858000" type="screen4x3"/>
  <p:notesSz cx="6797675" cy="99282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72732F"/>
    <a:srgbClr val="B1D254"/>
    <a:srgbClr val="C6D254"/>
    <a:srgbClr val="2A6EA8"/>
    <a:srgbClr val="FF3300"/>
    <a:srgbClr val="FFCC00"/>
    <a:srgbClr val="FEFE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/>
  </p:normalViewPr>
  <p:slideViewPr>
    <p:cSldViewPr snapToGrid="0">
      <p:cViewPr>
        <p:scale>
          <a:sx n="87" d="100"/>
          <a:sy n="87" d="100"/>
        </p:scale>
        <p:origin x="-1374" y="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mgriot\Documents\Espresso\MTC\Power%20Consumption%20RADIO%20OFF\Power%20consumption%20PSM%20vs%20EDRX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Battery</a:t>
            </a:r>
            <a:r>
              <a:rPr lang="en-US" baseline="0"/>
              <a:t> life comparison</a:t>
            </a:r>
            <a:endParaRPr lang="en-US"/>
          </a:p>
        </c:rich>
      </c:tx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v>PSM</c:v>
          </c:tx>
          <c:invertIfNegative val="0"/>
          <c:cat>
            <c:strRef>
              <c:f>'Battery life - Model 1'!$C$42:$F$42</c:f>
              <c:strCache>
                <c:ptCount val="4"/>
                <c:pt idx="0">
                  <c:v>60 min</c:v>
                </c:pt>
                <c:pt idx="1">
                  <c:v>30 min</c:v>
                </c:pt>
                <c:pt idx="2">
                  <c:v>15 min</c:v>
                </c:pt>
                <c:pt idx="3">
                  <c:v>5 min</c:v>
                </c:pt>
              </c:strCache>
            </c:strRef>
          </c:cat>
          <c:val>
            <c:numRef>
              <c:f>'Battery life - Model 1'!$C$41:$F$41</c:f>
              <c:numCache>
                <c:formatCode>General</c:formatCode>
                <c:ptCount val="4"/>
                <c:pt idx="0">
                  <c:v>15.8069968664313</c:v>
                </c:pt>
                <c:pt idx="1">
                  <c:v>9.1120752504199949</c:v>
                </c:pt>
                <c:pt idx="2">
                  <c:v>4.9332237476514527</c:v>
                </c:pt>
                <c:pt idx="3">
                  <c:v>1.7404680526388445</c:v>
                </c:pt>
              </c:numCache>
            </c:numRef>
          </c:val>
        </c:ser>
        <c:ser>
          <c:idx val="1"/>
          <c:order val="1"/>
          <c:tx>
            <c:v>Extended I-DRX (2 min)</c:v>
          </c:tx>
          <c:invertIfNegative val="0"/>
          <c:cat>
            <c:strRef>
              <c:f>'Battery life - Model 1'!$C$42:$F$42</c:f>
              <c:strCache>
                <c:ptCount val="4"/>
                <c:pt idx="0">
                  <c:v>60 min</c:v>
                </c:pt>
                <c:pt idx="1">
                  <c:v>30 min</c:v>
                </c:pt>
                <c:pt idx="2">
                  <c:v>15 min</c:v>
                </c:pt>
                <c:pt idx="3">
                  <c:v>5 min</c:v>
                </c:pt>
              </c:strCache>
            </c:strRef>
          </c:cat>
          <c:val>
            <c:numRef>
              <c:f>'Battery life - Model 1'!$G$41:$J$41</c:f>
              <c:numCache>
                <c:formatCode>General</c:formatCode>
                <c:ptCount val="4"/>
                <c:pt idx="0">
                  <c:v>17.066885978806212</c:v>
                </c:pt>
                <c:pt idx="1">
                  <c:v>17.066885978806212</c:v>
                </c:pt>
                <c:pt idx="2">
                  <c:v>17.066885978806212</c:v>
                </c:pt>
                <c:pt idx="3">
                  <c:v>17.066885978806212</c:v>
                </c:pt>
              </c:numCache>
            </c:numRef>
          </c:val>
        </c:ser>
        <c:ser>
          <c:idx val="2"/>
          <c:order val="2"/>
          <c:tx>
            <c:v>Extended I-DRX (5 min)</c:v>
          </c:tx>
          <c:spPr>
            <a:solidFill>
              <a:srgbClr val="FF0000"/>
            </a:solidFill>
          </c:spPr>
          <c:invertIfNegative val="0"/>
          <c:dPt>
            <c:idx val="0"/>
            <c:invertIfNegative val="0"/>
            <c:bubble3D val="0"/>
          </c:dPt>
          <c:cat>
            <c:strRef>
              <c:f>'Battery life - Model 1'!$C$42:$F$42</c:f>
              <c:strCache>
                <c:ptCount val="4"/>
                <c:pt idx="0">
                  <c:v>60 min</c:v>
                </c:pt>
                <c:pt idx="1">
                  <c:v>30 min</c:v>
                </c:pt>
                <c:pt idx="2">
                  <c:v>15 min</c:v>
                </c:pt>
                <c:pt idx="3">
                  <c:v>5 min</c:v>
                </c:pt>
              </c:strCache>
            </c:strRef>
          </c:cat>
          <c:val>
            <c:numRef>
              <c:f>'Battery life - Model 1'!$K$41:$N$41</c:f>
              <c:numCache>
                <c:formatCode>General</c:formatCode>
                <c:ptCount val="4"/>
                <c:pt idx="0">
                  <c:v>30.709408516396891</c:v>
                </c:pt>
                <c:pt idx="1">
                  <c:v>30.709408516396891</c:v>
                </c:pt>
                <c:pt idx="2">
                  <c:v>30.709408516396891</c:v>
                </c:pt>
                <c:pt idx="3">
                  <c:v>30.709408516396891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9037568"/>
        <c:axId val="99039488"/>
      </c:barChart>
      <c:catAx>
        <c:axId val="9903756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MT data delay tolerance</a:t>
                </a:r>
              </a:p>
            </c:rich>
          </c:tx>
          <c:overlay val="0"/>
        </c:title>
        <c:majorTickMark val="none"/>
        <c:minorTickMark val="none"/>
        <c:tickLblPos val="nextTo"/>
        <c:crossAx val="99039488"/>
        <c:crosses val="autoZero"/>
        <c:auto val="1"/>
        <c:lblAlgn val="ctr"/>
        <c:lblOffset val="100"/>
        <c:noMultiLvlLbl val="0"/>
      </c:catAx>
      <c:valAx>
        <c:axId val="99039488"/>
        <c:scaling>
          <c:orientation val="minMax"/>
        </c:scaling>
        <c:delete val="0"/>
        <c:axPos val="l"/>
        <c:majorGridlines/>
        <c:title>
          <c:tx>
            <c:rich>
              <a:bodyPr/>
              <a:lstStyle/>
              <a:p>
                <a:pPr>
                  <a:defRPr sz="1400"/>
                </a:pPr>
                <a:r>
                  <a:rPr lang="en-US" sz="1400"/>
                  <a:t>Battery life </a:t>
                </a:r>
              </a:p>
              <a:p>
                <a:pPr>
                  <a:defRPr sz="1400"/>
                </a:pPr>
                <a:r>
                  <a:rPr lang="en-US" sz="1400"/>
                  <a:t>(Reference</a:t>
                </a:r>
                <a:r>
                  <a:rPr lang="en-US" sz="1400" baseline="0"/>
                  <a:t> I-DRX 2.56s)</a:t>
                </a:r>
              </a:p>
            </c:rich>
          </c:tx>
          <c:overlay val="0"/>
        </c:title>
        <c:numFmt formatCode="General" sourceLinked="1"/>
        <c:majorTickMark val="out"/>
        <c:minorTickMark val="none"/>
        <c:tickLblPos val="nextTo"/>
        <c:crossAx val="99037568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sz="1400"/>
          </a:pPr>
          <a:endParaRPr lang="en-US"/>
        </a:p>
      </c:txPr>
    </c:legend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8.wmf"/><Relationship Id="rId2" Type="http://schemas.openxmlformats.org/officeDocument/2006/relationships/image" Target="../media/image7.wmf"/><Relationship Id="rId1" Type="http://schemas.openxmlformats.org/officeDocument/2006/relationships/image" Target="../media/image6.wmf"/><Relationship Id="rId4" Type="http://schemas.openxmlformats.org/officeDocument/2006/relationships/image" Target="../media/image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DB95D54B-4C71-4763-B4AB-701D685F3AE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79572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CA4F1B50-8DA6-4527-BD0B-BDF67E62C71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65621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D7C50F-071E-4D3B-9A71-41D99FA7C3E5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1933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71590D-4171-4666-B841-7A4D2FBD72E3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422514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E251F-2AD2-4DCB-A323-DDFC1B80BEC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675667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8768C3-47D1-4392-8FE0-25DC3B66A420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32797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9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9208" y="1024229"/>
            <a:ext cx="7985125" cy="12341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445542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9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9208" y="1024229"/>
            <a:ext cx="7985125" cy="12341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135771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9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9208" y="1024229"/>
            <a:ext cx="7985125" cy="12341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3966019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9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9208" y="1024229"/>
            <a:ext cx="7985125" cy="12341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8864721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9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9208" y="1024229"/>
            <a:ext cx="7985125" cy="12341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8415722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9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9208" y="1024229"/>
            <a:ext cx="7985125" cy="12341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8382207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9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9208" y="1024229"/>
            <a:ext cx="7985125" cy="12341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4505856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Placeholder 1"/>
          <p:cNvSpPr>
            <a:spLocks noGrp="1"/>
          </p:cNvSpPr>
          <p:nvPr>
            <p:ph type="title"/>
          </p:nvPr>
        </p:nvSpPr>
        <p:spPr>
          <a:xfrm>
            <a:off x="440261" y="158449"/>
            <a:ext cx="7984071" cy="76758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2469" y="6509933"/>
            <a:ext cx="531811" cy="33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254061"/>
                </a:solidFill>
                <a:latin typeface="Arial"/>
                <a:cs typeface="Arial"/>
              </a:defRPr>
            </a:lvl1pPr>
          </a:lstStyle>
          <a:p>
            <a:fld id="{D4EABEBA-CB0E-0E48-9AC1-74C7372C6EC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439208" y="1024229"/>
            <a:ext cx="7985125" cy="1234184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17842529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67E41F-8915-4FA0-A694-875A9864418A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915601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86775" y="6472238"/>
            <a:ext cx="361950" cy="190500"/>
          </a:xfrm>
          <a:prstGeom prst="rect">
            <a:avLst/>
          </a:prstGeom>
        </p:spPr>
        <p:txBody>
          <a:bodyPr/>
          <a:lstStyle>
            <a:lvl1pPr algn="ctr">
              <a:defRPr sz="1200" smtClean="0"/>
            </a:lvl1pPr>
          </a:lstStyle>
          <a:p>
            <a:pPr>
              <a:defRPr/>
            </a:pPr>
            <a:fld id="{42C565E6-A467-4F19-B63D-0F0893A1601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509912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853B5C-B1A4-46C1-A750-E464EE09C56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88064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A52D36-69C9-42AB-A3DF-D45F3936EAB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9925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05868C-24B8-4D1F-991D-EAB4670F0DD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901691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77020E-C156-4832-94AB-44E8148CC01C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8779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F74AE3-9E7F-40D7-84DA-E5D00E50D766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1408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GB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>
          <a:xfrm>
            <a:off x="8558213" y="6483350"/>
            <a:ext cx="395287" cy="222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EA645-44A1-4249-8979-420F90601EEF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33663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8" descr="green.jp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pic>
        <p:nvPicPr>
          <p:cNvPr id="1029" name="Picture 6" descr="3GPP_TM_RD.jp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baseline="30000">
                <a:solidFill>
                  <a:schemeClr val="bg1"/>
                </a:solidFill>
              </a:rPr>
              <a:t>th</a:t>
            </a:r>
            <a:r>
              <a:rPr lang="en-GB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1031" name="Picture 8" descr="green.jp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" y="6456363"/>
            <a:ext cx="4641850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6" descr="3GPP_TM_RD.jpg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en-GB">
                <a:solidFill>
                  <a:schemeClr val="bg1"/>
                </a:solidFill>
              </a:rPr>
              <a:t>© 3GPP 2009     &lt;Title, date&gt;</a:t>
            </a:r>
          </a:p>
        </p:txBody>
      </p:sp>
      <p:sp>
        <p:nvSpPr>
          <p:cNvPr id="56334" name="Slide Number Placeholder 4"/>
          <p:cNvSpPr txBox="1">
            <a:spLocks noGrp="1"/>
          </p:cNvSpPr>
          <p:nvPr/>
        </p:nvSpPr>
        <p:spPr bwMode="auto">
          <a:xfrm>
            <a:off x="8439150" y="6461125"/>
            <a:ext cx="454025" cy="2222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algn="ctr" eaLnBrk="1" hangingPunct="1">
              <a:defRPr/>
            </a:pPr>
            <a:fld id="{7A25017E-4383-45BD-B5B2-EC1A2F523D23}" type="slidenum">
              <a:rPr lang="en-GB" sz="1200" b="1"/>
              <a:pPr algn="ctr" eaLnBrk="1" hangingPunct="1">
                <a:defRPr/>
              </a:pPr>
              <a:t>‹#›</a:t>
            </a:fld>
            <a:endParaRPr lang="en-GB" sz="1200" b="1" dirty="0">
              <a:solidFill>
                <a:schemeClr val="bg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  <p:sldLayoutId id="2147483753" r:id="rId2"/>
    <p:sldLayoutId id="2147483754" r:id="rId3"/>
    <p:sldLayoutId id="2147483755" r:id="rId4"/>
    <p:sldLayoutId id="2147483756" r:id="rId5"/>
    <p:sldLayoutId id="2147483757" r:id="rId6"/>
    <p:sldLayoutId id="2147483758" r:id="rId7"/>
    <p:sldLayoutId id="2147483759" r:id="rId8"/>
    <p:sldLayoutId id="2147483760" r:id="rId9"/>
    <p:sldLayoutId id="2147483761" r:id="rId10"/>
    <p:sldLayoutId id="2147483762" r:id="rId11"/>
    <p:sldLayoutId id="2147483764" r:id="rId12"/>
    <p:sldLayoutId id="2147483765" r:id="rId13"/>
    <p:sldLayoutId id="2147483766" r:id="rId14"/>
    <p:sldLayoutId id="2147483767" r:id="rId15"/>
    <p:sldLayoutId id="2147483768" r:id="rId16"/>
    <p:sldLayoutId id="2147483769" r:id="rId17"/>
    <p:sldLayoutId id="2147483770" r:id="rId18"/>
    <p:sldLayoutId id="2147483771" r:id="rId19"/>
  </p:sldLayoutIdLst>
  <p:hf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23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Font typeface="Arial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hyperlink" Target="http://www.3gpp.org/ftp/tsg_ran/wg2_rl2/TSGR2_83/Docs/R2-132560.zip" TargetMode="External"/><Relationship Id="rId7" Type="http://schemas.openxmlformats.org/officeDocument/2006/relationships/image" Target="../media/image7.wmf"/><Relationship Id="rId2" Type="http://schemas.openxmlformats.org/officeDocument/2006/relationships/slideLayout" Target="../slideLayouts/slideLayout1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11" Type="http://schemas.openxmlformats.org/officeDocument/2006/relationships/image" Target="../media/image9.wmf"/><Relationship Id="rId5" Type="http://schemas.openxmlformats.org/officeDocument/2006/relationships/image" Target="../media/image6.wmf"/><Relationship Id="rId10" Type="http://schemas.openxmlformats.org/officeDocument/2006/relationships/oleObject" Target="../embeddings/oleObject5.bin"/><Relationship Id="rId4" Type="http://schemas.openxmlformats.org/officeDocument/2006/relationships/oleObject" Target="../embeddings/oleObject2.bin"/><Relationship Id="rId9" Type="http://schemas.openxmlformats.org/officeDocument/2006/relationships/image" Target="../media/image8.wm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3gpp.org/ftp/tsg_ran/wg2_rl2/TSGR2_83/Docs/R2-132560.zip" TargetMode="External"/><Relationship Id="rId1" Type="http://schemas.openxmlformats.org/officeDocument/2006/relationships/slideLayout" Target="../slideLayouts/slideLayout19.xml"/><Relationship Id="rId4" Type="http://schemas.openxmlformats.org/officeDocument/2006/relationships/image" Target="cid:image004.png@01CE9514.4FD3D3D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 descr="3GPP_TM_RD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096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717550" y="1411288"/>
            <a:ext cx="7813675" cy="4100512"/>
          </a:xfrm>
        </p:spPr>
        <p:txBody>
          <a:bodyPr>
            <a:normAutofit/>
          </a:bodyPr>
          <a:lstStyle/>
          <a:p>
            <a:r>
              <a:rPr lang="en-U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altLang="en-US" sz="280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US" altLang="en-US" sz="280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316" name="Subtitle 6"/>
          <p:cNvSpPr>
            <a:spLocks noGrp="1"/>
          </p:cNvSpPr>
          <p:nvPr>
            <p:ph type="subTitle" idx="4294967295"/>
          </p:nvPr>
        </p:nvSpPr>
        <p:spPr>
          <a:xfrm>
            <a:off x="1371600" y="4112796"/>
            <a:ext cx="6400800" cy="17526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dirty="0" smtClean="0">
                <a:latin typeface="Arial" charset="0"/>
              </a:rPr>
              <a:t>Qualcomm Incorporated</a:t>
            </a:r>
            <a:endParaRPr lang="en-US" altLang="en-US" dirty="0" smtClean="0">
              <a:latin typeface="Arial" charset="0"/>
            </a:endParaRPr>
          </a:p>
        </p:txBody>
      </p:sp>
      <p:sp>
        <p:nvSpPr>
          <p:cNvPr id="12351" name="Text Box 63"/>
          <p:cNvSpPr txBox="1">
            <a:spLocks noChangeArrowheads="1"/>
          </p:cNvSpPr>
          <p:nvPr/>
        </p:nvSpPr>
        <p:spPr bwMode="auto">
          <a:xfrm>
            <a:off x="710318" y="1989138"/>
            <a:ext cx="7372531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en-US" alt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Motivation for</a:t>
            </a:r>
          </a:p>
          <a:p>
            <a:pPr algn="ctr"/>
            <a:r>
              <a:rPr lang="en-US" alt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SA2 Rel-13 WID Proposal</a:t>
            </a:r>
            <a:br>
              <a:rPr lang="en-US" alt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altLang="en-US" sz="4400" dirty="0" smtClean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Extended DRX for Idle mode</a:t>
            </a:r>
            <a:endParaRPr lang="en-US" altLang="en-US" sz="4400" dirty="0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Rel-12 MTC </a:t>
            </a:r>
            <a:r>
              <a:rPr lang="en-US" dirty="0"/>
              <a:t>Power consumption optimization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/>
              <a:t>MTCe</a:t>
            </a:r>
            <a:r>
              <a:rPr lang="en-US" dirty="0"/>
              <a:t>-UEPCOP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0"/>
          </p:nvPr>
        </p:nvSpPr>
        <p:spPr>
          <a:xfrm>
            <a:off x="439208" y="1024231"/>
            <a:ext cx="7985125" cy="2791533"/>
          </a:xfrm>
        </p:spPr>
        <p:txBody>
          <a:bodyPr/>
          <a:lstStyle/>
          <a:p>
            <a:r>
              <a:rPr lang="en-US" dirty="0"/>
              <a:t>What was accomplished:</a:t>
            </a:r>
          </a:p>
          <a:p>
            <a:pPr lvl="1"/>
            <a:r>
              <a:rPr lang="en-US" dirty="0"/>
              <a:t>Introduction of Power Saving Mode</a:t>
            </a:r>
          </a:p>
          <a:p>
            <a:pPr lvl="2"/>
            <a:r>
              <a:rPr lang="en-US" dirty="0"/>
              <a:t>UE becomes unreachable for paging during PSM, it stops access stratum activities.</a:t>
            </a:r>
          </a:p>
          <a:p>
            <a:pPr lvl="2"/>
            <a:r>
              <a:rPr lang="en-GB" dirty="0"/>
              <a:t>How to enter PSM:</a:t>
            </a:r>
          </a:p>
          <a:p>
            <a:pPr lvl="3"/>
            <a:r>
              <a:rPr lang="en-GB" dirty="0"/>
              <a:t>UE negotiates Active time with </a:t>
            </a:r>
            <a:r>
              <a:rPr lang="en-GB" dirty="0" smtClean="0"/>
              <a:t>MME (and optionally periodic TAU timer)</a:t>
            </a:r>
            <a:endParaRPr lang="en-GB" dirty="0"/>
          </a:p>
          <a:p>
            <a:pPr lvl="3"/>
            <a:r>
              <a:rPr lang="en-GB" dirty="0"/>
              <a:t>UE starts active timer when it enters idle mode.</a:t>
            </a:r>
          </a:p>
          <a:p>
            <a:pPr lvl="3"/>
            <a:r>
              <a:rPr lang="en-GB" dirty="0"/>
              <a:t>When Active time expires it enters PSM.</a:t>
            </a:r>
          </a:p>
          <a:p>
            <a:pPr lvl="2"/>
            <a:r>
              <a:rPr lang="en-GB" dirty="0"/>
              <a:t>How to exit PSM:</a:t>
            </a:r>
          </a:p>
          <a:p>
            <a:pPr lvl="3"/>
            <a:r>
              <a:rPr lang="en-GB" dirty="0"/>
              <a:t>Trigger: MO data</a:t>
            </a:r>
            <a:r>
              <a:rPr lang="en-US" dirty="0"/>
              <a:t>,</a:t>
            </a:r>
            <a:r>
              <a:rPr lang="en-GB" dirty="0"/>
              <a:t> Periodic TAU timer </a:t>
            </a:r>
            <a:r>
              <a:rPr lang="en-GB" dirty="0" smtClean="0"/>
              <a:t>expires</a:t>
            </a:r>
          </a:p>
          <a:p>
            <a:pPr lvl="3"/>
            <a:r>
              <a:rPr lang="en-GB" dirty="0" smtClean="0"/>
              <a:t>Action</a:t>
            </a:r>
            <a:r>
              <a:rPr lang="en-GB" dirty="0"/>
              <a:t>: Service request or TAU, respectively.</a:t>
            </a:r>
          </a:p>
        </p:txBody>
      </p:sp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4519000"/>
              </p:ext>
            </p:extLst>
          </p:nvPr>
        </p:nvGraphicFramePr>
        <p:xfrm>
          <a:off x="1691774" y="4371977"/>
          <a:ext cx="5437159" cy="20326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Visio" r:id="rId4" imgW="6220028" imgH="2398683" progId="Visio.Drawing.11">
                  <p:embed/>
                </p:oleObj>
              </mc:Choice>
              <mc:Fallback>
                <p:oleObj name="Visio" r:id="rId4" imgW="6220028" imgH="2398683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91774" y="4371977"/>
                        <a:ext cx="5437159" cy="20326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Content Placeholder 3"/>
          <p:cNvSpPr txBox="1">
            <a:spLocks/>
          </p:cNvSpPr>
          <p:nvPr/>
        </p:nvSpPr>
        <p:spPr>
          <a:xfrm>
            <a:off x="122469" y="4543427"/>
            <a:ext cx="3671657" cy="2019299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20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8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n-US" sz="16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lang="en-US" sz="1400" kern="1200">
                <a:solidFill>
                  <a:srgbClr val="254061"/>
                </a:solidFill>
                <a:latin typeface="Arial"/>
                <a:ea typeface="+mn-ea"/>
                <a:cs typeface="Arial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lang="en-US" sz="20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35373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Limitations of Power Saving Mode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39208" y="986129"/>
            <a:ext cx="7985125" cy="5326237"/>
          </a:xfrm>
        </p:spPr>
        <p:txBody>
          <a:bodyPr/>
          <a:lstStyle/>
          <a:p>
            <a:r>
              <a:rPr lang="en-US" dirty="0" smtClean="0"/>
              <a:t>PSM has limited applicability for unscheduled Mobile Terminated data with some requirement on MT data delay tolerance</a:t>
            </a:r>
          </a:p>
          <a:p>
            <a:pPr lvl="1"/>
            <a:r>
              <a:rPr lang="en-US" dirty="0" smtClean="0"/>
              <a:t>What can be done today with PSM for MT data:</a:t>
            </a:r>
          </a:p>
          <a:p>
            <a:pPr lvl="2"/>
            <a:r>
              <a:rPr lang="en-US" dirty="0" smtClean="0"/>
              <a:t>Negotiate Periodic TAU timer equal (or slightly shorter) to maximum allowed delay tolerance for MT data.</a:t>
            </a:r>
          </a:p>
          <a:p>
            <a:pPr lvl="2"/>
            <a:r>
              <a:rPr lang="en-US" dirty="0" smtClean="0"/>
              <a:t>UE needs to perform periodic TAU procedure to become available after entering PSM.</a:t>
            </a:r>
          </a:p>
          <a:p>
            <a:pPr lvl="2"/>
            <a:r>
              <a:rPr lang="en-US" dirty="0" smtClean="0"/>
              <a:t>Store &amp; Forward functionality is required in the network:</a:t>
            </a:r>
          </a:p>
          <a:p>
            <a:pPr lvl="3"/>
            <a:r>
              <a:rPr lang="en-US" dirty="0" smtClean="0"/>
              <a:t>E.g.: SMS, SMS based triggering</a:t>
            </a:r>
          </a:p>
          <a:p>
            <a:pPr lvl="2"/>
            <a:r>
              <a:rPr lang="en-US" dirty="0" smtClean="0"/>
              <a:t>UE needs to negotiate an Active Timer large enough to allow the network to send the MT packet once UE updates registration:</a:t>
            </a:r>
          </a:p>
          <a:p>
            <a:pPr lvl="3"/>
            <a:r>
              <a:rPr lang="en-US" dirty="0" smtClean="0"/>
              <a:t>E.g.: SMS infrastructure is notified once UE performs periodic TAU</a:t>
            </a:r>
          </a:p>
          <a:p>
            <a:pPr lvl="3"/>
            <a:r>
              <a:rPr lang="en-US" dirty="0" smtClean="0"/>
              <a:t>Therefore Active timer should be 2min+</a:t>
            </a:r>
          </a:p>
          <a:p>
            <a:r>
              <a:rPr lang="en-US" dirty="0" smtClean="0"/>
              <a:t>Drawbacks:</a:t>
            </a:r>
          </a:p>
          <a:p>
            <a:pPr lvl="1"/>
            <a:r>
              <a:rPr lang="en-US" dirty="0" smtClean="0"/>
              <a:t>Increased signaling due to unnecessary periodic TAUs</a:t>
            </a:r>
          </a:p>
          <a:p>
            <a:pPr lvl="2"/>
            <a:r>
              <a:rPr lang="en-US" dirty="0" smtClean="0"/>
              <a:t>Example: Delay tolerance = 30min, but only one MT data per day, there could be 47 unnecessary periodic TAUs per day per UE (if no MO data).</a:t>
            </a:r>
          </a:p>
          <a:p>
            <a:pPr lvl="1"/>
            <a:r>
              <a:rPr lang="en-US" dirty="0" smtClean="0"/>
              <a:t>Increased Power consumption due to unnecessary periodic TAUs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4723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Importance of MT data scenarios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63513" y="926031"/>
            <a:ext cx="8712200" cy="1148007"/>
          </a:xfrm>
          <a:prstGeom prst="rect">
            <a:avLst/>
          </a:prstGeom>
        </p:spPr>
        <p:txBody>
          <a:bodyPr/>
          <a:lstStyle/>
          <a:p>
            <a:r>
              <a:rPr lang="en-US" sz="2400" dirty="0" smtClean="0"/>
              <a:t>Many use cases for MTC are being developed or considered with different requirements for MTC device reachability delay for MT data.</a:t>
            </a:r>
          </a:p>
          <a:p>
            <a:pPr lvl="1"/>
            <a:r>
              <a:rPr lang="en-US" sz="2000" dirty="0" smtClean="0"/>
              <a:t>PSM is not effective in these scenarios</a:t>
            </a:r>
            <a:r>
              <a:rPr lang="en-US" dirty="0" smtClean="0"/>
              <a:t>.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3923494"/>
              </p:ext>
            </p:extLst>
          </p:nvPr>
        </p:nvGraphicFramePr>
        <p:xfrm>
          <a:off x="285751" y="2095501"/>
          <a:ext cx="8021691" cy="423605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09150"/>
                <a:gridCol w="490417"/>
                <a:gridCol w="644683"/>
                <a:gridCol w="644683"/>
                <a:gridCol w="865717"/>
                <a:gridCol w="865717"/>
                <a:gridCol w="709150"/>
                <a:gridCol w="932488"/>
                <a:gridCol w="877228"/>
                <a:gridCol w="600935"/>
                <a:gridCol w="681523"/>
              </a:tblGrid>
              <a:tr h="185218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MTC Application</a:t>
                      </a:r>
                      <a:endParaRPr lang="en-US" sz="1000" b="1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Density (/sq. km)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Uplink</a:t>
                      </a:r>
                      <a:endParaRPr lang="en-US" sz="1000" b="1" i="0" u="none" strike="noStrike" dirty="0">
                        <a:solidFill>
                          <a:srgbClr val="FFFFFF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Downlink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2332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Urban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Suburban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Use case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Messaging interval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Data per transaction (bytes)</a:t>
                      </a:r>
                      <a:endParaRPr lang="en-US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Transactions per day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Use case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Data per transaction (bytes)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Transactions per day</a:t>
                      </a:r>
                      <a:endParaRPr lang="en-US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Wake up interval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998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Electric Meter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5792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1158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Meter read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Scheduled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584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24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Utility service msg.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160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15 sec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18521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Water Meter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5792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1158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</a:rPr>
                        <a:t>Meter read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Scheduled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solidFill>
                            <a:srgbClr val="FF0000"/>
                          </a:solidFill>
                          <a:effectLst/>
                        </a:rPr>
                        <a:t>s/w update</a:t>
                      </a:r>
                      <a:endParaRPr lang="en-US" sz="1000" b="0" i="0" u="none" strike="noStrike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400000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0.01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15 min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69776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Security Panel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5792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1158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 err="1">
                          <a:effectLst/>
                        </a:rPr>
                        <a:t>Ack</a:t>
                      </a:r>
                      <a:r>
                        <a:rPr lang="en-US" sz="1000" u="none" strike="noStrike" dirty="0">
                          <a:effectLst/>
                        </a:rPr>
                        <a:t> or sensor state change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Ad hoc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584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Remote interaction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160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 sec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704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HVAC  - Residential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1158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232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 err="1">
                          <a:effectLst/>
                        </a:rPr>
                        <a:t>Ack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Ad hoc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DR instructions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0.08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15 sec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70438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Outdoor Street Light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579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116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 err="1">
                          <a:effectLst/>
                        </a:rPr>
                        <a:t>Ack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Scheduled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On/Off state change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160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60 sec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5233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Off Street Parking Meter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5598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1120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Payment transaction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Ad Hoc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360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Payment transaction confirmation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100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 Sec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523322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Parking Space Sensor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11197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2239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State change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Ad Hoc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60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 err="1">
                          <a:solidFill>
                            <a:srgbClr val="FF0000"/>
                          </a:solidFill>
                          <a:effectLst/>
                        </a:rPr>
                        <a:t>Diag</a:t>
                      </a:r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 test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160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0.07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5 min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  <a:tr h="325651"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chemeClr val="accent1">
                              <a:lumMod val="50000"/>
                            </a:schemeClr>
                          </a:solidFill>
                          <a:effectLst/>
                        </a:rPr>
                        <a:t>Water Assets</a:t>
                      </a:r>
                      <a:endParaRPr lang="en-US" sz="1000" b="0" i="0" u="none" strike="noStrike" dirty="0">
                        <a:solidFill>
                          <a:schemeClr val="accent1">
                            <a:lumMod val="50000"/>
                          </a:schemeClr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5792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1158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>
                          <a:effectLst/>
                        </a:rPr>
                        <a:t>Asset health, alerts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Scheduled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320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</a:rPr>
                        <a:t>80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Payment transaction confirmation</a:t>
                      </a:r>
                      <a:endParaRPr lang="en-US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320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</a:rPr>
                        <a:t>80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u="none" strike="noStrike" dirty="0">
                          <a:solidFill>
                            <a:srgbClr val="FF0000"/>
                          </a:solidFill>
                          <a:effectLst/>
                        </a:rPr>
                        <a:t>1 sec</a:t>
                      </a:r>
                      <a:endParaRPr lang="en-US" sz="1000" b="1" i="0" u="none" strike="noStrike" dirty="0">
                        <a:solidFill>
                          <a:srgbClr val="FF0000"/>
                        </a:solidFill>
                        <a:effectLst/>
                        <a:latin typeface="Calibri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5" name="Oval 4"/>
          <p:cNvSpPr/>
          <p:nvPr/>
        </p:nvSpPr>
        <p:spPr bwMode="auto">
          <a:xfrm>
            <a:off x="7609784" y="2847976"/>
            <a:ext cx="726233" cy="3371083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60716" y="3905964"/>
            <a:ext cx="10711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/>
              <a:t>Delay tolerance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2562191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for Rel-13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439208" y="1024230"/>
            <a:ext cx="7985125" cy="4552015"/>
          </a:xfrm>
        </p:spPr>
        <p:txBody>
          <a:bodyPr/>
          <a:lstStyle/>
          <a:p>
            <a:r>
              <a:rPr lang="en-US" dirty="0" smtClean="0"/>
              <a:t>Open a new Rel-13 WID to adopt a solution that is effective for MTC power consumption reduction in scenarios requiring mobile terminated data.</a:t>
            </a:r>
          </a:p>
          <a:p>
            <a:endParaRPr lang="en-US" dirty="0"/>
          </a:p>
          <a:p>
            <a:r>
              <a:rPr lang="en-US" dirty="0" smtClean="0"/>
              <a:t>Proposed solution: Extended idle mode DRX</a:t>
            </a:r>
          </a:p>
          <a:p>
            <a:pPr lvl="1"/>
            <a:r>
              <a:rPr lang="en-US" dirty="0" smtClean="0"/>
              <a:t>Already introduced in TR 23.887 in Rel-12</a:t>
            </a:r>
          </a:p>
          <a:p>
            <a:pPr lvl="1"/>
            <a:r>
              <a:rPr lang="en-US" dirty="0" smtClean="0"/>
              <a:t>Benefit for MT data:</a:t>
            </a:r>
          </a:p>
          <a:p>
            <a:pPr lvl="2"/>
            <a:r>
              <a:rPr lang="en-US" dirty="0" smtClean="0"/>
              <a:t>Does not introduce additional signaling load</a:t>
            </a:r>
          </a:p>
          <a:p>
            <a:pPr lvl="2"/>
            <a:r>
              <a:rPr lang="en-US" dirty="0" smtClean="0"/>
              <a:t>DRX cycle can be set depending on the requirements on delay tolerance for MT data</a:t>
            </a:r>
          </a:p>
          <a:p>
            <a:pPr lvl="2"/>
            <a:r>
              <a:rPr lang="en-US" dirty="0" smtClean="0"/>
              <a:t>Has better power consumption than PSM for scenarios requiring mobile terminated data (see next slides for comparison)</a:t>
            </a:r>
          </a:p>
          <a:p>
            <a:pPr lvl="1"/>
            <a:r>
              <a:rPr lang="en-US" dirty="0" smtClean="0"/>
              <a:t>Proposal is to address all open issues from core network perspective in SA2 and engage RAN2 for RAN specific aspects.</a:t>
            </a:r>
          </a:p>
          <a:p>
            <a:pPr lvl="2"/>
            <a:r>
              <a:rPr lang="en-US" dirty="0" smtClean="0"/>
              <a:t>A companion Work Item will proposed in RAN plenary in September.</a:t>
            </a:r>
          </a:p>
          <a:p>
            <a:pPr lvl="1"/>
            <a:r>
              <a:rPr lang="en-US" dirty="0" smtClean="0"/>
              <a:t>Extended connected mode DRX has further issues and is limited to stationary devices: we are not interested in this at the moment.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4033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PSM vs Extended DRX – Battery Life Comparison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439208" y="926032"/>
            <a:ext cx="7985125" cy="5169107"/>
          </a:xfrm>
        </p:spPr>
        <p:txBody>
          <a:bodyPr/>
          <a:lstStyle/>
          <a:p>
            <a:r>
              <a:rPr lang="en-US" sz="1800" dirty="0" smtClean="0"/>
              <a:t>Model for MO data:</a:t>
            </a:r>
          </a:p>
          <a:p>
            <a:pPr lvl="1"/>
            <a:r>
              <a:rPr lang="en-US" sz="1600" dirty="0" smtClean="0"/>
              <a:t>Device warm-up from deep sleep = 40ms</a:t>
            </a:r>
          </a:p>
          <a:p>
            <a:pPr lvl="1"/>
            <a:r>
              <a:rPr lang="en-US" sz="1600" dirty="0" smtClean="0"/>
              <a:t>Service request delay = 220ms</a:t>
            </a:r>
          </a:p>
          <a:p>
            <a:pPr lvl="1"/>
            <a:r>
              <a:rPr lang="en-US" sz="1600" dirty="0" smtClean="0"/>
              <a:t>X=4 MO data communications per day</a:t>
            </a:r>
          </a:p>
          <a:p>
            <a:pPr lvl="1"/>
            <a:r>
              <a:rPr lang="en-US" sz="1600" dirty="0"/>
              <a:t>Time in connected mode for data transmission/reception = </a:t>
            </a:r>
            <a:r>
              <a:rPr lang="en-US" sz="1600" dirty="0" smtClean="0"/>
              <a:t>400ms</a:t>
            </a:r>
            <a:endParaRPr lang="en-US" sz="1600" dirty="0"/>
          </a:p>
          <a:p>
            <a:pPr lvl="2"/>
            <a:r>
              <a:rPr lang="en-US" sz="1400" dirty="0"/>
              <a:t>After </a:t>
            </a:r>
            <a:r>
              <a:rPr lang="en-US" sz="1400" dirty="0" smtClean="0"/>
              <a:t>400ms </a:t>
            </a:r>
            <a:r>
              <a:rPr lang="en-US" sz="1400" dirty="0"/>
              <a:t>of transmission UE is moved to </a:t>
            </a:r>
            <a:r>
              <a:rPr lang="en-US" sz="1400" dirty="0" smtClean="0"/>
              <a:t>I-DRX</a:t>
            </a:r>
          </a:p>
          <a:p>
            <a:endParaRPr lang="en-US" sz="1800" dirty="0" smtClean="0"/>
          </a:p>
          <a:p>
            <a:r>
              <a:rPr lang="en-US" sz="1800" dirty="0" smtClean="0"/>
              <a:t>Model </a:t>
            </a:r>
            <a:r>
              <a:rPr lang="en-US" sz="1800" dirty="0"/>
              <a:t>for MT data:</a:t>
            </a:r>
          </a:p>
          <a:p>
            <a:pPr lvl="1"/>
            <a:r>
              <a:rPr lang="en-US" sz="1600" dirty="0" smtClean="0"/>
              <a:t>Non-scheduled Y=1 MT data per day, variable delay tolerance=60, 30, 15, 5 min.</a:t>
            </a:r>
          </a:p>
          <a:p>
            <a:pPr lvl="1"/>
            <a:r>
              <a:rPr lang="en-US" sz="1600" dirty="0" smtClean="0"/>
              <a:t>MT data communication lasts 1 second</a:t>
            </a:r>
          </a:p>
          <a:p>
            <a:pPr lvl="1"/>
            <a:r>
              <a:rPr lang="en-US" sz="1600" dirty="0" smtClean="0"/>
              <a:t>For </a:t>
            </a:r>
            <a:r>
              <a:rPr lang="en-US" sz="1600" dirty="0"/>
              <a:t>PSM:</a:t>
            </a:r>
          </a:p>
          <a:p>
            <a:pPr lvl="2"/>
            <a:r>
              <a:rPr lang="en-US" sz="1400" dirty="0"/>
              <a:t>It is assumed that MT data is SMS message. </a:t>
            </a:r>
            <a:endParaRPr lang="en-US" sz="1400" dirty="0" smtClean="0"/>
          </a:p>
          <a:p>
            <a:pPr lvl="2"/>
            <a:r>
              <a:rPr lang="en-US" sz="1400" dirty="0" smtClean="0"/>
              <a:t>Periodic TAU timer = MT delay tolerance</a:t>
            </a:r>
          </a:p>
          <a:p>
            <a:pPr lvl="2"/>
            <a:r>
              <a:rPr lang="en-US" sz="1400" dirty="0" smtClean="0"/>
              <a:t>Active timer = 2min.</a:t>
            </a:r>
            <a:endParaRPr lang="en-US" sz="1400" dirty="0"/>
          </a:p>
          <a:p>
            <a:pPr lvl="2"/>
            <a:r>
              <a:rPr lang="en-US" sz="1400" dirty="0"/>
              <a:t>MT data arrives 1 minute after </a:t>
            </a:r>
            <a:r>
              <a:rPr lang="en-US" sz="1400" dirty="0" smtClean="0"/>
              <a:t>periodic TAU</a:t>
            </a:r>
            <a:endParaRPr lang="en-US" sz="1400" dirty="0"/>
          </a:p>
          <a:p>
            <a:pPr lvl="3"/>
            <a:r>
              <a:rPr lang="en-US" sz="1200" dirty="0"/>
              <a:t>UE performs TAU, stays in I-DRX with 2.56s DRX cycle for 1 minute.</a:t>
            </a:r>
          </a:p>
          <a:p>
            <a:pPr lvl="3"/>
            <a:r>
              <a:rPr lang="en-US" sz="1200" dirty="0"/>
              <a:t>UE is paged, performs SR, stays connected with data transmission/reception for 2.56s, and goes back to I-DRX</a:t>
            </a:r>
          </a:p>
          <a:p>
            <a:pPr lvl="3"/>
            <a:r>
              <a:rPr lang="en-US" sz="1200" dirty="0"/>
              <a:t>UE stays in I-DRX for 2min before going back to PSM.</a:t>
            </a:r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115255548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PSM vs Extended DRX – Battery Life </a:t>
            </a:r>
            <a:r>
              <a:rPr lang="en-US" smtClean="0"/>
              <a:t>Comparison (3)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439208" y="1024229"/>
            <a:ext cx="7985125" cy="738664"/>
          </a:xfrm>
        </p:spPr>
        <p:txBody>
          <a:bodyPr/>
          <a:lstStyle/>
          <a:p>
            <a:r>
              <a:rPr lang="en-US" dirty="0" smtClean="0"/>
              <a:t>Power values assumed (based on values used in RAN2 discussion in Rel-12 UEPCOP, see </a:t>
            </a:r>
            <a:r>
              <a:rPr lang="en-US" dirty="0" smtClean="0">
                <a:hlinkClick r:id="rId3"/>
              </a:rPr>
              <a:t>R2-132560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graphicFrame>
        <p:nvGraphicFramePr>
          <p:cNvPr id="15" name="Table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4497441"/>
              </p:ext>
            </p:extLst>
          </p:nvPr>
        </p:nvGraphicFramePr>
        <p:xfrm>
          <a:off x="1581150" y="2185721"/>
          <a:ext cx="5295901" cy="31699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9549"/>
                <a:gridCol w="899783"/>
                <a:gridCol w="3636569"/>
              </a:tblGrid>
              <a:tr h="269240">
                <a:tc>
                  <a:txBody>
                    <a:bodyPr/>
                    <a:lstStyle/>
                    <a:p>
                      <a:pPr marL="0" marR="0" indent="0" algn="ctr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</a:tabLst>
                      </a:pPr>
                      <a:r>
                        <a:rPr lang="en-GB" sz="1600" dirty="0">
                          <a:effectLst/>
                        </a:rPr>
                        <a:t>Parameter</a:t>
                      </a:r>
                      <a:endParaRPr lang="en-US" sz="16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Value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900"/>
                        </a:spcAft>
                      </a:pPr>
                      <a:r>
                        <a:rPr lang="en-GB" sz="1600" dirty="0">
                          <a:effectLst/>
                        </a:rPr>
                        <a:t>Comments</a:t>
                      </a:r>
                      <a:endParaRPr lang="en-US" sz="1600" dirty="0">
                        <a:solidFill>
                          <a:srgbClr val="0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250349"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</a:tabLst>
                      </a:pPr>
                      <a:endParaRPr lang="en-GB" sz="1000">
                        <a:effectLst/>
                        <a:latin typeface="Arial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  <a:tab pos="1232535" algn="l"/>
                          <a:tab pos="2009775" algn="l"/>
                        </a:tabLst>
                      </a:pPr>
                      <a:r>
                        <a:rPr lang="en-US" sz="1600">
                          <a:effectLst/>
                        </a:rPr>
                        <a:t>1 unit/ms</a:t>
                      </a:r>
                      <a:endParaRPr lang="en-US" sz="16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  <a:tab pos="1232535" algn="l"/>
                          <a:tab pos="2009775" algn="l"/>
                        </a:tabLst>
                      </a:pPr>
                      <a:r>
                        <a:rPr lang="en-GB" sz="1600" dirty="0">
                          <a:effectLst/>
                        </a:rPr>
                        <a:t>Power consumed for RX. </a:t>
                      </a:r>
                      <a:endParaRPr lang="en-US" sz="16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7175"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</a:tabLst>
                      </a:pPr>
                      <a:endParaRPr lang="en-GB" sz="1000" dirty="0">
                        <a:effectLst/>
                        <a:latin typeface="Arial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  <a:tab pos="1232535" algn="l"/>
                          <a:tab pos="2009775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2 </a:t>
                      </a:r>
                      <a:r>
                        <a:rPr lang="en-GB" sz="1600" dirty="0">
                          <a:effectLst/>
                        </a:rPr>
                        <a:t>unit/</a:t>
                      </a:r>
                      <a:r>
                        <a:rPr lang="en-GB" sz="1600" dirty="0" err="1">
                          <a:effectLst/>
                        </a:rPr>
                        <a:t>ms</a:t>
                      </a:r>
                      <a:endParaRPr lang="en-US" sz="16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  <a:tab pos="1232535" algn="l"/>
                          <a:tab pos="2009775" algn="l"/>
                        </a:tabLst>
                      </a:pPr>
                      <a:r>
                        <a:rPr lang="en-GB" sz="1600" dirty="0" smtClean="0">
                          <a:effectLst/>
                        </a:rPr>
                        <a:t>Average</a:t>
                      </a:r>
                      <a:r>
                        <a:rPr lang="en-GB" sz="1600" baseline="0" dirty="0" smtClean="0">
                          <a:effectLst/>
                        </a:rPr>
                        <a:t> p</a:t>
                      </a:r>
                      <a:r>
                        <a:rPr lang="en-GB" sz="1600" dirty="0" smtClean="0">
                          <a:effectLst/>
                        </a:rPr>
                        <a:t>ower </a:t>
                      </a:r>
                      <a:r>
                        <a:rPr lang="en-GB" sz="1600" dirty="0">
                          <a:effectLst/>
                        </a:rPr>
                        <a:t>consumed for </a:t>
                      </a:r>
                      <a:r>
                        <a:rPr lang="en-GB" sz="1600" dirty="0" smtClean="0">
                          <a:effectLst/>
                        </a:rPr>
                        <a:t>TX</a:t>
                      </a:r>
                      <a:endParaRPr lang="en-US" sz="16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0340"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</a:tabLst>
                      </a:pPr>
                      <a:endParaRPr lang="en-GB" sz="1000">
                        <a:effectLst/>
                        <a:latin typeface="Arial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  <a:tab pos="1232535" algn="l"/>
                          <a:tab pos="2009775" algn="l"/>
                        </a:tabLst>
                      </a:pPr>
                      <a:r>
                        <a:rPr lang="en-US" sz="1600" dirty="0">
                          <a:effectLst/>
                        </a:rPr>
                        <a:t>0.01 unit/</a:t>
                      </a:r>
                      <a:r>
                        <a:rPr lang="en-US" sz="1600" dirty="0" err="1">
                          <a:effectLst/>
                        </a:rPr>
                        <a:t>ms</a:t>
                      </a:r>
                      <a:endParaRPr lang="en-US" sz="16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63500" marR="0" indent="-6350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  <a:tab pos="1232535" algn="l"/>
                          <a:tab pos="2009775" algn="l"/>
                        </a:tabLst>
                      </a:pPr>
                      <a:r>
                        <a:rPr lang="en-GB" sz="1600">
                          <a:effectLst/>
                        </a:rPr>
                        <a:t>Power consumed during sleep mode, including power consumed for low accuracy clock and memory maintaining, leakage current (e.g. caused by power management unit), etc.</a:t>
                      </a:r>
                      <a:endParaRPr lang="en-US" sz="16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80340"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</a:tabLst>
                      </a:pPr>
                      <a:endParaRPr lang="en-GB" sz="1000" dirty="0">
                        <a:effectLst/>
                        <a:latin typeface="Arial"/>
                        <a:ea typeface="SimSun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inden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  <a:tab pos="1232535" algn="l"/>
                          <a:tab pos="2009775" algn="l"/>
                        </a:tabLst>
                      </a:pPr>
                      <a:r>
                        <a:rPr lang="en-US" sz="1600">
                          <a:effectLst/>
                        </a:rPr>
                        <a:t>0.0001 unit/ms</a:t>
                      </a:r>
                      <a:endParaRPr lang="en-US" sz="160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29870" marR="0" indent="-22987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029970" algn="l"/>
                          <a:tab pos="1232535" algn="l"/>
                          <a:tab pos="2009775" algn="l"/>
                        </a:tabLst>
                      </a:pPr>
                      <a:r>
                        <a:rPr lang="en-GB" sz="1600" dirty="0">
                          <a:effectLst/>
                        </a:rPr>
                        <a:t>Optimized sleep state</a:t>
                      </a:r>
                      <a:endParaRPr lang="en-US" sz="1600" dirty="0">
                        <a:effectLst/>
                        <a:latin typeface="Arial"/>
                        <a:ea typeface="MS Mincho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graphicFrame>
        <p:nvGraphicFramePr>
          <p:cNvPr id="16" name="Object 1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10923349"/>
              </p:ext>
            </p:extLst>
          </p:nvPr>
        </p:nvGraphicFramePr>
        <p:xfrm>
          <a:off x="1825646" y="2782002"/>
          <a:ext cx="181841" cy="216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2" name="Equation" r:id="rId4" imgW="203112" imgH="241195" progId="Equation.3">
                  <p:embed/>
                </p:oleObj>
              </mc:Choice>
              <mc:Fallback>
                <p:oleObj name="Equation" r:id="rId4" imgW="203112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5646" y="2782002"/>
                        <a:ext cx="181841" cy="2164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7968610"/>
              </p:ext>
            </p:extLst>
          </p:nvPr>
        </p:nvGraphicFramePr>
        <p:xfrm>
          <a:off x="1784194" y="3295625"/>
          <a:ext cx="173182" cy="216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3" name="Equation" r:id="rId6" imgW="190417" imgH="241195" progId="Equation.3">
                  <p:embed/>
                </p:oleObj>
              </mc:Choice>
              <mc:Fallback>
                <p:oleObj name="Equation" r:id="rId6" imgW="190417" imgH="241195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84194" y="3295625"/>
                        <a:ext cx="173182" cy="2164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5657670"/>
              </p:ext>
            </p:extLst>
          </p:nvPr>
        </p:nvGraphicFramePr>
        <p:xfrm>
          <a:off x="1806512" y="4080105"/>
          <a:ext cx="285750" cy="233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4" name="Equation" r:id="rId8" imgW="317225" imgH="253780" progId="Equation.3">
                  <p:embed/>
                </p:oleObj>
              </mc:Choice>
              <mc:Fallback>
                <p:oleObj name="Equation" r:id="rId8" imgW="317225" imgH="2537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06512" y="4080105"/>
                        <a:ext cx="285750" cy="2337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Object 2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61743534"/>
              </p:ext>
            </p:extLst>
          </p:nvPr>
        </p:nvGraphicFramePr>
        <p:xfrm>
          <a:off x="1710728" y="4950316"/>
          <a:ext cx="528204" cy="2337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5" name="Equation" r:id="rId10" imgW="583947" imgH="253890" progId="Equation.3">
                  <p:embed/>
                </p:oleObj>
              </mc:Choice>
              <mc:Fallback>
                <p:oleObj name="Equation" r:id="rId10" imgW="583947" imgH="25389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10728" y="4950316"/>
                        <a:ext cx="528204" cy="23379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3840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PSM vs Extended DRX – Battery Life </a:t>
            </a:r>
            <a:r>
              <a:rPr lang="en-US" dirty="0" smtClean="0"/>
              <a:t>Comparison (2)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0"/>
          </p:nvPr>
        </p:nvSpPr>
        <p:spPr>
          <a:xfrm>
            <a:off x="440262" y="1019759"/>
            <a:ext cx="7985125" cy="921791"/>
          </a:xfrm>
        </p:spPr>
        <p:txBody>
          <a:bodyPr/>
          <a:lstStyle/>
          <a:p>
            <a:r>
              <a:rPr lang="en-US" sz="1800" dirty="0" smtClean="0"/>
              <a:t>Observations:</a:t>
            </a:r>
          </a:p>
          <a:p>
            <a:pPr lvl="1"/>
            <a:r>
              <a:rPr lang="en-US" sz="1600" dirty="0" smtClean="0"/>
              <a:t>Even for 1hr delay tolerance, PSM has slightly worse power performance than extended I-DRX with DRX cycle of 2 minutes.</a:t>
            </a:r>
          </a:p>
          <a:p>
            <a:pPr lvl="1"/>
            <a:r>
              <a:rPr lang="en-US" sz="1600" dirty="0" smtClean="0"/>
              <a:t>For delay tolerance of 5 minutes, performance of PSM is similar to current I-DRX with DRX cycle of 2.56</a:t>
            </a:r>
            <a:endParaRPr lang="en-US" sz="1600" dirty="0"/>
          </a:p>
        </p:txBody>
      </p:sp>
      <p:graphicFrame>
        <p:nvGraphicFramePr>
          <p:cNvPr id="7" name="Chart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00693451"/>
              </p:ext>
            </p:extLst>
          </p:nvPr>
        </p:nvGraphicFramePr>
        <p:xfrm>
          <a:off x="781051" y="2255000"/>
          <a:ext cx="7090832" cy="4333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5690536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large DRX values?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D4EABEBA-CB0E-0E48-9AC1-74C7372C6EC6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0"/>
          </p:nvPr>
        </p:nvSpPr>
        <p:spPr>
          <a:xfrm>
            <a:off x="439208" y="1024229"/>
            <a:ext cx="7985125" cy="2185214"/>
          </a:xfrm>
        </p:spPr>
        <p:txBody>
          <a:bodyPr/>
          <a:lstStyle/>
          <a:p>
            <a:r>
              <a:rPr lang="en-US" dirty="0" smtClean="0"/>
              <a:t>We propose to extend DRX cycle length in idle mode to values in the order of minutes.</a:t>
            </a:r>
          </a:p>
          <a:p>
            <a:pPr lvl="1"/>
            <a:r>
              <a:rPr lang="en-US" dirty="0" smtClean="0"/>
              <a:t>Exact maximum value may be studied further in RAN2 but our target is at least around 5 minutes, beyond 10.24s.</a:t>
            </a:r>
          </a:p>
          <a:p>
            <a:r>
              <a:rPr lang="en-US" dirty="0" smtClean="0"/>
              <a:t>As shown in </a:t>
            </a:r>
            <a:r>
              <a:rPr lang="en-US" dirty="0" smtClean="0">
                <a:hlinkClick r:id="rId2"/>
              </a:rPr>
              <a:t>R2-132560</a:t>
            </a:r>
            <a:r>
              <a:rPr lang="en-US" dirty="0" smtClean="0"/>
              <a:t> during RAN2 UEPCOP study phase:</a:t>
            </a:r>
          </a:p>
          <a:p>
            <a:pPr lvl="1"/>
            <a:r>
              <a:rPr lang="en-US" dirty="0" smtClean="0"/>
              <a:t> A DRX cycle of 2 min can increase battery life by around 6 times the battery life for DRX=10.24s. A DRX cycle of 5 minutes can increase it by almost 9 times.</a:t>
            </a:r>
          </a:p>
          <a:p>
            <a:pPr lvl="2"/>
            <a:r>
              <a:rPr lang="en-US" dirty="0" smtClean="0"/>
              <a:t>(Comparative performance depends on traffic characteristic)</a:t>
            </a:r>
            <a:endParaRPr lang="en-US" dirty="0"/>
          </a:p>
        </p:txBody>
      </p:sp>
      <p:pic>
        <p:nvPicPr>
          <p:cNvPr id="25602" name="Picture 2" descr="cid:image004.png@01CE9514.4FD3D3D0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4975" y="3810002"/>
            <a:ext cx="4649788" cy="289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0793859"/>
      </p:ext>
    </p:extLst>
  </p:cSld>
  <p:clrMapOvr>
    <a:masterClrMapping/>
  </p:clrMapOvr>
</p:sld>
</file>

<file path=ppt/theme/theme1.xml><?xml version="1.0" encoding="utf-8"?>
<a:theme xmlns:a="http://schemas.openxmlformats.org/drawingml/2006/main" name="3gpp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3gpp</Template>
  <TotalTime>25</TotalTime>
  <Words>1039</Words>
  <Application>Microsoft Office PowerPoint</Application>
  <PresentationFormat>On-screen Show (4:3)</PresentationFormat>
  <Paragraphs>201</Paragraphs>
  <Slides>9</Slides>
  <Notes>2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2" baseType="lpstr">
      <vt:lpstr>3gpp</vt:lpstr>
      <vt:lpstr>Visio</vt:lpstr>
      <vt:lpstr>Equation</vt:lpstr>
      <vt:lpstr>  </vt:lpstr>
      <vt:lpstr>Rel-12 MTC Power consumption optimization  (MTCe-UEPCOP)</vt:lpstr>
      <vt:lpstr>Limitations of Power Saving Mode</vt:lpstr>
      <vt:lpstr>The Importance of MT data scenarios</vt:lpstr>
      <vt:lpstr>Proposal for Rel-13</vt:lpstr>
      <vt:lpstr>PSM vs Extended DRX – Battery Life Comparison</vt:lpstr>
      <vt:lpstr>PSM vs Extended DRX – Battery Life Comparison (3)</vt:lpstr>
      <vt:lpstr>PSM vs Extended DRX – Battery Life Comparison (2)</vt:lpstr>
      <vt:lpstr>Why large DRX values?</vt:lpstr>
    </vt:vector>
  </TitlesOfParts>
  <Company>Qualcomm Incorporated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</dc:title>
  <dc:creator>Qualcomm User</dc:creator>
  <dc:description>©3GPP 2009. All rights reserved</dc:description>
  <cp:lastModifiedBy>Qualcomm User</cp:lastModifiedBy>
  <cp:revision>4</cp:revision>
  <dcterms:created xsi:type="dcterms:W3CDTF">2014-07-02T03:51:53Z</dcterms:created>
  <dcterms:modified xsi:type="dcterms:W3CDTF">2014-07-02T12:34:05Z</dcterms:modified>
</cp:coreProperties>
</file>