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5" r:id="rId8"/>
    <p:sldId id="366" r:id="rId9"/>
    <p:sldId id="36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18" autoAdjust="0"/>
    <p:restoredTop sz="96327" autoAdjust="0"/>
  </p:normalViewPr>
  <p:slideViewPr>
    <p:cSldViewPr snapToGrid="0">
      <p:cViewPr varScale="1">
        <p:scale>
          <a:sx n="128" d="100"/>
          <a:sy n="128" d="100"/>
        </p:scale>
        <p:origin x="352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60179" y="103198"/>
            <a:ext cx="1463675" cy="338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600" b="1" dirty="0"/>
              <a:t>S1-222236</a:t>
            </a:r>
            <a:r>
              <a:rPr lang="en-GB" altLang="en-US" sz="1600" dirty="0"/>
              <a:t> </a:t>
            </a:r>
            <a:endParaRPr lang="en-GB" altLang="en-US" sz="1600" dirty="0">
              <a:solidFill>
                <a:schemeClr val="bg2"/>
              </a:solidFill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9F5F1B33-9DB3-E323-8662-B08C887EC42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103198"/>
            <a:ext cx="40652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eaLnBrk="1" hangingPunct="1"/>
            <a:r>
              <a:rPr lang="sv-SE" altLang="en-US" sz="1400" b="1" dirty="0">
                <a:latin typeface="Arial" panose="020B0604020202020204" pitchFamily="34" charset="0"/>
              </a:rPr>
              <a:t>3GPP SA WG1 Meeting #9</a:t>
            </a:r>
            <a:r>
              <a:rPr lang="en-US" altLang="en-US" sz="1400" b="1" dirty="0">
                <a:latin typeface="Arial" panose="020B0604020202020204" pitchFamily="34" charset="0"/>
              </a:rPr>
              <a:t>9</a:t>
            </a:r>
            <a:r>
              <a:rPr lang="sv-SE" altLang="en-US" sz="1400" b="1" dirty="0">
                <a:latin typeface="Arial" panose="020B0604020202020204" pitchFamily="34" charset="0"/>
              </a:rPr>
              <a:t>e</a:t>
            </a:r>
          </a:p>
          <a:p>
            <a:pPr lvl="0" eaLnBrk="1" hangingPunct="1"/>
            <a:r>
              <a:rPr lang="en-GB" sz="1400" b="1" i="0" u="non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Electronic Meeting, 22 Aug – 01 Sep 2022</a:t>
            </a:r>
            <a:endParaRPr lang="en-US" altLang="sv-SE" sz="1400" b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Ambient IoT device power source profile</a:t>
            </a:r>
            <a:endParaRPr lang="en-GB" altLang="en-US" sz="2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Source: Apple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Agenda item: 7.3 </a:t>
            </a:r>
            <a:r>
              <a:rPr lang="en-GB" altLang="en-US" dirty="0" err="1"/>
              <a:t>FS_AmbientIoT</a:t>
            </a: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The following items have been discussed extensively:</a:t>
            </a:r>
          </a:p>
          <a:p>
            <a:pPr lvl="1"/>
            <a:r>
              <a:rPr lang="en-GB" altLang="en-US" sz="2000" dirty="0"/>
              <a:t>differences of various energy harvesting mechanisms</a:t>
            </a:r>
          </a:p>
          <a:p>
            <a:pPr lvl="1"/>
            <a:r>
              <a:rPr lang="en-GB" altLang="en-US" sz="2000" dirty="0"/>
              <a:t>how much energy each mechanism may generate</a:t>
            </a:r>
          </a:p>
          <a:p>
            <a:pPr lvl="1"/>
            <a:r>
              <a:rPr lang="en-GB" altLang="en-US" sz="2000" dirty="0"/>
              <a:t>device power requirement</a:t>
            </a:r>
          </a:p>
          <a:p>
            <a:r>
              <a:rPr lang="en-GB" altLang="en-US" sz="2400" dirty="0"/>
              <a:t>It was also noted that there could be differences on whether any energy is available at the communications module and how this would impact the eventual requirements</a:t>
            </a:r>
          </a:p>
          <a:p>
            <a:endParaRPr lang="en-GB" altLang="en-US" sz="2400" dirty="0"/>
          </a:p>
          <a:p>
            <a:r>
              <a:rPr lang="en-GB" altLang="en-US" sz="2400" dirty="0"/>
              <a:t>This contribution outlines potential behaviours of the communications module for a given energy harvesting power profile and proposes to get a common understanding of potential differences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F93E-E0E7-3772-F604-1AB66E054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Device power sources and usage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309857-3B03-0257-5EBB-56FF97227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959466"/>
            <a:ext cx="6502400" cy="34332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B52556-0C6D-6A6F-046A-013F62646DE9}"/>
              </a:ext>
            </a:extLst>
          </p:cNvPr>
          <p:cNvSpPr txBox="1"/>
          <p:nvPr/>
        </p:nvSpPr>
        <p:spPr>
          <a:xfrm>
            <a:off x="431800" y="5723396"/>
            <a:ext cx="1132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effectLst/>
                <a:latin typeface="Helvetica Neue Light" panose="02000403000000020004" pitchFamily="2" charset="0"/>
              </a:rPr>
              <a:t>At a high level, there appears to be no difference in the device behaviour with different energy harvesting sources</a:t>
            </a:r>
          </a:p>
        </p:txBody>
      </p:sp>
    </p:spTree>
    <p:extLst>
      <p:ext uri="{BB962C8B-B14F-4D97-AF65-F5344CB8AC3E}">
        <p14:creationId xmlns:p14="http://schemas.microsoft.com/office/powerpoint/2010/main" val="2702561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800EA-3285-7650-412E-6A06E8250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Harvested energy availability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54347-717D-EFAD-F7F9-FB9D05745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sz="2400" b="1" dirty="0"/>
              <a:t>Sufficient power</a:t>
            </a:r>
            <a:r>
              <a:rPr lang="en-GB" sz="2400" dirty="0"/>
              <a:t> available</a:t>
            </a:r>
          </a:p>
          <a:p>
            <a:pPr lvl="1"/>
            <a:r>
              <a:rPr lang="en-GB" sz="2000" dirty="0"/>
              <a:t>Power is available when required by the communications module</a:t>
            </a:r>
          </a:p>
          <a:p>
            <a:pPr lvl="1"/>
            <a:r>
              <a:rPr lang="en-GB" sz="2000" dirty="0"/>
              <a:t>The power can be:</a:t>
            </a:r>
          </a:p>
          <a:p>
            <a:pPr lvl="2"/>
            <a:r>
              <a:rPr lang="en-GB" sz="1800" dirty="0"/>
              <a:t>stored on the device as a result of energy harvested from the environment, or</a:t>
            </a:r>
          </a:p>
          <a:p>
            <a:pPr lvl="2"/>
            <a:r>
              <a:rPr lang="en-GB" sz="1800" dirty="0"/>
              <a:t>taken directly from the harvested energy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b="1" dirty="0"/>
              <a:t>Intermittent power</a:t>
            </a:r>
            <a:r>
              <a:rPr lang="en-GB" sz="2400" dirty="0"/>
              <a:t> available</a:t>
            </a:r>
          </a:p>
          <a:p>
            <a:pPr lvl="1"/>
            <a:r>
              <a:rPr lang="en-GB" sz="2000" dirty="0"/>
              <a:t>Power is not always available when required by the communications module</a:t>
            </a:r>
          </a:p>
          <a:p>
            <a:pPr lvl="1"/>
            <a:r>
              <a:rPr lang="en-GB" sz="2000" dirty="0"/>
              <a:t>The power source is not constant, for example:</a:t>
            </a:r>
          </a:p>
          <a:p>
            <a:pPr lvl="2"/>
            <a:r>
              <a:rPr lang="en-GB" sz="1800" dirty="0"/>
              <a:t>if harvesting energy from movement, the movement stopped, or</a:t>
            </a:r>
          </a:p>
          <a:p>
            <a:pPr lvl="2"/>
            <a:r>
              <a:rPr lang="en-GB" sz="1800" dirty="0"/>
              <a:t>the power storage was insufficient i.e. battery too small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Harvested (RF) energy provides both </a:t>
            </a:r>
            <a:r>
              <a:rPr lang="en-GB" sz="2400" b="1" dirty="0"/>
              <a:t>energy and a trigger</a:t>
            </a:r>
            <a:r>
              <a:rPr lang="en-GB" sz="2400" dirty="0"/>
              <a:t> to activate the communication module to transmit data</a:t>
            </a:r>
          </a:p>
        </p:txBody>
      </p:sp>
    </p:spTree>
    <p:extLst>
      <p:ext uri="{BB962C8B-B14F-4D97-AF65-F5344CB8AC3E}">
        <p14:creationId xmlns:p14="http://schemas.microsoft.com/office/powerpoint/2010/main" val="2007496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A29F4-52C3-1D76-60E0-A65BCFE8B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transmission behaviour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953CAA-65C0-AB18-10C1-9512BC94D661}"/>
              </a:ext>
            </a:extLst>
          </p:cNvPr>
          <p:cNvSpPr txBox="1"/>
          <p:nvPr/>
        </p:nvSpPr>
        <p:spPr>
          <a:xfrm>
            <a:off x="2742981" y="2016516"/>
            <a:ext cx="50556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effectLst/>
                <a:latin typeface="Helvetica Neue" panose="02000503000000020004" pitchFamily="2" charset="0"/>
              </a:rPr>
              <a:t>Type 1 and 2 devices are ‘internal triggered’</a:t>
            </a:r>
            <a:endParaRPr lang="en-GB" dirty="0">
              <a:solidFill>
                <a:srgbClr val="000000"/>
              </a:solidFill>
              <a:effectLst/>
              <a:latin typeface="Helvetica Neue" panose="02000503000000020004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93C33E-36C6-D9AE-2D8E-A3A3631FB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686" y="2590800"/>
            <a:ext cx="7410014" cy="12891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3E4D224-9EB2-0F9D-A06E-B052A0D6FCA7}"/>
              </a:ext>
            </a:extLst>
          </p:cNvPr>
          <p:cNvSpPr txBox="1"/>
          <p:nvPr/>
        </p:nvSpPr>
        <p:spPr>
          <a:xfrm>
            <a:off x="2890126" y="4211286"/>
            <a:ext cx="4477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effectLst/>
                <a:latin typeface="Helvetica Neue" panose="02000503000000020004" pitchFamily="2" charset="0"/>
              </a:rPr>
              <a:t>Type 3 devices are ‘external triggered’</a:t>
            </a:r>
            <a:endParaRPr lang="en-GB" dirty="0">
              <a:solidFill>
                <a:srgbClr val="000000"/>
              </a:solidFill>
              <a:effectLst/>
              <a:latin typeface="Helvetica Neue" panose="02000503000000020004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9ED7A9-46AC-B94D-7FEA-06F163666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900" y="4780038"/>
            <a:ext cx="4114362" cy="11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64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EE627-28E7-479B-E2C7-133A19F09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Device behaviour differences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DABC7-3958-ED27-DFBD-0AAE796F1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Internal triggered device</a:t>
            </a:r>
          </a:p>
          <a:p>
            <a:pPr lvl="1"/>
            <a:r>
              <a:rPr lang="en-GB" dirty="0"/>
              <a:t>Sends data when data is ready to transmit and sufficient power is available</a:t>
            </a:r>
          </a:p>
          <a:p>
            <a:pPr lvl="1"/>
            <a:r>
              <a:rPr lang="en-GB" dirty="0"/>
              <a:t>Availability of harvested energy alone does not result in data transmission</a:t>
            </a:r>
          </a:p>
          <a:p>
            <a:pPr lvl="1"/>
            <a:r>
              <a:rPr lang="en-GB" dirty="0">
                <a:solidFill>
                  <a:srgbClr val="C00000"/>
                </a:solidFill>
              </a:rPr>
              <a:t>Decision to transmit data is made by the </a:t>
            </a:r>
            <a:r>
              <a:rPr lang="en-GB" i="1" dirty="0">
                <a:solidFill>
                  <a:srgbClr val="C00000"/>
                </a:solidFill>
              </a:rPr>
              <a:t>device</a:t>
            </a:r>
            <a:r>
              <a:rPr lang="en-GB" dirty="0"/>
              <a:t>, subject to available power and e.g. on sensor measurement threshold, or a request from the network</a:t>
            </a:r>
          </a:p>
          <a:p>
            <a:r>
              <a:rPr lang="en-GB" b="1" dirty="0"/>
              <a:t>External triggered device</a:t>
            </a:r>
          </a:p>
          <a:p>
            <a:pPr lvl="1"/>
            <a:r>
              <a:rPr lang="en-GB" dirty="0"/>
              <a:t>Sends data when a signal is received that both powers the communications module and acts as a trigger for the communications module </a:t>
            </a:r>
          </a:p>
          <a:p>
            <a:pPr lvl="1"/>
            <a:r>
              <a:rPr lang="en-GB" dirty="0"/>
              <a:t>Energy harvested from that signal can be stored for later use, but until another external trigger signal is received, no data is transmitted</a:t>
            </a:r>
          </a:p>
          <a:p>
            <a:pPr lvl="1"/>
            <a:r>
              <a:rPr lang="en-GB" dirty="0">
                <a:solidFill>
                  <a:srgbClr val="C00000"/>
                </a:solidFill>
              </a:rPr>
              <a:t>Decision to transmit data is made by an </a:t>
            </a:r>
            <a:r>
              <a:rPr lang="en-GB" i="1" dirty="0">
                <a:solidFill>
                  <a:srgbClr val="C00000"/>
                </a:solidFill>
              </a:rPr>
              <a:t>external entity</a:t>
            </a:r>
          </a:p>
        </p:txBody>
      </p:sp>
    </p:spTree>
    <p:extLst>
      <p:ext uri="{BB962C8B-B14F-4D97-AF65-F5344CB8AC3E}">
        <p14:creationId xmlns:p14="http://schemas.microsoft.com/office/powerpoint/2010/main" val="274431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http://purl.org/dc/elements/1.1/"/>
    <ds:schemaRef ds:uri="679a257e-872f-4c98-9e8a-0a9c104f72cd"/>
    <ds:schemaRef ds:uri="280d8efa-eff2-4910-88d2-79ca146720c4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368</Words>
  <Application>Microsoft Macintosh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Helvetica Neue</vt:lpstr>
      <vt:lpstr>Helvetica Neue Light</vt:lpstr>
      <vt:lpstr>Times New Roman</vt:lpstr>
      <vt:lpstr>Office Theme</vt:lpstr>
      <vt:lpstr>Ambient IoT device power source profile</vt:lpstr>
      <vt:lpstr>Introduction</vt:lpstr>
      <vt:lpstr>Device power sources and usage</vt:lpstr>
      <vt:lpstr>Harvested energy availability scenarios</vt:lpstr>
      <vt:lpstr>Data transmission behaviour</vt:lpstr>
      <vt:lpstr>Device behaviour differences</vt:lpstr>
    </vt:vector>
  </TitlesOfParts>
  <Manager/>
  <Company>3GPP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subject/>
  <dc:creator/>
  <cp:keywords/>
  <dc:description/>
  <cp:lastModifiedBy>Apple</cp:lastModifiedBy>
  <cp:revision>696</cp:revision>
  <dcterms:created xsi:type="dcterms:W3CDTF">2010-02-05T13:52:04Z</dcterms:created>
  <dcterms:modified xsi:type="dcterms:W3CDTF">2022-08-12T18:57:43Z</dcterms:modified>
  <cp:category/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2022-06-27T17:57:12Z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f4864f14-cb99-46fd-912c-61a8994a9bdd</vt:lpwstr>
  </property>
  <property fmtid="{D5CDD505-2E9C-101B-9397-08002B2CF9AE}" pid="9" name="MSIP_Label_55339bf0-f345-473a-9ec8-6ca7c8197055_ContentBits">
    <vt:lpwstr>0</vt:lpwstr>
  </property>
</Properties>
</file>