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10"/>
  </p:handoutMasterIdLst>
  <p:sldIdLst>
    <p:sldId id="257" r:id="rId3"/>
    <p:sldId id="256" r:id="rId5"/>
    <p:sldId id="260" r:id="rId6"/>
    <p:sldId id="267" r:id="rId7"/>
    <p:sldId id="261" r:id="rId8"/>
    <p:sldId id="264" r:id="rId9"/>
  </p:sldIdLst>
  <p:sldSz cx="9144000" cy="6858000" type="screen4x3"/>
  <p:notesSz cx="6732270" cy="9855200"/>
  <p:custDataLst>
    <p:tags r:id="rId14"/>
  </p:custDataLst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114" d="100"/>
          <a:sy n="114" d="100"/>
        </p:scale>
        <p:origin x="1476" y="102"/>
      </p:cViewPr>
      <p:guideLst>
        <p:guide orient="horz" pos="754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2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/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anose="02050604050505020204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  <a:endParaRPr lang="en-GB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/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/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/>
          <a:lstStyle/>
          <a:p>
            <a:pPr lvl="0"/>
            <a:r>
              <a:rPr lang="en-GB" noProof="0"/>
              <a:t>Click to edit Master text styles</a:t>
            </a:r>
            <a:endParaRPr lang="en-GB" noProof="0"/>
          </a:p>
          <a:p>
            <a:pPr lvl="1"/>
            <a:r>
              <a:rPr lang="en-GB" noProof="0"/>
              <a:t>Second level</a:t>
            </a:r>
            <a:endParaRPr lang="en-GB" noProof="0"/>
          </a:p>
          <a:p>
            <a:pPr lvl="2"/>
            <a:r>
              <a:rPr lang="en-GB" noProof="0"/>
              <a:t>Third level</a:t>
            </a:r>
            <a:endParaRPr lang="en-GB" noProof="0"/>
          </a:p>
          <a:p>
            <a:pPr lvl="3"/>
            <a:r>
              <a:rPr lang="en-GB" noProof="0"/>
              <a:t>Fourth level</a:t>
            </a:r>
            <a:endParaRPr lang="en-GB" noProof="0"/>
          </a:p>
          <a:p>
            <a:pPr lvl="4"/>
            <a:r>
              <a:rPr lang="en-GB" noProof="0"/>
              <a:t>Fifth level</a:t>
            </a:r>
            <a:endParaRPr lang="en-GB" noProof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anose="02020603050405020304" pitchFamily="18" charset="0"/>
              </a:rPr>
              <a:t>1</a:t>
            </a:r>
            <a:endParaRPr lang="en-GB" sz="1200">
              <a:latin typeface="Times New Roman" panose="02020603050405020304" pitchFamily="18" charset="0"/>
            </a:endParaRP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anose="02020603050405020304" pitchFamily="18" charset="0"/>
              </a:rPr>
              <a:t>1</a:t>
            </a:r>
            <a:endParaRPr lang="en-GB" sz="1200">
              <a:latin typeface="Times New Roman" panose="02020603050405020304" pitchFamily="18" charset="0"/>
            </a:endParaRP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anose="02020603050405020304" pitchFamily="18" charset="0"/>
              </a:rPr>
              <a:t>1</a:t>
            </a:r>
            <a:endParaRPr lang="en-GB" sz="1200">
              <a:latin typeface="Times New Roman" panose="02020603050405020304" pitchFamily="18" charset="0"/>
            </a:endParaRP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anose="02020603050405020304" pitchFamily="18" charset="0"/>
              </a:rPr>
              <a:t>1</a:t>
            </a:r>
            <a:endParaRPr lang="en-GB" sz="1200">
              <a:latin typeface="Times New Roman" panose="02020603050405020304" pitchFamily="18" charset="0"/>
            </a:endParaRP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anose="02020603050405020304" pitchFamily="18" charset="0"/>
              </a:rPr>
              <a:t>1</a:t>
            </a:r>
            <a:endParaRPr lang="en-GB" sz="1200">
              <a:latin typeface="Times New Roman" panose="02020603050405020304" pitchFamily="18" charset="0"/>
            </a:endParaRP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anose="02020603050405020304" pitchFamily="18" charset="0"/>
              </a:rPr>
              <a:t>1</a:t>
            </a:r>
            <a:endParaRPr lang="en-GB" sz="1200">
              <a:latin typeface="Times New Roman" panose="02020603050405020304" pitchFamily="18" charset="0"/>
            </a:endParaRP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</a:fld>
            <a:endParaRPr lang="en-GB"/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  <a:endParaRPr lang="en-GB" noProof="0" dirty="0"/>
          </a:p>
          <a:p>
            <a:pPr lvl="1"/>
            <a:r>
              <a:rPr lang="en-GB" noProof="0" dirty="0"/>
              <a:t>Second level</a:t>
            </a:r>
            <a:endParaRPr lang="en-GB" noProof="0" dirty="0"/>
          </a:p>
          <a:p>
            <a:pPr lvl="2"/>
            <a:r>
              <a:rPr lang="en-GB" noProof="0" dirty="0"/>
              <a:t>Third level</a:t>
            </a:r>
            <a:endParaRPr lang="en-GB" noProof="0" dirty="0"/>
          </a:p>
          <a:p>
            <a:pPr lvl="3"/>
            <a:r>
              <a:rPr lang="en-GB" noProof="0" dirty="0"/>
              <a:t>Fourth level</a:t>
            </a:r>
            <a:endParaRPr lang="en-GB" noProof="0" dirty="0"/>
          </a:p>
          <a:p>
            <a:pPr lvl="4"/>
            <a:r>
              <a:rPr lang="en-GB" noProof="0" dirty="0"/>
              <a:t>Fifth level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</a:fld>
            <a:endParaRPr lang="en-GB"/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2.jpeg"/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/>
          <a:lstStyle/>
          <a:p>
            <a:pPr lvl="0"/>
            <a:r>
              <a:rPr lang="en-GB"/>
              <a:t>Click to edit Master text styles</a:t>
            </a:r>
            <a:endParaRPr lang="en-GB"/>
          </a:p>
          <a:p>
            <a:pPr lvl="1"/>
            <a:r>
              <a:rPr lang="en-GB"/>
              <a:t>Second level</a:t>
            </a:r>
            <a:endParaRPr lang="en-GB"/>
          </a:p>
          <a:p>
            <a:pPr lvl="2"/>
            <a:r>
              <a:rPr lang="en-GB"/>
              <a:t>Third level</a:t>
            </a:r>
            <a:endParaRPr lang="en-GB"/>
          </a:p>
          <a:p>
            <a:pPr lvl="3"/>
            <a:r>
              <a:rPr lang="en-GB"/>
              <a:t>Fourth level</a:t>
            </a:r>
            <a:endParaRPr lang="en-GB"/>
          </a:p>
          <a:p>
            <a:pPr lvl="4"/>
            <a:r>
              <a:rPr lang="en-GB"/>
              <a:t>Fifth level</a:t>
            </a:r>
            <a:endParaRPr lang="en-GB"/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/>
          <a:lstStyle/>
          <a:p>
            <a:pPr lvl="0"/>
            <a:r>
              <a:rPr lang="en-GB"/>
              <a:t>Click to edit Master title style</a:t>
            </a:r>
            <a:endParaRPr lang="en-GB"/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400" smtClean="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panose="020B0604020202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panose="020B0604020202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panose="020B0604020202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panose="020B0604020202020204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panose="020B0604020202020204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panose="020B0604020202020204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panose="020B0604020202020204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FS_NetShare Status Update</a:t>
            </a:r>
            <a:br>
              <a:rPr lang="en-US" dirty="0"/>
            </a:br>
            <a:r>
              <a:rPr lang="en-US" dirty="0">
                <a:solidFill>
                  <a:srgbClr val="FF0000"/>
                </a:solidFill>
              </a:rPr>
              <a:t>Feasibility Study on Network Sharing Aspect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Qun Wei</a:t>
            </a:r>
            <a:endParaRPr lang="en-US" dirty="0"/>
          </a:p>
          <a:p>
            <a:r>
              <a:rPr lang="en-US" dirty="0"/>
              <a:t>China Unicom</a:t>
            </a:r>
            <a:endParaRPr lang="en-US" dirty="0"/>
          </a:p>
          <a:p>
            <a:r>
              <a:rPr lang="en-US" dirty="0">
                <a:sym typeface="+mn-ea"/>
              </a:rPr>
              <a:t>FS_NetShare</a:t>
            </a:r>
            <a:r>
              <a:rPr lang="en-US" dirty="0"/>
              <a:t> Rapporteur</a:t>
            </a:r>
            <a:endParaRPr lang="en-US" dirty="0"/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hangingPunct="0"/>
            <a:r>
              <a:rPr lang="en-GB" b="1" dirty="0"/>
              <a:t>S1-221281</a:t>
            </a:r>
            <a:endParaRPr lang="en-GB" b="1" dirty="0"/>
          </a:p>
          <a:p>
            <a:pPr eaLnBrk="0" hangingPunct="0"/>
            <a:r>
              <a:rPr lang="en-GB" sz="1800" b="1" i="1" dirty="0">
                <a:solidFill>
                  <a:srgbClr val="0070C0"/>
                </a:solidFill>
                <a:ea typeface="MS Mincho" panose="02020609040205080304" pitchFamily="49" charset="-128"/>
              </a:rPr>
              <a:t>(revision of S1-22xxxx)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B7A434E9-7D68-4B96-8CAA-B87DD52A2F43}" type="slidenum">
              <a:rPr lang="en-GB" sz="1600"/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2789226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#98e</a:t>
            </a:r>
            <a:endParaRPr lang="en-GB" sz="1200" b="1" dirty="0"/>
          </a:p>
          <a:p>
            <a:r>
              <a:rPr lang="en-GB" sz="1200" b="1" dirty="0"/>
              <a:t>Electronic Meeting, 9 – 19 May 2021</a:t>
            </a:r>
            <a:endParaRPr lang="en-GB" sz="12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/>
              <a:t>FS_NetShare Progress</a:t>
            </a:r>
            <a:endParaRPr lang="en-GB"/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  <a:endParaRPr lang="en-GB" dirty="0"/>
          </a:p>
          <a:p>
            <a:pPr lvl="1">
              <a:defRPr/>
            </a:pPr>
            <a:r>
              <a:rPr lang="en-GB" dirty="0"/>
              <a:t>"Initial skeleton", </a:t>
            </a:r>
            <a:r>
              <a:rPr lang="en-GB" dirty="0">
                <a:sym typeface="+mn-ea"/>
              </a:rPr>
              <a:t>"</a:t>
            </a:r>
            <a:r>
              <a:rPr lang="en-US" altLang="en-GB" dirty="0"/>
              <a:t>I</a:t>
            </a:r>
            <a:r>
              <a:rPr lang="en-GB" dirty="0"/>
              <a:t>ntroduction</a:t>
            </a:r>
            <a:r>
              <a:rPr lang="en-GB" dirty="0">
                <a:sym typeface="+mn-ea"/>
              </a:rPr>
              <a:t>"</a:t>
            </a:r>
            <a:r>
              <a:rPr lang="en-GB" dirty="0"/>
              <a:t> and </a:t>
            </a:r>
            <a:r>
              <a:rPr lang="en-GB" dirty="0">
                <a:sym typeface="+mn-ea"/>
              </a:rPr>
              <a:t>"</a:t>
            </a:r>
            <a:r>
              <a:rPr lang="en-US" altLang="en-GB" dirty="0"/>
              <a:t>S</a:t>
            </a:r>
            <a:r>
              <a:rPr lang="en-GB" dirty="0"/>
              <a:t>cope</a:t>
            </a:r>
            <a:r>
              <a:rPr lang="en-GB" dirty="0">
                <a:sym typeface="+mn-ea"/>
              </a:rPr>
              <a:t>"</a:t>
            </a:r>
            <a:r>
              <a:rPr lang="en-GB" dirty="0"/>
              <a:t> of </a:t>
            </a:r>
            <a:r>
              <a:rPr lang="en-US" altLang="en-GB" dirty="0"/>
              <a:t>TR</a:t>
            </a:r>
            <a:r>
              <a:rPr lang="en-GB" dirty="0"/>
              <a:t> 22.851 were </a:t>
            </a:r>
            <a:r>
              <a:rPr lang="en-US" altLang="en-GB" dirty="0"/>
              <a:t>provided</a:t>
            </a:r>
            <a:r>
              <a:rPr lang="en-GB" dirty="0"/>
              <a:t> in this meeting. Four scenarios including </a:t>
            </a:r>
            <a:r>
              <a:rPr lang="en-US" altLang="en-GB" dirty="0"/>
              <a:t>S</a:t>
            </a:r>
            <a:r>
              <a:rPr lang="en-US" altLang="en-GB" dirty="0"/>
              <a:t>ervices and Qos</a:t>
            </a:r>
            <a:r>
              <a:rPr lang="en-GB" dirty="0"/>
              <a:t> are discussed, and the basic use cases and potential requirements are </a:t>
            </a:r>
            <a:r>
              <a:rPr lang="en-US" altLang="en-GB" dirty="0"/>
              <a:t>agreed</a:t>
            </a:r>
            <a:r>
              <a:rPr lang="en-GB" dirty="0"/>
              <a:t>.</a:t>
            </a:r>
            <a:endParaRPr lang="en-GB" dirty="0"/>
          </a:p>
          <a:p>
            <a:pPr lvl="1">
              <a:defRPr/>
            </a:pPr>
            <a:r>
              <a:rPr lang="en-US" altLang="en-GB" dirty="0"/>
              <a:t>Numbers are listed:</a:t>
            </a:r>
            <a:endParaRPr lang="en-GB" i="1" dirty="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1" indent="0">
              <a:buFontTx/>
              <a:buNone/>
              <a:defRPr/>
            </a:pPr>
            <a:endParaRPr lang="en-GB" i="1" dirty="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dirty="0"/>
              <a:t>Study Item Completion: </a:t>
            </a:r>
            <a:r>
              <a:rPr lang="en-US" altLang="en-GB" dirty="0"/>
              <a:t>10</a:t>
            </a:r>
            <a:r>
              <a:rPr lang="en-GB" dirty="0"/>
              <a:t>%</a:t>
            </a:r>
            <a:endParaRPr lang="en-GB" dirty="0"/>
          </a:p>
          <a:p>
            <a:pPr>
              <a:defRPr/>
            </a:pPr>
            <a:r>
              <a:rPr lang="en-GB" dirty="0"/>
              <a:t>Controversial issues</a:t>
            </a:r>
            <a:endParaRPr lang="en-GB" dirty="0"/>
          </a:p>
          <a:p>
            <a:pPr lvl="1">
              <a:defRPr/>
            </a:pPr>
            <a:r>
              <a:rPr lang="en-GB" dirty="0"/>
              <a:t>The term</a:t>
            </a:r>
            <a:r>
              <a:rPr lang="en-US" altLang="en-GB" dirty="0"/>
              <a:t> and definition</a:t>
            </a:r>
            <a:r>
              <a:rPr lang="en-GB" dirty="0"/>
              <a:t> in this project needs to be </a:t>
            </a:r>
            <a:r>
              <a:rPr lang="en-US" altLang="en-GB" dirty="0"/>
              <a:t>re</a:t>
            </a:r>
            <a:r>
              <a:rPr lang="en-GB" dirty="0"/>
              <a:t>visited again at the next meeting.</a:t>
            </a:r>
            <a:endParaRPr lang="en-GB" dirty="0"/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2B979FB2-E865-41B4-9B75-70EFBA89516F}" type="slidenum">
              <a:rPr lang="en-GB" sz="1600"/>
            </a:fld>
            <a:endParaRPr lang="en-GB" sz="1600"/>
          </a:p>
        </p:txBody>
      </p:sp>
      <p:graphicFrame>
        <p:nvGraphicFramePr>
          <p:cNvPr id="3" name="表格 2"/>
          <p:cNvGraphicFramePr/>
          <p:nvPr>
            <p:custDataLst>
              <p:tags r:id="rId1"/>
            </p:custDataLst>
          </p:nvPr>
        </p:nvGraphicFramePr>
        <p:xfrm>
          <a:off x="5004435" y="3500755"/>
          <a:ext cx="2861945" cy="89535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861945"/>
              </a:tblGrid>
              <a:tr h="22733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S1-221092</a:t>
                      </a:r>
                      <a:endParaRPr lang="en-US" altLang="en-US" sz="14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400" marR="2540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22733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S1-221271</a:t>
                      </a:r>
                      <a:endParaRPr lang="en-US" altLang="en-US" sz="14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400" marR="2540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22733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S1-221292</a:t>
                      </a:r>
                      <a:endParaRPr lang="en-US" sz="14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400" marR="2540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21336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S1-221272</a:t>
                      </a:r>
                      <a:endParaRPr lang="en-US" altLang="en-US" sz="14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400" marR="2540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FS_NetShare Planning</a:t>
            </a:r>
            <a:endParaRPr lang="en-GB" dirty="0"/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Planning for subsequent meetings</a:t>
            </a:r>
            <a:endParaRPr lang="en-GB" dirty="0"/>
          </a:p>
          <a:p>
            <a:pPr lvl="1">
              <a:defRPr/>
            </a:pPr>
            <a:r>
              <a:rPr lang="en-GB" dirty="0"/>
              <a:t>SA1#</a:t>
            </a:r>
            <a:r>
              <a:rPr lang="en-US" altLang="en-GB" dirty="0"/>
              <a:t>99</a:t>
            </a:r>
            <a:r>
              <a:rPr lang="en-GB" dirty="0"/>
              <a:t> (date): &lt;</a:t>
            </a:r>
            <a:r>
              <a:rPr lang="en-US" altLang="en-GB" dirty="0"/>
              <a:t>65</a:t>
            </a:r>
            <a:r>
              <a:rPr lang="en-GB" dirty="0"/>
              <a:t>%&gt;</a:t>
            </a:r>
            <a:endParaRPr lang="en-GB" dirty="0"/>
          </a:p>
          <a:p>
            <a:pPr lvl="2" algn="l">
              <a:buClrTx/>
              <a:buSzTx/>
              <a:buFontTx/>
              <a:defRPr/>
            </a:pPr>
            <a:r>
              <a:rPr lang="en-GB" sz="2000" dirty="0">
                <a:cs typeface="+mn-ea"/>
                <a:sym typeface="+mn-ea"/>
              </a:rPr>
              <a:t>Mobility, Security, Service and QoS </a:t>
            </a:r>
            <a:r>
              <a:rPr lang="en-US" altLang="en-GB" sz="2000" dirty="0">
                <a:cs typeface="+mn-ea"/>
                <a:sym typeface="+mn-ea"/>
              </a:rPr>
              <a:t>use cases and </a:t>
            </a:r>
            <a:r>
              <a:rPr lang="en-GB" sz="2000" dirty="0">
                <a:cs typeface="+mn-ea"/>
                <a:sym typeface="+mn-ea"/>
              </a:rPr>
              <a:t>requirements, are waiting to increases</a:t>
            </a:r>
            <a:r>
              <a:rPr lang="en-US" altLang="en-GB" sz="2000" dirty="0">
                <a:cs typeface="+mn-ea"/>
                <a:sym typeface="+mn-ea"/>
              </a:rPr>
              <a:t>.</a:t>
            </a:r>
            <a:endParaRPr lang="en-GB" dirty="0">
              <a:cs typeface="+mn-ea"/>
            </a:endParaRPr>
          </a:p>
          <a:p>
            <a:pPr lvl="1">
              <a:defRPr/>
            </a:pPr>
            <a:r>
              <a:rPr lang="en-GB" dirty="0"/>
              <a:t>SA1#</a:t>
            </a:r>
            <a:r>
              <a:rPr lang="en-US" altLang="en-GB" dirty="0"/>
              <a:t>100</a:t>
            </a:r>
            <a:r>
              <a:rPr lang="en-GB" dirty="0"/>
              <a:t> (date): &lt;</a:t>
            </a:r>
            <a:r>
              <a:rPr lang="en-US" altLang="en-GB" dirty="0"/>
              <a:t>100</a:t>
            </a:r>
            <a:r>
              <a:rPr lang="en-GB" dirty="0"/>
              <a:t>%&gt;</a:t>
            </a:r>
            <a:endParaRPr lang="en-GB" dirty="0"/>
          </a:p>
          <a:p>
            <a:pPr lvl="2">
              <a:defRPr/>
            </a:pPr>
            <a:r>
              <a:rPr lang="en-US" altLang="en-GB" dirty="0"/>
              <a:t>Others, e.g., regulatory requirements, emergency services, PWS support.</a:t>
            </a:r>
            <a:endParaRPr lang="en-US" altLang="en-GB" dirty="0"/>
          </a:p>
          <a:p>
            <a:pPr lvl="2">
              <a:defRPr/>
            </a:pPr>
            <a:endParaRPr lang="en-GB" dirty="0"/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1D88A94C-AFB9-4300-9D62-9AED906105B4}" type="slidenum">
              <a:rPr lang="en-GB" sz="1600"/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/>
              <a:t>Work plan between meetings</a:t>
            </a:r>
            <a:endParaRPr lang="en-US"/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342900" lvl="1" indent="-342900" algn="l">
              <a:buClrTx/>
              <a:buSzTx/>
              <a:buFontTx/>
              <a:buChar char="•"/>
              <a:defRPr/>
            </a:pPr>
            <a:r>
              <a:rPr lang="en-GB" sz="2800" dirty="0">
                <a:ea typeface="+mn-ea"/>
                <a:cs typeface="+mn-cs"/>
              </a:rPr>
              <a:t>Email discussion </a:t>
            </a:r>
            <a:endParaRPr lang="en-GB" sz="2800" dirty="0">
              <a:ea typeface="+mn-ea"/>
              <a:cs typeface="+mn-cs"/>
            </a:endParaRPr>
          </a:p>
          <a:p>
            <a:pPr lvl="1">
              <a:defRPr/>
            </a:pPr>
            <a:r>
              <a:rPr lang="en-US" altLang="en-GB" dirty="0"/>
              <a:t>Definition recheck</a:t>
            </a:r>
            <a:endParaRPr lang="en-GB" dirty="0"/>
          </a:p>
          <a:p>
            <a:pPr marL="457200" lvl="1" indent="0">
              <a:buNone/>
              <a:defRPr/>
            </a:pPr>
            <a:r>
              <a:rPr lang="en-US" altLang="en-GB" dirty="0"/>
              <a:t>It is </a:t>
            </a:r>
            <a:r>
              <a:rPr lang="en-GB" dirty="0"/>
              <a:t>need</a:t>
            </a:r>
            <a:r>
              <a:rPr lang="en-US" altLang="en-GB" dirty="0"/>
              <a:t>ed</a:t>
            </a:r>
            <a:r>
              <a:rPr lang="en-GB" dirty="0"/>
              <a:t> to </a:t>
            </a:r>
            <a:r>
              <a:rPr lang="en-US" altLang="en-GB" dirty="0"/>
              <a:t>go through</a:t>
            </a:r>
            <a:r>
              <a:rPr lang="en-GB" dirty="0"/>
              <a:t> the definitions in the relevant </a:t>
            </a:r>
            <a:r>
              <a:rPr lang="en-US" altLang="en-GB" dirty="0"/>
              <a:t>TRs.</a:t>
            </a:r>
            <a:r>
              <a:rPr lang="en-GB" dirty="0"/>
              <a:t> Prepare for discussion of definitions.</a:t>
            </a:r>
            <a:endParaRPr lang="en-GB" dirty="0"/>
          </a:p>
          <a:p>
            <a:pPr lvl="1">
              <a:defRPr/>
            </a:pPr>
            <a:r>
              <a:rPr lang="en-US" altLang="en-GB" dirty="0"/>
              <a:t>Quality improvement of remaining use case</a:t>
            </a:r>
            <a:endParaRPr lang="en-GB" dirty="0"/>
          </a:p>
          <a:p>
            <a:pPr lvl="1">
              <a:defRPr/>
            </a:pPr>
            <a:r>
              <a:rPr lang="en-US" altLang="en-GB" dirty="0"/>
              <a:t>Time: One week after the next SA Plenary</a:t>
            </a:r>
            <a:endParaRPr lang="en-GB" dirty="0"/>
          </a:p>
          <a:p>
            <a:pPr>
              <a:defRPr/>
            </a:pPr>
            <a:r>
              <a:rPr lang="en-GB" dirty="0"/>
              <a:t>Telephone conference</a:t>
            </a:r>
            <a:endParaRPr lang="en-GB" dirty="0"/>
          </a:p>
          <a:p>
            <a:pPr lvl="1">
              <a:defRPr/>
            </a:pPr>
            <a:r>
              <a:rPr lang="en-US" altLang="en-GB" dirty="0">
                <a:sym typeface="+mn-ea"/>
              </a:rPr>
              <a:t>Potential use cases and definitions</a:t>
            </a:r>
            <a:endParaRPr lang="en-US" altLang="en-GB" dirty="0">
              <a:sym typeface="+mn-ea"/>
            </a:endParaRPr>
          </a:p>
          <a:p>
            <a:pPr marL="457200" lvl="1" indent="0">
              <a:buNone/>
              <a:defRPr/>
            </a:pPr>
            <a:r>
              <a:rPr lang="en-GB" dirty="0"/>
              <a:t>The main purpose of the meeting is to collect opinions and ideas</a:t>
            </a:r>
            <a:r>
              <a:rPr lang="en-US" altLang="en-GB" dirty="0"/>
              <a:t> of UCs</a:t>
            </a:r>
            <a:r>
              <a:rPr lang="en-GB" dirty="0"/>
              <a:t> and </a:t>
            </a:r>
            <a:r>
              <a:rPr lang="en-US" altLang="en-GB" dirty="0"/>
              <a:t>the </a:t>
            </a:r>
            <a:r>
              <a:rPr lang="en-GB" dirty="0"/>
              <a:t>defin</a:t>
            </a:r>
            <a:r>
              <a:rPr lang="en-US" altLang="en-GB" dirty="0"/>
              <a:t>ition</a:t>
            </a:r>
            <a:r>
              <a:rPr lang="en-GB" dirty="0"/>
              <a:t>.</a:t>
            </a:r>
            <a:endParaRPr lang="en-GB" dirty="0"/>
          </a:p>
          <a:p>
            <a:pPr lvl="1">
              <a:defRPr/>
            </a:pPr>
            <a:r>
              <a:rPr lang="en-US" altLang="en-GB" dirty="0"/>
              <a:t>two weeks </a:t>
            </a:r>
            <a:r>
              <a:rPr lang="en-US" altLang="en-GB" dirty="0">
                <a:sym typeface="+mn-ea"/>
              </a:rPr>
              <a:t>after the next SA Plenary</a:t>
            </a:r>
            <a:r>
              <a:rPr lang="en-US" altLang="en-GB" dirty="0"/>
              <a:t> </a:t>
            </a:r>
            <a:endParaRPr lang="en-GB" dirty="0"/>
          </a:p>
          <a:p>
            <a:pPr lvl="1">
              <a:defRPr/>
            </a:pPr>
            <a:endParaRPr lang="en-GB" dirty="0"/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637BB5CD-6F85-4063-8FDF-401E4BDFB3BA}" type="slidenum">
              <a:rPr lang="en-GB" sz="1600"/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GB" dirty="0"/>
              <a:t>FS_NetShare Completion Date</a:t>
            </a:r>
            <a:endParaRPr lang="en-GB" dirty="0"/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completion dates:</a:t>
            </a:r>
            <a:endParaRPr lang="en-GB" sz="2400" dirty="0"/>
          </a:p>
          <a:p>
            <a:pPr lvl="1">
              <a:defRPr/>
            </a:pPr>
            <a:r>
              <a:rPr lang="en-GB" sz="2000" dirty="0"/>
              <a:t>For information: </a:t>
            </a:r>
            <a:r>
              <a:rPr lang="en-GB" sz="2000" dirty="0" err="1"/>
              <a:t>SA#</a:t>
            </a:r>
            <a:r>
              <a:rPr lang="en-US" altLang="en-GB" sz="2000" dirty="0" err="1"/>
              <a:t>97</a:t>
            </a:r>
            <a:r>
              <a:rPr lang="en-GB" sz="2000" dirty="0"/>
              <a:t> (</a:t>
            </a:r>
            <a:r>
              <a:rPr lang="en-US" altLang="en-GB" sz="2000" dirty="0"/>
              <a:t>09</a:t>
            </a:r>
            <a:r>
              <a:rPr lang="en-GB" sz="2000" dirty="0"/>
              <a:t>/</a:t>
            </a:r>
            <a:r>
              <a:rPr lang="en-US" altLang="en-GB" sz="2000" dirty="0"/>
              <a:t>2022</a:t>
            </a:r>
            <a:r>
              <a:rPr lang="en-GB" sz="2000" dirty="0"/>
              <a:t>)</a:t>
            </a:r>
            <a:endParaRPr lang="en-GB" sz="2000" dirty="0"/>
          </a:p>
          <a:p>
            <a:pPr lvl="1">
              <a:defRPr/>
            </a:pPr>
            <a:r>
              <a:rPr lang="en-GB" sz="2000" dirty="0"/>
              <a:t>For approval: </a:t>
            </a:r>
            <a:r>
              <a:rPr lang="en-GB" sz="2000" dirty="0" err="1"/>
              <a:t>SA#</a:t>
            </a:r>
            <a:r>
              <a:rPr lang="en-US" altLang="en-GB" sz="2000" dirty="0" err="1"/>
              <a:t>98</a:t>
            </a:r>
            <a:r>
              <a:rPr lang="en-GB" sz="2000" dirty="0"/>
              <a:t> (</a:t>
            </a:r>
            <a:r>
              <a:rPr lang="en-US" altLang="en-GB" sz="2000" dirty="0"/>
              <a:t>12</a:t>
            </a:r>
            <a:r>
              <a:rPr lang="en-GB" sz="2000" dirty="0"/>
              <a:t>/</a:t>
            </a:r>
            <a:r>
              <a:rPr lang="en-US" altLang="en-GB" sz="2000" dirty="0" err="1"/>
              <a:t>2022</a:t>
            </a:r>
            <a:r>
              <a:rPr lang="en-GB" sz="2000" dirty="0"/>
              <a:t>)</a:t>
            </a:r>
            <a:endParaRPr lang="en-GB" sz="2000" dirty="0"/>
          </a:p>
          <a:p>
            <a:pPr lvl="1">
              <a:defRPr/>
            </a:pPr>
            <a:endParaRPr lang="en-GB" sz="1600" i="1" dirty="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defRPr/>
            </a:pPr>
            <a:r>
              <a:rPr lang="en-GB" sz="2400" dirty="0"/>
              <a:t>Have these dates been changed at this meeting? &lt;N&gt;</a:t>
            </a:r>
            <a:endParaRPr lang="en-GB" sz="2400" dirty="0"/>
          </a:p>
          <a:p>
            <a:pPr lvl="1">
              <a:defRPr/>
            </a:pPr>
            <a:endParaRPr lang="en-GB" sz="1600" i="1" dirty="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563CB76B-8874-4CC6-A3E4-9AAE09917743}" type="slidenum">
              <a:rPr lang="en-GB" sz="1600"/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FS_NetShare</a:t>
            </a:r>
            <a:r>
              <a:rPr lang="en-US" dirty="0"/>
              <a:t> </a:t>
            </a:r>
            <a:r>
              <a:rPr lang="en-GB" dirty="0"/>
              <a:t>History</a:t>
            </a:r>
            <a:endParaRPr lang="en-GB" dirty="0"/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sz="2400" dirty="0"/>
              <a:t>This WI has been agreed at SA1#</a:t>
            </a:r>
            <a:r>
              <a:rPr lang="en-US" altLang="en-GB" sz="2400" dirty="0"/>
              <a:t>97e</a:t>
            </a:r>
            <a:endParaRPr lang="en-GB" sz="2400" dirty="0"/>
          </a:p>
          <a:p>
            <a:pPr lvl="1">
              <a:defRPr/>
            </a:pPr>
            <a:r>
              <a:rPr lang="en-GB" sz="2000" dirty="0"/>
              <a:t>Agreed WID is in </a:t>
            </a:r>
            <a:r>
              <a:rPr lang="en-GB" sz="2000" dirty="0" err="1"/>
              <a:t>tdoc</a:t>
            </a:r>
            <a:r>
              <a:rPr lang="en-GB" sz="2000" dirty="0"/>
              <a:t> </a:t>
            </a:r>
            <a:r>
              <a:rPr lang="en-GB" sz="2000"/>
              <a:t>S1-220196</a:t>
            </a:r>
            <a:endParaRPr lang="en-GB" sz="2000" dirty="0"/>
          </a:p>
          <a:p>
            <a:pPr lvl="0"/>
            <a:r>
              <a:rPr lang="en-GB" sz="2400" dirty="0">
                <a:sym typeface="+mn-ea"/>
              </a:rPr>
              <a:t>This WI has been approved at </a:t>
            </a:r>
            <a:r>
              <a:rPr lang="en-GB" sz="2400" dirty="0" err="1">
                <a:sym typeface="+mn-ea"/>
              </a:rPr>
              <a:t>SA#</a:t>
            </a:r>
            <a:r>
              <a:rPr lang="en-US" altLang="en-GB" sz="2400" dirty="0" err="1">
                <a:sym typeface="+mn-ea"/>
              </a:rPr>
              <a:t>95e</a:t>
            </a:r>
            <a:endParaRPr lang="en-GB" sz="2400" dirty="0"/>
          </a:p>
          <a:p>
            <a:pPr lvl="1" algn="l">
              <a:buClrTx/>
              <a:buSzTx/>
              <a:buFontTx/>
              <a:defRPr/>
            </a:pPr>
            <a:r>
              <a:rPr lang="en-GB" sz="2000" dirty="0">
                <a:cs typeface="+mn-ea"/>
                <a:sym typeface="+mn-ea"/>
              </a:rPr>
              <a:t>Approved WID is in tdoc SP-220087</a:t>
            </a:r>
            <a:endParaRPr lang="en-GB" sz="2000" dirty="0">
              <a:cs typeface="+mn-ea"/>
              <a:sym typeface="+mn-ea"/>
            </a:endParaRPr>
          </a:p>
          <a:p>
            <a:pPr lvl="0"/>
            <a:endParaRPr lang="en-GB" sz="2400" dirty="0"/>
          </a:p>
          <a:p>
            <a:pPr lvl="0"/>
            <a:r>
              <a:rPr lang="en-GB" sz="2400" dirty="0"/>
              <a:t>History of completion rates</a:t>
            </a:r>
            <a:endParaRPr lang="en-GB" sz="2400" dirty="0"/>
          </a:p>
          <a:p>
            <a:pPr lvl="1">
              <a:defRPr/>
            </a:pPr>
            <a:r>
              <a:rPr lang="en-GB" sz="2000" dirty="0"/>
              <a:t>SA1#</a:t>
            </a:r>
            <a:r>
              <a:rPr lang="en-US" altLang="en-GB" sz="2000" dirty="0"/>
              <a:t>98</a:t>
            </a:r>
            <a:r>
              <a:rPr lang="en-GB" sz="2000" dirty="0"/>
              <a:t> (9 – 19 May 2022): </a:t>
            </a:r>
            <a:r>
              <a:rPr lang="en-US" altLang="en-GB" sz="2000" dirty="0"/>
              <a:t>10%</a:t>
            </a:r>
            <a:endParaRPr lang="en-GB" dirty="0"/>
          </a:p>
          <a:p>
            <a:pPr lvl="1">
              <a:defRPr/>
            </a:pPr>
            <a:endParaRPr lang="en-GB" sz="2000" dirty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92070167-8E31-47AD-9E1B-DF36A84C151B}" type="slidenum">
              <a:rPr lang="en-GB" sz="1600"/>
            </a:fld>
            <a:endParaRPr lang="en-GB" sz="1600"/>
          </a:p>
        </p:txBody>
      </p:sp>
    </p:spTree>
  </p:cSld>
  <p:clrMapOvr>
    <a:masterClrMapping/>
  </p:clrMapOvr>
  <p:transition spd="slow"/>
</p:sld>
</file>

<file path=ppt/tags/tag1.xml><?xml version="1.0" encoding="utf-8"?>
<p:tagLst xmlns:p="http://schemas.openxmlformats.org/presentationml/2006/main">
  <p:tag name="TABLE_ENDDRAG_ORIGIN_RECT" val="225*71"/>
  <p:tag name="TABLE_ENDDRAG_RECT" val="428*264*225*71"/>
</p:tagLst>
</file>

<file path=ppt/tags/tag2.xml><?xml version="1.0" encoding="utf-8"?>
<p:tagLst xmlns:p="http://schemas.openxmlformats.org/presentationml/2006/main">
  <p:tag name="COMMONDATA" val="eyJoZGlkIjoiMzI2M2FkMzA3YzQ5YjgwN2RjZWYyNTZjODRlZjM4ZWQifQ=="/>
</p:tagLst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none" lIns="90488" tIns="44450" rIns="90488" bIns="4445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none" lIns="90488" tIns="44450" rIns="90488" bIns="4445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0</TotalTime>
  <Words>1720</Words>
  <Application>WPS 演示</Application>
  <PresentationFormat>On-screen Show (4:3)</PresentationFormat>
  <Paragraphs>85</Paragraphs>
  <Slides>6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6" baseType="lpstr">
      <vt:lpstr>Arial</vt:lpstr>
      <vt:lpstr>宋体</vt:lpstr>
      <vt:lpstr>Wingdings</vt:lpstr>
      <vt:lpstr>Times New Roman</vt:lpstr>
      <vt:lpstr>Bookman Old Style</vt:lpstr>
      <vt:lpstr>MS Mincho</vt:lpstr>
      <vt:lpstr>微软雅黑</vt:lpstr>
      <vt:lpstr>Arial Unicode MS</vt:lpstr>
      <vt:lpstr>Calibri</vt:lpstr>
      <vt:lpstr>Blank Presentation</vt:lpstr>
      <vt:lpstr>&lt;WI Code&gt; Status Update &lt;full WI name&gt;</vt:lpstr>
      <vt:lpstr>&lt;WI Code&gt; Progress</vt:lpstr>
      <vt:lpstr>&lt;WI Code&gt; Planning</vt:lpstr>
      <vt:lpstr>Work plan between meetings</vt:lpstr>
      <vt:lpstr>&lt;WI Code&gt; Completion Date</vt:lpstr>
      <vt:lpstr>&lt;WI Code&gt; History</vt:lpstr>
    </vt:vector>
  </TitlesOfParts>
  <Company>MCC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category>Presentation</cp:category>
  <cp:lastModifiedBy>wq</cp:lastModifiedBy>
  <cp:revision>345</cp:revision>
  <cp:lastPrinted>2000-01-14T10:02:00Z</cp:lastPrinted>
  <dcterms:created xsi:type="dcterms:W3CDTF">1999-11-22T09:19:00Z</dcterms:created>
  <dcterms:modified xsi:type="dcterms:W3CDTF">2022-05-23T08:46:45Z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45800B05F5284C57AEDD1A23315BF48C</vt:lpwstr>
  </property>
  <property fmtid="{D5CDD505-2E9C-101B-9397-08002B2CF9AE}" pid="3" name="KSOProductBuildVer">
    <vt:lpwstr>2052-11.1.0.11636</vt:lpwstr>
  </property>
</Properties>
</file>