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70" r:id="rId7"/>
    <p:sldId id="368" r:id="rId8"/>
    <p:sldId id="3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74" d="100"/>
          <a:sy n="74" d="100"/>
        </p:scale>
        <p:origin x="267" y="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5FEC037C-5135-422F-A7A0-A6F4C6D26DAA}"/>
    <pc:docChg chg="modMainMaster">
      <pc:chgData name="Kevin Flynn" userId="8512d3b6-9e1b-4dce-bd11-e4335739214c" providerId="ADAL" clId="{5FEC037C-5135-422F-A7A0-A6F4C6D26DAA}" dt="2022-01-08T13:43:11.136" v="7" actId="20577"/>
      <pc:docMkLst>
        <pc:docMk/>
      </pc:docMkLst>
      <pc:sldMasterChg chg="modSp mod">
        <pc:chgData name="Kevin Flynn" userId="8512d3b6-9e1b-4dce-bd11-e4335739214c" providerId="ADAL" clId="{5FEC037C-5135-422F-A7A0-A6F4C6D26DAA}" dt="2022-01-08T13:43:11.136" v="7" actId="20577"/>
        <pc:sldMasterMkLst>
          <pc:docMk/>
          <pc:sldMasterMk cId="0" sldId="2147485146"/>
        </pc:sldMasterMkLst>
        <pc:spChg chg="mod">
          <ac:chgData name="Kevin Flynn" userId="8512d3b6-9e1b-4dce-bd11-e4335739214c" providerId="ADAL" clId="{5FEC037C-5135-422F-A7A0-A6F4C6D26DAA}" dt="2022-01-08T13:43:11.136" v="7" actId="20577"/>
          <ac:spMkLst>
            <pc:docMk/>
            <pc:sldMasterMk cId="0" sldId="2147485146"/>
            <ac:spMk id="9" creationId="{ED4BE506-C0F9-461F-89BC-4B3F6F61A38D}"/>
          </ac:spMkLst>
        </pc:spChg>
        <pc:spChg chg="mod">
          <ac:chgData name="Kevin Flynn" userId="8512d3b6-9e1b-4dce-bd11-e4335739214c" providerId="ADAL" clId="{5FEC037C-5135-422F-A7A0-A6F4C6D26DAA}" dt="2022-01-08T13:43:03.480" v="3" actId="20577"/>
          <ac:spMkLst>
            <pc:docMk/>
            <pc:sldMasterMk cId="0" sldId="2147485146"/>
            <ac:spMk id="11" creationId="{AA2802BD-1B72-4AD1-8184-0FD099607084}"/>
          </ac:spMkLst>
        </pc:spChg>
      </pc:sldMasterChg>
    </pc:docChg>
  </pc:docChgLst>
  <pc:docChgLst>
    <pc:chgData name="Kevin Flynn" userId="8512d3b6-9e1b-4dce-bd11-e4335739214c" providerId="ADAL" clId="{FF3B571D-72DD-4010-A68E-2ADC139F31DB}"/>
    <pc:docChg chg="modMainMaster">
      <pc:chgData name="Kevin Flynn" userId="8512d3b6-9e1b-4dce-bd11-e4335739214c" providerId="ADAL" clId="{FF3B571D-72DD-4010-A68E-2ADC139F31DB}" dt="2021-10-14T13:09:27.621" v="8" actId="21"/>
      <pc:docMkLst>
        <pc:docMk/>
      </pc:docMkLst>
      <pc:sldMasterChg chg="modSp mod modSldLayout">
        <pc:chgData name="Kevin Flynn" userId="8512d3b6-9e1b-4dce-bd11-e4335739214c" providerId="ADAL" clId="{FF3B571D-72DD-4010-A68E-2ADC139F31DB}" dt="2021-10-14T13:09:27.621" v="8" actId="21"/>
        <pc:sldMasterMkLst>
          <pc:docMk/>
          <pc:sldMasterMk cId="0" sldId="2147485146"/>
        </pc:sldMasterMkLst>
        <pc:spChg chg="mod">
          <ac:chgData name="Kevin Flynn" userId="8512d3b6-9e1b-4dce-bd11-e4335739214c" providerId="ADAL" clId="{FF3B571D-72DD-4010-A68E-2ADC139F31DB}" dt="2021-10-14T13:09:01.249" v="3" actId="20577"/>
          <ac:spMkLst>
            <pc:docMk/>
            <pc:sldMasterMk cId="0" sldId="2147485146"/>
            <ac:spMk id="11" creationId="{AA2802BD-1B72-4AD1-8184-0FD099607084}"/>
          </ac:spMkLst>
        </pc:spChg>
        <pc:sldLayoutChg chg="delSp modSp mod">
          <pc:chgData name="Kevin Flynn" userId="8512d3b6-9e1b-4dce-bd11-e4335739214c" providerId="ADAL" clId="{FF3B571D-72DD-4010-A68E-2ADC139F31DB}" dt="2021-10-14T13:09:27.621" v="8" actId="21"/>
          <pc:sldLayoutMkLst>
            <pc:docMk/>
            <pc:sldMasterMk cId="0" sldId="2147485146"/>
            <pc:sldLayoutMk cId="2576406219" sldId="2147485163"/>
          </pc:sldLayoutMkLst>
          <pc:spChg chg="del mod">
            <ac:chgData name="Kevin Flynn" userId="8512d3b6-9e1b-4dce-bd11-e4335739214c" providerId="ADAL" clId="{FF3B571D-72DD-4010-A68E-2ADC139F31DB}" dt="2021-10-14T13:09:27.621" v="8" actId="21"/>
            <ac:spMkLst>
              <pc:docMk/>
              <pc:sldMasterMk cId="0" sldId="2147485146"/>
              <pc:sldLayoutMk cId="2576406219" sldId="2147485163"/>
              <ac:spMk id="4" creationId="{BB8994A5-D808-4BF9-9C30-40F75349FF45}"/>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95689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空白页">
    <p:spTree>
      <p:nvGrpSpPr>
        <p:cNvPr id="1" name=""/>
        <p:cNvGrpSpPr/>
        <p:nvPr/>
      </p:nvGrpSpPr>
      <p:grpSpPr>
        <a:xfrm>
          <a:off x="0" y="0"/>
          <a:ext cx="0" cy="0"/>
          <a:chOff x="0" y="0"/>
          <a:chExt cx="0" cy="0"/>
        </a:xfrm>
      </p:grpSpPr>
      <p:sp>
        <p:nvSpPr>
          <p:cNvPr id="64" name="标题文本"/>
          <p:cNvSpPr txBox="1">
            <a:spLocks noGrp="1"/>
          </p:cNvSpPr>
          <p:nvPr>
            <p:ph type="title"/>
          </p:nvPr>
        </p:nvSpPr>
        <p:spPr>
          <a:prstGeom prst="rect">
            <a:avLst/>
          </a:prstGeom>
        </p:spPr>
        <p:txBody>
          <a:bodyPr/>
          <a:lstStyle/>
          <a:p>
            <a:r>
              <a:t>标题文本</a:t>
            </a:r>
          </a:p>
        </p:txBody>
      </p:sp>
      <p:sp>
        <p:nvSpPr>
          <p:cNvPr id="65"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66" name="幻灯片编号"/>
          <p:cNvSpPr txBox="1">
            <a:spLocks noGrp="1"/>
          </p:cNvSpPr>
          <p:nvPr>
            <p:ph type="sldNum" sz="quarter" idx="2"/>
          </p:nvPr>
        </p:nvSpPr>
        <p:spPr>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942174219"/>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	</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Document Ref.</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917955" y="3203956"/>
            <a:ext cx="10653712" cy="937073"/>
          </a:xfrm>
        </p:spPr>
        <p:txBody>
          <a:bodyPr/>
          <a:lstStyle/>
          <a:p>
            <a:pPr algn="ctr" eaLnBrk="1" hangingPunct="1"/>
            <a:r>
              <a:rPr lang="en-US" altLang="zh-CN" sz="5400" dirty="0"/>
              <a:t>Discussion on Mobile Relay Service</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97150" y="4434917"/>
            <a:ext cx="1374484" cy="529889"/>
          </a:xfrm>
        </p:spPr>
        <p:txBody>
          <a:bodyPr/>
          <a:lstStyle/>
          <a:p>
            <a:pPr marL="0" indent="0" eaLnBrk="1" hangingPunct="1">
              <a:buFontTx/>
              <a:buNone/>
            </a:pPr>
            <a:r>
              <a:rPr lang="en-US" altLang="zh-CN" dirty="0"/>
              <a:t>Xiaomi</a:t>
            </a:r>
            <a:endParaRPr lang="en-GB" altLang="en-US" dirty="0"/>
          </a:p>
          <a:p>
            <a:pPr marL="0" indent="0" eaLnBrk="1" hangingPunct="1">
              <a:buFontTx/>
              <a:buNone/>
            </a:pPr>
            <a:endParaRPr lang="en-GB" altLang="en-US" dirty="0"/>
          </a:p>
        </p:txBody>
      </p:sp>
      <p:pic>
        <p:nvPicPr>
          <p:cNvPr id="4" name="图片 3">
            <a:extLst>
              <a:ext uri="{FF2B5EF4-FFF2-40B4-BE49-F238E27FC236}">
                <a16:creationId xmlns:a16="http://schemas.microsoft.com/office/drawing/2014/main" id="{FD796EF8-63CB-43DA-89E0-A34256311FFE}"/>
              </a:ext>
            </a:extLst>
          </p:cNvPr>
          <p:cNvPicPr>
            <a:picLocks noChangeAspect="1"/>
          </p:cNvPicPr>
          <p:nvPr/>
        </p:nvPicPr>
        <p:blipFill>
          <a:blip r:embed="rId2"/>
          <a:stretch>
            <a:fillRect/>
          </a:stretch>
        </p:blipFill>
        <p:spPr>
          <a:xfrm>
            <a:off x="0" y="-1"/>
            <a:ext cx="2479183" cy="496976"/>
          </a:xfrm>
          <a:prstGeom prst="rect">
            <a:avLst/>
          </a:prstGeom>
        </p:spPr>
      </p:pic>
      <p:pic>
        <p:nvPicPr>
          <p:cNvPr id="6" name="图片 5">
            <a:extLst>
              <a:ext uri="{FF2B5EF4-FFF2-40B4-BE49-F238E27FC236}">
                <a16:creationId xmlns:a16="http://schemas.microsoft.com/office/drawing/2014/main" id="{68331897-F262-40DA-94A5-CFE6E29AF85E}"/>
              </a:ext>
            </a:extLst>
          </p:cNvPr>
          <p:cNvPicPr>
            <a:picLocks noChangeAspect="1"/>
          </p:cNvPicPr>
          <p:nvPr/>
        </p:nvPicPr>
        <p:blipFill>
          <a:blip r:embed="rId3"/>
          <a:stretch>
            <a:fillRect/>
          </a:stretch>
        </p:blipFill>
        <p:spPr>
          <a:xfrm>
            <a:off x="9090380" y="100992"/>
            <a:ext cx="2481287" cy="304694"/>
          </a:xfrm>
          <a:prstGeom prst="rect">
            <a:avLst/>
          </a:prstGeom>
        </p:spPr>
      </p:pic>
      <p:sp>
        <p:nvSpPr>
          <p:cNvPr id="7" name="文本框 6">
            <a:extLst>
              <a:ext uri="{FF2B5EF4-FFF2-40B4-BE49-F238E27FC236}">
                <a16:creationId xmlns:a16="http://schemas.microsoft.com/office/drawing/2014/main" id="{4D8282BF-8AEE-4B9D-B12F-2B549A70D857}"/>
              </a:ext>
            </a:extLst>
          </p:cNvPr>
          <p:cNvSpPr txBox="1"/>
          <p:nvPr/>
        </p:nvSpPr>
        <p:spPr>
          <a:xfrm>
            <a:off x="146664" y="289976"/>
            <a:ext cx="4290108" cy="707886"/>
          </a:xfrm>
          <a:prstGeom prst="rect">
            <a:avLst/>
          </a:prstGeom>
          <a:noFill/>
        </p:spPr>
        <p:txBody>
          <a:bodyPr wrap="square">
            <a:spAutoFit/>
          </a:bodyPr>
          <a:lstStyle/>
          <a:p>
            <a:r>
              <a:rPr lang="en-US" altLang="zh-CN" sz="2000" dirty="0">
                <a:latin typeface="+mn-lt"/>
              </a:rPr>
              <a:t>3GPP SA WG1 Meeting #97e 	</a:t>
            </a:r>
          </a:p>
          <a:p>
            <a:r>
              <a:rPr lang="en-US" altLang="zh-CN" sz="2000" dirty="0">
                <a:latin typeface="+mn-lt"/>
              </a:rPr>
              <a:t>Electronic Meeting, 14 - 24 Feb 2022</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274483" y="330074"/>
            <a:ext cx="10515600" cy="1325563"/>
          </a:xfrm>
        </p:spPr>
        <p:txBody>
          <a:bodyPr/>
          <a:lstStyle/>
          <a:p>
            <a:r>
              <a:rPr lang="en-US" altLang="zh-CN" sz="3600" dirty="0"/>
              <a:t>Use case 1:  Behind relay UE paging </a:t>
            </a:r>
            <a:endParaRPr lang="en-GB" altLang="en-US" sz="36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56460" y="1825625"/>
            <a:ext cx="6849862" cy="3003827"/>
          </a:xfrm>
        </p:spPr>
        <p:txBody>
          <a:bodyPr/>
          <a:lstStyle/>
          <a:p>
            <a:r>
              <a:rPr lang="en-US" altLang="zh-CN" sz="2000" dirty="0">
                <a:latin typeface="Calisto MT" panose="02040603050505030304" pitchFamily="18" charset="0"/>
              </a:rPr>
              <a:t>There is discontinuous coverage in the underground garage</a:t>
            </a:r>
          </a:p>
          <a:p>
            <a:pPr>
              <a:lnSpc>
                <a:spcPct val="100000"/>
              </a:lnSpc>
            </a:pPr>
            <a:r>
              <a:rPr lang="en-US" altLang="zh-CN" sz="2000" dirty="0">
                <a:latin typeface="Calisto MT" panose="02040603050505030304" pitchFamily="18" charset="0"/>
              </a:rPr>
              <a:t>User A drives to the underground garage to park his car. User B wants to have a phone call with user A, but UE A drives into an area of no network coverage.</a:t>
            </a:r>
          </a:p>
          <a:p>
            <a:r>
              <a:rPr lang="en-US" altLang="zh-CN" sz="2000" dirty="0">
                <a:latin typeface="Calisto MT" panose="02040603050505030304" pitchFamily="18" charset="0"/>
              </a:rPr>
              <a:t>5GC network interacts with the relay (e.g. UE C) which has the network coverage in the underground garage for discovery and</a:t>
            </a:r>
            <a:r>
              <a:rPr lang="zh-CN" altLang="en-US" sz="2000" dirty="0">
                <a:latin typeface="Calisto MT" panose="02040603050505030304" pitchFamily="18" charset="0"/>
              </a:rPr>
              <a:t> </a:t>
            </a:r>
            <a:r>
              <a:rPr lang="en-US" altLang="zh-CN" sz="2000" dirty="0">
                <a:latin typeface="Calisto MT" panose="02040603050505030304" pitchFamily="18" charset="0"/>
              </a:rPr>
              <a:t>paging UE A.</a:t>
            </a:r>
          </a:p>
          <a:p>
            <a:r>
              <a:rPr lang="en-US" altLang="zh-CN" sz="2000" dirty="0">
                <a:latin typeface="Calisto MT" panose="02040603050505030304" pitchFamily="18" charset="0"/>
              </a:rPr>
              <a:t>UE A and UE B set up a call through the relay successfully.  </a:t>
            </a:r>
          </a:p>
          <a:p>
            <a:endParaRPr lang="en-US" altLang="en-US" sz="2000" dirty="0"/>
          </a:p>
        </p:txBody>
      </p:sp>
      <p:sp>
        <p:nvSpPr>
          <p:cNvPr id="4" name="常用组件">
            <a:extLst>
              <a:ext uri="{FF2B5EF4-FFF2-40B4-BE49-F238E27FC236}">
                <a16:creationId xmlns:a16="http://schemas.microsoft.com/office/drawing/2014/main" id="{641E99E9-7F4F-4413-A785-BE8D3DE8D724}"/>
              </a:ext>
            </a:extLst>
          </p:cNvPr>
          <p:cNvSpPr txBox="1">
            <a:spLocks/>
          </p:cNvSpPr>
          <p:nvPr/>
        </p:nvSpPr>
        <p:spPr>
          <a:xfrm>
            <a:off x="507105" y="4857488"/>
            <a:ext cx="6950770" cy="1081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2" tIns="45712" rIns="45712" bIns="45712">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457200" indent="-457200" algn="just" defTabSz="914242" hangingPunct="1">
              <a:lnSpc>
                <a:spcPct val="110000"/>
              </a:lnSpc>
              <a:spcBef>
                <a:spcPts val="1200"/>
              </a:spcBef>
              <a:buSzPct val="100000"/>
              <a:buFont typeface="Wingdings" panose="05000000000000000000" pitchFamily="2" charset="2"/>
              <a:buChar char="p"/>
              <a:defRPr sz="4200" b="0">
                <a:solidFill>
                  <a:srgbClr val="313131"/>
                </a:solidFill>
                <a:latin typeface="MI Lan Pro Normal" panose="02000500000000000000" pitchFamily="2" charset="-122"/>
                <a:ea typeface="MI Lan Pro Normal" panose="02000500000000000000" pitchFamily="2" charset="-122"/>
              </a:defRPr>
            </a:lvl1pPr>
            <a:lvl2pPr marL="1260949" indent="-610822"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2pPr>
            <a:lvl3pPr marL="1757456" indent="-457200"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3pPr>
            <a:lvl4pPr marL="2626982" indent="-676599"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4pPr>
            <a:lvl5pPr marL="3277110" indent="-676599"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5pPr>
            <a:lvl6pPr marL="3775739" indent="-525100" algn="l" defTabSz="914242">
              <a:spcBef>
                <a:spcPts val="1200"/>
              </a:spcBef>
              <a:buSzPct val="100000"/>
              <a:buFont typeface="Arial"/>
              <a:buChar char="•"/>
              <a:defRPr sz="4200" b="0">
                <a:solidFill>
                  <a:srgbClr val="313131"/>
                </a:solidFill>
              </a:defRPr>
            </a:lvl6pPr>
            <a:lvl7pPr marL="4425866" indent="-525100" algn="l" defTabSz="914242">
              <a:spcBef>
                <a:spcPts val="1200"/>
              </a:spcBef>
              <a:buSzPct val="100000"/>
              <a:buFont typeface="Arial"/>
              <a:buChar char="•"/>
              <a:defRPr sz="4200" b="0">
                <a:solidFill>
                  <a:srgbClr val="313131"/>
                </a:solidFill>
              </a:defRPr>
            </a:lvl7pPr>
            <a:lvl8pPr marL="5075994" indent="-525100" algn="l" defTabSz="914242">
              <a:spcBef>
                <a:spcPts val="1200"/>
              </a:spcBef>
              <a:buSzPct val="100000"/>
              <a:buFont typeface="Arial"/>
              <a:buChar char="•"/>
              <a:defRPr sz="4200" b="0">
                <a:solidFill>
                  <a:srgbClr val="313131"/>
                </a:solidFill>
              </a:defRPr>
            </a:lvl8pPr>
            <a:lvl9pPr marL="5726120" indent="-525100" algn="l" defTabSz="914242">
              <a:spcBef>
                <a:spcPts val="1200"/>
              </a:spcBef>
              <a:buSzPct val="100000"/>
              <a:buFont typeface="Arial"/>
              <a:buChar char="•"/>
              <a:defRPr sz="4200" b="0">
                <a:solidFill>
                  <a:srgbClr val="313131"/>
                </a:solidFill>
              </a:defRPr>
            </a:lvl9pPr>
          </a:lstStyle>
          <a:p>
            <a:pPr>
              <a:lnSpc>
                <a:spcPct val="100000"/>
              </a:lnSpc>
            </a:pPr>
            <a:r>
              <a:rPr lang="en-US" sz="2100" b="1" dirty="0">
                <a:latin typeface="Calisto MT" panose="02040603050505030304" pitchFamily="18" charset="0"/>
              </a:rPr>
              <a:t>Ben</a:t>
            </a:r>
            <a:r>
              <a:rPr lang="en-US" altLang="zh-CN" sz="2100" b="1" dirty="0">
                <a:latin typeface="Calisto MT" panose="02040603050505030304" pitchFamily="18" charset="0"/>
              </a:rPr>
              <a:t>e</a:t>
            </a:r>
            <a:r>
              <a:rPr lang="en-US" sz="2100" b="1" dirty="0">
                <a:latin typeface="Calisto MT" panose="02040603050505030304" pitchFamily="18" charset="0"/>
              </a:rPr>
              <a:t>fits</a:t>
            </a:r>
          </a:p>
          <a:p>
            <a:pPr>
              <a:buFont typeface="Wingdings" panose="05000000000000000000" pitchFamily="2" charset="2"/>
              <a:buChar char="ü"/>
            </a:pPr>
            <a:r>
              <a:rPr lang="en-US" altLang="zh-CN" sz="2000" dirty="0">
                <a:latin typeface="Calisto MT" panose="02040603050505030304" pitchFamily="18" charset="0"/>
              </a:rPr>
              <a:t>Enable paging for UE without network coverage</a:t>
            </a:r>
          </a:p>
        </p:txBody>
      </p:sp>
      <p:grpSp>
        <p:nvGrpSpPr>
          <p:cNvPr id="5" name="组合 4">
            <a:extLst>
              <a:ext uri="{FF2B5EF4-FFF2-40B4-BE49-F238E27FC236}">
                <a16:creationId xmlns:a16="http://schemas.microsoft.com/office/drawing/2014/main" id="{09C383FA-6445-41AF-9F7C-186B5E79E6D3}"/>
              </a:ext>
            </a:extLst>
          </p:cNvPr>
          <p:cNvGrpSpPr/>
          <p:nvPr/>
        </p:nvGrpSpPr>
        <p:grpSpPr>
          <a:xfrm>
            <a:off x="7732639" y="1655637"/>
            <a:ext cx="4360963" cy="4265663"/>
            <a:chOff x="15845086" y="2770229"/>
            <a:chExt cx="8721926" cy="8531324"/>
          </a:xfrm>
        </p:grpSpPr>
        <p:pic>
          <p:nvPicPr>
            <p:cNvPr id="6" name="图片 5">
              <a:extLst>
                <a:ext uri="{FF2B5EF4-FFF2-40B4-BE49-F238E27FC236}">
                  <a16:creationId xmlns:a16="http://schemas.microsoft.com/office/drawing/2014/main" id="{EA718593-5473-4F67-BE3D-1EC960FA0F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876" y="3273079"/>
              <a:ext cx="6637136" cy="5940237"/>
            </a:xfrm>
            <a:prstGeom prst="rect">
              <a:avLst/>
            </a:prstGeom>
          </p:spPr>
        </p:pic>
        <p:grpSp>
          <p:nvGrpSpPr>
            <p:cNvPr id="7" name="组合 6">
              <a:extLst>
                <a:ext uri="{FF2B5EF4-FFF2-40B4-BE49-F238E27FC236}">
                  <a16:creationId xmlns:a16="http://schemas.microsoft.com/office/drawing/2014/main" id="{4592BEEA-6FF8-451F-BD1E-42ABD48D09C8}"/>
                </a:ext>
              </a:extLst>
            </p:cNvPr>
            <p:cNvGrpSpPr/>
            <p:nvPr/>
          </p:nvGrpSpPr>
          <p:grpSpPr>
            <a:xfrm>
              <a:off x="15845086" y="2770229"/>
              <a:ext cx="7382090" cy="8531324"/>
              <a:chOff x="15845086" y="2770229"/>
              <a:chExt cx="7382090" cy="8531324"/>
            </a:xfrm>
          </p:grpSpPr>
          <p:pic>
            <p:nvPicPr>
              <p:cNvPr id="8" name="图片 7">
                <a:extLst>
                  <a:ext uri="{FF2B5EF4-FFF2-40B4-BE49-F238E27FC236}">
                    <a16:creationId xmlns:a16="http://schemas.microsoft.com/office/drawing/2014/main" id="{91161142-8565-45B4-9667-5F637DD42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77672" y="5174339"/>
                <a:ext cx="1296006" cy="2004417"/>
              </a:xfrm>
              <a:prstGeom prst="rect">
                <a:avLst/>
              </a:prstGeom>
            </p:spPr>
          </p:pic>
          <p:grpSp>
            <p:nvGrpSpPr>
              <p:cNvPr id="9" name="组合 8">
                <a:extLst>
                  <a:ext uri="{FF2B5EF4-FFF2-40B4-BE49-F238E27FC236}">
                    <a16:creationId xmlns:a16="http://schemas.microsoft.com/office/drawing/2014/main" id="{252E9DF9-9A17-4B14-B1D2-80F70F64F3CD}"/>
                  </a:ext>
                </a:extLst>
              </p:cNvPr>
              <p:cNvGrpSpPr/>
              <p:nvPr/>
            </p:nvGrpSpPr>
            <p:grpSpPr>
              <a:xfrm>
                <a:off x="16193158" y="2770229"/>
                <a:ext cx="1757798" cy="1816284"/>
                <a:chOff x="14885896" y="1983167"/>
                <a:chExt cx="1757798" cy="1816284"/>
              </a:xfrm>
            </p:grpSpPr>
            <p:grpSp>
              <p:nvGrpSpPr>
                <p:cNvPr id="20" name="组合 19">
                  <a:extLst>
                    <a:ext uri="{FF2B5EF4-FFF2-40B4-BE49-F238E27FC236}">
                      <a16:creationId xmlns:a16="http://schemas.microsoft.com/office/drawing/2014/main" id="{8CDD0BD9-A1E9-4504-935E-117589C42700}"/>
                    </a:ext>
                  </a:extLst>
                </p:cNvPr>
                <p:cNvGrpSpPr/>
                <p:nvPr/>
              </p:nvGrpSpPr>
              <p:grpSpPr>
                <a:xfrm>
                  <a:off x="14885896" y="1983167"/>
                  <a:ext cx="1757798" cy="1301232"/>
                  <a:chOff x="15069432" y="2101532"/>
                  <a:chExt cx="1757798" cy="1301232"/>
                </a:xfrm>
              </p:grpSpPr>
              <p:pic>
                <p:nvPicPr>
                  <p:cNvPr id="22" name="图片 21">
                    <a:extLst>
                      <a:ext uri="{FF2B5EF4-FFF2-40B4-BE49-F238E27FC236}">
                        <a16:creationId xmlns:a16="http://schemas.microsoft.com/office/drawing/2014/main" id="{E7C71251-22DE-404E-B0F8-AA9971B6D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69432" y="2183564"/>
                    <a:ext cx="1219200" cy="1219200"/>
                  </a:xfrm>
                  <a:prstGeom prst="rect">
                    <a:avLst/>
                  </a:prstGeom>
                </p:spPr>
              </p:pic>
              <p:pic>
                <p:nvPicPr>
                  <p:cNvPr id="23" name="图片 22">
                    <a:extLst>
                      <a:ext uri="{FF2B5EF4-FFF2-40B4-BE49-F238E27FC236}">
                        <a16:creationId xmlns:a16="http://schemas.microsoft.com/office/drawing/2014/main" id="{A6F1774C-BBEB-4CBF-99AB-3388844FBA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64020" y="2101532"/>
                    <a:ext cx="1063210" cy="986360"/>
                  </a:xfrm>
                  <a:prstGeom prst="rect">
                    <a:avLst/>
                  </a:prstGeom>
                </p:spPr>
              </p:pic>
            </p:grpSp>
            <p:sp>
              <p:nvSpPr>
                <p:cNvPr id="21" name="文本框 20">
                  <a:extLst>
                    <a:ext uri="{FF2B5EF4-FFF2-40B4-BE49-F238E27FC236}">
                      <a16:creationId xmlns:a16="http://schemas.microsoft.com/office/drawing/2014/main" id="{2FC19BCB-19F2-40EC-B2CE-F9FB50E1F3CD}"/>
                    </a:ext>
                  </a:extLst>
                </p:cNvPr>
                <p:cNvSpPr txBox="1"/>
                <p:nvPr/>
              </p:nvSpPr>
              <p:spPr>
                <a:xfrm>
                  <a:off x="15055342" y="3060787"/>
                  <a:ext cx="1526140"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zh-CN" dirty="0"/>
                    <a:t>UE B </a:t>
                  </a:r>
                  <a:endParaRPr lang="zh-CN" altLang="en-US" dirty="0"/>
                </a:p>
              </p:txBody>
            </p:sp>
          </p:grpSp>
          <p:cxnSp>
            <p:nvCxnSpPr>
              <p:cNvPr id="10" name="直接箭头连接符 9">
                <a:extLst>
                  <a:ext uri="{FF2B5EF4-FFF2-40B4-BE49-F238E27FC236}">
                    <a16:creationId xmlns:a16="http://schemas.microsoft.com/office/drawing/2014/main" id="{801E5DD4-7EA8-49AD-ABFE-556C5B46D65D}"/>
                  </a:ext>
                </a:extLst>
              </p:cNvPr>
              <p:cNvCxnSpPr>
                <a:cxnSpLocks/>
              </p:cNvCxnSpPr>
              <p:nvPr/>
            </p:nvCxnSpPr>
            <p:spPr>
              <a:xfrm flipH="1">
                <a:off x="15845086" y="3864452"/>
                <a:ext cx="632586" cy="1218626"/>
              </a:xfrm>
              <a:prstGeom prst="straightConnector1">
                <a:avLst/>
              </a:prstGeom>
              <a:noFill/>
              <a:ln w="57150" cap="flat">
                <a:solidFill>
                  <a:schemeClr val="tx1"/>
                </a:solidFill>
                <a:prstDash val="solid"/>
                <a:miter lim="400000"/>
                <a:headEnd type="triangle"/>
                <a:tailEnd type="triangle"/>
              </a:ln>
              <a:effectLst/>
              <a:sp3d/>
            </p:spPr>
            <p:style>
              <a:lnRef idx="0">
                <a:scrgbClr r="0" g="0" b="0"/>
              </a:lnRef>
              <a:fillRef idx="0">
                <a:scrgbClr r="0" g="0" b="0"/>
              </a:fillRef>
              <a:effectRef idx="0">
                <a:scrgbClr r="0" g="0" b="0"/>
              </a:effectRef>
              <a:fontRef idx="none"/>
            </p:style>
          </p:cxnSp>
          <p:cxnSp>
            <p:nvCxnSpPr>
              <p:cNvPr id="11" name="直接箭头连接符 10">
                <a:extLst>
                  <a:ext uri="{FF2B5EF4-FFF2-40B4-BE49-F238E27FC236}">
                    <a16:creationId xmlns:a16="http://schemas.microsoft.com/office/drawing/2014/main" id="{5EE1C1A6-428F-43A3-BC7F-41BD5E6DA1B8}"/>
                  </a:ext>
                </a:extLst>
              </p:cNvPr>
              <p:cNvCxnSpPr>
                <a:cxnSpLocks/>
              </p:cNvCxnSpPr>
              <p:nvPr/>
            </p:nvCxnSpPr>
            <p:spPr>
              <a:xfrm>
                <a:off x="17412358" y="6243199"/>
                <a:ext cx="1986782" cy="973590"/>
              </a:xfrm>
              <a:prstGeom prst="straightConnector1">
                <a:avLst/>
              </a:prstGeom>
              <a:noFill/>
              <a:ln w="57150" cap="flat">
                <a:solidFill>
                  <a:schemeClr val="tx1"/>
                </a:solidFill>
                <a:prstDash val="solid"/>
                <a:miter lim="400000"/>
                <a:headEnd type="triangle"/>
                <a:tailEnd type="triangle"/>
              </a:ln>
              <a:effectLst/>
              <a:sp3d/>
            </p:spPr>
            <p:style>
              <a:lnRef idx="0">
                <a:scrgbClr r="0" g="0" b="0"/>
              </a:lnRef>
              <a:fillRef idx="0">
                <a:scrgbClr r="0" g="0" b="0"/>
              </a:fillRef>
              <a:effectRef idx="0">
                <a:scrgbClr r="0" g="0" b="0"/>
              </a:effectRef>
              <a:fontRef idx="none"/>
            </p:style>
          </p:cxnSp>
          <p:cxnSp>
            <p:nvCxnSpPr>
              <p:cNvPr id="12" name="直接箭头连接符 11">
                <a:extLst>
                  <a:ext uri="{FF2B5EF4-FFF2-40B4-BE49-F238E27FC236}">
                    <a16:creationId xmlns:a16="http://schemas.microsoft.com/office/drawing/2014/main" id="{4EBD655F-A5DD-4D89-A562-1C2E65062BF7}"/>
                  </a:ext>
                </a:extLst>
              </p:cNvPr>
              <p:cNvCxnSpPr>
                <a:cxnSpLocks/>
              </p:cNvCxnSpPr>
              <p:nvPr/>
            </p:nvCxnSpPr>
            <p:spPr>
              <a:xfrm flipH="1">
                <a:off x="20262473" y="7216788"/>
                <a:ext cx="2218153" cy="72879"/>
              </a:xfrm>
              <a:prstGeom prst="straightConnector1">
                <a:avLst/>
              </a:prstGeom>
              <a:noFill/>
              <a:ln w="57150" cap="flat">
                <a:solidFill>
                  <a:schemeClr val="tx1"/>
                </a:solidFill>
                <a:prstDash val="solid"/>
                <a:miter lim="400000"/>
                <a:headEnd type="triangle"/>
                <a:tailEnd type="triangle"/>
              </a:ln>
              <a:effectLst/>
              <a:sp3d/>
            </p:spPr>
            <p:style>
              <a:lnRef idx="0">
                <a:scrgbClr r="0" g="0" b="0"/>
              </a:lnRef>
              <a:fillRef idx="0">
                <a:scrgbClr r="0" g="0" b="0"/>
              </a:fillRef>
              <a:effectRef idx="0">
                <a:scrgbClr r="0" g="0" b="0"/>
              </a:effectRef>
              <a:fontRef idx="none"/>
            </p:style>
          </p:cxnSp>
          <p:sp>
            <p:nvSpPr>
              <p:cNvPr id="13" name="思想气泡: 云 64">
                <a:extLst>
                  <a:ext uri="{FF2B5EF4-FFF2-40B4-BE49-F238E27FC236}">
                    <a16:creationId xmlns:a16="http://schemas.microsoft.com/office/drawing/2014/main" id="{CB59079E-B4F9-420B-B540-EFA5A8F12F83}"/>
                  </a:ext>
                </a:extLst>
              </p:cNvPr>
              <p:cNvSpPr/>
              <p:nvPr/>
            </p:nvSpPr>
            <p:spPr>
              <a:xfrm rot="11203148">
                <a:off x="21174426" y="8686152"/>
                <a:ext cx="2052750" cy="1119976"/>
              </a:xfrm>
              <a:prstGeom prst="cloudCallout">
                <a:avLst>
                  <a:gd name="adj1" fmla="val -18874"/>
                  <a:gd name="adj2" fmla="val 132191"/>
                </a:avLst>
              </a:prstGeom>
              <a:noFill/>
              <a:ln w="38100" cap="flat">
                <a:solidFill>
                  <a:srgbClr val="FF720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fontAlgn="auto">
                  <a:spcBef>
                    <a:spcPts val="0"/>
                  </a:spcBef>
                  <a:spcAft>
                    <a:spcPts val="0"/>
                  </a:spcAft>
                </a:pPr>
                <a:endParaRPr lang="zh-CN" altLang="en-US" sz="1600" dirty="0">
                  <a:latin typeface="+mn-lt"/>
                  <a:cs typeface="+mn-cs"/>
                  <a:sym typeface="Helvetica Neue Medium"/>
                </a:endParaRPr>
              </a:p>
            </p:txBody>
          </p:sp>
          <p:grpSp>
            <p:nvGrpSpPr>
              <p:cNvPr id="14" name="组合 13">
                <a:extLst>
                  <a:ext uri="{FF2B5EF4-FFF2-40B4-BE49-F238E27FC236}">
                    <a16:creationId xmlns:a16="http://schemas.microsoft.com/office/drawing/2014/main" id="{FC37773B-3DF3-4EED-81D4-AFA6B33A66CE}"/>
                  </a:ext>
                </a:extLst>
              </p:cNvPr>
              <p:cNvGrpSpPr/>
              <p:nvPr/>
            </p:nvGrpSpPr>
            <p:grpSpPr>
              <a:xfrm>
                <a:off x="21140224" y="8877569"/>
                <a:ext cx="1901552" cy="2423984"/>
                <a:chOff x="19742368" y="6302808"/>
                <a:chExt cx="1901552" cy="2423984"/>
              </a:xfrm>
            </p:grpSpPr>
            <p:grpSp>
              <p:nvGrpSpPr>
                <p:cNvPr id="16" name="组合 15">
                  <a:extLst>
                    <a:ext uri="{FF2B5EF4-FFF2-40B4-BE49-F238E27FC236}">
                      <a16:creationId xmlns:a16="http://schemas.microsoft.com/office/drawing/2014/main" id="{BECCB512-9885-4C59-AE54-983B7FE1DD86}"/>
                    </a:ext>
                  </a:extLst>
                </p:cNvPr>
                <p:cNvGrpSpPr/>
                <p:nvPr/>
              </p:nvGrpSpPr>
              <p:grpSpPr>
                <a:xfrm>
                  <a:off x="19742368" y="6302808"/>
                  <a:ext cx="1859882" cy="1301149"/>
                  <a:chOff x="17402761" y="5360812"/>
                  <a:chExt cx="1859882" cy="1301149"/>
                </a:xfrm>
              </p:grpSpPr>
              <p:pic>
                <p:nvPicPr>
                  <p:cNvPr id="18" name="图片 17">
                    <a:extLst>
                      <a:ext uri="{FF2B5EF4-FFF2-40B4-BE49-F238E27FC236}">
                        <a16:creationId xmlns:a16="http://schemas.microsoft.com/office/drawing/2014/main" id="{56CEA8BE-7A6D-4E9F-8999-19511D278B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22511" y="5360812"/>
                    <a:ext cx="1040132" cy="1044802"/>
                  </a:xfrm>
                  <a:prstGeom prst="rect">
                    <a:avLst/>
                  </a:prstGeom>
                </p:spPr>
              </p:pic>
              <p:pic>
                <p:nvPicPr>
                  <p:cNvPr id="19" name="图片 18">
                    <a:extLst>
                      <a:ext uri="{FF2B5EF4-FFF2-40B4-BE49-F238E27FC236}">
                        <a16:creationId xmlns:a16="http://schemas.microsoft.com/office/drawing/2014/main" id="{E842DFCA-8A18-4EA1-BD04-5A34F5EBDD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02761" y="5442762"/>
                    <a:ext cx="1219200" cy="1219199"/>
                  </a:xfrm>
                  <a:prstGeom prst="rect">
                    <a:avLst/>
                  </a:prstGeom>
                </p:spPr>
              </p:pic>
            </p:grpSp>
            <p:sp>
              <p:nvSpPr>
                <p:cNvPr id="17" name="文本框 16">
                  <a:extLst>
                    <a:ext uri="{FF2B5EF4-FFF2-40B4-BE49-F238E27FC236}">
                      <a16:creationId xmlns:a16="http://schemas.microsoft.com/office/drawing/2014/main" id="{F8C22E81-39B8-4A10-B033-921B2DCC3F30}"/>
                    </a:ext>
                  </a:extLst>
                </p:cNvPr>
                <p:cNvSpPr txBox="1"/>
                <p:nvPr/>
              </p:nvSpPr>
              <p:spPr>
                <a:xfrm>
                  <a:off x="19961974" y="7988128"/>
                  <a:ext cx="1681946" cy="7386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zh-CN" dirty="0"/>
                    <a:t>UE A </a:t>
                  </a:r>
                  <a:endParaRPr lang="zh-CN" altLang="en-US" dirty="0"/>
                </a:p>
              </p:txBody>
            </p:sp>
          </p:grpSp>
          <p:pic>
            <p:nvPicPr>
              <p:cNvPr id="15" name="图片 14">
                <a:extLst>
                  <a:ext uri="{FF2B5EF4-FFF2-40B4-BE49-F238E27FC236}">
                    <a16:creationId xmlns:a16="http://schemas.microsoft.com/office/drawing/2014/main" id="{B3D0B4EC-D5F2-4A98-B4F0-7531A97061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399139" y="6858000"/>
                <a:ext cx="863334" cy="863334"/>
              </a:xfrm>
              <a:prstGeom prst="rect">
                <a:avLst/>
              </a:prstGeom>
            </p:spPr>
          </p:pic>
        </p:grpSp>
      </p:grpSp>
      <p:sp>
        <p:nvSpPr>
          <p:cNvPr id="24" name="云形 23"/>
          <p:cNvSpPr/>
          <p:nvPr/>
        </p:nvSpPr>
        <p:spPr>
          <a:xfrm>
            <a:off x="7217104" y="2800291"/>
            <a:ext cx="825624" cy="763479"/>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0DBB42B0-D32D-488E-ABF9-2860EA0157D0}"/>
              </a:ext>
            </a:extLst>
          </p:cNvPr>
          <p:cNvPicPr>
            <a:picLocks noChangeAspect="1"/>
          </p:cNvPicPr>
          <p:nvPr/>
        </p:nvPicPr>
        <p:blipFill>
          <a:blip r:embed="rId7"/>
          <a:stretch>
            <a:fillRect/>
          </a:stretch>
        </p:blipFill>
        <p:spPr>
          <a:xfrm>
            <a:off x="70854" y="78648"/>
            <a:ext cx="2481287" cy="539537"/>
          </a:xfrm>
          <a:prstGeom prst="rect">
            <a:avLst/>
          </a:prstGeom>
        </p:spPr>
      </p:pic>
      <p:pic>
        <p:nvPicPr>
          <p:cNvPr id="3" name="图片 2">
            <a:extLst>
              <a:ext uri="{FF2B5EF4-FFF2-40B4-BE49-F238E27FC236}">
                <a16:creationId xmlns:a16="http://schemas.microsoft.com/office/drawing/2014/main" id="{1D7F89ED-AB7D-4846-8841-0D21CBEA460E}"/>
              </a:ext>
            </a:extLst>
          </p:cNvPr>
          <p:cNvPicPr>
            <a:picLocks noChangeAspect="1"/>
          </p:cNvPicPr>
          <p:nvPr/>
        </p:nvPicPr>
        <p:blipFill>
          <a:blip r:embed="rId7"/>
          <a:stretch>
            <a:fillRect/>
          </a:stretch>
        </p:blipFill>
        <p:spPr>
          <a:xfrm>
            <a:off x="9249367" y="51948"/>
            <a:ext cx="2481287" cy="304826"/>
          </a:xfrm>
          <a:prstGeom prst="rect">
            <a:avLst/>
          </a:prstGeom>
        </p:spPr>
      </p:pic>
      <p:sp>
        <p:nvSpPr>
          <p:cNvPr id="28" name="文本框 27">
            <a:extLst>
              <a:ext uri="{FF2B5EF4-FFF2-40B4-BE49-F238E27FC236}">
                <a16:creationId xmlns:a16="http://schemas.microsoft.com/office/drawing/2014/main" id="{219C144E-FBF4-4A95-90F7-E7E15590B8D9}"/>
              </a:ext>
            </a:extLst>
          </p:cNvPr>
          <p:cNvSpPr txBox="1"/>
          <p:nvPr/>
        </p:nvSpPr>
        <p:spPr>
          <a:xfrm>
            <a:off x="0" y="2831"/>
            <a:ext cx="4290108" cy="707886"/>
          </a:xfrm>
          <a:prstGeom prst="rect">
            <a:avLst/>
          </a:prstGeom>
          <a:noFill/>
        </p:spPr>
        <p:txBody>
          <a:bodyPr wrap="square">
            <a:spAutoFit/>
          </a:bodyPr>
          <a:lstStyle/>
          <a:p>
            <a:r>
              <a:rPr lang="en-US" altLang="zh-CN" sz="2000" dirty="0">
                <a:latin typeface="+mn-lt"/>
              </a:rPr>
              <a:t>3GPP SA WG1 Meeting #97e 	</a:t>
            </a:r>
          </a:p>
          <a:p>
            <a:r>
              <a:rPr lang="en-US" altLang="zh-CN" sz="2000" dirty="0">
                <a:latin typeface="+mn-lt"/>
              </a:rPr>
              <a:t>Electronic Meeting, 14 - 24 Feb 2022</a:t>
            </a:r>
          </a:p>
        </p:txBody>
      </p:sp>
      <p:sp>
        <p:nvSpPr>
          <p:cNvPr id="29" name="文本框 28">
            <a:extLst>
              <a:ext uri="{FF2B5EF4-FFF2-40B4-BE49-F238E27FC236}">
                <a16:creationId xmlns:a16="http://schemas.microsoft.com/office/drawing/2014/main" id="{F8C22E81-39B8-4A10-B033-921B2DCC3F30}"/>
              </a:ext>
            </a:extLst>
          </p:cNvPr>
          <p:cNvSpPr txBox="1"/>
          <p:nvPr/>
        </p:nvSpPr>
        <p:spPr>
          <a:xfrm>
            <a:off x="9175138" y="4370811"/>
            <a:ext cx="840973" cy="3693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altLang="zh-CN" dirty="0"/>
              <a:t>UE C </a:t>
            </a:r>
            <a:endParaRPr lang="zh-CN"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562428"/>
            <a:ext cx="10515600" cy="1087198"/>
          </a:xfrm>
        </p:spPr>
        <p:txBody>
          <a:bodyPr/>
          <a:lstStyle/>
          <a:p>
            <a:r>
              <a:rPr lang="en-US" altLang="zh-CN" sz="3600" dirty="0"/>
              <a:t>Use case 2: </a:t>
            </a:r>
            <a:r>
              <a:rPr lang="en-US" altLang="zh-CN" sz="3600" dirty="0" err="1"/>
              <a:t>QoS</a:t>
            </a:r>
            <a:r>
              <a:rPr lang="en-US" altLang="zh-CN" sz="3600" dirty="0"/>
              <a:t> sharing by massive UEs behind a relay</a:t>
            </a:r>
            <a:endParaRPr lang="en-GB" altLang="en-US" sz="36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41043" y="1690688"/>
            <a:ext cx="7937042" cy="2881603"/>
          </a:xfrm>
        </p:spPr>
        <p:txBody>
          <a:bodyPr/>
          <a:lstStyle/>
          <a:p>
            <a:pPr algn="just">
              <a:lnSpc>
                <a:spcPct val="100000"/>
              </a:lnSpc>
            </a:pPr>
            <a:r>
              <a:rPr lang="en-US" altLang="zh-CN" sz="2000" dirty="0">
                <a:latin typeface="Calisto MT" panose="02040603050505030304" pitchFamily="18" charset="0"/>
              </a:rPr>
              <a:t>When sailing in the ocean, satellite communication capability is essential for devices to get network access. Many </a:t>
            </a:r>
            <a:r>
              <a:rPr lang="en-US" altLang="zh-CN" sz="2000" dirty="0" err="1">
                <a:latin typeface="Calisto MT" panose="02040603050505030304" pitchFamily="18" charset="0"/>
              </a:rPr>
              <a:t>IoT</a:t>
            </a:r>
            <a:r>
              <a:rPr lang="en-US" altLang="zh-CN" sz="2000" dirty="0">
                <a:latin typeface="Calisto MT" panose="02040603050505030304" pitchFamily="18" charset="0"/>
              </a:rPr>
              <a:t> devices, as well as UEs, do not have satellite communication capability, therefore cannot get network connection directly using satellite access.</a:t>
            </a:r>
          </a:p>
          <a:p>
            <a:pPr algn="just">
              <a:lnSpc>
                <a:spcPct val="100000"/>
              </a:lnSpc>
            </a:pPr>
            <a:r>
              <a:rPr lang="en-US" altLang="zh-CN" sz="2000" dirty="0">
                <a:latin typeface="Calisto MT" panose="02040603050505030304" pitchFamily="18" charset="0"/>
              </a:rPr>
              <a:t>The UE with satellite communication capability serving as a relay to provide network access for other UEs and </a:t>
            </a:r>
            <a:r>
              <a:rPr lang="en-US" altLang="zh-CN" sz="2000" dirty="0" err="1">
                <a:latin typeface="Calisto MT" panose="02040603050505030304" pitchFamily="18" charset="0"/>
              </a:rPr>
              <a:t>IoT</a:t>
            </a:r>
            <a:r>
              <a:rPr lang="en-US" altLang="zh-CN" sz="2000" dirty="0">
                <a:latin typeface="Calisto MT" panose="02040603050505030304" pitchFamily="18" charset="0"/>
              </a:rPr>
              <a:t> devices on</a:t>
            </a:r>
            <a:r>
              <a:rPr lang="zh-CN" altLang="en-US" sz="2000" dirty="0">
                <a:latin typeface="Calisto MT" panose="02040603050505030304" pitchFamily="18" charset="0"/>
              </a:rPr>
              <a:t> </a:t>
            </a:r>
            <a:r>
              <a:rPr lang="en-US" altLang="zh-CN" sz="2000" dirty="0">
                <a:latin typeface="Calisto MT" panose="02040603050505030304" pitchFamily="18" charset="0"/>
              </a:rPr>
              <a:t>the</a:t>
            </a:r>
            <a:r>
              <a:rPr lang="zh-CN" altLang="en-US" sz="2000" dirty="0">
                <a:latin typeface="Calisto MT" panose="02040603050505030304" pitchFamily="18" charset="0"/>
              </a:rPr>
              <a:t> </a:t>
            </a:r>
            <a:r>
              <a:rPr lang="en-US" altLang="zh-CN" sz="2000" dirty="0">
                <a:latin typeface="Calisto MT" panose="02040603050505030304" pitchFamily="18" charset="0"/>
              </a:rPr>
              <a:t>ship.</a:t>
            </a:r>
            <a:r>
              <a:rPr lang="zh-CN" altLang="en-US" sz="2000" dirty="0">
                <a:latin typeface="Calisto MT" panose="02040603050505030304" pitchFamily="18" charset="0"/>
              </a:rPr>
              <a:t> </a:t>
            </a:r>
            <a:endParaRPr lang="en-US" altLang="zh-CN" sz="2000" dirty="0">
              <a:latin typeface="Calisto MT" panose="02040603050505030304" pitchFamily="18" charset="0"/>
            </a:endParaRPr>
          </a:p>
          <a:p>
            <a:pPr algn="just">
              <a:lnSpc>
                <a:spcPct val="100000"/>
              </a:lnSpc>
            </a:pPr>
            <a:r>
              <a:rPr lang="en-US" altLang="zh-CN" sz="2000" dirty="0">
                <a:latin typeface="Calisto MT" panose="02040603050505030304" pitchFamily="18" charset="0"/>
              </a:rPr>
              <a:t>Satellite access can only provide limited bandwidth and data rate </a:t>
            </a:r>
          </a:p>
          <a:p>
            <a:pPr algn="just">
              <a:lnSpc>
                <a:spcPct val="100000"/>
              </a:lnSpc>
            </a:pPr>
            <a:r>
              <a:rPr lang="en-US" altLang="zh-CN" sz="2000" dirty="0">
                <a:latin typeface="Calisto MT" panose="02040603050505030304" pitchFamily="18" charset="0"/>
              </a:rPr>
              <a:t>The group of devices share the limited </a:t>
            </a:r>
            <a:r>
              <a:rPr lang="en-US" altLang="zh-CN" sz="2000" dirty="0" err="1">
                <a:latin typeface="Calisto MT" panose="02040603050505030304" pitchFamily="18" charset="0"/>
              </a:rPr>
              <a:t>QoS</a:t>
            </a:r>
            <a:r>
              <a:rPr lang="en-US" altLang="zh-CN" sz="2000" dirty="0">
                <a:latin typeface="Calisto MT" panose="02040603050505030304" pitchFamily="18" charset="0"/>
              </a:rPr>
              <a:t> of relay over satellite access. And the </a:t>
            </a:r>
            <a:r>
              <a:rPr lang="en-US" altLang="zh-CN" sz="2000" dirty="0" err="1">
                <a:latin typeface="Calisto MT" panose="02040603050505030304" pitchFamily="18" charset="0"/>
              </a:rPr>
              <a:t>QoS</a:t>
            </a:r>
            <a:r>
              <a:rPr lang="en-US" altLang="zh-CN" sz="2000" dirty="0">
                <a:latin typeface="Calisto MT" panose="02040603050505030304" pitchFamily="18" charset="0"/>
              </a:rPr>
              <a:t> of the devices behind a relay has to be well managed.</a:t>
            </a:r>
          </a:p>
          <a:p>
            <a:endParaRPr lang="en-US" altLang="zh-CN" sz="1800" dirty="0">
              <a:latin typeface="Calisto MT" panose="02040603050505030304" pitchFamily="18" charset="0"/>
            </a:endParaRPr>
          </a:p>
          <a:p>
            <a:endParaRPr lang="en-US" altLang="zh-CN" sz="1800" dirty="0">
              <a:latin typeface="Calisto MT" panose="02040603050505030304" pitchFamily="18" charset="0"/>
            </a:endParaRPr>
          </a:p>
        </p:txBody>
      </p:sp>
      <p:sp>
        <p:nvSpPr>
          <p:cNvPr id="25" name="常用组件">
            <a:extLst>
              <a:ext uri="{FF2B5EF4-FFF2-40B4-BE49-F238E27FC236}">
                <a16:creationId xmlns:a16="http://schemas.microsoft.com/office/drawing/2014/main" id="{87AA7E83-EA2B-48E9-AA5D-E81031D3FB1F}"/>
              </a:ext>
            </a:extLst>
          </p:cNvPr>
          <p:cNvSpPr txBox="1">
            <a:spLocks/>
          </p:cNvSpPr>
          <p:nvPr/>
        </p:nvSpPr>
        <p:spPr>
          <a:xfrm>
            <a:off x="345808" y="5369804"/>
            <a:ext cx="11500383" cy="12585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2" tIns="45712" rIns="45712" bIns="45712">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457200" indent="-457200" algn="just" defTabSz="914242" hangingPunct="1">
              <a:lnSpc>
                <a:spcPct val="110000"/>
              </a:lnSpc>
              <a:spcBef>
                <a:spcPts val="1200"/>
              </a:spcBef>
              <a:buSzPct val="100000"/>
              <a:buFont typeface="Wingdings" panose="05000000000000000000" pitchFamily="2" charset="2"/>
              <a:buChar char="p"/>
              <a:defRPr sz="4200" b="0">
                <a:solidFill>
                  <a:srgbClr val="313131"/>
                </a:solidFill>
                <a:latin typeface="MI Lan Pro Normal" panose="02000500000000000000" pitchFamily="2" charset="-122"/>
                <a:ea typeface="MI Lan Pro Normal" panose="02000500000000000000" pitchFamily="2" charset="-122"/>
              </a:defRPr>
            </a:lvl1pPr>
            <a:lvl2pPr marL="1260949" indent="-610822"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2pPr>
            <a:lvl3pPr marL="1757456" indent="-457200"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3pPr>
            <a:lvl4pPr marL="2626982" indent="-676599"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4pPr>
            <a:lvl5pPr marL="3277110" indent="-676599" algn="l" defTabSz="914242">
              <a:spcBef>
                <a:spcPts val="1200"/>
              </a:spcBef>
              <a:buSzPct val="100000"/>
              <a:buFont typeface="Arial"/>
              <a:buChar char="»"/>
              <a:defRPr sz="4200" b="0">
                <a:solidFill>
                  <a:srgbClr val="313131"/>
                </a:solidFill>
                <a:latin typeface="MI Lan Pro Normal" panose="02000500000000000000" pitchFamily="2" charset="-122"/>
                <a:ea typeface="MI Lan Pro Normal" panose="02000500000000000000" pitchFamily="2" charset="-122"/>
              </a:defRPr>
            </a:lvl5pPr>
            <a:lvl6pPr marL="3775739" indent="-525100" algn="l" defTabSz="914242">
              <a:spcBef>
                <a:spcPts val="1200"/>
              </a:spcBef>
              <a:buSzPct val="100000"/>
              <a:buFont typeface="Arial"/>
              <a:buChar char="•"/>
              <a:defRPr sz="4200" b="0">
                <a:solidFill>
                  <a:srgbClr val="313131"/>
                </a:solidFill>
              </a:defRPr>
            </a:lvl6pPr>
            <a:lvl7pPr marL="4425866" indent="-525100" algn="l" defTabSz="914242">
              <a:spcBef>
                <a:spcPts val="1200"/>
              </a:spcBef>
              <a:buSzPct val="100000"/>
              <a:buFont typeface="Arial"/>
              <a:buChar char="•"/>
              <a:defRPr sz="4200" b="0">
                <a:solidFill>
                  <a:srgbClr val="313131"/>
                </a:solidFill>
              </a:defRPr>
            </a:lvl7pPr>
            <a:lvl8pPr marL="5075994" indent="-525100" algn="l" defTabSz="914242">
              <a:spcBef>
                <a:spcPts val="1200"/>
              </a:spcBef>
              <a:buSzPct val="100000"/>
              <a:buFont typeface="Arial"/>
              <a:buChar char="•"/>
              <a:defRPr sz="4200" b="0">
                <a:solidFill>
                  <a:srgbClr val="313131"/>
                </a:solidFill>
              </a:defRPr>
            </a:lvl8pPr>
            <a:lvl9pPr marL="5726120" indent="-525100" algn="l" defTabSz="914242">
              <a:spcBef>
                <a:spcPts val="1200"/>
              </a:spcBef>
              <a:buSzPct val="100000"/>
              <a:buFont typeface="Arial"/>
              <a:buChar char="•"/>
              <a:defRPr sz="4200" b="0">
                <a:solidFill>
                  <a:srgbClr val="313131"/>
                </a:solidFill>
              </a:defRPr>
            </a:lvl9pPr>
          </a:lstStyle>
          <a:p>
            <a:pPr>
              <a:lnSpc>
                <a:spcPct val="100000"/>
              </a:lnSpc>
            </a:pPr>
            <a:r>
              <a:rPr lang="en-US" sz="2100" b="1" dirty="0">
                <a:latin typeface="Calisto MT" panose="02040603050505030304" pitchFamily="18" charset="0"/>
              </a:rPr>
              <a:t>Benefits</a:t>
            </a:r>
          </a:p>
          <a:p>
            <a:pPr>
              <a:lnSpc>
                <a:spcPct val="100000"/>
              </a:lnSpc>
              <a:buFont typeface="Wingdings" panose="05000000000000000000" pitchFamily="2" charset="2"/>
              <a:buChar char="ü"/>
            </a:pPr>
            <a:r>
              <a:rPr lang="en-US" altLang="zh-CN" sz="2100" dirty="0"/>
              <a:t> </a:t>
            </a:r>
            <a:r>
              <a:rPr lang="en-US" altLang="zh-CN" sz="2000" dirty="0">
                <a:latin typeface="Calisto MT" panose="02040603050505030304" pitchFamily="18" charset="0"/>
              </a:rPr>
              <a:t>Ensure the fair and effective </a:t>
            </a:r>
            <a:r>
              <a:rPr lang="en-US" altLang="zh-CN" sz="2000" dirty="0" err="1">
                <a:latin typeface="Calisto MT" panose="02040603050505030304" pitchFamily="18" charset="0"/>
              </a:rPr>
              <a:t>QoS</a:t>
            </a:r>
            <a:r>
              <a:rPr lang="en-US" altLang="zh-CN" sz="2000" dirty="0">
                <a:latin typeface="Calisto MT" panose="02040603050505030304" pitchFamily="18" charset="0"/>
              </a:rPr>
              <a:t> sharing among the devices accessing network over a relay.</a:t>
            </a:r>
          </a:p>
          <a:p>
            <a:pPr>
              <a:buFont typeface="Wingdings" panose="05000000000000000000" pitchFamily="2" charset="2"/>
              <a:buChar char="ü"/>
            </a:pPr>
            <a:endParaRPr lang="en-US" altLang="zh-CN" sz="2100" dirty="0"/>
          </a:p>
        </p:txBody>
      </p:sp>
      <p:pic>
        <p:nvPicPr>
          <p:cNvPr id="2" name="图片 1">
            <a:extLst>
              <a:ext uri="{FF2B5EF4-FFF2-40B4-BE49-F238E27FC236}">
                <a16:creationId xmlns:a16="http://schemas.microsoft.com/office/drawing/2014/main" id="{6EEBDB87-A003-421D-9FBB-6F5CB98F420A}"/>
              </a:ext>
            </a:extLst>
          </p:cNvPr>
          <p:cNvPicPr>
            <a:picLocks noChangeAspect="1"/>
          </p:cNvPicPr>
          <p:nvPr/>
        </p:nvPicPr>
        <p:blipFill>
          <a:blip r:embed="rId2"/>
          <a:stretch>
            <a:fillRect/>
          </a:stretch>
        </p:blipFill>
        <p:spPr>
          <a:xfrm>
            <a:off x="7857531" y="2204554"/>
            <a:ext cx="4526924" cy="3165250"/>
          </a:xfrm>
          <a:prstGeom prst="rect">
            <a:avLst/>
          </a:prstGeom>
        </p:spPr>
      </p:pic>
      <p:pic>
        <p:nvPicPr>
          <p:cNvPr id="3" name="图片 2">
            <a:extLst>
              <a:ext uri="{FF2B5EF4-FFF2-40B4-BE49-F238E27FC236}">
                <a16:creationId xmlns:a16="http://schemas.microsoft.com/office/drawing/2014/main" id="{BF40BD9C-A1D7-4456-8577-B0D8ECABC0E5}"/>
              </a:ext>
            </a:extLst>
          </p:cNvPr>
          <p:cNvPicPr>
            <a:picLocks noChangeAspect="1"/>
          </p:cNvPicPr>
          <p:nvPr/>
        </p:nvPicPr>
        <p:blipFill>
          <a:blip r:embed="rId3"/>
          <a:stretch>
            <a:fillRect/>
          </a:stretch>
        </p:blipFill>
        <p:spPr>
          <a:xfrm>
            <a:off x="9364904" y="64127"/>
            <a:ext cx="2481287" cy="304826"/>
          </a:xfrm>
          <a:prstGeom prst="rect">
            <a:avLst/>
          </a:prstGeom>
        </p:spPr>
      </p:pic>
      <p:pic>
        <p:nvPicPr>
          <p:cNvPr id="4" name="图片 3">
            <a:extLst>
              <a:ext uri="{FF2B5EF4-FFF2-40B4-BE49-F238E27FC236}">
                <a16:creationId xmlns:a16="http://schemas.microsoft.com/office/drawing/2014/main" id="{169E1BD5-FF0F-46B9-BEF4-C2F6FA95FAF6}"/>
              </a:ext>
            </a:extLst>
          </p:cNvPr>
          <p:cNvPicPr>
            <a:picLocks noChangeAspect="1"/>
          </p:cNvPicPr>
          <p:nvPr/>
        </p:nvPicPr>
        <p:blipFill>
          <a:blip r:embed="rId3"/>
          <a:stretch>
            <a:fillRect/>
          </a:stretch>
        </p:blipFill>
        <p:spPr>
          <a:xfrm>
            <a:off x="83734" y="64126"/>
            <a:ext cx="2481287" cy="457239"/>
          </a:xfrm>
          <a:prstGeom prst="rect">
            <a:avLst/>
          </a:prstGeom>
        </p:spPr>
      </p:pic>
      <p:sp>
        <p:nvSpPr>
          <p:cNvPr id="64" name="文本框 63">
            <a:extLst>
              <a:ext uri="{FF2B5EF4-FFF2-40B4-BE49-F238E27FC236}">
                <a16:creationId xmlns:a16="http://schemas.microsoft.com/office/drawing/2014/main" id="{C09F3501-D516-4768-93C0-5DF2A397FDC9}"/>
              </a:ext>
            </a:extLst>
          </p:cNvPr>
          <p:cNvSpPr txBox="1"/>
          <p:nvPr/>
        </p:nvSpPr>
        <p:spPr>
          <a:xfrm>
            <a:off x="0" y="89625"/>
            <a:ext cx="4290108" cy="707886"/>
          </a:xfrm>
          <a:prstGeom prst="rect">
            <a:avLst/>
          </a:prstGeom>
          <a:noFill/>
        </p:spPr>
        <p:txBody>
          <a:bodyPr wrap="square">
            <a:spAutoFit/>
          </a:bodyPr>
          <a:lstStyle/>
          <a:p>
            <a:r>
              <a:rPr lang="en-US" altLang="zh-CN" sz="2000" dirty="0">
                <a:latin typeface="+mn-lt"/>
              </a:rPr>
              <a:t>3GPP SA WG1 Meeting #97e 	</a:t>
            </a:r>
          </a:p>
          <a:p>
            <a:r>
              <a:rPr lang="en-US" altLang="zh-CN" sz="2000" dirty="0">
                <a:latin typeface="+mn-lt"/>
              </a:rPr>
              <a:t>Electronic Meeting, 14 - 24 Feb 2022</a:t>
            </a:r>
          </a:p>
        </p:txBody>
      </p:sp>
    </p:spTree>
    <p:extLst>
      <p:ext uri="{BB962C8B-B14F-4D97-AF65-F5344CB8AC3E}">
        <p14:creationId xmlns:p14="http://schemas.microsoft.com/office/powerpoint/2010/main" val="372624176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常用组件">
            <a:extLst>
              <a:ext uri="{FF2B5EF4-FFF2-40B4-BE49-F238E27FC236}">
                <a16:creationId xmlns:a16="http://schemas.microsoft.com/office/drawing/2014/main" id="{8F3B8690-3097-4E9C-94EF-35775431F614}"/>
              </a:ext>
            </a:extLst>
          </p:cNvPr>
          <p:cNvSpPr txBox="1">
            <a:spLocks/>
          </p:cNvSpPr>
          <p:nvPr/>
        </p:nvSpPr>
        <p:spPr>
          <a:xfrm>
            <a:off x="48870" y="656019"/>
            <a:ext cx="11290978" cy="80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2" tIns="45712" rIns="45712" bIns="45712" anchor="ctr">
            <a:noAutofit/>
          </a:bodyPr>
          <a:lstStyle>
            <a:lvl1pPr marL="0" marR="0" indent="0" algn="l" defTabSz="914242" latinLnBrk="0">
              <a:lnSpc>
                <a:spcPct val="100000"/>
              </a:lnSpc>
              <a:spcBef>
                <a:spcPts val="0"/>
              </a:spcBef>
              <a:spcAft>
                <a:spcPts val="0"/>
              </a:spcAft>
              <a:buClrTx/>
              <a:buSzTx/>
              <a:buFontTx/>
              <a:buNone/>
              <a:tabLst/>
              <a:defRPr sz="6400" b="0" i="0" u="none" strike="noStrike" cap="none" spc="0" baseline="0">
                <a:solidFill>
                  <a:srgbClr val="2E2E2E"/>
                </a:solidFill>
                <a:uFillTx/>
                <a:latin typeface="MI Lan Pro" panose="02000500000000000000" pitchFamily="2" charset="-122"/>
                <a:ea typeface="MI Lan Pro" panose="02000500000000000000" pitchFamily="2" charset="-122"/>
                <a:cs typeface="Helvetica Neue"/>
                <a:sym typeface="Helvetica Neue"/>
              </a:defRPr>
            </a:lvl1pPr>
            <a:lvl2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2pPr>
            <a:lvl3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3pPr>
            <a:lvl4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4pPr>
            <a:lvl5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5pPr>
            <a:lvl6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6pPr>
            <a:lvl7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7pPr>
            <a:lvl8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8pPr>
            <a:lvl9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9pPr>
          </a:lstStyle>
          <a:p>
            <a:pPr hangingPunct="1"/>
            <a:r>
              <a:rPr lang="en-US" sz="3200" dirty="0">
                <a:solidFill>
                  <a:schemeClr val="tx1"/>
                </a:solidFill>
                <a:latin typeface="+mj-lt"/>
                <a:ea typeface="+mj-ea"/>
                <a:cs typeface="+mj-cs"/>
              </a:rPr>
              <a:t>Use case 3: N</a:t>
            </a:r>
            <a:r>
              <a:rPr lang="en-US" altLang="zh-CN" sz="3200" dirty="0">
                <a:solidFill>
                  <a:schemeClr val="tx1"/>
                </a:solidFill>
                <a:latin typeface="+mj-lt"/>
                <a:ea typeface="+mj-ea"/>
                <a:cs typeface="+mj-cs"/>
              </a:rPr>
              <a:t>etwork access in discontinuous coverage area</a:t>
            </a:r>
            <a:endParaRPr lang="en-US" sz="3200" dirty="0">
              <a:solidFill>
                <a:schemeClr val="tx1"/>
              </a:solidFill>
              <a:latin typeface="+mj-lt"/>
              <a:ea typeface="+mj-ea"/>
              <a:cs typeface="+mj-cs"/>
            </a:endParaRPr>
          </a:p>
        </p:txBody>
      </p:sp>
      <p:sp>
        <p:nvSpPr>
          <p:cNvPr id="33" name="文本框 32">
            <a:extLst>
              <a:ext uri="{FF2B5EF4-FFF2-40B4-BE49-F238E27FC236}">
                <a16:creationId xmlns:a16="http://schemas.microsoft.com/office/drawing/2014/main" id="{2AD9C8BE-89B5-447A-A11F-414BC8EA4332}"/>
              </a:ext>
            </a:extLst>
          </p:cNvPr>
          <p:cNvSpPr txBox="1"/>
          <p:nvPr/>
        </p:nvSpPr>
        <p:spPr>
          <a:xfrm>
            <a:off x="299788" y="4460123"/>
            <a:ext cx="10307286" cy="12512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228600" indent="-228600" algn="just" defTabSz="457121" hangingPunct="1">
              <a:lnSpc>
                <a:spcPct val="110000"/>
              </a:lnSpc>
              <a:spcBef>
                <a:spcPts val="600"/>
              </a:spcBef>
              <a:buSzPct val="100000"/>
              <a:buFont typeface="Wingdings" panose="05000000000000000000" pitchFamily="2" charset="2"/>
              <a:buChar char="ü"/>
            </a:pPr>
            <a:r>
              <a:rPr lang="en-US" altLang="zh-CN" sz="2000" dirty="0">
                <a:solidFill>
                  <a:srgbClr val="313131"/>
                </a:solidFill>
                <a:latin typeface="Calisto MT" panose="02040603050505030304" pitchFamily="18" charset="0"/>
                <a:ea typeface="MI Lan Pro Normal" panose="02000500000000000000" pitchFamily="2" charset="-122"/>
              </a:rPr>
              <a:t>Network coverage is extended even in an area of reduced base station deployment </a:t>
            </a:r>
          </a:p>
          <a:p>
            <a:pPr marL="228600" indent="-228600" algn="just" defTabSz="457121" hangingPunct="1">
              <a:lnSpc>
                <a:spcPct val="110000"/>
              </a:lnSpc>
              <a:spcBef>
                <a:spcPts val="600"/>
              </a:spcBef>
              <a:buSzPct val="100000"/>
              <a:buFont typeface="Wingdings" panose="05000000000000000000" pitchFamily="2" charset="2"/>
              <a:buChar char="ü"/>
            </a:pPr>
            <a:r>
              <a:rPr lang="en-US" altLang="zh-CN" sz="2000" dirty="0">
                <a:solidFill>
                  <a:srgbClr val="313131"/>
                </a:solidFill>
                <a:latin typeface="Calisto MT" panose="02040603050505030304" pitchFamily="18" charset="0"/>
                <a:ea typeface="MI Lan Pro Normal" panose="02000500000000000000" pitchFamily="2" charset="-122"/>
              </a:rPr>
              <a:t>Extend battery life due to lower power transmission in proximity.</a:t>
            </a:r>
          </a:p>
          <a:p>
            <a:pPr marL="228600" indent="-228600" algn="just" defTabSz="457121" hangingPunct="1">
              <a:lnSpc>
                <a:spcPct val="110000"/>
              </a:lnSpc>
              <a:spcBef>
                <a:spcPts val="600"/>
              </a:spcBef>
              <a:buSzPct val="100000"/>
              <a:buFont typeface="Wingdings" panose="05000000000000000000" pitchFamily="2" charset="2"/>
              <a:buChar char="ü"/>
            </a:pPr>
            <a:r>
              <a:rPr lang="en-US" altLang="zh-CN" sz="2000" dirty="0">
                <a:solidFill>
                  <a:srgbClr val="313131"/>
                </a:solidFill>
                <a:latin typeface="Calisto MT" panose="02040603050505030304" pitchFamily="18" charset="0"/>
                <a:ea typeface="MI Lan Pro Normal" panose="02000500000000000000" pitchFamily="2" charset="-122"/>
              </a:rPr>
              <a:t>Ensure service continuity and enhance user experience</a:t>
            </a:r>
            <a:r>
              <a:rPr lang="en-US" altLang="zh-CN" sz="2100" dirty="0">
                <a:solidFill>
                  <a:srgbClr val="313131"/>
                </a:solidFill>
                <a:ea typeface="MI Lan Pro Normal" panose="02000500000000000000" pitchFamily="2" charset="-122"/>
              </a:rPr>
              <a:t>.</a:t>
            </a:r>
            <a:endParaRPr lang="en-US" altLang="zh-CN" sz="2100" kern="0" dirty="0">
              <a:solidFill>
                <a:srgbClr val="313131"/>
              </a:solidFill>
              <a:ea typeface="MI Lan Pro Normal" panose="02000500000000000000" pitchFamily="2" charset="-122"/>
              <a:sym typeface="Helvetica Neue"/>
            </a:endParaRPr>
          </a:p>
        </p:txBody>
      </p:sp>
      <p:sp>
        <p:nvSpPr>
          <p:cNvPr id="20" name="常用组件">
            <a:extLst>
              <a:ext uri="{FF2B5EF4-FFF2-40B4-BE49-F238E27FC236}">
                <a16:creationId xmlns:a16="http://schemas.microsoft.com/office/drawing/2014/main" id="{EAB0FBD8-8B98-41A2-8140-896099079D40}"/>
              </a:ext>
            </a:extLst>
          </p:cNvPr>
          <p:cNvSpPr txBox="1">
            <a:spLocks/>
          </p:cNvSpPr>
          <p:nvPr/>
        </p:nvSpPr>
        <p:spPr>
          <a:xfrm>
            <a:off x="405625" y="3852570"/>
            <a:ext cx="1985388" cy="80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2" tIns="45712" rIns="45712" bIns="45712" anchor="ctr">
            <a:normAutofit/>
          </a:bodyPr>
          <a:lstStyle>
            <a:lvl1pPr marL="0" marR="0" indent="0" algn="l" defTabSz="914242" latinLnBrk="0">
              <a:lnSpc>
                <a:spcPct val="100000"/>
              </a:lnSpc>
              <a:spcBef>
                <a:spcPts val="0"/>
              </a:spcBef>
              <a:spcAft>
                <a:spcPts val="0"/>
              </a:spcAft>
              <a:buClrTx/>
              <a:buSzTx/>
              <a:buFontTx/>
              <a:buNone/>
              <a:tabLst/>
              <a:defRPr sz="6400" b="0" i="0" u="none" strike="noStrike" cap="none" spc="0" baseline="0">
                <a:solidFill>
                  <a:srgbClr val="2E2E2E"/>
                </a:solidFill>
                <a:uFillTx/>
                <a:latin typeface="MI Lan Pro" panose="02000500000000000000" pitchFamily="2" charset="-122"/>
                <a:ea typeface="MI Lan Pro" panose="02000500000000000000" pitchFamily="2" charset="-122"/>
                <a:cs typeface="Helvetica Neue"/>
                <a:sym typeface="Helvetica Neue"/>
              </a:defRPr>
            </a:lvl1pPr>
            <a:lvl2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2pPr>
            <a:lvl3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3pPr>
            <a:lvl4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4pPr>
            <a:lvl5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5pPr>
            <a:lvl6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6pPr>
            <a:lvl7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7pPr>
            <a:lvl8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8pPr>
            <a:lvl9pPr marL="0" marR="0" indent="0" algn="l" defTabSz="914242" latinLnBrk="0">
              <a:lnSpc>
                <a:spcPct val="100000"/>
              </a:lnSpc>
              <a:spcBef>
                <a:spcPts val="0"/>
              </a:spcBef>
              <a:spcAft>
                <a:spcPts val="0"/>
              </a:spcAft>
              <a:buClrTx/>
              <a:buSzTx/>
              <a:buFontTx/>
              <a:buNone/>
              <a:tabLst/>
              <a:defRPr sz="6400" b="1" i="0" u="none" strike="noStrike" cap="none" spc="0" baseline="0">
                <a:solidFill>
                  <a:srgbClr val="2E2E2E"/>
                </a:solidFill>
                <a:uFillTx/>
                <a:latin typeface="Helvetica Neue"/>
                <a:ea typeface="Helvetica Neue"/>
                <a:cs typeface="Helvetica Neue"/>
                <a:sym typeface="Helvetica Neue"/>
              </a:defRPr>
            </a:lvl9pPr>
          </a:lstStyle>
          <a:p>
            <a:pPr marL="342900" indent="-342900" hangingPunct="1">
              <a:buFont typeface="Wingdings" panose="05000000000000000000" pitchFamily="2" charset="2"/>
              <a:buChar char="p"/>
            </a:pPr>
            <a:r>
              <a:rPr lang="en-US" sz="2000" b="1" dirty="0">
                <a:latin typeface="Calisto MT" panose="02040603050505030304" pitchFamily="18" charset="0"/>
              </a:rPr>
              <a:t>Benefit</a:t>
            </a:r>
          </a:p>
        </p:txBody>
      </p:sp>
      <p:sp>
        <p:nvSpPr>
          <p:cNvPr id="16" name="灯片编号占位符 15">
            <a:extLst>
              <a:ext uri="{FF2B5EF4-FFF2-40B4-BE49-F238E27FC236}">
                <a16:creationId xmlns:a16="http://schemas.microsoft.com/office/drawing/2014/main" id="{C86C8BE5-B792-4ADE-8C5F-7FB9FB15E87E}"/>
              </a:ext>
            </a:extLst>
          </p:cNvPr>
          <p:cNvSpPr>
            <a:spLocks noGrp="1"/>
          </p:cNvSpPr>
          <p:nvPr>
            <p:ph type="sldNum" sz="quarter" idx="2"/>
          </p:nvPr>
        </p:nvSpPr>
        <p:spPr/>
        <p:txBody>
          <a:bodyPr/>
          <a:lstStyle/>
          <a:p>
            <a:fld id="{86CB4B4D-7CA3-9044-876B-883B54F8677D}" type="slidenum">
              <a:rPr lang="en-US" altLang="zh-CN" smtClean="0"/>
              <a:t>4</a:t>
            </a:fld>
            <a:endParaRPr lang="zh-CN" altLang="en-US" dirty="0"/>
          </a:p>
        </p:txBody>
      </p:sp>
      <p:grpSp>
        <p:nvGrpSpPr>
          <p:cNvPr id="19" name="组合 18">
            <a:extLst>
              <a:ext uri="{FF2B5EF4-FFF2-40B4-BE49-F238E27FC236}">
                <a16:creationId xmlns:a16="http://schemas.microsoft.com/office/drawing/2014/main" id="{AE071660-69E0-4669-855B-3ACDBC995D13}"/>
              </a:ext>
            </a:extLst>
          </p:cNvPr>
          <p:cNvGrpSpPr/>
          <p:nvPr/>
        </p:nvGrpSpPr>
        <p:grpSpPr>
          <a:xfrm>
            <a:off x="7655040" y="4783509"/>
            <a:ext cx="4476715" cy="1670567"/>
            <a:chOff x="5640710" y="2831295"/>
            <a:chExt cx="6306082" cy="2034702"/>
          </a:xfrm>
        </p:grpSpPr>
        <p:sp>
          <p:nvSpPr>
            <p:cNvPr id="58" name="思想气泡: 云 57">
              <a:extLst>
                <a:ext uri="{FF2B5EF4-FFF2-40B4-BE49-F238E27FC236}">
                  <a16:creationId xmlns:a16="http://schemas.microsoft.com/office/drawing/2014/main" id="{9DABB146-E36C-4422-8B41-C2844DFCCB47}"/>
                </a:ext>
              </a:extLst>
            </p:cNvPr>
            <p:cNvSpPr/>
            <p:nvPr/>
          </p:nvSpPr>
          <p:spPr>
            <a:xfrm>
              <a:off x="11132123" y="3576330"/>
              <a:ext cx="814669" cy="658467"/>
            </a:xfrm>
            <a:prstGeom prst="cloudCallout">
              <a:avLst>
                <a:gd name="adj1" fmla="val -19971"/>
                <a:gd name="adj2" fmla="val 66151"/>
              </a:avLst>
            </a:prstGeom>
            <a:noFill/>
            <a:ln w="38100" cap="flat">
              <a:solidFill>
                <a:srgbClr val="FF7201"/>
              </a:solidFill>
              <a:miter lim="400000"/>
            </a:ln>
            <a:effectLst/>
            <a:sp3d/>
          </p:spPr>
          <p:style>
            <a:lnRef idx="0">
              <a:scrgbClr r="0" g="0" b="0"/>
            </a:lnRef>
            <a:fillRef idx="0">
              <a:scrgbClr r="0" g="0" b="0"/>
            </a:fillRef>
            <a:effectRef idx="0">
              <a:scrgbClr r="0" g="0" b="0"/>
            </a:effectRef>
            <a:fontRef idx="none"/>
          </p:style>
          <p:txBody>
            <a:bodyPr rot="0" spcFirstLastPara="1" vert="horz" wrap="square" lIns="25400" tIns="25400" rIns="25400" bIns="25400" numCol="1" spcCol="38100" rtlCol="0" anchor="ctr">
              <a:spAutoFit/>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defTabSz="412750" fontAlgn="auto">
                <a:spcBef>
                  <a:spcPts val="0"/>
                </a:spcBef>
                <a:spcAft>
                  <a:spcPts val="0"/>
                </a:spcAft>
              </a:pPr>
              <a:endParaRPr lang="zh-CN" altLang="en-US" sz="1600">
                <a:solidFill>
                  <a:srgbClr val="FFFFFF"/>
                </a:solidFill>
                <a:latin typeface="+mn-lt"/>
                <a:cs typeface="+mn-cs"/>
                <a:sym typeface="Helvetica Neue Medium"/>
              </a:endParaRPr>
            </a:p>
          </p:txBody>
        </p:sp>
        <p:grpSp>
          <p:nvGrpSpPr>
            <p:cNvPr id="73" name="组合 72">
              <a:extLst>
                <a:ext uri="{FF2B5EF4-FFF2-40B4-BE49-F238E27FC236}">
                  <a16:creationId xmlns:a16="http://schemas.microsoft.com/office/drawing/2014/main" id="{FF927EED-F98C-42A1-B2DF-CA5EE8D8F870}"/>
                </a:ext>
              </a:extLst>
            </p:cNvPr>
            <p:cNvGrpSpPr/>
            <p:nvPr/>
          </p:nvGrpSpPr>
          <p:grpSpPr>
            <a:xfrm>
              <a:off x="5640710" y="2831295"/>
              <a:ext cx="2737389" cy="1953372"/>
              <a:chOff x="7693842" y="4193864"/>
              <a:chExt cx="6570676" cy="3906744"/>
            </a:xfrm>
          </p:grpSpPr>
          <p:pic>
            <p:nvPicPr>
              <p:cNvPr id="3" name="图片 2">
                <a:extLst>
                  <a:ext uri="{FF2B5EF4-FFF2-40B4-BE49-F238E27FC236}">
                    <a16:creationId xmlns:a16="http://schemas.microsoft.com/office/drawing/2014/main" id="{4635DC10-6977-4648-93FB-CD4416DC2F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8330" y="4193864"/>
                <a:ext cx="1145000" cy="1660136"/>
              </a:xfrm>
              <a:prstGeom prst="rect">
                <a:avLst/>
              </a:prstGeom>
            </p:spPr>
          </p:pic>
          <p:sp>
            <p:nvSpPr>
              <p:cNvPr id="11" name="椭圆 10">
                <a:extLst>
                  <a:ext uri="{FF2B5EF4-FFF2-40B4-BE49-F238E27FC236}">
                    <a16:creationId xmlns:a16="http://schemas.microsoft.com/office/drawing/2014/main" id="{4AC5B7B9-B78C-4B1E-909F-887A8EDAA9B6}"/>
                  </a:ext>
                </a:extLst>
              </p:cNvPr>
              <p:cNvSpPr/>
              <p:nvPr/>
            </p:nvSpPr>
            <p:spPr>
              <a:xfrm>
                <a:off x="7693842" y="7263876"/>
                <a:ext cx="6570676" cy="836732"/>
              </a:xfrm>
              <a:prstGeom prst="ellipse">
                <a:avLst/>
              </a:prstGeom>
              <a:noFill/>
              <a:ln w="38100" cap="flat">
                <a:solidFill>
                  <a:schemeClr val="accent1">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fontAlgn="auto">
                  <a:spcBef>
                    <a:spcPts val="0"/>
                  </a:spcBef>
                  <a:spcAft>
                    <a:spcPts val="0"/>
                  </a:spcAft>
                </a:pPr>
                <a:endParaRPr lang="zh-CN" altLang="en-US" sz="1600" dirty="0">
                  <a:solidFill>
                    <a:srgbClr val="FFFFFF"/>
                  </a:solidFill>
                  <a:latin typeface="+mn-lt"/>
                  <a:cs typeface="+mn-cs"/>
                  <a:sym typeface="Helvetica Neue Medium"/>
                </a:endParaRPr>
              </a:p>
            </p:txBody>
          </p:sp>
          <p:cxnSp>
            <p:nvCxnSpPr>
              <p:cNvPr id="28" name="直接连接符 27">
                <a:extLst>
                  <a:ext uri="{FF2B5EF4-FFF2-40B4-BE49-F238E27FC236}">
                    <a16:creationId xmlns:a16="http://schemas.microsoft.com/office/drawing/2014/main" id="{92A1A27B-5AFD-42DF-BB3C-F403469A3EB9}"/>
                  </a:ext>
                </a:extLst>
              </p:cNvPr>
              <p:cNvCxnSpPr>
                <a:cxnSpLocks/>
              </p:cNvCxnSpPr>
              <p:nvPr/>
            </p:nvCxnSpPr>
            <p:spPr>
              <a:xfrm flipH="1">
                <a:off x="7802770" y="4785008"/>
                <a:ext cx="2788737" cy="2801264"/>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35" name="直接连接符 34">
                <a:extLst>
                  <a:ext uri="{FF2B5EF4-FFF2-40B4-BE49-F238E27FC236}">
                    <a16:creationId xmlns:a16="http://schemas.microsoft.com/office/drawing/2014/main" id="{C1E32E76-82E5-485B-8F0D-24781674BB55}"/>
                  </a:ext>
                </a:extLst>
              </p:cNvPr>
              <p:cNvCxnSpPr>
                <a:cxnSpLocks/>
                <a:endCxn id="11" idx="6"/>
              </p:cNvCxnSpPr>
              <p:nvPr/>
            </p:nvCxnSpPr>
            <p:spPr>
              <a:xfrm>
                <a:off x="11666561" y="4754574"/>
                <a:ext cx="2597957" cy="2927668"/>
              </a:xfrm>
              <a:prstGeom prst="line">
                <a:avLst/>
              </a:prstGeom>
              <a:ln w="38100"/>
            </p:spPr>
            <p:style>
              <a:lnRef idx="2">
                <a:schemeClr val="accent1"/>
              </a:lnRef>
              <a:fillRef idx="0">
                <a:schemeClr val="accent1"/>
              </a:fillRef>
              <a:effectRef idx="1">
                <a:schemeClr val="accent1"/>
              </a:effectRef>
              <a:fontRef idx="minor">
                <a:schemeClr val="tx1"/>
              </a:fontRef>
            </p:style>
          </p:cxnSp>
        </p:grpSp>
        <p:grpSp>
          <p:nvGrpSpPr>
            <p:cNvPr id="12" name="组合 11">
              <a:extLst>
                <a:ext uri="{FF2B5EF4-FFF2-40B4-BE49-F238E27FC236}">
                  <a16:creationId xmlns:a16="http://schemas.microsoft.com/office/drawing/2014/main" id="{BF9F4EB3-2089-43B5-B47D-C175F7C86007}"/>
                </a:ext>
              </a:extLst>
            </p:cNvPr>
            <p:cNvGrpSpPr/>
            <p:nvPr/>
          </p:nvGrpSpPr>
          <p:grpSpPr>
            <a:xfrm>
              <a:off x="6730967" y="3522119"/>
              <a:ext cx="5062271" cy="1343878"/>
              <a:chOff x="13714826" y="6756960"/>
              <a:chExt cx="10124541" cy="2687756"/>
            </a:xfrm>
          </p:grpSpPr>
          <p:cxnSp>
            <p:nvCxnSpPr>
              <p:cNvPr id="21" name="直接箭头连接符 20">
                <a:extLst>
                  <a:ext uri="{FF2B5EF4-FFF2-40B4-BE49-F238E27FC236}">
                    <a16:creationId xmlns:a16="http://schemas.microsoft.com/office/drawing/2014/main" id="{4DE01CCB-20AC-4C46-9D4E-11F9BF3F5314}"/>
                  </a:ext>
                </a:extLst>
              </p:cNvPr>
              <p:cNvCxnSpPr>
                <a:cxnSpLocks/>
              </p:cNvCxnSpPr>
              <p:nvPr/>
            </p:nvCxnSpPr>
            <p:spPr>
              <a:xfrm>
                <a:off x="14800414" y="8767720"/>
                <a:ext cx="3248698" cy="16958"/>
              </a:xfrm>
              <a:prstGeom prst="straightConnector1">
                <a:avLst/>
              </a:prstGeom>
              <a:noFill/>
              <a:ln w="57150" cap="flat">
                <a:solidFill>
                  <a:schemeClr val="tx1">
                    <a:lumMod val="95000"/>
                    <a:lumOff val="5000"/>
                  </a:schemeClr>
                </a:solidFill>
                <a:prstDash val="solid"/>
                <a:miter lim="400000"/>
                <a:headEnd type="triangle"/>
                <a:tailEnd type="triangle"/>
              </a:ln>
              <a:effectLst/>
              <a:sp3d/>
            </p:spPr>
            <p:style>
              <a:lnRef idx="0">
                <a:scrgbClr r="0" g="0" b="0"/>
              </a:lnRef>
              <a:fillRef idx="0">
                <a:scrgbClr r="0" g="0" b="0"/>
              </a:fillRef>
              <a:effectRef idx="0">
                <a:scrgbClr r="0" g="0" b="0"/>
              </a:effectRef>
              <a:fontRef idx="none"/>
            </p:style>
          </p:cxnSp>
          <p:pic>
            <p:nvPicPr>
              <p:cNvPr id="7" name="图片 6">
                <a:extLst>
                  <a:ext uri="{FF2B5EF4-FFF2-40B4-BE49-F238E27FC236}">
                    <a16:creationId xmlns:a16="http://schemas.microsoft.com/office/drawing/2014/main" id="{85F22CF0-CE11-48E8-82CB-88E91018F7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14826" y="8200050"/>
                <a:ext cx="1219200" cy="1219200"/>
              </a:xfrm>
              <a:prstGeom prst="rect">
                <a:avLst/>
              </a:prstGeom>
            </p:spPr>
          </p:pic>
          <p:pic>
            <p:nvPicPr>
              <p:cNvPr id="10" name="图片 9">
                <a:extLst>
                  <a:ext uri="{FF2B5EF4-FFF2-40B4-BE49-F238E27FC236}">
                    <a16:creationId xmlns:a16="http://schemas.microsoft.com/office/drawing/2014/main" id="{E5FB85AA-46AE-4F65-8088-3EEE51860F31}"/>
                  </a:ext>
                </a:extLst>
              </p:cNvPr>
              <p:cNvPicPr>
                <a:picLocks noChangeAspect="1"/>
              </p:cNvPicPr>
              <p:nvPr/>
            </p:nvPicPr>
            <p:blipFill>
              <a:blip r:embed="rId5"/>
              <a:stretch>
                <a:fillRect/>
              </a:stretch>
            </p:blipFill>
            <p:spPr>
              <a:xfrm>
                <a:off x="18005348" y="8210461"/>
                <a:ext cx="1219306" cy="1219306"/>
              </a:xfrm>
              <a:prstGeom prst="rect">
                <a:avLst/>
              </a:prstGeom>
            </p:spPr>
          </p:pic>
          <p:pic>
            <p:nvPicPr>
              <p:cNvPr id="31" name="图片 30">
                <a:extLst>
                  <a:ext uri="{FF2B5EF4-FFF2-40B4-BE49-F238E27FC236}">
                    <a16:creationId xmlns:a16="http://schemas.microsoft.com/office/drawing/2014/main" id="{A55769B7-8ABA-4E26-A83C-BEA61263DA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20167" y="8225516"/>
                <a:ext cx="1219200" cy="1219200"/>
              </a:xfrm>
              <a:prstGeom prst="rect">
                <a:avLst/>
              </a:prstGeom>
            </p:spPr>
          </p:pic>
          <p:sp>
            <p:nvSpPr>
              <p:cNvPr id="36" name="思想气泡: 云 35">
                <a:extLst>
                  <a:ext uri="{FF2B5EF4-FFF2-40B4-BE49-F238E27FC236}">
                    <a16:creationId xmlns:a16="http://schemas.microsoft.com/office/drawing/2014/main" id="{9DABB146-E36C-4422-8B41-C2844DFCCB47}"/>
                  </a:ext>
                </a:extLst>
              </p:cNvPr>
              <p:cNvSpPr/>
              <p:nvPr/>
            </p:nvSpPr>
            <p:spPr>
              <a:xfrm>
                <a:off x="14169128" y="6756960"/>
                <a:ext cx="1629338" cy="1316934"/>
              </a:xfrm>
              <a:prstGeom prst="cloudCallout">
                <a:avLst>
                  <a:gd name="adj1" fmla="val -19971"/>
                  <a:gd name="adj2" fmla="val 66151"/>
                </a:avLst>
              </a:prstGeom>
              <a:noFill/>
              <a:ln w="38100" cap="flat">
                <a:solidFill>
                  <a:srgbClr val="FF720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fontAlgn="auto">
                  <a:spcBef>
                    <a:spcPts val="0"/>
                  </a:spcBef>
                  <a:spcAft>
                    <a:spcPts val="0"/>
                  </a:spcAft>
                </a:pPr>
                <a:endParaRPr lang="zh-CN" altLang="en-US" sz="1600">
                  <a:solidFill>
                    <a:srgbClr val="FFFFFF"/>
                  </a:solidFill>
                  <a:latin typeface="+mn-lt"/>
                  <a:cs typeface="+mn-cs"/>
                  <a:sym typeface="Helvetica Neue Medium"/>
                </a:endParaRPr>
              </a:p>
            </p:txBody>
          </p:sp>
          <p:pic>
            <p:nvPicPr>
              <p:cNvPr id="38" name="图片 37">
                <a:extLst>
                  <a:ext uri="{FF2B5EF4-FFF2-40B4-BE49-F238E27FC236}">
                    <a16:creationId xmlns:a16="http://schemas.microsoft.com/office/drawing/2014/main" id="{AEB66560-FE07-4785-A22E-51EF7FDFAF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674146" y="6876554"/>
                <a:ext cx="699760" cy="989596"/>
              </a:xfrm>
              <a:prstGeom prst="rect">
                <a:avLst/>
              </a:prstGeom>
            </p:spPr>
          </p:pic>
        </p:grpSp>
        <p:cxnSp>
          <p:nvCxnSpPr>
            <p:cNvPr id="56" name="直接箭头连接符 55">
              <a:extLst>
                <a:ext uri="{FF2B5EF4-FFF2-40B4-BE49-F238E27FC236}">
                  <a16:creationId xmlns:a16="http://schemas.microsoft.com/office/drawing/2014/main" id="{683836B9-EFBC-425B-B951-DF4D413B0D85}"/>
                </a:ext>
              </a:extLst>
            </p:cNvPr>
            <p:cNvCxnSpPr>
              <a:cxnSpLocks/>
              <a:endCxn id="31" idx="1"/>
            </p:cNvCxnSpPr>
            <p:nvPr/>
          </p:nvCxnSpPr>
          <p:spPr>
            <a:xfrm>
              <a:off x="9462915" y="4519018"/>
              <a:ext cx="1720723" cy="42179"/>
            </a:xfrm>
            <a:prstGeom prst="straightConnector1">
              <a:avLst/>
            </a:prstGeom>
            <a:noFill/>
            <a:ln w="57150" cap="flat">
              <a:solidFill>
                <a:schemeClr val="tx1">
                  <a:lumMod val="95000"/>
                  <a:lumOff val="5000"/>
                </a:schemeClr>
              </a:solidFill>
              <a:prstDash val="solid"/>
              <a:miter lim="400000"/>
              <a:headEnd type="triangle"/>
              <a:tailEnd type="triangle"/>
            </a:ln>
            <a:effectLst/>
            <a:sp3d/>
          </p:spPr>
          <p:style>
            <a:lnRef idx="0">
              <a:scrgbClr r="0" g="0" b="0"/>
            </a:lnRef>
            <a:fillRef idx="0">
              <a:scrgbClr r="0" g="0" b="0"/>
            </a:fillRef>
            <a:effectRef idx="0">
              <a:scrgbClr r="0" g="0" b="0"/>
            </a:effectRef>
            <a:fontRef idx="none"/>
          </p:style>
        </p:cxnSp>
        <p:sp>
          <p:nvSpPr>
            <p:cNvPr id="57" name="思想气泡: 云 56">
              <a:extLst>
                <a:ext uri="{FF2B5EF4-FFF2-40B4-BE49-F238E27FC236}">
                  <a16:creationId xmlns:a16="http://schemas.microsoft.com/office/drawing/2014/main" id="{0B9F00D6-1F88-4CBE-9882-CB0AD13F47A9}"/>
                </a:ext>
              </a:extLst>
            </p:cNvPr>
            <p:cNvSpPr/>
            <p:nvPr/>
          </p:nvSpPr>
          <p:spPr>
            <a:xfrm>
              <a:off x="8984395" y="3522268"/>
              <a:ext cx="814669" cy="658467"/>
            </a:xfrm>
            <a:prstGeom prst="cloudCallout">
              <a:avLst>
                <a:gd name="adj1" fmla="val -19971"/>
                <a:gd name="adj2" fmla="val 66151"/>
              </a:avLst>
            </a:prstGeom>
            <a:noFill/>
            <a:ln w="38100" cap="flat">
              <a:solidFill>
                <a:srgbClr val="FF720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412750" fontAlgn="auto">
                <a:spcBef>
                  <a:spcPts val="0"/>
                </a:spcBef>
                <a:spcAft>
                  <a:spcPts val="0"/>
                </a:spcAft>
              </a:pPr>
              <a:endParaRPr lang="zh-CN" altLang="en-US" sz="1600">
                <a:solidFill>
                  <a:srgbClr val="FFFFFF"/>
                </a:solidFill>
                <a:latin typeface="+mn-lt"/>
                <a:cs typeface="+mn-cs"/>
                <a:sym typeface="Helvetica Neue Medium"/>
              </a:endParaRPr>
            </a:p>
          </p:txBody>
        </p:sp>
        <p:pic>
          <p:nvPicPr>
            <p:cNvPr id="59" name="图片 58">
              <a:extLst>
                <a:ext uri="{FF2B5EF4-FFF2-40B4-BE49-F238E27FC236}">
                  <a16:creationId xmlns:a16="http://schemas.microsoft.com/office/drawing/2014/main" id="{A491B7C9-F3B4-4233-A55A-57FBFDE86B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36153" y="3611962"/>
              <a:ext cx="349880" cy="494798"/>
            </a:xfrm>
            <a:prstGeom prst="rect">
              <a:avLst/>
            </a:prstGeom>
          </p:spPr>
        </p:pic>
        <p:pic>
          <p:nvPicPr>
            <p:cNvPr id="60" name="图片 59">
              <a:extLst>
                <a:ext uri="{FF2B5EF4-FFF2-40B4-BE49-F238E27FC236}">
                  <a16:creationId xmlns:a16="http://schemas.microsoft.com/office/drawing/2014/main" id="{759F2FF3-2290-45F7-9A4C-7E0ECF3FCE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96714" y="3620714"/>
              <a:ext cx="349880" cy="494798"/>
            </a:xfrm>
            <a:prstGeom prst="rect">
              <a:avLst/>
            </a:prstGeom>
          </p:spPr>
        </p:pic>
      </p:grpSp>
      <p:sp>
        <p:nvSpPr>
          <p:cNvPr id="62" name="Content Placeholder 2">
            <a:extLst>
              <a:ext uri="{FF2B5EF4-FFF2-40B4-BE49-F238E27FC236}">
                <a16:creationId xmlns:a16="http://schemas.microsoft.com/office/drawing/2014/main" id="{A192AA90-2612-4F0F-9EA4-C9C782A626B7}"/>
              </a:ext>
            </a:extLst>
          </p:cNvPr>
          <p:cNvSpPr txBox="1">
            <a:spLocks/>
          </p:cNvSpPr>
          <p:nvPr/>
        </p:nvSpPr>
        <p:spPr bwMode="auto">
          <a:xfrm>
            <a:off x="271541" y="1772981"/>
            <a:ext cx="11351641" cy="2437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2000" dirty="0">
                <a:latin typeface="Calisto MT" panose="02040603050505030304" pitchFamily="18" charset="0"/>
              </a:rPr>
              <a:t>In some large, sparsely populated area, base station deployment density is too low to provide continuous network coverage. One of the typical scenes is that UEs in vehicle only have network coverage in certain sections when driving on the expressway in a mountain area.</a:t>
            </a:r>
          </a:p>
          <a:p>
            <a:pPr algn="just"/>
            <a:r>
              <a:rPr lang="en-US" altLang="zh-CN" sz="2000" dirty="0">
                <a:latin typeface="Calisto MT" panose="02040603050505030304" pitchFamily="18" charset="0"/>
              </a:rPr>
              <a:t>The UE can get network access through relay chain formed by</a:t>
            </a:r>
            <a:r>
              <a:rPr lang="zh-CN" altLang="en-US" sz="2000" dirty="0">
                <a:latin typeface="Calisto MT" panose="02040603050505030304" pitchFamily="18" charset="0"/>
              </a:rPr>
              <a:t> </a:t>
            </a:r>
            <a:r>
              <a:rPr lang="en-US" altLang="zh-CN" sz="2000" dirty="0">
                <a:latin typeface="Calisto MT" panose="02040603050505030304" pitchFamily="18" charset="0"/>
              </a:rPr>
              <a:t>one or multiple relay UEs in nearby vehicles when it travels to an area without network coverage.</a:t>
            </a:r>
          </a:p>
          <a:p>
            <a:pPr algn="just"/>
            <a:r>
              <a:rPr lang="en-US" altLang="zh-CN" sz="2000" dirty="0">
                <a:latin typeface="Calisto MT" panose="02040603050505030304" pitchFamily="18" charset="0"/>
              </a:rPr>
              <a:t>The relay UE chain for the car to access to the network may be dynamically changed for providing optimal route to access to the network. </a:t>
            </a:r>
          </a:p>
          <a:p>
            <a:pPr algn="just"/>
            <a:endParaRPr lang="en-US" altLang="zh-CN" sz="2000" dirty="0">
              <a:latin typeface="Calisto MT" panose="02040603050505030304" pitchFamily="18" charset="0"/>
            </a:endParaRPr>
          </a:p>
          <a:p>
            <a:pPr algn="just"/>
            <a:endParaRPr lang="en-US" altLang="zh-CN" sz="2000" dirty="0">
              <a:latin typeface="Calisto MT" panose="02040603050505030304" pitchFamily="18" charset="0"/>
            </a:endParaRPr>
          </a:p>
        </p:txBody>
      </p:sp>
      <p:pic>
        <p:nvPicPr>
          <p:cNvPr id="23" name="图片 22">
            <a:extLst>
              <a:ext uri="{FF2B5EF4-FFF2-40B4-BE49-F238E27FC236}">
                <a16:creationId xmlns:a16="http://schemas.microsoft.com/office/drawing/2014/main" id="{585AA8CA-603C-45E3-A9D7-57546569866D}"/>
              </a:ext>
            </a:extLst>
          </p:cNvPr>
          <p:cNvPicPr>
            <a:picLocks noChangeAspect="1"/>
          </p:cNvPicPr>
          <p:nvPr/>
        </p:nvPicPr>
        <p:blipFill>
          <a:blip r:embed="rId8"/>
          <a:stretch>
            <a:fillRect/>
          </a:stretch>
        </p:blipFill>
        <p:spPr>
          <a:xfrm>
            <a:off x="9449065" y="108517"/>
            <a:ext cx="2481287" cy="304826"/>
          </a:xfrm>
          <a:prstGeom prst="rect">
            <a:avLst/>
          </a:prstGeom>
        </p:spPr>
      </p:pic>
      <p:pic>
        <p:nvPicPr>
          <p:cNvPr id="24" name="图片 23">
            <a:extLst>
              <a:ext uri="{FF2B5EF4-FFF2-40B4-BE49-F238E27FC236}">
                <a16:creationId xmlns:a16="http://schemas.microsoft.com/office/drawing/2014/main" id="{F0799B33-789B-4409-BA73-6D8838D56360}"/>
              </a:ext>
            </a:extLst>
          </p:cNvPr>
          <p:cNvPicPr>
            <a:picLocks noChangeAspect="1"/>
          </p:cNvPicPr>
          <p:nvPr/>
        </p:nvPicPr>
        <p:blipFill>
          <a:blip r:embed="rId8"/>
          <a:stretch>
            <a:fillRect/>
          </a:stretch>
        </p:blipFill>
        <p:spPr>
          <a:xfrm>
            <a:off x="0" y="34819"/>
            <a:ext cx="2481287" cy="428819"/>
          </a:xfrm>
          <a:prstGeom prst="rect">
            <a:avLst/>
          </a:prstGeom>
        </p:spPr>
      </p:pic>
      <p:sp>
        <p:nvSpPr>
          <p:cNvPr id="63" name="文本框 62">
            <a:extLst>
              <a:ext uri="{FF2B5EF4-FFF2-40B4-BE49-F238E27FC236}">
                <a16:creationId xmlns:a16="http://schemas.microsoft.com/office/drawing/2014/main" id="{153B2B3D-7A3B-49D3-AF97-2062A76D2554}"/>
              </a:ext>
            </a:extLst>
          </p:cNvPr>
          <p:cNvSpPr txBox="1"/>
          <p:nvPr/>
        </p:nvSpPr>
        <p:spPr>
          <a:xfrm>
            <a:off x="0" y="0"/>
            <a:ext cx="4290108" cy="707886"/>
          </a:xfrm>
          <a:prstGeom prst="rect">
            <a:avLst/>
          </a:prstGeom>
          <a:noFill/>
        </p:spPr>
        <p:txBody>
          <a:bodyPr wrap="square">
            <a:spAutoFit/>
          </a:bodyPr>
          <a:lstStyle/>
          <a:p>
            <a:r>
              <a:rPr lang="en-US" altLang="zh-CN" sz="2000" dirty="0">
                <a:latin typeface="+mn-lt"/>
              </a:rPr>
              <a:t>3GPP SA WG1 Meeting #97e 	</a:t>
            </a:r>
          </a:p>
          <a:p>
            <a:r>
              <a:rPr lang="en-US" altLang="zh-CN" sz="2000" dirty="0">
                <a:latin typeface="+mn-lt"/>
              </a:rPr>
              <a:t>Electronic Meeting, 14 - 24 Feb 2022</a:t>
            </a:r>
          </a:p>
        </p:txBody>
      </p:sp>
    </p:spTree>
    <p:extLst>
      <p:ext uri="{BB962C8B-B14F-4D97-AF65-F5344CB8AC3E}">
        <p14:creationId xmlns:p14="http://schemas.microsoft.com/office/powerpoint/2010/main" val="217820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348814" y="332928"/>
            <a:ext cx="10515600" cy="1325563"/>
          </a:xfrm>
        </p:spPr>
        <p:txBody>
          <a:bodyPr/>
          <a:lstStyle/>
          <a:p>
            <a:r>
              <a:rPr lang="en-GB" altLang="en-US" sz="3600" dirty="0"/>
              <a:t>Summary</a:t>
            </a:r>
          </a:p>
        </p:txBody>
      </p:sp>
      <p:sp>
        <p:nvSpPr>
          <p:cNvPr id="4" name="Content Placeholder 2">
            <a:extLst>
              <a:ext uri="{FF2B5EF4-FFF2-40B4-BE49-F238E27FC236}">
                <a16:creationId xmlns:a16="http://schemas.microsoft.com/office/drawing/2014/main" id="{6588C47A-97BA-490B-ADA0-BCF1C4366663}"/>
              </a:ext>
            </a:extLst>
          </p:cNvPr>
          <p:cNvSpPr txBox="1">
            <a:spLocks/>
          </p:cNvSpPr>
          <p:nvPr/>
        </p:nvSpPr>
        <p:spPr bwMode="auto">
          <a:xfrm>
            <a:off x="149192" y="1690688"/>
            <a:ext cx="11473992" cy="454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altLang="zh-CN" sz="2000" dirty="0">
                <a:latin typeface="Calisto MT" panose="02040603050505030304" pitchFamily="18" charset="0"/>
              </a:rPr>
              <a:t>SA1 study on VMR and study on </a:t>
            </a:r>
            <a:r>
              <a:rPr lang="en-US" altLang="zh-CN" sz="2000" dirty="0" err="1">
                <a:latin typeface="Calisto MT" panose="02040603050505030304" pitchFamily="18" charset="0"/>
              </a:rPr>
              <a:t>ProSe</a:t>
            </a:r>
            <a:r>
              <a:rPr lang="en-US" altLang="zh-CN" sz="2000" dirty="0">
                <a:latin typeface="Calisto MT" panose="02040603050505030304" pitchFamily="18" charset="0"/>
              </a:rPr>
              <a:t> have identified basic requirements for relay communication. However, to better support communication over relay to extend the network coverage,  more advanced functionalities need to be investigated.</a:t>
            </a:r>
          </a:p>
          <a:p>
            <a:pPr algn="just"/>
            <a:r>
              <a:rPr lang="en-US" altLang="zh-CN" sz="2000" dirty="0">
                <a:latin typeface="Calisto MT" panose="02040603050505030304" pitchFamily="18" charset="0"/>
              </a:rPr>
              <a:t>The aim</a:t>
            </a:r>
            <a:r>
              <a:rPr lang="zh-CN" altLang="en-US" sz="2000" dirty="0">
                <a:latin typeface="Calisto MT" panose="02040603050505030304" pitchFamily="18" charset="0"/>
              </a:rPr>
              <a:t> </a:t>
            </a:r>
            <a:r>
              <a:rPr lang="en-US" altLang="zh-CN" sz="2000" dirty="0">
                <a:latin typeface="Calisto MT" panose="02040603050505030304" pitchFamily="18" charset="0"/>
              </a:rPr>
              <a:t>of</a:t>
            </a:r>
            <a:r>
              <a:rPr lang="zh-CN" altLang="en-US" sz="2000" dirty="0">
                <a:latin typeface="Calisto MT" panose="02040603050505030304" pitchFamily="18" charset="0"/>
              </a:rPr>
              <a:t> </a:t>
            </a:r>
            <a:r>
              <a:rPr lang="en-US" altLang="zh-CN" sz="2000" dirty="0">
                <a:latin typeface="Calisto MT" panose="02040603050505030304" pitchFamily="18" charset="0"/>
              </a:rPr>
              <a:t>this</a:t>
            </a:r>
            <a:r>
              <a:rPr lang="zh-CN" altLang="en-US" sz="2000" dirty="0">
                <a:latin typeface="Calisto MT" panose="02040603050505030304" pitchFamily="18" charset="0"/>
              </a:rPr>
              <a:t> </a:t>
            </a:r>
            <a:r>
              <a:rPr lang="en-US" altLang="zh-CN" sz="2000" dirty="0">
                <a:latin typeface="Calisto MT" panose="02040603050505030304" pitchFamily="18" charset="0"/>
              </a:rPr>
              <a:t>study item is to identify the use cases and potential requirements to support mobile   relay service, including:</a:t>
            </a:r>
          </a:p>
          <a:p>
            <a:pPr marL="591154" lvl="2" indent="-342900" algn="just">
              <a:lnSpc>
                <a:spcPct val="110000"/>
              </a:lnSpc>
            </a:pPr>
            <a:r>
              <a:rPr lang="en-US" altLang="zh-CN" sz="2000" dirty="0">
                <a:latin typeface="Calisto MT" panose="02040603050505030304" pitchFamily="18" charset="0"/>
              </a:rPr>
              <a:t>Identify new use cases and </a:t>
            </a:r>
            <a:r>
              <a:rPr lang="en-GB" altLang="zh-CN" dirty="0">
                <a:solidFill>
                  <a:srgbClr val="000000"/>
                </a:solidFill>
                <a:effectLst/>
                <a:latin typeface="Calisto MT" panose="02040603050505030304" pitchFamily="18" charset="0"/>
                <a:ea typeface="等线" panose="02010600030101010101" pitchFamily="2" charset="-122"/>
                <a:cs typeface="Times New Roman" panose="02020603050405020304" pitchFamily="18" charset="0"/>
              </a:rPr>
              <a:t>requirements to enable communication over mobile relay for extending the network coverage, including:</a:t>
            </a:r>
            <a:r>
              <a:rPr lang="en-US" altLang="zh-CN" dirty="0">
                <a:latin typeface="Calisto MT" panose="02040603050505030304" pitchFamily="18" charset="0"/>
              </a:rPr>
              <a:t> </a:t>
            </a:r>
          </a:p>
          <a:p>
            <a:pPr marL="248254" lvl="2" indent="0" algn="just">
              <a:lnSpc>
                <a:spcPct val="110000"/>
              </a:lnSpc>
              <a:buNone/>
            </a:pPr>
            <a:r>
              <a:rPr lang="en-US" altLang="zh-CN" dirty="0">
                <a:latin typeface="Calisto MT" panose="02040603050505030304" pitchFamily="18" charset="0"/>
              </a:rPr>
              <a:t>     - Mobility management enhancement for UE behind relay</a:t>
            </a:r>
          </a:p>
          <a:p>
            <a:pPr marL="248254" lvl="2" indent="0" algn="just">
              <a:lnSpc>
                <a:spcPct val="110000"/>
              </a:lnSpc>
              <a:buNone/>
            </a:pPr>
            <a:r>
              <a:rPr lang="en-US" altLang="zh-CN" dirty="0">
                <a:latin typeface="Calisto MT" panose="02040603050505030304" pitchFamily="18" charset="0"/>
              </a:rPr>
              <a:t>     - QoS management for massive devices using relay to access the network</a:t>
            </a:r>
          </a:p>
          <a:p>
            <a:pPr marL="248254" lvl="2" indent="0" algn="just">
              <a:lnSpc>
                <a:spcPct val="110000"/>
              </a:lnSpc>
              <a:buNone/>
            </a:pPr>
            <a:r>
              <a:rPr lang="en-US" altLang="zh-CN" dirty="0">
                <a:latin typeface="Calisto MT" panose="02040603050505030304" pitchFamily="18" charset="0"/>
              </a:rPr>
              <a:t>     - Further extension of network coverage with service continuity and QoS assurance by using   mobile relay </a:t>
            </a:r>
          </a:p>
          <a:p>
            <a:pPr marL="534004" lvl="2" indent="-285750" algn="just">
              <a:lnSpc>
                <a:spcPct val="110000"/>
              </a:lnSpc>
              <a:buFont typeface="Arial" panose="020B0604020202020204" pitchFamily="34" charset="0"/>
              <a:buChar char="•"/>
            </a:pPr>
            <a:r>
              <a:rPr lang="en-US" altLang="zh-CN" dirty="0">
                <a:latin typeface="Calisto MT" panose="02040603050505030304" pitchFamily="18" charset="0"/>
              </a:rPr>
              <a:t>C</a:t>
            </a:r>
            <a:r>
              <a:rPr lang="en-US" altLang="zh-CN" sz="2000" dirty="0">
                <a:latin typeface="Calisto MT" panose="02040603050505030304" pitchFamily="18" charset="0"/>
              </a:rPr>
              <a:t>harging fo</a:t>
            </a:r>
            <a:r>
              <a:rPr lang="en-US" altLang="zh-CN" dirty="0">
                <a:latin typeface="Calisto MT" panose="02040603050505030304" pitchFamily="18" charset="0"/>
              </a:rPr>
              <a:t>r the usage of relay and rewarding for providing </a:t>
            </a:r>
            <a:r>
              <a:rPr lang="en-GB" altLang="zh-CN" dirty="0">
                <a:solidFill>
                  <a:srgbClr val="000000"/>
                </a:solidFill>
                <a:effectLst/>
                <a:latin typeface="Times New Roman" panose="02020603050405020304" pitchFamily="18" charset="0"/>
                <a:ea typeface="等线" panose="02010600030101010101" pitchFamily="2" charset="-122"/>
              </a:rPr>
              <a:t>mobile relay service to another UE</a:t>
            </a:r>
          </a:p>
          <a:p>
            <a:pPr marL="534004" lvl="2" indent="-285750" algn="just">
              <a:lnSpc>
                <a:spcPct val="110000"/>
              </a:lnSpc>
            </a:pPr>
            <a:r>
              <a:rPr lang="en-US" altLang="zh-CN" dirty="0">
                <a:latin typeface="Calisto MT" panose="02040603050505030304" pitchFamily="18" charset="0"/>
              </a:rPr>
              <a:t>S</a:t>
            </a:r>
            <a:r>
              <a:rPr lang="en-US" altLang="zh-CN" sz="2000" dirty="0">
                <a:latin typeface="Calisto MT" panose="02040603050505030304" pitchFamily="18" charset="0"/>
              </a:rPr>
              <a:t>ecurity and privacy of mobile relay service</a:t>
            </a:r>
            <a:endParaRPr lang="en-GB" altLang="zh-CN" dirty="0">
              <a:solidFill>
                <a:srgbClr val="000000"/>
              </a:solidFill>
              <a:effectLst/>
              <a:latin typeface="Times New Roman" panose="02020603050405020304" pitchFamily="18" charset="0"/>
              <a:ea typeface="等线" panose="02010600030101010101" pitchFamily="2" charset="-122"/>
            </a:endParaRPr>
          </a:p>
          <a:p>
            <a:pPr marL="534004" lvl="2" indent="-285750" algn="just">
              <a:lnSpc>
                <a:spcPct val="110000"/>
              </a:lnSpc>
              <a:buFont typeface="Arial" panose="020B0604020202020204" pitchFamily="34" charset="0"/>
              <a:buChar char="•"/>
            </a:pPr>
            <a:r>
              <a:rPr lang="en-GB" altLang="zh-CN" sz="2000" dirty="0">
                <a:latin typeface="Calisto MT" panose="02040603050505030304" pitchFamily="18" charset="0"/>
              </a:rPr>
              <a:t>Gap analysis between the identified requirements and existing 5GS requirements or functionalities</a:t>
            </a:r>
            <a:endParaRPr lang="zh-CN" altLang="zh-CN" sz="2000" dirty="0">
              <a:latin typeface="Calisto MT" panose="02040603050505030304" pitchFamily="18" charset="0"/>
            </a:endParaRPr>
          </a:p>
          <a:p>
            <a:pPr marL="0" indent="0" algn="just">
              <a:buNone/>
            </a:pPr>
            <a:endParaRPr lang="en-US" altLang="zh-CN" sz="2000" dirty="0">
              <a:latin typeface="Calisto MT" panose="02040603050505030304" pitchFamily="18" charset="0"/>
            </a:endParaRPr>
          </a:p>
          <a:p>
            <a:pPr algn="just"/>
            <a:endParaRPr lang="en-US" altLang="zh-CN" sz="2000" dirty="0">
              <a:latin typeface="Calisto MT" panose="02040603050505030304" pitchFamily="18" charset="0"/>
            </a:endParaRPr>
          </a:p>
        </p:txBody>
      </p:sp>
      <p:pic>
        <p:nvPicPr>
          <p:cNvPr id="2" name="图片 1">
            <a:extLst>
              <a:ext uri="{FF2B5EF4-FFF2-40B4-BE49-F238E27FC236}">
                <a16:creationId xmlns:a16="http://schemas.microsoft.com/office/drawing/2014/main" id="{A6AC47CC-0AFD-4D8B-B7C0-92BCA4D4D572}"/>
              </a:ext>
            </a:extLst>
          </p:cNvPr>
          <p:cNvPicPr>
            <a:picLocks noChangeAspect="1"/>
          </p:cNvPicPr>
          <p:nvPr/>
        </p:nvPicPr>
        <p:blipFill>
          <a:blip r:embed="rId3"/>
          <a:stretch>
            <a:fillRect/>
          </a:stretch>
        </p:blipFill>
        <p:spPr>
          <a:xfrm>
            <a:off x="9361899" y="108967"/>
            <a:ext cx="2481287" cy="304826"/>
          </a:xfrm>
          <a:prstGeom prst="rect">
            <a:avLst/>
          </a:prstGeom>
        </p:spPr>
      </p:pic>
      <p:pic>
        <p:nvPicPr>
          <p:cNvPr id="3" name="图片 2">
            <a:extLst>
              <a:ext uri="{FF2B5EF4-FFF2-40B4-BE49-F238E27FC236}">
                <a16:creationId xmlns:a16="http://schemas.microsoft.com/office/drawing/2014/main" id="{96988B79-6B6D-496F-B98D-F9DF06B664FD}"/>
              </a:ext>
            </a:extLst>
          </p:cNvPr>
          <p:cNvPicPr>
            <a:picLocks noChangeAspect="1"/>
          </p:cNvPicPr>
          <p:nvPr/>
        </p:nvPicPr>
        <p:blipFill>
          <a:blip r:embed="rId3"/>
          <a:stretch>
            <a:fillRect/>
          </a:stretch>
        </p:blipFill>
        <p:spPr>
          <a:xfrm>
            <a:off x="86942" y="60299"/>
            <a:ext cx="2481287" cy="454856"/>
          </a:xfrm>
          <a:prstGeom prst="rect">
            <a:avLst/>
          </a:prstGeom>
        </p:spPr>
      </p:pic>
      <p:sp>
        <p:nvSpPr>
          <p:cNvPr id="8" name="文本框 7">
            <a:extLst>
              <a:ext uri="{FF2B5EF4-FFF2-40B4-BE49-F238E27FC236}">
                <a16:creationId xmlns:a16="http://schemas.microsoft.com/office/drawing/2014/main" id="{C07CEC64-4F61-490F-8D6F-731FF5F6E8CC}"/>
              </a:ext>
            </a:extLst>
          </p:cNvPr>
          <p:cNvSpPr txBox="1"/>
          <p:nvPr/>
        </p:nvSpPr>
        <p:spPr>
          <a:xfrm>
            <a:off x="0" y="108967"/>
            <a:ext cx="4290108" cy="707886"/>
          </a:xfrm>
          <a:prstGeom prst="rect">
            <a:avLst/>
          </a:prstGeom>
          <a:noFill/>
        </p:spPr>
        <p:txBody>
          <a:bodyPr wrap="square">
            <a:spAutoFit/>
          </a:bodyPr>
          <a:lstStyle/>
          <a:p>
            <a:r>
              <a:rPr lang="en-US" altLang="zh-CN" sz="2000" dirty="0">
                <a:latin typeface="+mn-lt"/>
              </a:rPr>
              <a:t>3GPP SA WG1 Meeting #97e 	</a:t>
            </a:r>
          </a:p>
          <a:p>
            <a:r>
              <a:rPr lang="en-US" altLang="zh-CN" sz="2000" dirty="0">
                <a:latin typeface="+mn-lt"/>
              </a:rPr>
              <a:t>Electronic Meeting, 14 - 24 Feb 2022</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openxmlformats.org/package/2006/metadata/core-properties"/>
    <ds:schemaRef ds:uri="280d8efa-eff2-4910-88d2-79ca146720c4"/>
    <ds:schemaRef ds:uri="http://www.w3.org/XML/1998/namespace"/>
    <ds:schemaRef ds:uri="http://purl.org/dc/elements/1.1/"/>
    <ds:schemaRef ds:uri="http://schemas.microsoft.com/office/2006/metadata/properties"/>
    <ds:schemaRef ds:uri="http://schemas.microsoft.com/office/2006/documentManagement/types"/>
    <ds:schemaRef ds:uri="http://purl.org/dc/dcmitype/"/>
    <ds:schemaRef ds:uri="679a257e-872f-4c98-9e8a-0a9c104f72cd"/>
    <ds:schemaRef ds:uri="http://schemas.microsoft.com/office/infopath/2007/PartnerControls"/>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5550</TotalTime>
  <Words>631</Words>
  <Application>Microsoft Office PowerPoint</Application>
  <PresentationFormat>宽屏</PresentationFormat>
  <Paragraphs>48</Paragraphs>
  <Slides>5</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vt:lpstr>
      <vt:lpstr>MI Lan Pro Normal</vt:lpstr>
      <vt:lpstr>Arial</vt:lpstr>
      <vt:lpstr>Calibri</vt:lpstr>
      <vt:lpstr>Calibri Light</vt:lpstr>
      <vt:lpstr>Calisto MT</vt:lpstr>
      <vt:lpstr>Times New Roman</vt:lpstr>
      <vt:lpstr>Wingdings</vt:lpstr>
      <vt:lpstr>Office Theme</vt:lpstr>
      <vt:lpstr>Discussion on Mobile Relay Service</vt:lpstr>
      <vt:lpstr>Use case 1:  Behind relay UE paging </vt:lpstr>
      <vt:lpstr>Use case 2: QoS sharing by massive UEs behind a relay</vt:lpstr>
      <vt:lpstr>PowerPoint 演示文稿</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xl</cp:lastModifiedBy>
  <cp:revision>630</cp:revision>
  <dcterms:created xsi:type="dcterms:W3CDTF">2010-02-05T13:52:04Z</dcterms:created>
  <dcterms:modified xsi:type="dcterms:W3CDTF">2022-02-04T16:17:55Z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CWM0c8a885d8afb4efaa61c6def8e71b978">
    <vt:lpwstr>CWM12PF4s6urkn8MtbH6euts6OQDZCw/uqFCvV2Hvw+Pyb3kJm2JF3WWkqxehpdfn7R6GEnpKDsuRxZVgvJvPlXyg==</vt:lpwstr>
  </property>
  <property fmtid="{D5CDD505-2E9C-101B-9397-08002B2CF9AE}" pid="4" name="CWM29ef38e1a82c46609c4c747fdd4755bd">
    <vt:lpwstr>CWMd8YvyIzQWv618/7EWZHDwT7iKS4/vcNoveFzB5o8pUzCbRChx/E7asGRXeBv/XijUbfPqBYetTu2pSbjyVG88Q==</vt:lpwstr>
  </property>
</Properties>
</file>