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handoutMasterIdLst>
    <p:handoutMasterId r:id="rId11"/>
  </p:handoutMasterIdLst>
  <p:sldIdLst>
    <p:sldId id="1503" r:id="rId2"/>
    <p:sldId id="1510" r:id="rId3"/>
    <p:sldId id="1509" r:id="rId4"/>
    <p:sldId id="1514" r:id="rId5"/>
    <p:sldId id="1511" r:id="rId6"/>
    <p:sldId id="1513" r:id="rId7"/>
    <p:sldId id="1508" r:id="rId8"/>
    <p:sldId id="1512" r:id="rId9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Berisot" initials="TB [23]" lastIdx="1" clrIdx="0"/>
  <p:cmAuthor id="2" name="Jerome Bell" initials="JB" lastIdx="9" clrIdx="1"/>
  <p:cmAuthor id="3" name="Thierry Berisot" initials="TB [8]" lastIdx="1" clrIdx="2"/>
  <p:cmAuthor id="4" name="Thierry Berisot" initials="TB [9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F92C"/>
    <a:srgbClr val="F89646"/>
    <a:srgbClr val="FCDDCF"/>
    <a:srgbClr val="FDEFE9"/>
    <a:srgbClr val="C0504D"/>
    <a:srgbClr val="E8D0D0"/>
    <a:srgbClr val="F5E9E9"/>
    <a:srgbClr val="EFF4EA"/>
    <a:srgbClr val="9CBB5A"/>
    <a:srgbClr val="DEE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39" autoAdjust="0"/>
    <p:restoredTop sz="93787" autoAdjust="0"/>
  </p:normalViewPr>
  <p:slideViewPr>
    <p:cSldViewPr>
      <p:cViewPr varScale="1">
        <p:scale>
          <a:sx n="114" d="100"/>
          <a:sy n="114" d="100"/>
        </p:scale>
        <p:origin x="1104" y="168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-331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666"/>
    </p:cViewPr>
  </p:sorterViewPr>
  <p:notesViewPr>
    <p:cSldViewPr>
      <p:cViewPr varScale="1">
        <p:scale>
          <a:sx n="46" d="100"/>
          <a:sy n="46" d="100"/>
        </p:scale>
        <p:origin x="2808" y="29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commentAuthors" Target="commentAuthors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04/02/2022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04/02/2022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1" y="1597825"/>
            <a:ext cx="7772400" cy="1102519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19673" y="2149078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567804149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944070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-3924942" y="704493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6421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600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‹#›</a:t>
            </a:fld>
            <a:endParaRPr lang="fr-BE" sz="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31" r:id="rId2"/>
    <p:sldLayoutId id="2147483732" r:id="rId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ko-KR" sz="2800" b="1" dirty="0">
                <a:solidFill>
                  <a:srgbClr val="002060"/>
                </a:solidFill>
              </a:rPr>
              <a:t>Motivation </a:t>
            </a:r>
            <a:r>
              <a:rPr lang="en-US" altLang="ko-KR" sz="2800" b="1" dirty="0" smtClean="0">
                <a:solidFill>
                  <a:srgbClr val="002060"/>
                </a:solidFill>
              </a:rPr>
              <a:t>for a SID on enhancing </a:t>
            </a:r>
            <a:r>
              <a:rPr lang="en-US" altLang="ko-KR" sz="2800" b="1" dirty="0">
                <a:solidFill>
                  <a:srgbClr val="002060"/>
                </a:solidFill>
              </a:rPr>
              <a:t>5G system to support additional satellite capabilities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>
                <a:solidFill>
                  <a:srgbClr val="002060"/>
                </a:solidFill>
              </a:rPr>
              <a:t>for </a:t>
            </a:r>
            <a:r>
              <a:rPr lang="en-US" sz="2800" b="1" dirty="0" err="1">
                <a:solidFill>
                  <a:srgbClr val="002060"/>
                </a:solidFill>
              </a:rPr>
              <a:t>Rel</a:t>
            </a:r>
            <a:r>
              <a:rPr lang="en-US" sz="2800" b="1" dirty="0">
                <a:solidFill>
                  <a:srgbClr val="002060"/>
                </a:solidFill>
              </a:rPr>
              <a:t>- </a:t>
            </a:r>
            <a:r>
              <a:rPr lang="en-US" sz="2800" b="1" dirty="0" smtClean="0">
                <a:solidFill>
                  <a:srgbClr val="002060"/>
                </a:solidFill>
              </a:rPr>
              <a:t>19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271587" y="123236"/>
            <a:ext cx="375513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1600" b="1" dirty="0"/>
              <a:t>3GPP SA WG1 Meeting #</a:t>
            </a:r>
            <a:r>
              <a:rPr lang="en-US" altLang="zh-CN" sz="1600" b="1" dirty="0" smtClean="0"/>
              <a:t>97e</a:t>
            </a:r>
          </a:p>
          <a:p>
            <a:r>
              <a:rPr lang="en-US" sz="1600" b="1" dirty="0" smtClean="0"/>
              <a:t>Electronic </a:t>
            </a:r>
            <a:r>
              <a:rPr lang="en-US" sz="1600" b="1" dirty="0"/>
              <a:t>Meeting, 14 - 24 Feb </a:t>
            </a:r>
            <a:r>
              <a:rPr lang="en-US" sz="1600" b="1" dirty="0" smtClean="0"/>
              <a:t>2022</a:t>
            </a:r>
          </a:p>
          <a:p>
            <a:r>
              <a:rPr kumimoji="1" lang="en-US" altLang="ja-JP" sz="1600" b="1" dirty="0" smtClean="0"/>
              <a:t>Agenda </a:t>
            </a:r>
            <a:r>
              <a:rPr kumimoji="1" lang="en-US" altLang="ja-JP" sz="1600" b="1" dirty="0"/>
              <a:t>item: </a:t>
            </a:r>
            <a:r>
              <a:rPr lang="en-US" altLang="ja-JP" sz="1600" b="1" dirty="0"/>
              <a:t>4 – New study </a:t>
            </a:r>
            <a:r>
              <a:rPr lang="en-US" altLang="ja-JP" sz="1600" b="1" dirty="0" smtClean="0"/>
              <a:t>&amp; work items</a:t>
            </a:r>
          </a:p>
          <a:p>
            <a:r>
              <a:rPr lang="en-US" altLang="ja-JP" sz="1600" b="1" dirty="0" smtClean="0"/>
              <a:t>Document type/for: discussion</a:t>
            </a: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903401" y="123236"/>
            <a:ext cx="111761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1600" dirty="0"/>
              <a:t> S1-220131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043608" y="2700344"/>
            <a:ext cx="7344816" cy="1314450"/>
          </a:xfrm>
        </p:spPr>
        <p:txBody>
          <a:bodyPr/>
          <a:lstStyle/>
          <a:p>
            <a:pPr algn="l"/>
            <a:r>
              <a:rPr lang="en-US" sz="2800" dirty="0" smtClean="0"/>
              <a:t>Thales, </a:t>
            </a:r>
            <a:r>
              <a:rPr lang="en-US" sz="2800" dirty="0" err="1" smtClean="0"/>
              <a:t>Novamint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12322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Background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rgbClr val="002060"/>
                </a:solidFill>
              </a:rPr>
              <a:t>Starting with Release 17, 3GPP introduced the necessary requirements to support of satellite access and satellite backhaul in the 5G system in TS 22.261.</a:t>
            </a:r>
            <a:endParaRPr lang="fr-FR" sz="2800" dirty="0">
              <a:solidFill>
                <a:srgbClr val="002060"/>
              </a:solidFill>
            </a:endParaRPr>
          </a:p>
          <a:p>
            <a:r>
              <a:rPr lang="en-GB" sz="2800" dirty="0">
                <a:solidFill>
                  <a:srgbClr val="002060"/>
                </a:solidFill>
              </a:rPr>
              <a:t>Additional satellite capabilities are proposed to be supported by 5G </a:t>
            </a:r>
            <a:r>
              <a:rPr lang="en-GB" sz="2800" dirty="0" smtClean="0">
                <a:solidFill>
                  <a:srgbClr val="002060"/>
                </a:solidFill>
              </a:rPr>
              <a:t>system</a:t>
            </a:r>
            <a:endParaRPr lang="fr-FR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77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2000" dirty="0" smtClean="0"/>
              <a:t>Store </a:t>
            </a:r>
            <a:r>
              <a:rPr lang="en-GB" sz="2000" dirty="0"/>
              <a:t>and Forward (S&amp;F) </a:t>
            </a:r>
            <a:r>
              <a:rPr lang="en-GB" sz="2000" dirty="0" smtClean="0"/>
              <a:t>operation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 smtClean="0"/>
              <a:t>for </a:t>
            </a:r>
            <a:r>
              <a:rPr lang="en-GB" sz="1600" dirty="0"/>
              <a:t>a satellite to be able to provide autonomously service to UEs without the satellite being always connected to a gateway (i.e. S&amp;F allows service link access to continue to be operational even at times when the feeder link is not connected). This is in particular useful for </a:t>
            </a:r>
            <a:r>
              <a:rPr lang="en-GB" sz="1600" dirty="0" err="1"/>
              <a:t>IoT</a:t>
            </a:r>
            <a:r>
              <a:rPr lang="en-GB" sz="1600" dirty="0"/>
              <a:t> service via NGSO space </a:t>
            </a:r>
            <a:r>
              <a:rPr lang="en-GB" sz="1600" dirty="0" smtClean="0"/>
              <a:t>segment</a:t>
            </a:r>
          </a:p>
          <a:p>
            <a:pPr marL="257175" indent="-257175">
              <a:lnSpc>
                <a:spcPct val="150000"/>
              </a:lnSpc>
            </a:pPr>
            <a:r>
              <a:rPr lang="en-GB" sz="2000" dirty="0"/>
              <a:t>GNSS free </a:t>
            </a:r>
            <a:r>
              <a:rPr lang="en-GB" sz="2000" dirty="0" smtClean="0"/>
              <a:t>operation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 smtClean="0"/>
              <a:t>This </a:t>
            </a:r>
            <a:r>
              <a:rPr lang="en-GB" sz="1600" dirty="0"/>
              <a:t>allows to support UE without GNSS receiver or with GNSS receiver but no access to GNSS service for broadband or </a:t>
            </a:r>
            <a:r>
              <a:rPr lang="en-GB" sz="1600" dirty="0" err="1"/>
              <a:t>IoT</a:t>
            </a:r>
            <a:r>
              <a:rPr lang="en-GB" sz="1600" dirty="0"/>
              <a:t> services. Also it can improve UE energy efficient and reduce the cost UEs</a:t>
            </a: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New capability for satellite access in Release 19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876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39552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1600" dirty="0" smtClean="0"/>
              <a:t>Reliable </a:t>
            </a:r>
            <a:r>
              <a:rPr lang="en-GB" sz="1600" dirty="0"/>
              <a:t>location </a:t>
            </a:r>
            <a:r>
              <a:rPr lang="en-GB" sz="1600" dirty="0" smtClean="0"/>
              <a:t>service:</a:t>
            </a:r>
          </a:p>
          <a:p>
            <a:pPr lvl="1"/>
            <a:r>
              <a:rPr lang="en-GB" sz="1200" dirty="0" smtClean="0"/>
              <a:t>For </a:t>
            </a:r>
            <a:r>
              <a:rPr lang="en-GB" sz="1200" dirty="0"/>
              <a:t>the support of regulated services (e.g. lawful intercept, emergency communications, public warning service) where Law enforcement apply, satellite access shall be able to provide a “reliable” UE location (either network verified or network provided</a:t>
            </a:r>
            <a:r>
              <a:rPr lang="en-GB" sz="1200" dirty="0" smtClean="0"/>
              <a:t>) </a:t>
            </a:r>
            <a:r>
              <a:rPr lang="en-GB" sz="1200" dirty="0"/>
              <a:t>in all operations modes (idle and connected)</a:t>
            </a:r>
            <a:endParaRPr lang="fr-FR" sz="1200" dirty="0"/>
          </a:p>
          <a:p>
            <a:pPr lvl="0"/>
            <a:r>
              <a:rPr lang="en-GB" sz="1600" dirty="0"/>
              <a:t>PLMN selection between GEO/MEO/LEO based </a:t>
            </a:r>
            <a:r>
              <a:rPr lang="en-GB" sz="1600" dirty="0" smtClean="0"/>
              <a:t>networks:</a:t>
            </a:r>
          </a:p>
          <a:p>
            <a:pPr lvl="1"/>
            <a:r>
              <a:rPr lang="en-US" sz="1200" dirty="0" smtClean="0"/>
              <a:t>A </a:t>
            </a:r>
            <a:r>
              <a:rPr lang="en-US" sz="1200" dirty="0"/>
              <a:t>given UE may have access to several PLMN network each based on different orbit constellation (GEO, MEO, LEO or HEO) each </a:t>
            </a:r>
            <a:r>
              <a:rPr lang="en-US" sz="1200" dirty="0" smtClean="0"/>
              <a:t>characterized </a:t>
            </a:r>
            <a:r>
              <a:rPr lang="en-US" sz="1200" dirty="0"/>
              <a:t>with different latency, throughput capabilities as well as billing policy.</a:t>
            </a:r>
            <a:endParaRPr lang="fr-FR" sz="1200" dirty="0"/>
          </a:p>
          <a:p>
            <a:pPr lvl="0"/>
            <a:r>
              <a:rPr lang="en-GB" sz="1600" dirty="0"/>
              <a:t>Temporary satellite </a:t>
            </a:r>
            <a:r>
              <a:rPr lang="en-GB" sz="1600" dirty="0" smtClean="0"/>
              <a:t>connectivity:</a:t>
            </a:r>
          </a:p>
          <a:p>
            <a:pPr lvl="1"/>
            <a:r>
              <a:rPr lang="en-US" sz="1200" dirty="0" smtClean="0"/>
              <a:t>satellite </a:t>
            </a:r>
            <a:r>
              <a:rPr lang="en-US" sz="1200" dirty="0"/>
              <a:t>network may connect on a temporary basis a local access network (with local routing capability) in un-served area (e.g. remote area for scientific expeditions, critical missions</a:t>
            </a:r>
            <a:r>
              <a:rPr lang="en-US" sz="1200" dirty="0" smtClean="0"/>
              <a:t>)</a:t>
            </a:r>
            <a:endParaRPr lang="fr-FR" sz="1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New capability for satellite access in Release 19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5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Objec</a:t>
            </a:r>
            <a:r>
              <a:rPr lang="en-GB" sz="3200" dirty="0" smtClean="0">
                <a:solidFill>
                  <a:srgbClr val="002060"/>
                </a:solidFill>
              </a:rPr>
              <a:t>tives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Study </a:t>
            </a:r>
            <a:r>
              <a:rPr lang="en-US" sz="2000" dirty="0"/>
              <a:t>use cases with related pre-conditions, service flows, post-conditions, </a:t>
            </a:r>
            <a:r>
              <a:rPr lang="en-GB" sz="2000" dirty="0"/>
              <a:t>potential impacts or interactions with existing services/features associated to the support of the following new capabilities for satellite access</a:t>
            </a:r>
            <a:endParaRPr lang="fr-FR" sz="2000" dirty="0"/>
          </a:p>
          <a:p>
            <a:pPr lvl="1"/>
            <a:r>
              <a:rPr lang="en-GB" sz="1200" dirty="0"/>
              <a:t>Store and forward operation</a:t>
            </a:r>
            <a:endParaRPr lang="fr-FR" sz="1200" dirty="0"/>
          </a:p>
          <a:p>
            <a:pPr lvl="1"/>
            <a:r>
              <a:rPr lang="en-GB" sz="1200" dirty="0"/>
              <a:t>GNSS free operation</a:t>
            </a:r>
            <a:endParaRPr lang="fr-FR" sz="1200" dirty="0"/>
          </a:p>
          <a:p>
            <a:pPr lvl="1"/>
            <a:r>
              <a:rPr lang="en-GB" sz="1200" dirty="0"/>
              <a:t>Reliable location service: In </a:t>
            </a:r>
            <a:r>
              <a:rPr lang="en-GB" sz="1200" dirty="0" smtClean="0"/>
              <a:t>addition, study</a:t>
            </a:r>
            <a:r>
              <a:rPr lang="en-US" sz="1200" dirty="0" smtClean="0"/>
              <a:t> </a:t>
            </a:r>
            <a:r>
              <a:rPr lang="en-US" sz="1200" dirty="0"/>
              <a:t>the regulatory requirements of regulated services and associated operational requirements (e.g. during registration/PLMN selection) in order to identify the needed position accuracy, latency to obtain the position (e.g. TTFF - Time To First Fix if GNSS based) and security requirements </a:t>
            </a:r>
            <a:endParaRPr lang="fr-FR" sz="1200" dirty="0"/>
          </a:p>
          <a:p>
            <a:pPr lvl="2"/>
            <a:r>
              <a:rPr lang="en-US" sz="1050" dirty="0"/>
              <a:t>Note: SA1 shall  scope the activity in complement to Rel-18 RAN2 NR-NTN-</a:t>
            </a:r>
            <a:r>
              <a:rPr lang="en-US" sz="1050" dirty="0" err="1"/>
              <a:t>enh</a:t>
            </a:r>
            <a:r>
              <a:rPr lang="en-US" sz="1050" dirty="0"/>
              <a:t> and Rel-18 SA2 FS_eLCS_ph3 are covering some of these aspects. For example, SA1 should study the relevance of defining of border areas.</a:t>
            </a:r>
            <a:endParaRPr lang="fr-FR" sz="1050" dirty="0"/>
          </a:p>
          <a:p>
            <a:pPr lvl="1"/>
            <a:r>
              <a:rPr lang="en-GB" sz="1200" dirty="0"/>
              <a:t>PLMN selection between GEO/MEO/LEO based networks: In addition, study the relevance of taking into account criteria </a:t>
            </a:r>
            <a:r>
              <a:rPr lang="en-GB" sz="1200" dirty="0" smtClean="0"/>
              <a:t>for </a:t>
            </a:r>
            <a:r>
              <a:rPr lang="en-GB" sz="1200" dirty="0"/>
              <a:t>the prioritization and selection of a PLMN based on a specific orbit satellite access.</a:t>
            </a:r>
            <a:endParaRPr lang="fr-FR" sz="1200" dirty="0"/>
          </a:p>
          <a:p>
            <a:pPr lvl="1"/>
            <a:r>
              <a:rPr lang="en-GB" sz="1200" dirty="0"/>
              <a:t>Temporary satellite connectivity to LAN: undertake </a:t>
            </a:r>
            <a:r>
              <a:rPr lang="en-US" sz="1200" dirty="0"/>
              <a:t>gap analysis on Isolated Operation for Public Safety feature (IOPS) capability</a:t>
            </a:r>
            <a:endParaRPr lang="fr-FR" sz="1200" dirty="0"/>
          </a:p>
          <a:p>
            <a:r>
              <a:rPr lang="en-GB" sz="2000" dirty="0"/>
              <a:t>Then Identify potential new requirements and/or KPIs 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53985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à coins arrondis 4"/>
          <p:cNvSpPr/>
          <p:nvPr/>
        </p:nvSpPr>
        <p:spPr bwMode="auto">
          <a:xfrm>
            <a:off x="1619672" y="1779662"/>
            <a:ext cx="6120680" cy="1584176"/>
          </a:xfrm>
          <a:prstGeom prst="roundRect">
            <a:avLst/>
          </a:prstGeom>
          <a:ln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 algn="ctr">
              <a:spcBef>
                <a:spcPct val="50000"/>
              </a:spcBef>
              <a:defRPr/>
            </a:pPr>
            <a:r>
              <a:rPr lang="en-GB" sz="3600" b="1" dirty="0" smtClean="0">
                <a:solidFill>
                  <a:srgbClr val="002060"/>
                </a:solidFill>
                <a:latin typeface="+mj-lt"/>
                <a:ea typeface="Verdana" pitchFamily="34" charset="0"/>
                <a:cs typeface="Verdana" pitchFamily="34" charset="0"/>
              </a:rPr>
              <a:t>Annex</a:t>
            </a:r>
            <a:br>
              <a:rPr lang="en-GB" sz="3600" b="1" dirty="0" smtClean="0">
                <a:solidFill>
                  <a:srgbClr val="002060"/>
                </a:solidFill>
                <a:latin typeface="+mj-lt"/>
                <a:ea typeface="Verdana" pitchFamily="34" charset="0"/>
                <a:cs typeface="Verdana" pitchFamily="34" charset="0"/>
              </a:rPr>
            </a:br>
            <a:r>
              <a:rPr lang="en-GB" sz="3600" b="1" dirty="0" smtClean="0">
                <a:solidFill>
                  <a:srgbClr val="002060"/>
                </a:solidFill>
                <a:latin typeface="+mj-lt"/>
                <a:ea typeface="Verdana" pitchFamily="34" charset="0"/>
                <a:cs typeface="Verdana" pitchFamily="34" charset="0"/>
              </a:rPr>
              <a:t>New sa</a:t>
            </a:r>
            <a:r>
              <a:rPr lang="en-GB" sz="36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tellite </a:t>
            </a:r>
            <a:r>
              <a:rPr lang="en-GB" sz="3600" b="1" dirty="0" smtClean="0">
                <a:solidFill>
                  <a:srgbClr val="002060"/>
                </a:solidFill>
                <a:latin typeface="+mj-lt"/>
                <a:ea typeface="Verdana" pitchFamily="34" charset="0"/>
                <a:cs typeface="Verdana" pitchFamily="34" charset="0"/>
              </a:rPr>
              <a:t>capability</a:t>
            </a:r>
            <a:endParaRPr lang="en-GB" sz="3600" b="1" dirty="0">
              <a:solidFill>
                <a:srgbClr val="002060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70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endParaRPr lang="en-GB" sz="18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Store and forward operation with satellite access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719572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NGSO constellation typically requires </a:t>
            </a:r>
            <a:r>
              <a:rPr lang="en-GB" sz="1400" dirty="0" smtClean="0">
                <a:solidFill>
                  <a:srgbClr val="002060"/>
                </a:solidFill>
              </a:rPr>
              <a:t>many satellites </a:t>
            </a:r>
            <a:r>
              <a:rPr lang="en-GB" sz="1400" dirty="0">
                <a:solidFill>
                  <a:srgbClr val="002060"/>
                </a:solidFill>
              </a:rPr>
              <a:t>to provide service all over the Earth. </a:t>
            </a:r>
          </a:p>
          <a:p>
            <a:pPr marL="257175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Moreover, it requires that the constellation connects simultaneously a service area with a Core Network via a </a:t>
            </a:r>
            <a:r>
              <a:rPr lang="en-GB" sz="1400" b="1" dirty="0">
                <a:solidFill>
                  <a:srgbClr val="002060"/>
                </a:solidFill>
              </a:rPr>
              <a:t>ground network infrastructure of gateways</a:t>
            </a:r>
            <a:r>
              <a:rPr lang="en-GB" sz="1400" dirty="0" smtClean="0">
                <a:solidFill>
                  <a:srgbClr val="002060"/>
                </a:solidFill>
              </a:rPr>
              <a:t>.</a:t>
            </a:r>
          </a:p>
          <a:p>
            <a:pPr marL="257175" indent="-257175"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Store </a:t>
            </a:r>
            <a:r>
              <a:rPr lang="en-GB" sz="1400" dirty="0">
                <a:solidFill>
                  <a:srgbClr val="002060"/>
                </a:solidFill>
              </a:rPr>
              <a:t>and Forward (S&amp;F) operation for a satellite </a:t>
            </a:r>
            <a:r>
              <a:rPr lang="en-GB" sz="1400" dirty="0" smtClean="0">
                <a:solidFill>
                  <a:srgbClr val="002060"/>
                </a:solidFill>
              </a:rPr>
              <a:t>enable to </a:t>
            </a:r>
            <a:r>
              <a:rPr lang="en-GB" sz="1400" dirty="0">
                <a:solidFill>
                  <a:srgbClr val="002060"/>
                </a:solidFill>
              </a:rPr>
              <a:t>provide autonomously service to UEs without the satellite being connected to a gateway (i.e. S&amp;F allows service link access to continue to be operational even at times that the feeder link is not connected</a:t>
            </a:r>
            <a:r>
              <a:rPr lang="en-GB" sz="1400" dirty="0" smtClean="0">
                <a:solidFill>
                  <a:srgbClr val="002060"/>
                </a:solidFill>
              </a:rPr>
              <a:t>).</a:t>
            </a:r>
          </a:p>
          <a:p>
            <a:pPr marL="257175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Non 3GPP </a:t>
            </a:r>
            <a:r>
              <a:rPr lang="en-GB" sz="1400" dirty="0" smtClean="0">
                <a:solidFill>
                  <a:srgbClr val="002060"/>
                </a:solidFill>
              </a:rPr>
              <a:t>technologies already use </a:t>
            </a:r>
            <a:r>
              <a:rPr lang="en-GB" sz="1400" dirty="0">
                <a:solidFill>
                  <a:srgbClr val="002060"/>
                </a:solidFill>
              </a:rPr>
              <a:t>S&amp;F </a:t>
            </a:r>
            <a:r>
              <a:rPr lang="en-GB" sz="1400" dirty="0" smtClean="0">
                <a:solidFill>
                  <a:srgbClr val="002060"/>
                </a:solidFill>
              </a:rPr>
              <a:t>for </a:t>
            </a:r>
            <a:r>
              <a:rPr lang="en-GB" sz="1400" dirty="0" err="1" smtClean="0">
                <a:solidFill>
                  <a:srgbClr val="002060"/>
                </a:solidFill>
              </a:rPr>
              <a:t>IoT</a:t>
            </a:r>
            <a:r>
              <a:rPr lang="en-GB" sz="1400" dirty="0" smtClean="0">
                <a:solidFill>
                  <a:srgbClr val="002060"/>
                </a:solidFill>
              </a:rPr>
              <a:t> </a:t>
            </a:r>
            <a:r>
              <a:rPr lang="en-GB" sz="1400" dirty="0">
                <a:solidFill>
                  <a:srgbClr val="002060"/>
                </a:solidFill>
              </a:rPr>
              <a:t>market.</a:t>
            </a:r>
          </a:p>
          <a:p>
            <a:pPr marL="257175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Benefits associated with the support of </a:t>
            </a:r>
            <a:r>
              <a:rPr lang="en-GB" sz="1400" dirty="0" smtClean="0">
                <a:solidFill>
                  <a:srgbClr val="002060"/>
                </a:solidFill>
              </a:rPr>
              <a:t>S&amp;F: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b="1" dirty="0">
                <a:solidFill>
                  <a:srgbClr val="002060"/>
                </a:solidFill>
              </a:rPr>
              <a:t>E</a:t>
            </a:r>
            <a:r>
              <a:rPr lang="en-GB" sz="1400" b="1" dirty="0" smtClean="0">
                <a:solidFill>
                  <a:srgbClr val="002060"/>
                </a:solidFill>
              </a:rPr>
              <a:t>xtending </a:t>
            </a:r>
            <a:r>
              <a:rPr lang="en-GB" sz="1400" b="1" dirty="0">
                <a:solidFill>
                  <a:srgbClr val="002060"/>
                </a:solidFill>
              </a:rPr>
              <a:t>satellite service coverage </a:t>
            </a:r>
            <a:r>
              <a:rPr lang="en-GB" sz="1400" dirty="0">
                <a:solidFill>
                  <a:srgbClr val="002060"/>
                </a:solidFill>
              </a:rPr>
              <a:t>in areas where satellites cannot be connected to ground stations (e.g. maritime or very remote areas with lack of ground-stations infrastructures</a:t>
            </a:r>
            <a:r>
              <a:rPr lang="en-GB" sz="1400" dirty="0" smtClean="0">
                <a:solidFill>
                  <a:srgbClr val="002060"/>
                </a:solidFill>
              </a:rPr>
              <a:t>)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b="1" dirty="0">
                <a:solidFill>
                  <a:srgbClr val="002060"/>
                </a:solidFill>
              </a:rPr>
              <a:t>I</a:t>
            </a:r>
            <a:r>
              <a:rPr lang="en-GB" sz="1400" b="1" dirty="0" smtClean="0">
                <a:solidFill>
                  <a:srgbClr val="002060"/>
                </a:solidFill>
              </a:rPr>
              <a:t>mproving </a:t>
            </a:r>
            <a:r>
              <a:rPr lang="en-GB" sz="1400" b="1" dirty="0">
                <a:solidFill>
                  <a:srgbClr val="002060"/>
                </a:solidFill>
              </a:rPr>
              <a:t>ground segment affordability </a:t>
            </a:r>
            <a:r>
              <a:rPr lang="en-GB" sz="1400" dirty="0">
                <a:solidFill>
                  <a:srgbClr val="002060"/>
                </a:solidFill>
              </a:rPr>
              <a:t>by enabling operation with fewer ground-stations and allowing more robust operation of the satellite under intermittent feeder link operation</a:t>
            </a:r>
            <a:r>
              <a:rPr lang="en-GB" sz="1400" dirty="0" smtClean="0">
                <a:solidFill>
                  <a:srgbClr val="002060"/>
                </a:solidFill>
              </a:rPr>
              <a:t>.</a:t>
            </a:r>
            <a:endParaRPr lang="en-GB" sz="14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8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endParaRPr lang="en-GB" sz="18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GNSS free operation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727956" y="995958"/>
            <a:ext cx="8100900" cy="315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1600" dirty="0" smtClean="0">
                <a:solidFill>
                  <a:srgbClr val="002060"/>
                </a:solidFill>
              </a:rPr>
              <a:t>Currently 5G </a:t>
            </a:r>
            <a:r>
              <a:rPr lang="en-GB" sz="1600" dirty="0">
                <a:solidFill>
                  <a:srgbClr val="002060"/>
                </a:solidFill>
              </a:rPr>
              <a:t>system </a:t>
            </a:r>
            <a:r>
              <a:rPr lang="en-GB" sz="1600" dirty="0" smtClean="0">
                <a:solidFill>
                  <a:srgbClr val="002060"/>
                </a:solidFill>
              </a:rPr>
              <a:t>satellite </a:t>
            </a:r>
            <a:r>
              <a:rPr lang="en-GB" sz="1600" dirty="0">
                <a:solidFill>
                  <a:srgbClr val="002060"/>
                </a:solidFill>
              </a:rPr>
              <a:t>access </a:t>
            </a:r>
            <a:r>
              <a:rPr lang="en-GB" sz="1600" dirty="0" smtClean="0">
                <a:solidFill>
                  <a:srgbClr val="002060"/>
                </a:solidFill>
              </a:rPr>
              <a:t>requires the use of GNSS service.</a:t>
            </a:r>
          </a:p>
          <a:p>
            <a:pPr marL="257175" indent="-257175">
              <a:lnSpc>
                <a:spcPct val="150000"/>
              </a:lnSpc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 smtClean="0">
                <a:solidFill>
                  <a:srgbClr val="002060"/>
                </a:solidFill>
              </a:rPr>
              <a:t>However, many </a:t>
            </a:r>
            <a:r>
              <a:rPr lang="en-GB" sz="1600" dirty="0">
                <a:solidFill>
                  <a:srgbClr val="002060"/>
                </a:solidFill>
              </a:rPr>
              <a:t>UEs </a:t>
            </a:r>
            <a:r>
              <a:rPr lang="en-GB" sz="1600" dirty="0" smtClean="0">
                <a:solidFill>
                  <a:srgbClr val="002060"/>
                </a:solidFill>
              </a:rPr>
              <a:t>are </a:t>
            </a:r>
            <a:r>
              <a:rPr lang="en-GB" sz="1600" dirty="0">
                <a:solidFill>
                  <a:srgbClr val="002060"/>
                </a:solidFill>
              </a:rPr>
              <a:t>without GNSS receiver or without availability of GNSS </a:t>
            </a:r>
            <a:r>
              <a:rPr lang="en-GB" sz="1600" dirty="0" smtClean="0">
                <a:solidFill>
                  <a:srgbClr val="002060"/>
                </a:solidFill>
              </a:rPr>
              <a:t>service.</a:t>
            </a:r>
            <a:endParaRPr lang="en-GB" sz="16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 smtClean="0">
                <a:solidFill>
                  <a:srgbClr val="002060"/>
                </a:solidFill>
              </a:rPr>
              <a:t>Several non-3GPP </a:t>
            </a:r>
            <a:r>
              <a:rPr lang="en-GB" sz="1600" dirty="0">
                <a:solidFill>
                  <a:srgbClr val="002060"/>
                </a:solidFill>
              </a:rPr>
              <a:t>technologies </a:t>
            </a:r>
            <a:r>
              <a:rPr lang="en-GB" sz="1600" dirty="0" smtClean="0">
                <a:solidFill>
                  <a:srgbClr val="002060"/>
                </a:solidFill>
              </a:rPr>
              <a:t>using as well satellite </a:t>
            </a:r>
            <a:r>
              <a:rPr lang="en-GB" sz="1600" dirty="0">
                <a:solidFill>
                  <a:srgbClr val="002060"/>
                </a:solidFill>
              </a:rPr>
              <a:t>access </a:t>
            </a:r>
            <a:r>
              <a:rPr lang="en-GB" sz="1600" dirty="0" smtClean="0">
                <a:solidFill>
                  <a:srgbClr val="002060"/>
                </a:solidFill>
              </a:rPr>
              <a:t>technologies such as DVB or </a:t>
            </a:r>
            <a:r>
              <a:rPr lang="en-GB" sz="1600" dirty="0" err="1" smtClean="0">
                <a:solidFill>
                  <a:srgbClr val="002060"/>
                </a:solidFill>
              </a:rPr>
              <a:t>LoRa</a:t>
            </a:r>
            <a:r>
              <a:rPr lang="en-GB" sz="1600" dirty="0">
                <a:solidFill>
                  <a:srgbClr val="002060"/>
                </a:solidFill>
              </a:rPr>
              <a:t>  </a:t>
            </a:r>
            <a:r>
              <a:rPr lang="en-GB" sz="1600" dirty="0" smtClean="0">
                <a:solidFill>
                  <a:srgbClr val="002060"/>
                </a:solidFill>
              </a:rPr>
              <a:t>(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r>
              <a:rPr lang="en-GB" sz="1600" dirty="0" smtClean="0">
                <a:solidFill>
                  <a:srgbClr val="002060"/>
                </a:solidFill>
              </a:rPr>
              <a:t>) are already </a:t>
            </a:r>
            <a:r>
              <a:rPr lang="en-GB" sz="1600" dirty="0">
                <a:solidFill>
                  <a:srgbClr val="002060"/>
                </a:solidFill>
              </a:rPr>
              <a:t>capable of supporting UE without GNSS</a:t>
            </a:r>
            <a:r>
              <a:rPr lang="en-GB" sz="1600" dirty="0" smtClean="0">
                <a:solidFill>
                  <a:srgbClr val="002060"/>
                </a:solidFill>
              </a:rPr>
              <a:t>.</a:t>
            </a:r>
          </a:p>
          <a:p>
            <a:pPr marL="257175" indent="-257175">
              <a:lnSpc>
                <a:spcPct val="150000"/>
              </a:lnSpc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 smtClean="0">
                <a:solidFill>
                  <a:srgbClr val="002060"/>
                </a:solidFill>
              </a:rPr>
              <a:t>It is important for 3GPP to study the use cases where UE without GNSS requires using </a:t>
            </a:r>
            <a:r>
              <a:rPr lang="en-GB" sz="1600" dirty="0">
                <a:solidFill>
                  <a:srgbClr val="002060"/>
                </a:solidFill>
              </a:rPr>
              <a:t>satellite access </a:t>
            </a:r>
            <a:r>
              <a:rPr lang="en-GB" sz="1600" dirty="0" smtClean="0">
                <a:solidFill>
                  <a:srgbClr val="002060"/>
                </a:solidFill>
              </a:rPr>
              <a:t>technologies</a:t>
            </a:r>
            <a:endParaRPr lang="en-GB" sz="16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90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780</Words>
  <Application>Microsoft Macintosh PowerPoint</Application>
  <PresentationFormat>On-screen Show (16:9)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Calibri</vt:lpstr>
      <vt:lpstr>ＭＳ Ｐゴシック</vt:lpstr>
      <vt:lpstr>Verdana</vt:lpstr>
      <vt:lpstr>맑은 고딕</vt:lpstr>
      <vt:lpstr>宋体</vt:lpstr>
      <vt:lpstr>Arial</vt:lpstr>
      <vt:lpstr>2_Thème Office</vt:lpstr>
      <vt:lpstr>Motivation for a SID on enhancing 5G system to support additional satellite capabilities for Rel- 19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Berisot</cp:lastModifiedBy>
  <cp:revision>2999</cp:revision>
  <cp:lastPrinted>2017-02-14T13:41:51Z</cp:lastPrinted>
  <dcterms:created xsi:type="dcterms:W3CDTF">2015-12-08T18:09:12Z</dcterms:created>
  <dcterms:modified xsi:type="dcterms:W3CDTF">2022-02-04T16:04:36Z</dcterms:modified>
</cp:coreProperties>
</file>