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9"/>
  </p:notesMasterIdLst>
  <p:sldIdLst>
    <p:sldId id="256" r:id="rId3"/>
    <p:sldId id="301" r:id="rId4"/>
    <p:sldId id="280" r:id="rId5"/>
    <p:sldId id="293" r:id="rId6"/>
    <p:sldId id="302" r:id="rId7"/>
    <p:sldId id="294" r:id="rId8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C5DA"/>
    <a:srgbClr val="A5B592"/>
    <a:srgbClr val="E6E0EC"/>
    <a:srgbClr val="9DC3E6"/>
    <a:srgbClr val="FA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1" autoAdjust="0"/>
    <p:restoredTop sz="94660"/>
  </p:normalViewPr>
  <p:slideViewPr>
    <p:cSldViewPr snapToGrid="0">
      <p:cViewPr varScale="1">
        <p:scale>
          <a:sx n="78" d="100"/>
          <a:sy n="78" d="100"/>
        </p:scale>
        <p:origin x="77" y="3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A281F-DBBE-4EBF-92C6-79328EED9B1E}" type="datetimeFigureOut">
              <a:rPr lang="en-IN" smtClean="0"/>
              <a:t>04-02-2022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4C3CA-A8D7-4292-AC51-8D0A5A69F588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313066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439064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31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8208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06406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04-02-2022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0212294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1386184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107099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8519175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AA4E7E-D4E7-4B70-B125-F16E8E3896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57190-9BE7-4D8B-A0E2-D88D77C94BC4}" type="datetimeFigureOut">
              <a:rPr lang="en-IN" smtClean="0"/>
              <a:t>04-02-2022</a:t>
            </a:fld>
            <a:endParaRPr lang="en-IN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58ECE2-10AA-4DD8-99D4-BEA9A5C48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99446F-4F37-4554-A434-78FCFD232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51AC9-053D-4909-A7BA-95CAA691EA93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25360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620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16478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68522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33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00446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308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294323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7072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18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/>
        </p:nvSpPr>
        <p:spPr>
          <a:xfrm>
            <a:off x="558805" y="6452039"/>
            <a:ext cx="528828" cy="133563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8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339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ransition spd="slow"/>
  <p:hf sldNum="0"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1" fontAlgn="base" hangingPunct="1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1" fontAlgn="base" hangingPunct="1">
        <a:spcBef>
          <a:spcPct val="20000"/>
        </a:spcBef>
        <a:spcAft>
          <a:spcPct val="0"/>
        </a:spcAft>
        <a:buBlip>
          <a:blip r:embed="rId6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A6963-1F7F-4C6E-B3D1-3775EAFC0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43935" y="2444335"/>
            <a:ext cx="9855427" cy="2584865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3GPP SA Proposal</a:t>
            </a:r>
            <a:br>
              <a:rPr lang="en-US" sz="3600" dirty="0"/>
            </a:br>
            <a:br>
              <a:rPr lang="en-US" sz="3600" dirty="0"/>
            </a:br>
            <a:r>
              <a:rPr lang="en-US" sz="2700" dirty="0">
                <a:solidFill>
                  <a:schemeClr val="bg1"/>
                </a:solidFill>
              </a:rPr>
              <a:t>c</a:t>
            </a:r>
            <a:br>
              <a:rPr lang="en-US" sz="5300" dirty="0"/>
            </a:br>
            <a:r>
              <a:rPr lang="en-US" sz="5300" dirty="0"/>
              <a:t>Usage of Non-3GPP NTN for Multicast Broadcast Services (MBS) in 5GS</a:t>
            </a:r>
            <a:br>
              <a:rPr lang="en-US" sz="3600" dirty="0"/>
            </a:br>
            <a:br>
              <a:rPr lang="en-US" sz="3600" dirty="0"/>
            </a:br>
            <a:endParaRPr lang="en-IN" sz="3600" i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F1EAE0-4C70-4A66-827D-F7CD2F01B743}"/>
              </a:ext>
            </a:extLst>
          </p:cNvPr>
          <p:cNvSpPr txBox="1"/>
          <p:nvPr/>
        </p:nvSpPr>
        <p:spPr>
          <a:xfrm>
            <a:off x="10283687" y="569843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S1-220068</a:t>
            </a:r>
            <a:endParaRPr lang="en-IN" b="1" dirty="0"/>
          </a:p>
        </p:txBody>
      </p:sp>
    </p:spTree>
    <p:extLst>
      <p:ext uri="{BB962C8B-B14F-4D97-AF65-F5344CB8AC3E}">
        <p14:creationId xmlns:p14="http://schemas.microsoft.com/office/powerpoint/2010/main" val="403876062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Non-3GPP Satellite Access (NTN) in 5GS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503582" y="887898"/>
            <a:ext cx="10392805" cy="1325216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TS  22.261 - Clause 6</a:t>
            </a:r>
          </a:p>
          <a:p>
            <a:pPr lvl="1">
              <a:lnSpc>
                <a:spcPct val="115000"/>
              </a:lnSpc>
            </a:pPr>
            <a:r>
              <a:rPr lang="en-IN" sz="1600" kern="0" dirty="0">
                <a:solidFill>
                  <a:srgbClr val="000000"/>
                </a:solidFill>
                <a:ea typeface="DengXian" panose="02010600030101010101" pitchFamily="2" charset="-122"/>
              </a:rPr>
              <a:t>5GS shall support both 3GPP satellite access and non-3GPP satellite access</a:t>
            </a:r>
          </a:p>
          <a:p>
            <a:pPr lvl="1">
              <a:lnSpc>
                <a:spcPct val="115000"/>
              </a:lnSpc>
            </a:pPr>
            <a:r>
              <a:rPr lang="en-IN" sz="1600" kern="0" dirty="0">
                <a:solidFill>
                  <a:srgbClr val="000000"/>
                </a:solidFill>
                <a:ea typeface="DengXian" panose="02010600030101010101" pitchFamily="2" charset="-122"/>
              </a:rPr>
              <a:t>5GS shall support multicast/broadcast service via 5G satellite or other access networks.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5423040E-D28E-4A8C-841B-D1FBD4F7CF83}"/>
              </a:ext>
            </a:extLst>
          </p:cNvPr>
          <p:cNvSpPr/>
          <p:nvPr/>
        </p:nvSpPr>
        <p:spPr bwMode="auto">
          <a:xfrm>
            <a:off x="993913" y="2093843"/>
            <a:ext cx="9902474" cy="412183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15000"/>
              </a:lnSpc>
            </a:pPr>
            <a:r>
              <a:rPr lang="en-IN" sz="2800" kern="0" dirty="0"/>
              <a:t>			TS  22.261</a:t>
            </a:r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will support 3GPP access technologies, including one or more NR and E-UTRA as well as non-3GPP access technologies.”</a:t>
            </a:r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6.3.2.3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shall be able to provide services using satellite access”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“A 5G system with satellite access shall support different configurations where the radio access network is either a satellite NG-RAN or a non-3GPP satellite access network, or both.”</a:t>
            </a:r>
            <a:endParaRPr lang="en-GB" sz="1600" kern="0" dirty="0"/>
          </a:p>
          <a:p>
            <a:pPr lvl="1" algn="just">
              <a:lnSpc>
                <a:spcPct val="115000"/>
              </a:lnSpc>
            </a:pPr>
            <a:r>
              <a:rPr lang="en-IN" sz="2400" kern="0" dirty="0"/>
              <a:t>Clause 6.13</a:t>
            </a:r>
          </a:p>
          <a:p>
            <a:pPr lvl="2" algn="just">
              <a:lnSpc>
                <a:spcPct val="115000"/>
              </a:lnSpc>
            </a:pPr>
            <a:r>
              <a:rPr lang="en-IN" sz="1600" kern="0" dirty="0"/>
              <a:t>“The 5G system shall support multicast/broadcast via a 5G satellite access network, or via a combination of a 5G satellite access network and other 5G access networks.”</a:t>
            </a:r>
          </a:p>
        </p:txBody>
      </p:sp>
    </p:spTree>
    <p:extLst>
      <p:ext uri="{BB962C8B-B14F-4D97-AF65-F5344CB8AC3E}">
        <p14:creationId xmlns:p14="http://schemas.microsoft.com/office/powerpoint/2010/main" val="182514879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NTN 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490330" y="901149"/>
            <a:ext cx="11383618" cy="5552659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However TS 22.261 does not clearly specify </a:t>
            </a:r>
          </a:p>
          <a:p>
            <a:pPr lvl="1">
              <a:lnSpc>
                <a:spcPct val="115000"/>
              </a:lnSpc>
            </a:pPr>
            <a:r>
              <a:rPr lang="en-GB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If non-3GPP satellite access can be used for 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multicast/broadcast service in 5GS</a:t>
            </a:r>
          </a:p>
          <a:p>
            <a:pPr>
              <a:lnSpc>
                <a:spcPct val="115000"/>
              </a:lnSpc>
            </a:pPr>
            <a:r>
              <a:rPr lang="en-IN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Usage of non-3GPP satellite access for 5G services including MBS appears promising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There may be many different types of non-3GPP satellite access, both legacy and new (e.g., SpaceX,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Starlink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, Amazon’s Kuiper,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OneWeb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, </a:t>
            </a:r>
            <a:r>
              <a:rPr lang="en-IN" sz="18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Telesat</a:t>
            </a: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 …)</a:t>
            </a:r>
            <a:endParaRPr lang="en-GB" sz="1800" kern="0" dirty="0">
              <a:solidFill>
                <a:srgbClr val="000000"/>
              </a:solidFill>
              <a:ea typeface="DengXian" panose="02010600030101010101" pitchFamily="2" charset="-122"/>
            </a:endParaRPr>
          </a:p>
          <a:p>
            <a:pPr>
              <a:lnSpc>
                <a:spcPct val="115000"/>
              </a:lnSpc>
            </a:pP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It is </a:t>
            </a:r>
            <a:r>
              <a:rPr lang="en-GB" sz="24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therefore </a:t>
            </a:r>
            <a:r>
              <a:rPr lang="en-GB" sz="2400" kern="0" dirty="0">
                <a:solidFill>
                  <a:srgbClr val="000000"/>
                </a:solidFill>
                <a:ea typeface="DengXian" panose="02010600030101010101" pitchFamily="2" charset="-122"/>
              </a:rPr>
              <a:t>reque</a:t>
            </a:r>
            <a:r>
              <a:rPr lang="en-GB" sz="2400" dirty="0">
                <a:solidFill>
                  <a:srgbClr val="000000"/>
                </a:solidFill>
                <a:effectLst/>
                <a:ea typeface="DengXian" panose="02010600030101010101" pitchFamily="2" charset="-122"/>
              </a:rPr>
              <a:t>sted to </a:t>
            </a:r>
          </a:p>
          <a:p>
            <a:pPr lvl="1">
              <a:lnSpc>
                <a:spcPct val="115000"/>
              </a:lnSpc>
            </a:pPr>
            <a:r>
              <a:rPr lang="en-IN" sz="1800" kern="0" dirty="0">
                <a:solidFill>
                  <a:srgbClr val="000000"/>
                </a:solidFill>
                <a:ea typeface="DengXian" panose="02010600030101010101" pitchFamily="2" charset="-122"/>
              </a:rPr>
              <a:t>Allow “usage of non-3GPP satellite access (NTN) for MB service in 5GS” and update stage 1 specifications accordingly</a:t>
            </a:r>
          </a:p>
        </p:txBody>
      </p:sp>
    </p:spTree>
    <p:extLst>
      <p:ext uri="{BB962C8B-B14F-4D97-AF65-F5344CB8AC3E}">
        <p14:creationId xmlns:p14="http://schemas.microsoft.com/office/powerpoint/2010/main" val="283491268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Usage of Non-3GPP NTN in 5GS for MBS - Motivation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GB" sz="2400" kern="0" dirty="0"/>
              <a:t>Large Coverage Area Support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Improved Mobility Support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Improved Resource Utilization across non-3GPP NTN and 3GPP 5G NG-RAN</a:t>
            </a:r>
          </a:p>
          <a:p>
            <a:pPr>
              <a:lnSpc>
                <a:spcPct val="115000"/>
              </a:lnSpc>
            </a:pPr>
            <a:r>
              <a:rPr lang="en-GB" sz="2400" kern="0" dirty="0"/>
              <a:t>New business opportunities in conjunction with 5GS</a:t>
            </a:r>
          </a:p>
          <a:p>
            <a:pPr lvl="1">
              <a:lnSpc>
                <a:spcPct val="115000"/>
              </a:lnSpc>
            </a:pP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Many different types of non-3GPP satellite access, both legacy and new (e.g.,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Spacex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’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Starlink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, Amazon’s Kuiper,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OneWeb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, </a:t>
            </a:r>
            <a:r>
              <a:rPr lang="en-IN" sz="2000" kern="0" dirty="0" err="1">
                <a:solidFill>
                  <a:srgbClr val="000000"/>
                </a:solidFill>
                <a:ea typeface="DengXian" panose="02010600030101010101" pitchFamily="2" charset="-122"/>
              </a:rPr>
              <a:t>Telesat</a:t>
            </a:r>
            <a:r>
              <a:rPr lang="en-IN" sz="2000" kern="0" dirty="0">
                <a:solidFill>
                  <a:srgbClr val="000000"/>
                </a:solidFill>
                <a:ea typeface="DengXian" panose="02010600030101010101" pitchFamily="2" charset="-122"/>
              </a:rPr>
              <a:t> …)</a:t>
            </a:r>
            <a:endParaRPr lang="en-GB" sz="1968" kern="0" dirty="0"/>
          </a:p>
          <a:p>
            <a:pPr>
              <a:lnSpc>
                <a:spcPct val="115000"/>
              </a:lnSpc>
            </a:pPr>
            <a:r>
              <a:rPr lang="en-IN" sz="2400" kern="0" dirty="0"/>
              <a:t>‘Best Connected’ hybrid broadcast network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Higher throughput payload broadcast over terrestrial networks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Lower throughput, but critical payloads broadcast over NTN</a:t>
            </a:r>
          </a:p>
          <a:p>
            <a:pPr>
              <a:lnSpc>
                <a:spcPct val="115000"/>
              </a:lnSpc>
            </a:pPr>
            <a:r>
              <a:rPr lang="en-IN" sz="2400" kern="0" dirty="0"/>
              <a:t>Coverage (service) continuity</a:t>
            </a:r>
          </a:p>
          <a:p>
            <a:pPr lvl="1">
              <a:lnSpc>
                <a:spcPct val="115000"/>
              </a:lnSpc>
            </a:pPr>
            <a:r>
              <a:rPr lang="en-IN" sz="2000" kern="0" dirty="0"/>
              <a:t>Service continuity to a user outside 3GPP NR coverage</a:t>
            </a:r>
          </a:p>
        </p:txBody>
      </p:sp>
    </p:spTree>
    <p:extLst>
      <p:ext uri="{BB962C8B-B14F-4D97-AF65-F5344CB8AC3E}">
        <p14:creationId xmlns:p14="http://schemas.microsoft.com/office/powerpoint/2010/main" val="39952615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4C6483CC-B8B4-4D60-84B7-29DE62EF118E}"/>
              </a:ext>
            </a:extLst>
          </p:cNvPr>
          <p:cNvSpPr txBox="1"/>
          <p:nvPr/>
        </p:nvSpPr>
        <p:spPr>
          <a:xfrm>
            <a:off x="304800" y="137064"/>
            <a:ext cx="11793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FA1447"/>
                </a:solidFill>
              </a:rPr>
              <a:t>Use cases of Non-3GPP NTN in 5GS for MBS</a:t>
            </a:r>
          </a:p>
        </p:txBody>
      </p:sp>
      <p:sp>
        <p:nvSpPr>
          <p:cNvPr id="18" name="Content Placeholder 15">
            <a:extLst>
              <a:ext uri="{FF2B5EF4-FFF2-40B4-BE49-F238E27FC236}">
                <a16:creationId xmlns:a16="http://schemas.microsoft.com/office/drawing/2014/main" id="{8A2F8FE4-4172-4921-8A7C-175623157B98}"/>
              </a:ext>
            </a:extLst>
          </p:cNvPr>
          <p:cNvSpPr txBox="1">
            <a:spLocks/>
          </p:cNvSpPr>
          <p:nvPr/>
        </p:nvSpPr>
        <p:spPr>
          <a:xfrm>
            <a:off x="630289" y="1091681"/>
            <a:ext cx="10392805" cy="5454487"/>
          </a:xfrm>
          <a:prstGeom prst="rect">
            <a:avLst/>
          </a:prstGeom>
        </p:spPr>
        <p:txBody>
          <a:bodyPr/>
          <a:lstStyle>
            <a:lvl1pPr marL="371684" indent="-371684" algn="l" rtl="0" eaLnBrk="1" fontAlgn="base" hangingPunct="1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034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05312" indent="-30973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602">
                <a:solidFill>
                  <a:schemeClr val="tx1"/>
                </a:solidFill>
                <a:latin typeface="+mn-lt"/>
              </a:defRPr>
            </a:lvl2pPr>
            <a:lvl3pPr marL="1238943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167">
                <a:solidFill>
                  <a:schemeClr val="tx1"/>
                </a:solidFill>
                <a:latin typeface="+mn-lt"/>
              </a:defRPr>
            </a:lvl3pPr>
            <a:lvl4pPr marL="1734520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167">
                <a:solidFill>
                  <a:schemeClr val="tx1"/>
                </a:solidFill>
                <a:latin typeface="+mn-lt"/>
              </a:defRPr>
            </a:lvl4pPr>
            <a:lvl5pPr marL="2230097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5pPr>
            <a:lvl6pPr marL="2725674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6pPr>
            <a:lvl7pPr marL="3221252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7pPr>
            <a:lvl8pPr marL="3716829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8pPr>
            <a:lvl9pPr marL="4212406" indent="-247788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7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15000"/>
              </a:lnSpc>
            </a:pPr>
            <a:r>
              <a:rPr lang="en-IN" sz="2232" kern="0" dirty="0"/>
              <a:t>Firmware-Over-The-Air (FOTA)</a:t>
            </a:r>
            <a:endParaRPr lang="en-GB" sz="2232" kern="0" dirty="0"/>
          </a:p>
          <a:p>
            <a:pPr>
              <a:lnSpc>
                <a:spcPct val="115000"/>
              </a:lnSpc>
            </a:pPr>
            <a:r>
              <a:rPr lang="en-IN" sz="2232" kern="0" dirty="0"/>
              <a:t>Augmentation services for high precision GNSS</a:t>
            </a:r>
          </a:p>
          <a:p>
            <a:pPr lvl="1">
              <a:lnSpc>
                <a:spcPct val="115000"/>
              </a:lnSpc>
            </a:pPr>
            <a:r>
              <a:rPr lang="en-IN" sz="2035" kern="0" dirty="0"/>
              <a:t>Automated Driving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Content Offload (Video etc.)</a:t>
            </a:r>
          </a:p>
          <a:p>
            <a:pPr lvl="1">
              <a:lnSpc>
                <a:spcPct val="115000"/>
              </a:lnSpc>
            </a:pPr>
            <a:r>
              <a:rPr lang="en-GB" sz="2035" kern="0" dirty="0"/>
              <a:t>Reduced Congestion in Cellular Network</a:t>
            </a:r>
          </a:p>
          <a:p>
            <a:pPr>
              <a:lnSpc>
                <a:spcPct val="115000"/>
              </a:lnSpc>
            </a:pPr>
            <a:r>
              <a:rPr lang="en-GB" sz="2232" kern="0" dirty="0"/>
              <a:t>Coverage to Rural (Sparsely Populated Area) and Remote areas</a:t>
            </a:r>
          </a:p>
          <a:p>
            <a:pPr>
              <a:lnSpc>
                <a:spcPct val="115000"/>
              </a:lnSpc>
            </a:pPr>
            <a:r>
              <a:rPr lang="en-IN" sz="2232" kern="0" dirty="0"/>
              <a:t>Broadcast Capacity on-demand update as per traffic needs</a:t>
            </a:r>
          </a:p>
          <a:p>
            <a:pPr>
              <a:lnSpc>
                <a:spcPct val="115000"/>
              </a:lnSpc>
            </a:pPr>
            <a:r>
              <a:rPr lang="en-IN" sz="2232" kern="0" dirty="0"/>
              <a:t>On-demand Coverage improvement for Broadcast mode delivery of OTT content</a:t>
            </a:r>
            <a:endParaRPr lang="en-GB" sz="2232" kern="0" dirty="0"/>
          </a:p>
        </p:txBody>
      </p:sp>
    </p:spTree>
    <p:extLst>
      <p:ext uri="{BB962C8B-B14F-4D97-AF65-F5344CB8AC3E}">
        <p14:creationId xmlns:p14="http://schemas.microsoft.com/office/powerpoint/2010/main" val="615208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B5350-DE03-43B3-8532-20874E2D6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399" y="2872570"/>
            <a:ext cx="10363201" cy="1470025"/>
          </a:xfrm>
        </p:spPr>
        <p:txBody>
          <a:bodyPr/>
          <a:lstStyle/>
          <a:p>
            <a:pPr algn="ctr"/>
            <a:r>
              <a:rPr lang="en-IN" b="1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0379049"/>
      </p:ext>
    </p:extLst>
  </p:cSld>
  <p:clrMapOvr>
    <a:masterClrMapping/>
  </p:clrMapOvr>
</p:sld>
</file>

<file path=ppt/theme/theme1.xml><?xml version="1.0" encoding="utf-8"?>
<a:theme xmlns:a="http://schemas.openxmlformats.org/drawingml/2006/main" name="3GPP_them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3GPP_theme" id="{5572D49C-092F-461D-B72E-1E5E4FB7692B}" vid="{050A37DD-CA11-41F9-86B2-5A29D0706DC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3GPP_theme</Template>
  <TotalTime>12973</TotalTime>
  <Words>434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3GPP_theme</vt:lpstr>
      <vt:lpstr>2_Office Theme</vt:lpstr>
      <vt:lpstr>3GPP SA Proposal  c Usage of Non-3GPP NTN for Multicast Broadcast Services (MBS) in 5GS  </vt:lpstr>
      <vt:lpstr>PowerPoint Presentation</vt:lpstr>
      <vt:lpstr>PowerPoint Presentation</vt:lpstr>
      <vt:lpstr>PowerPoint Presentation</vt:lpstr>
      <vt:lpstr>PowerPoint Presentation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SA Proposal Exploring RAN Disaggregation for 5G-NR</dc:title>
  <dc:creator>Meghna Khaturia</dc:creator>
  <cp:lastModifiedBy>Anindya Saha</cp:lastModifiedBy>
  <cp:revision>296</cp:revision>
  <dcterms:created xsi:type="dcterms:W3CDTF">2021-08-01T12:34:05Z</dcterms:created>
  <dcterms:modified xsi:type="dcterms:W3CDTF">2022-02-04T16:21:40Z</dcterms:modified>
</cp:coreProperties>
</file>