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788" r:id="rId2"/>
    <p:sldId id="827" r:id="rId3"/>
    <p:sldId id="831" r:id="rId4"/>
    <p:sldId id="824" r:id="rId5"/>
    <p:sldId id="839" r:id="rId6"/>
    <p:sldId id="816" r:id="rId7"/>
    <p:sldId id="840" r:id="rId8"/>
    <p:sldId id="818" r:id="rId9"/>
    <p:sldId id="259" r:id="rId10"/>
    <p:sldId id="261" r:id="rId11"/>
    <p:sldId id="822" r:id="rId12"/>
    <p:sldId id="835" r:id="rId13"/>
    <p:sldId id="841" r:id="rId14"/>
    <p:sldId id="842" r:id="rId15"/>
    <p:sldId id="828" r:id="rId16"/>
    <p:sldId id="815" r:id="rId17"/>
    <p:sldId id="819" r:id="rId18"/>
    <p:sldId id="820" r:id="rId19"/>
    <p:sldId id="829" r:id="rId20"/>
    <p:sldId id="821" r:id="rId21"/>
    <p:sldId id="830"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3883" autoAdjust="0"/>
  </p:normalViewPr>
  <p:slideViewPr>
    <p:cSldViewPr snapToGrid="0">
      <p:cViewPr varScale="1">
        <p:scale>
          <a:sx n="159" d="100"/>
          <a:sy n="159" d="100"/>
        </p:scale>
        <p:origin x="150" y="13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17-11-2021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17-11-2021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17-11-2021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67/22867-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104/22104-i20.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1_Serv/TSGS1_95e_EM_August2021/Docs/S1-213272.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ftp.3gpp.org/Specs/archive/22_series/22.990/22990-100.zip" TargetMode="External"/><Relationship Id="rId2" Type="http://schemas.openxmlformats.org/officeDocument/2006/relationships/hyperlink" Target="https://www.3gpp.org/ftp/Specs/archive/22_series/22.989/22989-i2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ftp.3gpp.org/Specs/archive/22_series/22.926/22926-100.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4/22874-i1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ran/TSG_RAN/TSGR_94e/Inbox/RP-212657.zip"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6.xml"/><Relationship Id="rId7" Type="http://schemas.openxmlformats.org/officeDocument/2006/relationships/slide" Target="slide10.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9.xml"/><Relationship Id="rId9"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8/22878-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855/22855-i01.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Specs/archive/22_series/22.859/22859-i10.zip" TargetMode="External"/><Relationship Id="rId2" Type="http://schemas.openxmlformats.org/officeDocument/2006/relationships/hyperlink" Target="https://www.google.com/url?sa=t&amp;rct=j&amp;q=&amp;esrc=s&amp;source=web&amp;cd=&amp;cad=rja&amp;uact=8&amp;ved=2ahUKEwiw0fD6xLXzAhWIiqQKHdnFAm8QFnoECAMQAQ&amp;url=https%3A%2F%2Fwww.3gpp.org%2FDynaReport%2F22858.htm&amp;usg=AOvVaw1-LtQI40K8Pmr4cG1Ehvc5"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261/22261-i40.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9/22839-i00.zip" TargetMode="External"/><Relationship Id="rId1" Type="http://schemas.openxmlformats.org/officeDocument/2006/relationships/slideLayout" Target="../slideLayouts/slideLayout2.xml"/><Relationship Id="rId4" Type="http://schemas.openxmlformats.org/officeDocument/2006/relationships/hyperlink" Target="https://www.google.com/url?sa=t&amp;rct=j&amp;q=&amp;esrc=s&amp;source=web&amp;cd=&amp;cad=rja&amp;uact=8&amp;ved=2ahUKEwj2lNi0xrXzAhXH_qQKHYJJAwwQFnoECAMQAQ&amp;url=https%3A%2F%2Fwww.3gpp.org%2FDynaReport%2F22844.htm&amp;usg=AOvVaw0LTZ_8O0BPxMZrJIq0p-a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47/22847-i00.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5/22835-i10.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272714" y="1507875"/>
            <a:ext cx="11855117" cy="2852737"/>
          </a:xfrm>
        </p:spPr>
        <p:txBody>
          <a:bodyPr/>
          <a:lstStyle/>
          <a:p>
            <a:pPr algn="ctr"/>
            <a:r>
              <a:rPr lang="en-US" dirty="0"/>
              <a:t>SA1 Rel-18 Normative Work</a:t>
            </a:r>
            <a:br>
              <a:rPr lang="en-US" dirty="0"/>
            </a:br>
            <a:r>
              <a:rPr lang="en-US" sz="4800" dirty="0"/>
              <a:t>- with indications of</a:t>
            </a:r>
            <a:r>
              <a:rPr lang="en-US" altLang="nl-NL" sz="4800" dirty="0"/>
              <a:t> possible RAN impact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S1-214195</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66655E-F2F7-48C8-963E-43CB309A89D3}"/>
              </a:ext>
            </a:extLst>
          </p:cNvPr>
          <p:cNvSpPr/>
          <p:nvPr/>
        </p:nvSpPr>
        <p:spPr>
          <a:xfrm>
            <a:off x="0" y="6050071"/>
            <a:ext cx="12192000" cy="80792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DD545C37-8E82-4A47-8C98-2EDCA72B591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1625971091"/>
              </p:ext>
            </p:extLst>
          </p:nvPr>
        </p:nvGraphicFramePr>
        <p:xfrm>
          <a:off x="427580" y="755974"/>
          <a:ext cx="10819296" cy="36271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9202">
                <a:tc gridSpan="4">
                  <a:txBody>
                    <a:bodyPr/>
                    <a:lstStyle/>
                    <a:p>
                      <a:pPr marL="0" indent="0">
                        <a:buNone/>
                      </a:pPr>
                      <a:r>
                        <a:rPr lang="en-US" sz="2400" b="1" dirty="0"/>
                        <a:t>Smart Energy and Infrastructure [SEI]</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001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Xu Xia (China Telecom)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22.867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6.28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(clauses 5.2 and 5.6 updated, new clause </a:t>
                      </a:r>
                      <a:r>
                        <a:rPr lang="de-DE" sz="1600" b="1" kern="1200" dirty="0">
                          <a:solidFill>
                            <a:schemeClr val="tx1"/>
                          </a:solidFill>
                          <a:latin typeface="+mn-lt"/>
                          <a:ea typeface="+mn-ea"/>
                          <a:cs typeface="+mn-cs"/>
                        </a:rPr>
                        <a:t>8 Recovery of infrastructure for electrical distribution</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87313">
                <a:tc>
                  <a:txBody>
                    <a:bodyPr/>
                    <a:lstStyle/>
                    <a:p>
                      <a:r>
                        <a:rPr lang="nl-NL" sz="1600" b="1" dirty="0"/>
                        <a:t>Summary</a:t>
                      </a:r>
                    </a:p>
                  </a:txBody>
                  <a:tcPr/>
                </a:tc>
                <a:tc gridSpan="3">
                  <a:txBody>
                    <a:bodyPr/>
                    <a:lstStyle/>
                    <a:p>
                      <a:pPr marL="0" indent="0" algn="just" hangingPunct="0">
                        <a:buNone/>
                      </a:pPr>
                      <a:r>
                        <a:rPr lang="nl-NL" sz="1400" kern="1200" dirty="0">
                          <a:solidFill>
                            <a:schemeClr val="tx1"/>
                          </a:solidFill>
                          <a:effectLst/>
                          <a:latin typeface="+mn-lt"/>
                          <a:ea typeface="+mn-ea"/>
                          <a:cs typeface="+mn-cs"/>
                        </a:rPr>
                        <a:t>Smart Grid is a term that refers to enhanced cyber-physical control of electrical grids and to related application.</a:t>
                      </a:r>
                      <a:r>
                        <a:rPr lang="en-US" sz="14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synchronization. The SEI WID introduces the Smart Grid specific service requirements in control, monitoring, availability assurance, service security and isolation </a:t>
                      </a:r>
                      <a:r>
                        <a:rPr lang="nl-NL" sz="1400" kern="1200" dirty="0">
                          <a:solidFill>
                            <a:schemeClr val="tx1"/>
                          </a:solidFill>
                          <a:effectLst/>
                          <a:latin typeface="+mn-lt"/>
                          <a:ea typeface="+mn-ea"/>
                          <a:cs typeface="+mn-cs"/>
                        </a:rPr>
                        <a:t>for 5G systems.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19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The SEI introduces service requirements in 22.261, and the associated KPIs are captured in 22.104 Table A.4.x. The service requirements include supporting smart grid wide area delivery of source-specific multicast "</a:t>
                      </a:r>
                      <a:r>
                        <a:rPr lang="en-US" sz="1400" dirty="0" err="1"/>
                        <a:t>synchrophasors</a:t>
                      </a:r>
                      <a:r>
                        <a:rPr lang="en-US" sz="1400" dirty="0"/>
                        <a:t>" frames with QoS differentiation on layer 2. This is potentially related to the evolution for broadcast and multicast services currently considered by RAN groups. </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6214040"/>
                  </a:ext>
                </a:extLst>
              </a:tr>
            </a:tbl>
          </a:graphicData>
        </a:graphic>
      </p:graphicFrame>
      <p:graphicFrame>
        <p:nvGraphicFramePr>
          <p:cNvPr id="6" name="Content Placeholder 6">
            <a:extLst>
              <a:ext uri="{FF2B5EF4-FFF2-40B4-BE49-F238E27FC236}">
                <a16:creationId xmlns:a16="http://schemas.microsoft.com/office/drawing/2014/main" id="{10167866-6039-4607-B874-955FBCBEA597}"/>
              </a:ext>
            </a:extLst>
          </p:cNvPr>
          <p:cNvGraphicFramePr>
            <a:graphicFrameLocks/>
          </p:cNvGraphicFramePr>
          <p:nvPr>
            <p:extLst>
              <p:ext uri="{D42A27DB-BD31-4B8C-83A1-F6EECF244321}">
                <p14:modId xmlns:p14="http://schemas.microsoft.com/office/powerpoint/2010/main" val="3920010272"/>
              </p:ext>
            </p:extLst>
          </p:nvPr>
        </p:nvGraphicFramePr>
        <p:xfrm>
          <a:off x="427580" y="4349356"/>
          <a:ext cx="10819296" cy="2512967"/>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46743">
                <a:tc gridSpan="4">
                  <a:txBody>
                    <a:bodyPr/>
                    <a:lstStyle/>
                    <a:p>
                      <a:pPr marL="0" indent="0">
                        <a:buNone/>
                      </a:pPr>
                      <a:r>
                        <a:rPr lang="en-US" sz="2400" b="1" dirty="0"/>
                        <a:t>Low Power High Accuracy Positioning for Industrial IoT scenarios [LPHAP]</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403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3"/>
                        </a:rPr>
                        <a:t>TS 22.261</a:t>
                      </a:r>
                      <a:r>
                        <a:rPr lang="de-DE" sz="1800" kern="1200" dirty="0">
                          <a:solidFill>
                            <a:schemeClr val="tx1"/>
                          </a:solidFill>
                          <a:latin typeface="+mn-lt"/>
                          <a:ea typeface="+mn-ea"/>
                          <a:cs typeface="+mn-cs"/>
                        </a:rPr>
                        <a:t> (clause </a:t>
                      </a:r>
                      <a:r>
                        <a:rPr lang="en-GB" sz="1800" kern="1200" dirty="0">
                          <a:solidFill>
                            <a:schemeClr val="tx1"/>
                          </a:solidFill>
                          <a:effectLst/>
                          <a:latin typeface="+mn-lt"/>
                          <a:ea typeface="+mn-ea"/>
                          <a:cs typeface="+mn-cs"/>
                        </a:rPr>
                        <a:t>7.3.2.3 updated)</a:t>
                      </a:r>
                      <a:endParaRPr lang="de-DE"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4"/>
                        </a:rPr>
                        <a:t>TS 22.104</a:t>
                      </a:r>
                      <a:r>
                        <a:rPr lang="de-DE" sz="1800" kern="1200" dirty="0">
                          <a:solidFill>
                            <a:schemeClr val="tx1"/>
                          </a:solidFill>
                          <a:latin typeface="+mn-lt"/>
                          <a:ea typeface="+mn-ea"/>
                          <a:cs typeface="+mn-cs"/>
                        </a:rPr>
                        <a:t> (new clause </a:t>
                      </a:r>
                      <a:r>
                        <a:rPr lang="en-GB" sz="1800" b="1" kern="1200" dirty="0">
                          <a:solidFill>
                            <a:schemeClr val="tx1"/>
                          </a:solidFill>
                          <a:effectLst/>
                          <a:latin typeface="+mn-lt"/>
                          <a:ea typeface="+mn-ea"/>
                          <a:cs typeface="+mn-cs"/>
                        </a:rPr>
                        <a:t>5.7.2 Energy efficiency requirements for high accuracy positioning</a:t>
                      </a:r>
                      <a:r>
                        <a:rPr lang="en-GB" sz="1800" b="0" kern="1200" dirty="0">
                          <a:solidFill>
                            <a:schemeClr val="tx1"/>
                          </a:solidFill>
                          <a:effectLst/>
                          <a:latin typeface="+mn-lt"/>
                          <a:ea typeface="+mn-ea"/>
                          <a:cs typeface="+mn-cs"/>
                        </a:rPr>
                        <a:t>)</a:t>
                      </a:r>
                      <a:endParaRPr lang="nl-NL" sz="1800" b="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285079">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400" kern="1200" dirty="0">
                          <a:solidFill>
                            <a:schemeClr val="tx1"/>
                          </a:solidFill>
                          <a:effectLst/>
                          <a:latin typeface="+mn-lt"/>
                          <a:ea typeface="+mn-ea"/>
                          <a:cs typeface="+mn-cs"/>
                        </a:rPr>
                        <a:t>This work </a:t>
                      </a:r>
                      <a:r>
                        <a:rPr lang="en-GB" sz="1400" kern="1200" dirty="0">
                          <a:solidFill>
                            <a:schemeClr val="tx1"/>
                          </a:solidFill>
                          <a:effectLst/>
                          <a:latin typeface="+mn-lt"/>
                          <a:ea typeface="+mn-ea"/>
                          <a:cs typeface="+mn-cs"/>
                        </a:rPr>
                        <a:t>specifies requirements on low power high accuracy positioning service for industrial IoT device.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75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altLang="zh-CN" sz="1400" kern="1200" dirty="0">
                          <a:solidFill>
                            <a:schemeClr val="tx1"/>
                          </a:solidFill>
                          <a:effectLst/>
                          <a:latin typeface="+mn-lt"/>
                          <a:ea typeface="+mn-ea"/>
                          <a:cs typeface="+mn-cs"/>
                        </a:rPr>
                        <a:t>Enable a device type that has low communication capability with high positioning capability, so that the power efficiency can be improved. The device architecture is to facilitate positioning functionality only, and all communication via radio access is to assist the location service.</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780304"/>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4034475325"/>
              </p:ext>
            </p:extLst>
          </p:nvPr>
        </p:nvGraphicFramePr>
        <p:xfrm>
          <a:off x="385469" y="1093932"/>
          <a:ext cx="10819296" cy="27866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1528">
                <a:tc gridSpan="4">
                  <a:txBody>
                    <a:bodyPr/>
                    <a:lstStyle/>
                    <a:p>
                      <a:pPr marL="0" indent="0">
                        <a:buNone/>
                      </a:pPr>
                      <a:r>
                        <a:rPr lang="en-US" sz="1800" b="1" kern="1200" dirty="0">
                          <a:solidFill>
                            <a:schemeClr val="tx1"/>
                          </a:solidFill>
                          <a:latin typeface="+mn-lt"/>
                          <a:ea typeface="+mn-ea"/>
                          <a:cs typeface="+mn-cs"/>
                        </a:rPr>
                        <a:t>5GS with Satellite Backhaul [5GSTAB]</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729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Hui Xu (CATT)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(clauses 6.5.1, 6.7.2 and 9.1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933466">
                <a:tc>
                  <a:txBody>
                    <a:bodyPr/>
                    <a:lstStyle/>
                    <a:p>
                      <a:r>
                        <a:rPr lang="nl-NL" sz="1400" b="1" dirty="0"/>
                        <a:t>Summary</a:t>
                      </a:r>
                      <a:endParaRPr lang="nl-NL" sz="1200" b="1" dirty="0"/>
                    </a:p>
                  </a:txBody>
                  <a:tcPr/>
                </a:tc>
                <a:tc gridSpan="3">
                  <a:txBody>
                    <a:bodyPr/>
                    <a:lstStyle/>
                    <a:p>
                      <a:pPr algn="just"/>
                      <a:r>
                        <a:rPr lang="en-US" sz="14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9334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5GSATB enhance the mechanism to dynamically handle the backhaul change (e.g., satellite backhaul or terrestrial backhaul).</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669951"/>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NTN</a:t>
            </a:r>
          </a:p>
        </p:txBody>
      </p:sp>
      <p:graphicFrame>
        <p:nvGraphicFramePr>
          <p:cNvPr id="7" name="Content Placeholder 6">
            <a:extLst>
              <a:ext uri="{FF2B5EF4-FFF2-40B4-BE49-F238E27FC236}">
                <a16:creationId xmlns:a16="http://schemas.microsoft.com/office/drawing/2014/main" id="{C354019A-C419-42CF-9E74-91E039F01557}"/>
              </a:ext>
            </a:extLst>
          </p:cNvPr>
          <p:cNvGraphicFramePr>
            <a:graphicFrameLocks/>
          </p:cNvGraphicFramePr>
          <p:nvPr>
            <p:extLst>
              <p:ext uri="{D42A27DB-BD31-4B8C-83A1-F6EECF244321}">
                <p14:modId xmlns:p14="http://schemas.microsoft.com/office/powerpoint/2010/main" val="1144232112"/>
              </p:ext>
            </p:extLst>
          </p:nvPr>
        </p:nvGraphicFramePr>
        <p:xfrm>
          <a:off x="385469" y="3765596"/>
          <a:ext cx="10819296" cy="2996519"/>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[SCVS]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Possible RAN impact</a:t>
                      </a:r>
                    </a:p>
                    <a:p>
                      <a:endParaRPr lang="nl-NL" sz="1400" b="1" dirty="0"/>
                    </a:p>
                  </a:txBody>
                  <a:tcPr/>
                </a:tc>
                <a:tc gridSpan="3">
                  <a:txBody>
                    <a:bodyPr/>
                    <a:lstStyle/>
                    <a:p>
                      <a:pPr marL="0" indent="0" algn="just" hangingPunct="0">
                        <a:buNone/>
                      </a:pPr>
                      <a:r>
                        <a:rPr lang="nl-NL" sz="1400" kern="1200" dirty="0">
                          <a:solidFill>
                            <a:schemeClr val="tx1"/>
                          </a:solidFill>
                          <a:latin typeface="+mn-lt"/>
                          <a:ea typeface="+mn-ea"/>
                          <a:cs typeface="+mn-cs"/>
                        </a:rPr>
                        <a:t>SCVS would require data rate for UL 3Mbps and DL 0.5Mbps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29063794"/>
                  </a:ext>
                </a:extLst>
              </a:tr>
            </a:tbl>
          </a:graphicData>
        </a:graphic>
      </p:graphicFrame>
    </p:spTree>
    <p:extLst>
      <p:ext uri="{BB962C8B-B14F-4D97-AF65-F5344CB8AC3E}">
        <p14:creationId xmlns:p14="http://schemas.microsoft.com/office/powerpoint/2010/main" val="36665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11653"/>
            <a:ext cx="11536407" cy="4351338"/>
          </a:xfrm>
        </p:spPr>
        <p:txBody>
          <a:bodyPr/>
          <a:lstStyle/>
          <a:p>
            <a:r>
              <a:rPr lang="nl-NL" dirty="0"/>
              <a:t>SA1’s TEI-18 CRs that might impact RAN*</a:t>
            </a:r>
          </a:p>
        </p:txBody>
      </p:sp>
      <p:graphicFrame>
        <p:nvGraphicFramePr>
          <p:cNvPr id="4" name="Content Placeholder 6">
            <a:extLst>
              <a:ext uri="{FF2B5EF4-FFF2-40B4-BE49-F238E27FC236}">
                <a16:creationId xmlns:a16="http://schemas.microsoft.com/office/drawing/2014/main" id="{9CAB37B1-1DB0-43B0-BB4A-FB34CBB3019F}"/>
              </a:ext>
            </a:extLst>
          </p:cNvPr>
          <p:cNvGraphicFramePr>
            <a:graphicFrameLocks/>
          </p:cNvGraphicFramePr>
          <p:nvPr>
            <p:extLst>
              <p:ext uri="{D42A27DB-BD31-4B8C-83A1-F6EECF244321}">
                <p14:modId xmlns:p14="http://schemas.microsoft.com/office/powerpoint/2010/main" val="240603005"/>
              </p:ext>
            </p:extLst>
          </p:nvPr>
        </p:nvGraphicFramePr>
        <p:xfrm>
          <a:off x="469986" y="1614782"/>
          <a:ext cx="11168068" cy="1767840"/>
        </p:xfrm>
        <a:graphic>
          <a:graphicData uri="http://schemas.openxmlformats.org/drawingml/2006/table">
            <a:tbl>
              <a:tblPr bandRow="1">
                <a:tableStyleId>{2D5ABB26-0587-4C30-8999-92F81FD0307C}</a:tableStyleId>
              </a:tblPr>
              <a:tblGrid>
                <a:gridCol w="1769668">
                  <a:extLst>
                    <a:ext uri="{9D8B030D-6E8A-4147-A177-3AD203B41FA5}">
                      <a16:colId xmlns:a16="http://schemas.microsoft.com/office/drawing/2014/main" val="4142371238"/>
                    </a:ext>
                  </a:extLst>
                </a:gridCol>
                <a:gridCol w="4592720">
                  <a:extLst>
                    <a:ext uri="{9D8B030D-6E8A-4147-A177-3AD203B41FA5}">
                      <a16:colId xmlns:a16="http://schemas.microsoft.com/office/drawing/2014/main" val="1768289971"/>
                    </a:ext>
                  </a:extLst>
                </a:gridCol>
                <a:gridCol w="2519680">
                  <a:extLst>
                    <a:ext uri="{9D8B030D-6E8A-4147-A177-3AD203B41FA5}">
                      <a16:colId xmlns:a16="http://schemas.microsoft.com/office/drawing/2014/main" val="201738029"/>
                    </a:ext>
                  </a:extLst>
                </a:gridCol>
                <a:gridCol w="2286000">
                  <a:extLst>
                    <a:ext uri="{9D8B030D-6E8A-4147-A177-3AD203B41FA5}">
                      <a16:colId xmlns:a16="http://schemas.microsoft.com/office/drawing/2014/main" val="946102387"/>
                    </a:ext>
                  </a:extLst>
                </a:gridCol>
              </a:tblGrid>
              <a:tr h="267842">
                <a:tc>
                  <a:txBody>
                    <a:bodyPr/>
                    <a:lstStyle/>
                    <a:p>
                      <a:pPr marL="0" indent="0">
                        <a:buNone/>
                      </a:pPr>
                      <a:r>
                        <a:rPr lang="de-DE" sz="1800" b="1" dirty="0"/>
                        <a:t>S1-tdoc#</a:t>
                      </a:r>
                    </a:p>
                  </a:txBody>
                  <a:tcPr/>
                </a:tc>
                <a:tc>
                  <a:txBody>
                    <a:bodyPr/>
                    <a:lstStyle/>
                    <a:p>
                      <a:pPr marL="0" indent="0">
                        <a:buNone/>
                      </a:pPr>
                      <a:r>
                        <a:rPr lang="de-DE" sz="1800" b="1" dirty="0"/>
                        <a:t>CR name</a:t>
                      </a:r>
                    </a:p>
                  </a:txBody>
                  <a:tcPr/>
                </a:tc>
                <a:tc>
                  <a:txBody>
                    <a:bodyPr/>
                    <a:lstStyle/>
                    <a:p>
                      <a:pPr marL="0" indent="0">
                        <a:buNone/>
                      </a:pPr>
                      <a:r>
                        <a:rPr lang="de-DE" sz="1800" b="1" dirty="0"/>
                        <a:t>Author</a:t>
                      </a:r>
                    </a:p>
                  </a:txBody>
                  <a:tcPr/>
                </a:tc>
                <a:tc>
                  <a:txBody>
                    <a:bodyPr/>
                    <a:lstStyle/>
                    <a:p>
                      <a:pPr marL="0" indent="0">
                        <a:buNone/>
                      </a:pPr>
                      <a:r>
                        <a:rPr lang="de-DE" sz="1800" b="1" dirty="0"/>
                        <a:t>Possible RAN Area affected</a:t>
                      </a:r>
                    </a:p>
                  </a:txBody>
                  <a:tcPr/>
                </a:tc>
                <a:extLst>
                  <a:ext uri="{0D108BD9-81ED-4DB2-BD59-A6C34878D82A}">
                    <a16:rowId xmlns:a16="http://schemas.microsoft.com/office/drawing/2014/main" val="1478797856"/>
                  </a:ext>
                </a:extLst>
              </a:tr>
              <a:tr h="267842">
                <a:tc>
                  <a:txBody>
                    <a:bodyPr/>
                    <a:lstStyle/>
                    <a:p>
                      <a:pPr marL="0" indent="0">
                        <a:buNone/>
                      </a:pPr>
                      <a:r>
                        <a:rPr lang="en-GB" sz="1600" u="sng" kern="1200" dirty="0">
                          <a:solidFill>
                            <a:schemeClr val="tx1"/>
                          </a:solidFill>
                          <a:effectLst/>
                          <a:latin typeface="+mn-lt"/>
                          <a:ea typeface="+mn-ea"/>
                          <a:cs typeface="+mn-cs"/>
                          <a:hlinkClick r:id="rId2"/>
                        </a:rPr>
                        <a:t>S1-213272</a:t>
                      </a:r>
                      <a:endParaRPr lang="de-DE" sz="20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Clarification of requirements for clock synchronization with direct device connection and indirect network connection communication</a:t>
                      </a:r>
                      <a:endParaRPr lang="nl-NL" sz="1600" kern="1200" dirty="0">
                        <a:solidFill>
                          <a:schemeClr val="tx1"/>
                        </a:solidFill>
                        <a:effectLst/>
                        <a:latin typeface="+mn-lt"/>
                        <a:ea typeface="+mn-ea"/>
                        <a:cs typeface="+mn-cs"/>
                      </a:endParaRPr>
                    </a:p>
                    <a:p>
                      <a:pPr marL="0" indent="0">
                        <a:buNone/>
                      </a:pPr>
                      <a:endParaRPr lang="de-DE" sz="2000" b="1" dirty="0"/>
                    </a:p>
                  </a:txBody>
                  <a:tcPr/>
                </a:tc>
                <a:tc>
                  <a:txBody>
                    <a:bodyPr/>
                    <a:lstStyle/>
                    <a:p>
                      <a:pPr marL="0" indent="0">
                        <a:buNone/>
                      </a:pPr>
                      <a:r>
                        <a:rPr lang="en-GB" sz="1600" kern="1200" dirty="0">
                          <a:solidFill>
                            <a:schemeClr val="tx1"/>
                          </a:solidFill>
                          <a:effectLst/>
                          <a:latin typeface="+mn-lt"/>
                          <a:ea typeface="+mn-ea"/>
                          <a:cs typeface="+mn-cs"/>
                        </a:rPr>
                        <a:t>Nokia, Qualcomm</a:t>
                      </a:r>
                      <a:endParaRPr lang="de-DE" sz="2000" b="1" dirty="0"/>
                    </a:p>
                  </a:txBody>
                  <a:tcPr/>
                </a:tc>
                <a:tc>
                  <a:txBody>
                    <a:bodyPr/>
                    <a:lstStyle/>
                    <a:p>
                      <a:pPr marL="0" indent="0">
                        <a:buNone/>
                      </a:pPr>
                      <a:r>
                        <a:rPr lang="en-US" sz="1600" kern="1200" dirty="0">
                          <a:solidFill>
                            <a:schemeClr val="tx1"/>
                          </a:solidFill>
                          <a:effectLst/>
                          <a:latin typeface="+mn-lt"/>
                          <a:ea typeface="+mn-ea"/>
                          <a:cs typeface="+mn-cs"/>
                        </a:rPr>
                        <a:t>SL enhancements</a:t>
                      </a:r>
                      <a:endParaRPr lang="de-DE" sz="2000" b="1" dirty="0"/>
                    </a:p>
                  </a:txBody>
                  <a:tcPr/>
                </a:tc>
                <a:extLst>
                  <a:ext uri="{0D108BD9-81ED-4DB2-BD59-A6C34878D82A}">
                    <a16:rowId xmlns:a16="http://schemas.microsoft.com/office/drawing/2014/main" val="1457154111"/>
                  </a:ext>
                </a:extLst>
              </a:tr>
            </a:tbl>
          </a:graphicData>
        </a:graphic>
      </p:graphicFrame>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TEI-18</a:t>
            </a:r>
          </a:p>
        </p:txBody>
      </p:sp>
      <p:sp>
        <p:nvSpPr>
          <p:cNvPr id="6" name="TextBox 5">
            <a:extLst>
              <a:ext uri="{FF2B5EF4-FFF2-40B4-BE49-F238E27FC236}">
                <a16:creationId xmlns:a16="http://schemas.microsoft.com/office/drawing/2014/main" id="{672D400E-4543-4D8B-8382-FAB52A75CDA9}"/>
              </a:ext>
            </a:extLst>
          </p:cNvPr>
          <p:cNvSpPr txBox="1"/>
          <p:nvPr/>
        </p:nvSpPr>
        <p:spPr>
          <a:xfrm>
            <a:off x="629174" y="6392411"/>
            <a:ext cx="9722918" cy="338554"/>
          </a:xfrm>
          <a:prstGeom prst="rect">
            <a:avLst/>
          </a:prstGeom>
          <a:noFill/>
        </p:spPr>
        <p:txBody>
          <a:bodyPr wrap="none" rtlCol="0">
            <a:spAutoFit/>
          </a:bodyPr>
          <a:lstStyle/>
          <a:p>
            <a:r>
              <a:rPr lang="en-GB" sz="1600" dirty="0"/>
              <a:t>*</a:t>
            </a:r>
            <a:r>
              <a:rPr lang="nl-NL" sz="1600" dirty="0"/>
              <a:t>CRs impacting several WGs should not use “TEI” code, but the TEI CRs listed here might still be of interest for RAN</a:t>
            </a:r>
            <a:endParaRPr lang="en-GB" sz="1600" dirty="0"/>
          </a:p>
        </p:txBody>
      </p:sp>
    </p:spTree>
    <p:extLst>
      <p:ext uri="{BB962C8B-B14F-4D97-AF65-F5344CB8AC3E}">
        <p14:creationId xmlns:p14="http://schemas.microsoft.com/office/powerpoint/2010/main" val="2997553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588414" cy="369332"/>
          </a:xfrm>
          <a:prstGeom prst="rect">
            <a:avLst/>
          </a:prstGeom>
          <a:noFill/>
        </p:spPr>
        <p:txBody>
          <a:bodyPr wrap="square" rtlCol="0">
            <a:spAutoFit/>
          </a:bodyPr>
          <a:lstStyle/>
          <a:p>
            <a:r>
              <a:rPr lang="en-GB" dirty="0"/>
              <a:t>*FSs </a:t>
            </a:r>
            <a:r>
              <a:rPr lang="nl-NL" dirty="0"/>
              <a:t>should not impact normative work, but the FSs listed here might still be of interest for RAN</a:t>
            </a:r>
            <a:endParaRPr lang="en-GB" dirty="0"/>
          </a:p>
        </p:txBody>
      </p:sp>
      <p:graphicFrame>
        <p:nvGraphicFramePr>
          <p:cNvPr id="8" name="Content Placeholder 6">
            <a:extLst>
              <a:ext uri="{FF2B5EF4-FFF2-40B4-BE49-F238E27FC236}">
                <a16:creationId xmlns:a16="http://schemas.microsoft.com/office/drawing/2014/main" id="{741E2CFE-A74E-4DAF-AE07-9B0290BDFD7F}"/>
              </a:ext>
            </a:extLst>
          </p:cNvPr>
          <p:cNvGraphicFramePr>
            <a:graphicFrameLocks/>
          </p:cNvGraphicFramePr>
          <p:nvPr>
            <p:extLst>
              <p:ext uri="{D42A27DB-BD31-4B8C-83A1-F6EECF244321}">
                <p14:modId xmlns:p14="http://schemas.microsoft.com/office/powerpoint/2010/main" val="189301980"/>
              </p:ext>
            </p:extLst>
          </p:nvPr>
        </p:nvGraphicFramePr>
        <p:xfrm>
          <a:off x="469986" y="1730490"/>
          <a:ext cx="10819296" cy="182193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FRMCS Evolution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2"/>
                        </a:rPr>
                        <a:t>TR 22.989</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pPr marL="0" indent="0" algn="just" hangingPunct="0">
                        <a:buNone/>
                      </a:pPr>
                      <a:r>
                        <a:rPr lang="en-GB" sz="1600" kern="1200" dirty="0">
                          <a:solidFill>
                            <a:schemeClr val="tx1"/>
                          </a:solidFill>
                          <a:effectLst/>
                          <a:latin typeface="+mn-lt"/>
                          <a:ea typeface="+mn-ea"/>
                          <a:cs typeface="+mn-cs"/>
                        </a:rPr>
                        <a:t>SA1 has </a:t>
                      </a:r>
                      <a:r>
                        <a:rPr lang="en-US" sz="16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9" name="Content Placeholder 6">
            <a:extLst>
              <a:ext uri="{FF2B5EF4-FFF2-40B4-BE49-F238E27FC236}">
                <a16:creationId xmlns:a16="http://schemas.microsoft.com/office/drawing/2014/main" id="{7272AA68-500F-4293-B973-AD2BBE491156}"/>
              </a:ext>
            </a:extLst>
          </p:cNvPr>
          <p:cNvGraphicFramePr>
            <a:graphicFrameLocks/>
          </p:cNvGraphicFramePr>
          <p:nvPr>
            <p:extLst>
              <p:ext uri="{D42A27DB-BD31-4B8C-83A1-F6EECF244321}">
                <p14:modId xmlns:p14="http://schemas.microsoft.com/office/powerpoint/2010/main" val="3728859989"/>
              </p:ext>
            </p:extLst>
          </p:nvPr>
        </p:nvGraphicFramePr>
        <p:xfrm>
          <a:off x="469986" y="3800098"/>
          <a:ext cx="10819296" cy="1334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Study on Off-Network for Rail</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3"/>
                        </a:rPr>
                        <a:t>TR22.990</a:t>
                      </a:r>
                      <a:r>
                        <a:rPr lang="en-GB" sz="1600" kern="1200" dirty="0">
                          <a:solidFill>
                            <a:schemeClr val="tx1"/>
                          </a:solidFill>
                          <a:effectLst/>
                          <a:latin typeface="+mn-lt"/>
                          <a:ea typeface="+mn-ea"/>
                          <a:cs typeface="+mn-cs"/>
                        </a:rPr>
                        <a:t> (new)</a:t>
                      </a:r>
                      <a:endParaRPr lang="nl-NL" sz="16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pPr marL="0" indent="0" algn="just" hangingPunct="0">
                        <a:buNone/>
                      </a:pPr>
                      <a:r>
                        <a:rPr lang="nl-NL" sz="1600" kern="1200" dirty="0">
                          <a:solidFill>
                            <a:srgbClr val="FF0000"/>
                          </a:solidFill>
                          <a:effectLst/>
                          <a:latin typeface="+mn-lt"/>
                          <a:ea typeface="+mn-ea"/>
                          <a:cs typeface="+mn-cs"/>
                        </a:rPr>
                        <a:t>….</a:t>
                      </a:r>
                      <a:endParaRPr lang="nl-NL" sz="1600" dirty="0">
                        <a:solidFill>
                          <a:srgbClr val="FF0000"/>
                        </a:solidFill>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4209156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455659" cy="369332"/>
          </a:xfrm>
          <a:prstGeom prst="rect">
            <a:avLst/>
          </a:prstGeom>
          <a:noFill/>
        </p:spPr>
        <p:txBody>
          <a:bodyPr wrap="square" rtlCol="0">
            <a:spAutoFit/>
          </a:bodyPr>
          <a:lstStyle/>
          <a:p>
            <a:r>
              <a:rPr lang="en-GB" dirty="0"/>
              <a:t>*FSs </a:t>
            </a:r>
            <a:r>
              <a:rPr lang="nl-NL" dirty="0"/>
              <a:t>should not impact normative work, but these FSs might still be of interest for RAN</a:t>
            </a:r>
            <a:endParaRPr lang="en-GB" dirty="0"/>
          </a:p>
        </p:txBody>
      </p:sp>
      <p:graphicFrame>
        <p:nvGraphicFramePr>
          <p:cNvPr id="10" name="Content Placeholder 6">
            <a:extLst>
              <a:ext uri="{FF2B5EF4-FFF2-40B4-BE49-F238E27FC236}">
                <a16:creationId xmlns:a16="http://schemas.microsoft.com/office/drawing/2014/main" id="{9A7D2A93-1C50-4C62-9046-47799FFFC78B}"/>
              </a:ext>
            </a:extLst>
          </p:cNvPr>
          <p:cNvGraphicFramePr>
            <a:graphicFrameLocks/>
          </p:cNvGraphicFramePr>
          <p:nvPr>
            <p:extLst>
              <p:ext uri="{D42A27DB-BD31-4B8C-83A1-F6EECF244321}">
                <p14:modId xmlns:p14="http://schemas.microsoft.com/office/powerpoint/2010/main" val="376502782"/>
              </p:ext>
            </p:extLst>
          </p:nvPr>
        </p:nvGraphicFramePr>
        <p:xfrm>
          <a:off x="469986" y="1680657"/>
          <a:ext cx="10819296" cy="22555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56864">
                <a:tc gridSpan="4">
                  <a:txBody>
                    <a:bodyPr/>
                    <a:lstStyle/>
                    <a:p>
                      <a:pPr marL="0" indent="0">
                        <a:buNone/>
                      </a:pPr>
                      <a:r>
                        <a:rPr lang="en-US" sz="1800" b="1" kern="1200" dirty="0">
                          <a:solidFill>
                            <a:schemeClr val="tx1"/>
                          </a:solidFill>
                          <a:effectLst/>
                          <a:latin typeface="+mn-lt"/>
                          <a:ea typeface="+mn-ea"/>
                          <a:cs typeface="+mn-cs"/>
                        </a:rPr>
                        <a:t>Guidelines for Extra-territorial 5G Systems [5GET]</a:t>
                      </a:r>
                      <a:endParaRPr lang="en-US" sz="18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91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Nicolas </a:t>
                      </a:r>
                      <a:r>
                        <a:rPr lang="fr-FR" sz="1400" kern="1200" dirty="0" err="1">
                          <a:solidFill>
                            <a:schemeClr val="tx1"/>
                          </a:solidFill>
                          <a:effectLst/>
                          <a:latin typeface="+mn-lt"/>
                          <a:ea typeface="+mn-ea"/>
                          <a:cs typeface="+mn-cs"/>
                        </a:rPr>
                        <a:t>Chuberre</a:t>
                      </a:r>
                      <a:r>
                        <a:rPr lang="fr-FR" sz="1400" kern="1200" dirty="0">
                          <a:solidFill>
                            <a:schemeClr val="tx1"/>
                          </a:solidFill>
                          <a:effectLst/>
                          <a:latin typeface="+mn-lt"/>
                          <a:ea typeface="+mn-ea"/>
                          <a:cs typeface="+mn-cs"/>
                        </a:rPr>
                        <a:t> (Thales)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hlinkClick r:id="rId2"/>
                        </a:rPr>
                        <a:t>TR 22.926</a:t>
                      </a:r>
                      <a:r>
                        <a:rPr lang="nl-NL" sz="1400" dirty="0"/>
                        <a:t> (new)</a:t>
                      </a:r>
                    </a:p>
                  </a:txBody>
                  <a:tcPr/>
                </a:tc>
                <a:extLst>
                  <a:ext uri="{0D108BD9-81ED-4DB2-BD59-A6C34878D82A}">
                    <a16:rowId xmlns:a16="http://schemas.microsoft.com/office/drawing/2014/main" val="711006635"/>
                  </a:ext>
                </a:extLst>
              </a:tr>
              <a:tr h="1300333">
                <a:tc>
                  <a:txBody>
                    <a:bodyPr/>
                    <a:lstStyle/>
                    <a:p>
                      <a:r>
                        <a:rPr lang="nl-NL" sz="1400" b="1" dirty="0"/>
                        <a:t>Summary:</a:t>
                      </a:r>
                    </a:p>
                  </a:txBody>
                  <a:tcPr/>
                </a:tc>
                <a:tc gridSpan="3">
                  <a:txBody>
                    <a:bodyPr/>
                    <a:lstStyle/>
                    <a:p>
                      <a:pPr lvl="0" algn="just" fontAlgn="auto" hangingPunct="0"/>
                      <a:r>
                        <a:rPr lang="en-GB" sz="1400" kern="1200" dirty="0">
                          <a:solidFill>
                            <a:schemeClr val="tx1"/>
                          </a:solidFill>
                          <a:effectLst/>
                          <a:latin typeface="+mn-lt"/>
                          <a:ea typeface="+mn-ea"/>
                          <a:cs typeface="+mn-cs"/>
                        </a:rPr>
                        <a:t>A guidelines document is produced that should also be useful as a basis for technical work in other 3GPP Working Groups to the provision of services when considering extra-territoriality of the corresponding 5G public network or access. The following topics will be addressed: identification of use cases and conditions generating extra-territoriality of public 5G systems (e.g. HAPS covering multiple countries, satellite access covering international waters, aeronautical networks), identification of 3GPP features (e.g. emergency calls, PWS, LI, charging) and technical aspects (e.g. MCC/MNC, location of UE/NW) for which extra-territoriality may be relevant, and types of regulations that may be applicable.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546878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Normative working items with </a:t>
            </a:r>
            <a:r>
              <a:rPr lang="en-US" u="sng" dirty="0"/>
              <a:t>no</a:t>
            </a:r>
            <a:r>
              <a:rPr lang="en-US" dirty="0"/>
              <a:t>  expected RAN impacts</a:t>
            </a:r>
          </a:p>
        </p:txBody>
      </p:sp>
    </p:spTree>
    <p:extLst>
      <p:ext uri="{BB962C8B-B14F-4D97-AF65-F5344CB8AC3E}">
        <p14:creationId xmlns:p14="http://schemas.microsoft.com/office/powerpoint/2010/main" val="98443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344362" y="1264860"/>
          <a:ext cx="11081434" cy="305982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267842">
                <a:tc gridSpan="4">
                  <a:txBody>
                    <a:bodyPr/>
                    <a:lstStyle/>
                    <a:p>
                      <a:pPr marL="0" indent="0">
                        <a:buNone/>
                      </a:pPr>
                      <a:r>
                        <a:rPr lang="de-DE" sz="2400" b="1" dirty="0"/>
                        <a:t>AI/L Model Transfer in 5GS [AMMT]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Jia SHEN (OPPO)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40</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AI/ML model transfer in 5GS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222591">
                <a:tc>
                  <a:txBody>
                    <a:bodyPr/>
                    <a:lstStyle/>
                    <a:p>
                      <a:r>
                        <a:rPr lang="nl-NL" sz="1600" b="1" dirty="0"/>
                        <a:t>Summary</a:t>
                      </a:r>
                    </a:p>
                  </a:txBody>
                  <a:tcPr/>
                </a:tc>
                <a:tc gridSpan="3">
                  <a:txBody>
                    <a:bodyPr/>
                    <a:lstStyle/>
                    <a:p>
                      <a:pPr algn="just" hangingPunct="0"/>
                      <a:r>
                        <a:rPr lang="en-GB" sz="14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1900">
                <a:tc>
                  <a:txBody>
                    <a:bodyPr/>
                    <a:lstStyle/>
                    <a:p>
                      <a:endParaRPr lang="nl-NL" sz="1600" b="1" dirty="0"/>
                    </a:p>
                  </a:txBody>
                  <a:tcPr/>
                </a:tc>
                <a:tc gridSpan="3">
                  <a:txBody>
                    <a:bodyPr/>
                    <a:lstStyle/>
                    <a:p>
                      <a:pPr algn="just" hangingPunct="0"/>
                      <a:endParaRPr lang="en-US"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1467502"/>
                  </a:ext>
                </a:extLst>
              </a:tr>
            </a:tbl>
          </a:graphicData>
        </a:graphic>
      </p:graphicFrame>
      <p:graphicFrame>
        <p:nvGraphicFramePr>
          <p:cNvPr id="4" name="Content Placeholder 6">
            <a:extLst>
              <a:ext uri="{FF2B5EF4-FFF2-40B4-BE49-F238E27FC236}">
                <a16:creationId xmlns:a16="http://schemas.microsoft.com/office/drawing/2014/main" id="{0D989E13-4525-43FE-B500-2C7745E11F81}"/>
              </a:ext>
            </a:extLst>
          </p:cNvPr>
          <p:cNvGraphicFramePr>
            <a:graphicFrameLocks/>
          </p:cNvGraphicFramePr>
          <p:nvPr/>
        </p:nvGraphicFramePr>
        <p:xfrm>
          <a:off x="421565" y="3989723"/>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926948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43023126"/>
              </p:ext>
            </p:extLst>
          </p:nvPr>
        </p:nvGraphicFramePr>
        <p:xfrm>
          <a:off x="487738" y="1253643"/>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8" name="Content Placeholder 6">
            <a:extLst>
              <a:ext uri="{FF2B5EF4-FFF2-40B4-BE49-F238E27FC236}">
                <a16:creationId xmlns:a16="http://schemas.microsoft.com/office/drawing/2014/main" id="{DD21D713-BDA2-4C44-A90E-3148EA71A391}"/>
              </a:ext>
            </a:extLst>
          </p:cNvPr>
          <p:cNvGraphicFramePr>
            <a:graphicFrameLocks noGrp="1"/>
          </p:cNvGraphicFramePr>
          <p:nvPr>
            <p:ph idx="1"/>
            <p:extLst>
              <p:ext uri="{D42A27DB-BD31-4B8C-83A1-F6EECF244321}">
                <p14:modId xmlns:p14="http://schemas.microsoft.com/office/powerpoint/2010/main" val="315895848"/>
              </p:ext>
            </p:extLst>
          </p:nvPr>
        </p:nvGraphicFramePr>
        <p:xfrm>
          <a:off x="487738" y="398239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217506237"/>
              </p:ext>
            </p:extLst>
          </p:nvPr>
        </p:nvGraphicFramePr>
        <p:xfrm>
          <a:off x="384662" y="1464196"/>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025166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7728" y="1642348"/>
            <a:ext cx="6374731"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This presentation aims to give an outline of the normative work done by SA1 in the context of Rel-18 and list the </a:t>
            </a:r>
            <a:r>
              <a:rPr lang="en-US" sz="2600" b="1" dirty="0">
                <a:ea typeface="MS PGothic" panose="020B0600070205080204" pitchFamily="34" charset="-128"/>
              </a:rPr>
              <a:t>possible</a:t>
            </a:r>
            <a:r>
              <a:rPr lang="en-US" sz="2600" dirty="0">
                <a:ea typeface="MS PGothic" panose="020B0600070205080204" pitchFamily="34" charset="-128"/>
              </a:rPr>
              <a:t> RAN topics that </a:t>
            </a:r>
            <a:r>
              <a:rPr lang="en-US" sz="2600" b="1" dirty="0">
                <a:ea typeface="MS PGothic" panose="020B0600070205080204" pitchFamily="34" charset="-128"/>
              </a:rPr>
              <a:t>could be </a:t>
            </a:r>
            <a:r>
              <a:rPr lang="en-US" sz="2600" dirty="0">
                <a:ea typeface="MS PGothic" panose="020B0600070205080204" pitchFamily="34" charset="-128"/>
              </a:rPr>
              <a:t>affected.</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Slide number 3 presents an </a:t>
            </a:r>
            <a:r>
              <a:rPr lang="en-US" sz="2600" b="1" dirty="0">
                <a:ea typeface="MS PGothic" panose="020B0600070205080204" pitchFamily="34" charset="-128"/>
              </a:rPr>
              <a:t>indication </a:t>
            </a:r>
            <a:r>
              <a:rPr lang="en-US" b="1" dirty="0"/>
              <a:t>of</a:t>
            </a:r>
            <a:r>
              <a:rPr lang="en-US" altLang="nl-NL" b="1" dirty="0"/>
              <a:t> possible RAN impacts </a:t>
            </a:r>
            <a:r>
              <a:rPr lang="en-US" altLang="nl-NL" dirty="0"/>
              <a:t>elaborated by the </a:t>
            </a:r>
            <a:r>
              <a:rPr lang="en-US" altLang="nl-NL" b="1" dirty="0"/>
              <a:t>respective rapporteurs</a:t>
            </a:r>
            <a:r>
              <a:rPr lang="en-US" altLang="nl-NL" dirty="0"/>
              <a:t>. It </a:t>
            </a:r>
            <a:r>
              <a:rPr lang="en-US" sz="2600" b="1" dirty="0">
                <a:ea typeface="MS PGothic" panose="020B0600070205080204" pitchFamily="34" charset="-128"/>
              </a:rPr>
              <a:t>addresses only </a:t>
            </a:r>
            <a:r>
              <a:rPr lang="en-US" sz="2600" dirty="0">
                <a:ea typeface="MS PGothic" panose="020B0600070205080204" pitchFamily="34" charset="-128"/>
              </a:rPr>
              <a:t>RAN Rel-18 topics that </a:t>
            </a:r>
            <a:r>
              <a:rPr lang="en-US" sz="2600" b="1" dirty="0">
                <a:ea typeface="MS PGothic" panose="020B0600070205080204" pitchFamily="34" charset="-128"/>
              </a:rPr>
              <a:t>might be impacted </a:t>
            </a:r>
            <a:r>
              <a:rPr lang="en-US" sz="2600" dirty="0">
                <a:ea typeface="MS PGothic" panose="020B0600070205080204" pitchFamily="34" charset="-128"/>
              </a:rPr>
              <a:t>by SA1 Rel-18 normative work. </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Rel-18 Stage 1 will freeze in </a:t>
            </a:r>
            <a:r>
              <a:rPr lang="en-US" sz="2600" b="1" dirty="0">
                <a:ea typeface="MS PGothic" panose="020B0600070205080204" pitchFamily="34" charset="-128"/>
              </a:rPr>
              <a:t>Dec 2021</a:t>
            </a:r>
            <a:r>
              <a:rPr lang="en-US" sz="2600" dirty="0">
                <a:ea typeface="MS PGothic" panose="020B0600070205080204" pitchFamily="34" charset="-128"/>
              </a:rPr>
              <a:t>. </a:t>
            </a:r>
            <a:endParaRPr lang="en-US"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835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pic>
        <p:nvPicPr>
          <p:cNvPr id="5" name="Picture 4">
            <a:extLst>
              <a:ext uri="{FF2B5EF4-FFF2-40B4-BE49-F238E27FC236}">
                <a16:creationId xmlns:a16="http://schemas.microsoft.com/office/drawing/2014/main" id="{A1E80702-5426-4775-BE97-D3C9CF132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5672" y="1732583"/>
            <a:ext cx="4339389" cy="3685986"/>
          </a:xfrm>
          <a:prstGeom prst="rect">
            <a:avLst/>
          </a:prstGeom>
        </p:spPr>
      </p:pic>
      <p:sp>
        <p:nvSpPr>
          <p:cNvPr id="8" name="TextBox 7">
            <a:extLst>
              <a:ext uri="{FF2B5EF4-FFF2-40B4-BE49-F238E27FC236}">
                <a16:creationId xmlns:a16="http://schemas.microsoft.com/office/drawing/2014/main" id="{EC5E1D16-B346-420C-8469-2A5C85870919}"/>
              </a:ext>
            </a:extLst>
          </p:cNvPr>
          <p:cNvSpPr txBox="1"/>
          <p:nvPr/>
        </p:nvSpPr>
        <p:spPr>
          <a:xfrm>
            <a:off x="7804484" y="5478569"/>
            <a:ext cx="3729788" cy="292388"/>
          </a:xfrm>
          <a:prstGeom prst="rect">
            <a:avLst/>
          </a:prstGeom>
          <a:noFill/>
        </p:spPr>
        <p:txBody>
          <a:bodyPr wrap="square" rtlCol="0">
            <a:spAutoFit/>
          </a:bodyPr>
          <a:lstStyle/>
          <a:p>
            <a:r>
              <a:rPr lang="en-US" sz="1300" dirty="0"/>
              <a:t>List of RAN Rel-18 topic email discussions </a:t>
            </a:r>
            <a:r>
              <a:rPr lang="en-US" sz="1300" dirty="0">
                <a:hlinkClick r:id="rId4"/>
              </a:rPr>
              <a:t>RP-212657</a:t>
            </a:r>
            <a:endParaRPr lang="en-US" sz="1300" dirty="0"/>
          </a:p>
        </p:txBody>
      </p:sp>
    </p:spTree>
    <p:extLst>
      <p:ext uri="{BB962C8B-B14F-4D97-AF65-F5344CB8AC3E}">
        <p14:creationId xmlns:p14="http://schemas.microsoft.com/office/powerpoint/2010/main" val="40619917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1203935215"/>
              </p:ext>
            </p:extLst>
          </p:nvPr>
        </p:nvGraphicFramePr>
        <p:xfrm>
          <a:off x="427580" y="1309038"/>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06599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933D5BFE-7EB1-4BDD-BDE1-F91E5D37C7AA}"/>
              </a:ext>
            </a:extLst>
          </p:cNvPr>
          <p:cNvSpPr/>
          <p:nvPr/>
        </p:nvSpPr>
        <p:spPr>
          <a:xfrm>
            <a:off x="18405" y="261928"/>
            <a:ext cx="1221073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0B87C2B-90A3-4463-AC4D-E0E20DCC5430}"/>
              </a:ext>
            </a:extLst>
          </p:cNvPr>
          <p:cNvSpPr/>
          <p:nvPr/>
        </p:nvSpPr>
        <p:spPr>
          <a:xfrm>
            <a:off x="6294308" y="1470425"/>
            <a:ext cx="586597" cy="4611538"/>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38" name="TextBox 137">
            <a:extLst>
              <a:ext uri="{FF2B5EF4-FFF2-40B4-BE49-F238E27FC236}">
                <a16:creationId xmlns:a16="http://schemas.microsoft.com/office/drawing/2014/main" id="{4AC2FC80-644C-4D55-BC69-2DEFACED45FE}"/>
              </a:ext>
            </a:extLst>
          </p:cNvPr>
          <p:cNvSpPr txBox="1"/>
          <p:nvPr/>
        </p:nvSpPr>
        <p:spPr>
          <a:xfrm rot="17974961">
            <a:off x="10199282" y="513418"/>
            <a:ext cx="1888915" cy="276999"/>
          </a:xfrm>
          <a:prstGeom prst="rect">
            <a:avLst/>
          </a:prstGeom>
          <a:noFill/>
        </p:spPr>
        <p:txBody>
          <a:bodyPr wrap="square" rtlCol="0">
            <a:spAutoFit/>
          </a:bodyPr>
          <a:lstStyle/>
          <a:p>
            <a:pPr>
              <a:defRPr/>
            </a:pPr>
            <a:r>
              <a:rPr lang="en-US" altLang="en-US" sz="1200" dirty="0" err="1"/>
              <a:t>RedCap</a:t>
            </a:r>
            <a:r>
              <a:rPr lang="en-US" altLang="en-US" sz="1200" dirty="0"/>
              <a:t> evolution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7978908">
            <a:off x="9102420" y="583134"/>
            <a:ext cx="1502683" cy="461665"/>
          </a:xfrm>
          <a:prstGeom prst="rect">
            <a:avLst/>
          </a:prstGeom>
          <a:noFill/>
        </p:spPr>
        <p:txBody>
          <a:bodyPr wrap="square" rtlCol="0">
            <a:spAutoFit/>
          </a:bodyPr>
          <a:lstStyle/>
          <a:p>
            <a:pPr>
              <a:defRPr/>
            </a:pPr>
            <a:r>
              <a:rPr lang="en-US" altLang="en-US" sz="1200" dirty="0"/>
              <a:t>Expanded and improved Positioning</a:t>
            </a:r>
          </a:p>
        </p:txBody>
      </p:sp>
      <p:sp>
        <p:nvSpPr>
          <p:cNvPr id="32" name="Rectangle 31">
            <a:extLst>
              <a:ext uri="{FF2B5EF4-FFF2-40B4-BE49-F238E27FC236}">
                <a16:creationId xmlns:a16="http://schemas.microsoft.com/office/drawing/2014/main" id="{79047274-0BF2-4CAF-AF17-7943604081D4}"/>
              </a:ext>
            </a:extLst>
          </p:cNvPr>
          <p:cNvSpPr/>
          <p:nvPr/>
        </p:nvSpPr>
        <p:spPr>
          <a:xfrm>
            <a:off x="10975276" y="1478279"/>
            <a:ext cx="586597" cy="4611538"/>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9795368" y="1478279"/>
            <a:ext cx="586597" cy="4603684"/>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8621816" y="1467229"/>
            <a:ext cx="586597" cy="4619961"/>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7449842" y="1462002"/>
            <a:ext cx="586597" cy="4619961"/>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228580" y="1455151"/>
            <a:ext cx="11617704" cy="40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1BBE3FD-D040-4A62-A949-BF57711FAB7F}"/>
              </a:ext>
            </a:extLst>
          </p:cNvPr>
          <p:cNvCxnSpPr>
            <a:cxnSpLocks/>
          </p:cNvCxnSpPr>
          <p:nvPr/>
        </p:nvCxnSpPr>
        <p:spPr>
          <a:xfrm>
            <a:off x="228580" y="1848615"/>
            <a:ext cx="11617704" cy="6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E0F8D67-A67E-431D-80D3-156B21F78F58}"/>
              </a:ext>
            </a:extLst>
          </p:cNvPr>
          <p:cNvCxnSpPr>
            <a:cxnSpLocks/>
          </p:cNvCxnSpPr>
          <p:nvPr/>
        </p:nvCxnSpPr>
        <p:spPr>
          <a:xfrm>
            <a:off x="228580" y="2191579"/>
            <a:ext cx="11617704" cy="84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A881EB3-CFD5-4FE4-AA98-8EA3CF4A9FEB}"/>
              </a:ext>
            </a:extLst>
          </p:cNvPr>
          <p:cNvCxnSpPr>
            <a:cxnSpLocks/>
          </p:cNvCxnSpPr>
          <p:nvPr/>
        </p:nvCxnSpPr>
        <p:spPr>
          <a:xfrm flipV="1">
            <a:off x="228580" y="2530446"/>
            <a:ext cx="11617704" cy="36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DEA6E75-63CD-4FD7-B911-C2CED5089F7E}"/>
              </a:ext>
            </a:extLst>
          </p:cNvPr>
          <p:cNvCxnSpPr>
            <a:cxnSpLocks/>
          </p:cNvCxnSpPr>
          <p:nvPr/>
        </p:nvCxnSpPr>
        <p:spPr>
          <a:xfrm flipV="1">
            <a:off x="167552" y="2895613"/>
            <a:ext cx="11678732" cy="29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2D01A8-7A3F-44A6-9FA2-8A1D77323EAE}"/>
              </a:ext>
            </a:extLst>
          </p:cNvPr>
          <p:cNvCxnSpPr>
            <a:cxnSpLocks/>
          </p:cNvCxnSpPr>
          <p:nvPr/>
        </p:nvCxnSpPr>
        <p:spPr>
          <a:xfrm>
            <a:off x="167552" y="3814247"/>
            <a:ext cx="11678732" cy="362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625B802-D4DF-4928-950A-FABF016ED8AC}"/>
              </a:ext>
            </a:extLst>
          </p:cNvPr>
          <p:cNvCxnSpPr>
            <a:cxnSpLocks/>
          </p:cNvCxnSpPr>
          <p:nvPr/>
        </p:nvCxnSpPr>
        <p:spPr>
          <a:xfrm>
            <a:off x="181839" y="4673160"/>
            <a:ext cx="11653793" cy="109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66212E4-A93B-420D-8BEA-50A207D232DE}"/>
              </a:ext>
            </a:extLst>
          </p:cNvPr>
          <p:cNvCxnSpPr>
            <a:cxnSpLocks/>
          </p:cNvCxnSpPr>
          <p:nvPr/>
        </p:nvCxnSpPr>
        <p:spPr>
          <a:xfrm>
            <a:off x="155078" y="4221204"/>
            <a:ext cx="116531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EFDECB9-5C64-4680-982A-AB2D2B76482E}"/>
              </a:ext>
            </a:extLst>
          </p:cNvPr>
          <p:cNvCxnSpPr>
            <a:cxnSpLocks/>
          </p:cNvCxnSpPr>
          <p:nvPr/>
        </p:nvCxnSpPr>
        <p:spPr>
          <a:xfrm>
            <a:off x="193178" y="3369152"/>
            <a:ext cx="11617704" cy="184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4D4D16A1-9127-4B3F-B7B2-1E16A7E4902E}"/>
              </a:ext>
            </a:extLst>
          </p:cNvPr>
          <p:cNvCxnSpPr>
            <a:cxnSpLocks/>
          </p:cNvCxnSpPr>
          <p:nvPr/>
        </p:nvCxnSpPr>
        <p:spPr>
          <a:xfrm>
            <a:off x="213229" y="5147384"/>
            <a:ext cx="116484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575225DF-FC65-4489-8058-2C8EBC86EBB9}"/>
              </a:ext>
            </a:extLst>
          </p:cNvPr>
          <p:cNvSpPr txBox="1"/>
          <p:nvPr/>
        </p:nvSpPr>
        <p:spPr>
          <a:xfrm>
            <a:off x="132488" y="1868278"/>
            <a:ext cx="3679553" cy="338554"/>
          </a:xfrm>
          <a:prstGeom prst="rect">
            <a:avLst/>
          </a:prstGeom>
          <a:noFill/>
        </p:spPr>
        <p:txBody>
          <a:bodyPr wrap="square" rtlCol="0">
            <a:spAutoFit/>
          </a:bodyPr>
          <a:lstStyle/>
          <a:p>
            <a:r>
              <a:rPr lang="en-US" sz="1600" dirty="0">
                <a:hlinkClick r:id="rId2" action="ppaction://hlinksldjump"/>
              </a:rPr>
              <a:t>Ranging Services</a:t>
            </a:r>
            <a:endParaRPr lang="en-US" sz="1600" dirty="0"/>
          </a:p>
        </p:txBody>
      </p:sp>
      <p:cxnSp>
        <p:nvCxnSpPr>
          <p:cNvPr id="77" name="Straight Connector 76">
            <a:extLst>
              <a:ext uri="{FF2B5EF4-FFF2-40B4-BE49-F238E27FC236}">
                <a16:creationId xmlns:a16="http://schemas.microsoft.com/office/drawing/2014/main" id="{458B9B96-794E-4629-9E8A-DCCDAA9EB4AF}"/>
              </a:ext>
            </a:extLst>
          </p:cNvPr>
          <p:cNvCxnSpPr>
            <a:cxnSpLocks/>
          </p:cNvCxnSpPr>
          <p:nvPr/>
        </p:nvCxnSpPr>
        <p:spPr>
          <a:xfrm flipV="1">
            <a:off x="196126" y="5541228"/>
            <a:ext cx="11625218" cy="5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55868181-A53A-41DC-9976-2FFC0696F44E}"/>
              </a:ext>
            </a:extLst>
          </p:cNvPr>
          <p:cNvSpPr txBox="1"/>
          <p:nvPr/>
        </p:nvSpPr>
        <p:spPr>
          <a:xfrm>
            <a:off x="117075" y="2219618"/>
            <a:ext cx="3489142" cy="338554"/>
          </a:xfrm>
          <a:prstGeom prst="rect">
            <a:avLst/>
          </a:prstGeom>
          <a:noFill/>
        </p:spPr>
        <p:txBody>
          <a:bodyPr wrap="square" rtlCol="0">
            <a:spAutoFit/>
          </a:bodyPr>
          <a:lstStyle/>
          <a:p>
            <a:r>
              <a:rPr lang="en-GB" sz="1600" dirty="0">
                <a:hlinkClick r:id="rId3" action="ppaction://hlinksldjump"/>
              </a:rPr>
              <a:t>Personal IoT and Residential Networks</a:t>
            </a:r>
            <a:endParaRPr lang="en-GB" sz="1600" dirty="0"/>
          </a:p>
        </p:txBody>
      </p:sp>
      <p:sp>
        <p:nvSpPr>
          <p:cNvPr id="82" name="TextBox 81">
            <a:extLst>
              <a:ext uri="{FF2B5EF4-FFF2-40B4-BE49-F238E27FC236}">
                <a16:creationId xmlns:a16="http://schemas.microsoft.com/office/drawing/2014/main" id="{A03450B2-C905-45FB-840C-D1FC04F85BE2}"/>
              </a:ext>
            </a:extLst>
          </p:cNvPr>
          <p:cNvSpPr txBox="1"/>
          <p:nvPr/>
        </p:nvSpPr>
        <p:spPr>
          <a:xfrm>
            <a:off x="117075" y="2996694"/>
            <a:ext cx="4118298" cy="338554"/>
          </a:xfrm>
          <a:prstGeom prst="rect">
            <a:avLst/>
          </a:prstGeom>
          <a:noFill/>
        </p:spPr>
        <p:txBody>
          <a:bodyPr wrap="square" rtlCol="0">
            <a:spAutoFit/>
          </a:bodyPr>
          <a:lstStyle/>
          <a:p>
            <a:r>
              <a:rPr lang="en-US" sz="1600" dirty="0">
                <a:hlinkClick r:id="rId4" action="ppaction://hlinksldjump"/>
              </a:rPr>
              <a:t>Smart Energy and Infrastructure</a:t>
            </a:r>
            <a:endParaRPr lang="en-US" sz="1600" dirty="0"/>
          </a:p>
        </p:txBody>
      </p:sp>
      <p:sp>
        <p:nvSpPr>
          <p:cNvPr id="84" name="TextBox 83">
            <a:extLst>
              <a:ext uri="{FF2B5EF4-FFF2-40B4-BE49-F238E27FC236}">
                <a16:creationId xmlns:a16="http://schemas.microsoft.com/office/drawing/2014/main" id="{E752A37D-DED2-416E-832D-B588D953E450}"/>
              </a:ext>
            </a:extLst>
          </p:cNvPr>
          <p:cNvSpPr txBox="1"/>
          <p:nvPr/>
        </p:nvSpPr>
        <p:spPr>
          <a:xfrm>
            <a:off x="117075" y="3457302"/>
            <a:ext cx="3745236" cy="338554"/>
          </a:xfrm>
          <a:prstGeom prst="rect">
            <a:avLst/>
          </a:prstGeom>
          <a:noFill/>
        </p:spPr>
        <p:txBody>
          <a:bodyPr wrap="square" rtlCol="0">
            <a:spAutoFit/>
          </a:bodyPr>
          <a:lstStyle/>
          <a:p>
            <a:r>
              <a:rPr lang="en-US" sz="1600" dirty="0">
                <a:hlinkClick r:id="rId5" action="ppaction://hlinksldjump"/>
              </a:rPr>
              <a:t>Vehicle-Mounted Relays</a:t>
            </a:r>
            <a:endParaRPr lang="en-US" sz="1600" dirty="0"/>
          </a:p>
        </p:txBody>
      </p:sp>
      <p:sp>
        <p:nvSpPr>
          <p:cNvPr id="132" name="TextBox 131">
            <a:extLst>
              <a:ext uri="{FF2B5EF4-FFF2-40B4-BE49-F238E27FC236}">
                <a16:creationId xmlns:a16="http://schemas.microsoft.com/office/drawing/2014/main" id="{99BB61F7-2D99-4F8A-B9D3-9DF9AB4FFB8A}"/>
              </a:ext>
            </a:extLst>
          </p:cNvPr>
          <p:cNvSpPr txBox="1"/>
          <p:nvPr/>
        </p:nvSpPr>
        <p:spPr>
          <a:xfrm rot="18041753">
            <a:off x="10999497" y="584948"/>
            <a:ext cx="1339914" cy="461665"/>
          </a:xfrm>
          <a:prstGeom prst="rect">
            <a:avLst/>
          </a:prstGeom>
          <a:noFill/>
        </p:spPr>
        <p:txBody>
          <a:bodyPr wrap="square" rtlCol="0">
            <a:spAutoFit/>
          </a:bodyPr>
          <a:lstStyle>
            <a:defPPr>
              <a:defRPr lang="nl-NL"/>
            </a:defPPr>
            <a:lvl1pPr>
              <a:defRPr sz="1200"/>
            </a:lvl1pPr>
          </a:lstStyle>
          <a:p>
            <a:r>
              <a:rPr lang="en-US" altLang="en-US" dirty="0"/>
              <a:t>Uplink enhancements</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02351">
            <a:off x="7358785" y="478709"/>
            <a:ext cx="1731345" cy="415498"/>
          </a:xfrm>
          <a:prstGeom prst="rect">
            <a:avLst/>
          </a:prstGeom>
          <a:noFill/>
        </p:spPr>
        <p:txBody>
          <a:bodyPr wrap="square" rtlCol="0">
            <a:spAutoFit/>
          </a:bodyPr>
          <a:lstStyle/>
          <a:p>
            <a:pPr>
              <a:defRPr/>
            </a:pPr>
            <a:r>
              <a:rPr lang="en-US" altLang="en-US" sz="1050" dirty="0"/>
              <a:t>Additional topological improvements (IAB &amp; VMR)</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73351">
            <a:off x="7910826" y="686125"/>
            <a:ext cx="1581812" cy="276999"/>
          </a:xfrm>
          <a:prstGeom prst="rect">
            <a:avLst/>
          </a:prstGeom>
          <a:noFill/>
        </p:spPr>
        <p:txBody>
          <a:bodyPr wrap="square" rtlCol="0">
            <a:spAutoFit/>
          </a:bodyPr>
          <a:lstStyle>
            <a:defPPr>
              <a:defRPr lang="nl-NL"/>
            </a:defPPr>
          </a:lstStyle>
          <a:p>
            <a:pPr>
              <a:defRPr/>
            </a:pPr>
            <a:r>
              <a:rPr lang="en-US" altLang="en-US" sz="1200" dirty="0"/>
              <a:t>Enhancements for XR </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64649">
            <a:off x="6214370" y="600128"/>
            <a:ext cx="1464154" cy="461665"/>
          </a:xfrm>
          <a:prstGeom prst="rect">
            <a:avLst/>
          </a:prstGeom>
          <a:noFill/>
        </p:spPr>
        <p:txBody>
          <a:bodyPr wrap="square" rtlCol="0">
            <a:spAutoFit/>
          </a:bodyPr>
          <a:lstStyle/>
          <a:p>
            <a:pPr>
              <a:defRPr/>
            </a:pPr>
            <a:r>
              <a:rPr lang="en-US" altLang="en-US" sz="1200" dirty="0" err="1"/>
              <a:t>Sidelink</a:t>
            </a:r>
            <a:r>
              <a:rPr lang="en-US" altLang="en-US" sz="1200" dirty="0"/>
              <a:t> enhancements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9709919" y="675467"/>
            <a:ext cx="1464154" cy="276999"/>
          </a:xfrm>
          <a:prstGeom prst="rect">
            <a:avLst/>
          </a:prstGeom>
          <a:noFill/>
        </p:spPr>
        <p:txBody>
          <a:bodyPr wrap="square" rtlCol="0">
            <a:spAutoFit/>
          </a:bodyPr>
          <a:lstStyle/>
          <a:p>
            <a:pPr>
              <a:defRPr/>
            </a:pPr>
            <a:r>
              <a:rPr lang="en-US" altLang="en-US" sz="1200" dirty="0"/>
              <a:t>NTN evolution</a:t>
            </a:r>
            <a:endParaRPr lang="en-US" altLang="en-US" sz="1000" dirty="0"/>
          </a:p>
        </p:txBody>
      </p:sp>
      <p:sp>
        <p:nvSpPr>
          <p:cNvPr id="142" name="TextBox 141">
            <a:extLst>
              <a:ext uri="{FF2B5EF4-FFF2-40B4-BE49-F238E27FC236}">
                <a16:creationId xmlns:a16="http://schemas.microsoft.com/office/drawing/2014/main" id="{876CFBF0-FAD5-49AE-9B6E-EE2BF46054BB}"/>
              </a:ext>
            </a:extLst>
          </p:cNvPr>
          <p:cNvSpPr txBox="1"/>
          <p:nvPr/>
        </p:nvSpPr>
        <p:spPr>
          <a:xfrm rot="17972615">
            <a:off x="6785262" y="548378"/>
            <a:ext cx="1543489" cy="430887"/>
          </a:xfrm>
          <a:prstGeom prst="rect">
            <a:avLst/>
          </a:prstGeom>
          <a:noFill/>
        </p:spPr>
        <p:txBody>
          <a:bodyPr wrap="square" rtlCol="0">
            <a:spAutoFit/>
          </a:bodyPr>
          <a:lstStyle/>
          <a:p>
            <a:pPr>
              <a:defRPr/>
            </a:pPr>
            <a:r>
              <a:rPr lang="en-US" altLang="en-US" sz="1100" dirty="0"/>
              <a:t>Evolution for broadcast &amp; multicast services</a:t>
            </a:r>
          </a:p>
        </p:txBody>
      </p: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6305124" y="311237"/>
            <a:ext cx="669686"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6867497" y="305961"/>
            <a:ext cx="70471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7458996" y="318403"/>
            <a:ext cx="71413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8026557" y="318403"/>
            <a:ext cx="699621" cy="1166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8633802" y="305961"/>
            <a:ext cx="681903" cy="1190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9192785" y="318403"/>
            <a:ext cx="657043" cy="1166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9798345" y="318403"/>
            <a:ext cx="686762" cy="11746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10395793" y="311237"/>
            <a:ext cx="656302" cy="11747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10957251" y="289883"/>
            <a:ext cx="682744" cy="1204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11577496" y="305961"/>
            <a:ext cx="682921" cy="11889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495CE60-5785-4473-9EF1-5E239412A245}"/>
              </a:ext>
            </a:extLst>
          </p:cNvPr>
          <p:cNvSpPr txBox="1"/>
          <p:nvPr/>
        </p:nvSpPr>
        <p:spPr>
          <a:xfrm>
            <a:off x="151293" y="5642798"/>
            <a:ext cx="6187849" cy="615553"/>
          </a:xfrm>
          <a:prstGeom prst="rect">
            <a:avLst/>
          </a:prstGeom>
          <a:noFill/>
        </p:spPr>
        <p:txBody>
          <a:bodyPr wrap="square" rtlCol="0">
            <a:spAutoFit/>
          </a:bodyPr>
          <a:lstStyle/>
          <a:p>
            <a:r>
              <a:rPr lang="en-US" sz="1600" dirty="0">
                <a:hlinkClick r:id="rId6" action="ppaction://hlinksldjump"/>
              </a:rPr>
              <a:t>5GS with Satellite Access to Support Control and/or Video Surveillance </a:t>
            </a:r>
            <a:endParaRPr lang="en-US" sz="1600" dirty="0"/>
          </a:p>
          <a:p>
            <a:endParaRPr lang="nl-NL" dirty="0"/>
          </a:p>
        </p:txBody>
      </p:sp>
      <p:sp>
        <p:nvSpPr>
          <p:cNvPr id="100" name="TextBox 99">
            <a:extLst>
              <a:ext uri="{FF2B5EF4-FFF2-40B4-BE49-F238E27FC236}">
                <a16:creationId xmlns:a16="http://schemas.microsoft.com/office/drawing/2014/main" id="{C0B5E6A0-2159-4C03-8D41-C24FDFE5E43A}"/>
              </a:ext>
            </a:extLst>
          </p:cNvPr>
          <p:cNvSpPr txBox="1"/>
          <p:nvPr/>
        </p:nvSpPr>
        <p:spPr>
          <a:xfrm>
            <a:off x="155078" y="5209557"/>
            <a:ext cx="3830960" cy="338554"/>
          </a:xfrm>
          <a:prstGeom prst="rect">
            <a:avLst/>
          </a:prstGeom>
          <a:noFill/>
        </p:spPr>
        <p:txBody>
          <a:bodyPr wrap="square" rtlCol="0">
            <a:spAutoFit/>
          </a:bodyPr>
          <a:lstStyle/>
          <a:p>
            <a:r>
              <a:rPr lang="en-US" sz="1600" dirty="0">
                <a:hlinkClick r:id="rId7" action="ppaction://hlinksldjump"/>
              </a:rPr>
              <a:t>5GS with Satellite Backhaul  </a:t>
            </a:r>
            <a:endParaRPr lang="en-US" sz="1600" dirty="0"/>
          </a:p>
        </p:txBody>
      </p:sp>
      <p:sp>
        <p:nvSpPr>
          <p:cNvPr id="113" name="TextBox 112">
            <a:extLst>
              <a:ext uri="{FF2B5EF4-FFF2-40B4-BE49-F238E27FC236}">
                <a16:creationId xmlns:a16="http://schemas.microsoft.com/office/drawing/2014/main" id="{E0DDD755-2864-4998-A0E4-8441AA01A7DE}"/>
              </a:ext>
            </a:extLst>
          </p:cNvPr>
          <p:cNvSpPr txBox="1"/>
          <p:nvPr/>
        </p:nvSpPr>
        <p:spPr>
          <a:xfrm>
            <a:off x="117075" y="3867316"/>
            <a:ext cx="4115048" cy="338554"/>
          </a:xfrm>
          <a:prstGeom prst="rect">
            <a:avLst/>
          </a:prstGeom>
          <a:noFill/>
        </p:spPr>
        <p:txBody>
          <a:bodyPr wrap="square" rtlCol="0">
            <a:spAutoFit/>
          </a:bodyPr>
          <a:lstStyle/>
          <a:p>
            <a:r>
              <a:rPr lang="en-US" sz="1600" dirty="0">
                <a:hlinkClick r:id="rId8" action="ppaction://hlinksldjump"/>
              </a:rPr>
              <a:t>Tactile and Multi-Modality Comm. Services</a:t>
            </a:r>
            <a:endParaRPr lang="en-US" sz="1600" dirty="0"/>
          </a:p>
        </p:txBody>
      </p:sp>
      <p:sp>
        <p:nvSpPr>
          <p:cNvPr id="119" name="Title 1">
            <a:extLst>
              <a:ext uri="{FF2B5EF4-FFF2-40B4-BE49-F238E27FC236}">
                <a16:creationId xmlns:a16="http://schemas.microsoft.com/office/drawing/2014/main" id="{78C6FBDC-7F4C-4134-A643-2B1C093C47C8}"/>
              </a:ext>
            </a:extLst>
          </p:cNvPr>
          <p:cNvSpPr>
            <a:spLocks noGrp="1"/>
          </p:cNvSpPr>
          <p:nvPr>
            <p:ph type="title"/>
          </p:nvPr>
        </p:nvSpPr>
        <p:spPr>
          <a:xfrm>
            <a:off x="-10896" y="197044"/>
            <a:ext cx="4195013" cy="1073623"/>
          </a:xfrm>
        </p:spPr>
        <p:txBody>
          <a:bodyPr>
            <a:noAutofit/>
          </a:bodyPr>
          <a:lstStyle/>
          <a:p>
            <a:pPr algn="ctr"/>
            <a:r>
              <a:rPr lang="en-US" altLang="nl-NL" sz="4000" b="1" dirty="0"/>
              <a:t>SA1 Rel-18 work</a:t>
            </a:r>
            <a:br>
              <a:rPr lang="en-US" altLang="nl-NL" sz="3200" dirty="0"/>
            </a:br>
            <a:r>
              <a:rPr lang="en-US" sz="2000" dirty="0"/>
              <a:t>- indications of</a:t>
            </a:r>
            <a:r>
              <a:rPr lang="en-US" altLang="nl-NL" sz="2000" dirty="0"/>
              <a:t> possible RAN impact -</a:t>
            </a:r>
            <a:endParaRPr lang="en-US" altLang="nl-NL" sz="3200" dirty="0"/>
          </a:p>
        </p:txBody>
      </p:sp>
      <p:sp>
        <p:nvSpPr>
          <p:cNvPr id="85" name="TextBox 84">
            <a:extLst>
              <a:ext uri="{FF2B5EF4-FFF2-40B4-BE49-F238E27FC236}">
                <a16:creationId xmlns:a16="http://schemas.microsoft.com/office/drawing/2014/main" id="{986A6634-CEF8-4C68-AEC8-D99B72AD9DC0}"/>
              </a:ext>
            </a:extLst>
          </p:cNvPr>
          <p:cNvSpPr txBox="1"/>
          <p:nvPr/>
        </p:nvSpPr>
        <p:spPr>
          <a:xfrm>
            <a:off x="117075" y="4282187"/>
            <a:ext cx="4887066" cy="338554"/>
          </a:xfrm>
          <a:prstGeom prst="rect">
            <a:avLst/>
          </a:prstGeom>
          <a:noFill/>
        </p:spPr>
        <p:txBody>
          <a:bodyPr wrap="square" rtlCol="0">
            <a:spAutoFit/>
          </a:bodyPr>
          <a:lstStyle/>
          <a:p>
            <a:r>
              <a:rPr lang="en-US" sz="1600" dirty="0">
                <a:hlinkClick r:id="rId4" action="ppaction://hlinksldjump"/>
              </a:rPr>
              <a:t>Enhanced Access to and Support of Network Slice  </a:t>
            </a:r>
            <a:endParaRPr lang="en-US" sz="1600" dirty="0"/>
          </a:p>
        </p:txBody>
      </p:sp>
      <p:sp>
        <p:nvSpPr>
          <p:cNvPr id="87" name="TextBox 86">
            <a:extLst>
              <a:ext uri="{FF2B5EF4-FFF2-40B4-BE49-F238E27FC236}">
                <a16:creationId xmlns:a16="http://schemas.microsoft.com/office/drawing/2014/main" id="{AC2C0B20-9DF6-4B1E-8D77-6CA7ADE188DC}"/>
              </a:ext>
            </a:extLst>
          </p:cNvPr>
          <p:cNvSpPr txBox="1"/>
          <p:nvPr/>
        </p:nvSpPr>
        <p:spPr>
          <a:xfrm>
            <a:off x="101595" y="4755093"/>
            <a:ext cx="5763983" cy="338554"/>
          </a:xfrm>
          <a:prstGeom prst="rect">
            <a:avLst/>
          </a:prstGeom>
          <a:noFill/>
        </p:spPr>
        <p:txBody>
          <a:bodyPr wrap="square" rtlCol="0">
            <a:spAutoFit/>
          </a:bodyPr>
          <a:lstStyle/>
          <a:p>
            <a:r>
              <a:rPr lang="en-US" sz="1600" dirty="0">
                <a:hlinkClick r:id="rId4" action="ppaction://hlinksldjump"/>
              </a:rPr>
              <a:t>Low Power High Accuracy Positioning for Industrial IoT scenarios </a:t>
            </a:r>
            <a:endParaRPr lang="en-US" sz="1600" dirty="0"/>
          </a:p>
        </p:txBody>
      </p:sp>
      <p:sp>
        <p:nvSpPr>
          <p:cNvPr id="92" name="TextBox 91">
            <a:extLst>
              <a:ext uri="{FF2B5EF4-FFF2-40B4-BE49-F238E27FC236}">
                <a16:creationId xmlns:a16="http://schemas.microsoft.com/office/drawing/2014/main" id="{53C88753-F43E-42C5-85CC-2C1BE1ED83B4}"/>
              </a:ext>
            </a:extLst>
          </p:cNvPr>
          <p:cNvSpPr txBox="1"/>
          <p:nvPr/>
        </p:nvSpPr>
        <p:spPr>
          <a:xfrm>
            <a:off x="133382" y="1499252"/>
            <a:ext cx="3712622" cy="338554"/>
          </a:xfrm>
          <a:prstGeom prst="rect">
            <a:avLst/>
          </a:prstGeom>
          <a:noFill/>
        </p:spPr>
        <p:txBody>
          <a:bodyPr wrap="square" rtlCol="0">
            <a:spAutoFit/>
          </a:bodyPr>
          <a:lstStyle/>
          <a:p>
            <a:r>
              <a:rPr lang="en-US" sz="1600" dirty="0">
                <a:hlinkClick r:id="rId9" action="ppaction://hlinksldjump"/>
              </a:rPr>
              <a:t>5G Timing Resiliency System </a:t>
            </a:r>
            <a:endParaRPr lang="de-DE" sz="1600" dirty="0"/>
          </a:p>
        </p:txBody>
      </p:sp>
      <p:sp>
        <p:nvSpPr>
          <p:cNvPr id="109" name="TextBox 108">
            <a:extLst>
              <a:ext uri="{FF2B5EF4-FFF2-40B4-BE49-F238E27FC236}">
                <a16:creationId xmlns:a16="http://schemas.microsoft.com/office/drawing/2014/main" id="{76C3EC43-2729-418D-A325-CC4661E87939}"/>
              </a:ext>
            </a:extLst>
          </p:cNvPr>
          <p:cNvSpPr txBox="1"/>
          <p:nvPr/>
        </p:nvSpPr>
        <p:spPr>
          <a:xfrm rot="17990979">
            <a:off x="8560936" y="600449"/>
            <a:ext cx="1464154" cy="461665"/>
          </a:xfrm>
          <a:prstGeom prst="rect">
            <a:avLst/>
          </a:prstGeom>
          <a:noFill/>
        </p:spPr>
        <p:txBody>
          <a:bodyPr wrap="square" rtlCol="0">
            <a:spAutoFit/>
          </a:bodyPr>
          <a:lstStyle/>
          <a:p>
            <a:pPr>
              <a:defRPr/>
            </a:pPr>
            <a:r>
              <a:rPr lang="en-US" sz="1200" dirty="0"/>
              <a:t>Network slicing enhancements</a:t>
            </a:r>
            <a:endParaRPr lang="en-US" altLang="en-US" sz="1200" dirty="0"/>
          </a:p>
        </p:txBody>
      </p:sp>
      <p:sp>
        <p:nvSpPr>
          <p:cNvPr id="96" name="TextBox 95">
            <a:extLst>
              <a:ext uri="{FF2B5EF4-FFF2-40B4-BE49-F238E27FC236}">
                <a16:creationId xmlns:a16="http://schemas.microsoft.com/office/drawing/2014/main" id="{540761F0-6727-46F1-85D2-2937A5D78BA5}"/>
              </a:ext>
            </a:extLst>
          </p:cNvPr>
          <p:cNvSpPr txBox="1"/>
          <p:nvPr/>
        </p:nvSpPr>
        <p:spPr>
          <a:xfrm>
            <a:off x="6432348" y="187063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5" name="TextBox 104">
            <a:extLst>
              <a:ext uri="{FF2B5EF4-FFF2-40B4-BE49-F238E27FC236}">
                <a16:creationId xmlns:a16="http://schemas.microsoft.com/office/drawing/2014/main" id="{7B30D044-8C7B-4C6F-95C1-F67637DB1C25}"/>
              </a:ext>
            </a:extLst>
          </p:cNvPr>
          <p:cNvSpPr txBox="1"/>
          <p:nvPr/>
        </p:nvSpPr>
        <p:spPr>
          <a:xfrm>
            <a:off x="6432348" y="223276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7" name="TextBox 106">
            <a:extLst>
              <a:ext uri="{FF2B5EF4-FFF2-40B4-BE49-F238E27FC236}">
                <a16:creationId xmlns:a16="http://schemas.microsoft.com/office/drawing/2014/main" id="{5F9B76CD-6349-4225-A5DE-2CE6C559A92E}"/>
              </a:ext>
            </a:extLst>
          </p:cNvPr>
          <p:cNvSpPr txBox="1"/>
          <p:nvPr/>
        </p:nvSpPr>
        <p:spPr>
          <a:xfrm>
            <a:off x="6424142" y="148181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8" name="TextBox 107">
            <a:extLst>
              <a:ext uri="{FF2B5EF4-FFF2-40B4-BE49-F238E27FC236}">
                <a16:creationId xmlns:a16="http://schemas.microsoft.com/office/drawing/2014/main" id="{E8A10EED-4615-4973-A060-689EC945E150}"/>
              </a:ext>
            </a:extLst>
          </p:cNvPr>
          <p:cNvSpPr txBox="1"/>
          <p:nvPr/>
        </p:nvSpPr>
        <p:spPr>
          <a:xfrm>
            <a:off x="9353061" y="184724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4" name="TextBox 123">
            <a:extLst>
              <a:ext uri="{FF2B5EF4-FFF2-40B4-BE49-F238E27FC236}">
                <a16:creationId xmlns:a16="http://schemas.microsoft.com/office/drawing/2014/main" id="{E2B334F1-A42E-4C95-83B2-F7A86ACE1E2C}"/>
              </a:ext>
            </a:extLst>
          </p:cNvPr>
          <p:cNvSpPr txBox="1"/>
          <p:nvPr/>
        </p:nvSpPr>
        <p:spPr>
          <a:xfrm>
            <a:off x="9907653" y="344610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5" name="TextBox 124">
            <a:extLst>
              <a:ext uri="{FF2B5EF4-FFF2-40B4-BE49-F238E27FC236}">
                <a16:creationId xmlns:a16="http://schemas.microsoft.com/office/drawing/2014/main" id="{B33075B1-C5A7-4D27-8303-E3B3939EB342}"/>
              </a:ext>
            </a:extLst>
          </p:cNvPr>
          <p:cNvSpPr txBox="1"/>
          <p:nvPr/>
        </p:nvSpPr>
        <p:spPr>
          <a:xfrm>
            <a:off x="7578569" y="344610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6" name="TextBox 125">
            <a:extLst>
              <a:ext uri="{FF2B5EF4-FFF2-40B4-BE49-F238E27FC236}">
                <a16:creationId xmlns:a16="http://schemas.microsoft.com/office/drawing/2014/main" id="{CE39D220-9E18-4100-B1AD-2B643C3B42FF}"/>
              </a:ext>
            </a:extLst>
          </p:cNvPr>
          <p:cNvSpPr txBox="1"/>
          <p:nvPr/>
        </p:nvSpPr>
        <p:spPr>
          <a:xfrm>
            <a:off x="8141251" y="385297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7" name="TextBox 126">
            <a:extLst>
              <a:ext uri="{FF2B5EF4-FFF2-40B4-BE49-F238E27FC236}">
                <a16:creationId xmlns:a16="http://schemas.microsoft.com/office/drawing/2014/main" id="{1AF6BC16-3A49-413A-8C7B-010A29A430B5}"/>
              </a:ext>
            </a:extLst>
          </p:cNvPr>
          <p:cNvSpPr txBox="1"/>
          <p:nvPr/>
        </p:nvSpPr>
        <p:spPr>
          <a:xfrm>
            <a:off x="8741028" y="429354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8" name="TextBox 127">
            <a:extLst>
              <a:ext uri="{FF2B5EF4-FFF2-40B4-BE49-F238E27FC236}">
                <a16:creationId xmlns:a16="http://schemas.microsoft.com/office/drawing/2014/main" id="{485901E4-73D0-448F-B501-A0361029BBE6}"/>
              </a:ext>
            </a:extLst>
          </p:cNvPr>
          <p:cNvSpPr txBox="1"/>
          <p:nvPr/>
        </p:nvSpPr>
        <p:spPr>
          <a:xfrm>
            <a:off x="6970024" y="298086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6" name="TextBox 135">
            <a:extLst>
              <a:ext uri="{FF2B5EF4-FFF2-40B4-BE49-F238E27FC236}">
                <a16:creationId xmlns:a16="http://schemas.microsoft.com/office/drawing/2014/main" id="{B943CF43-7D83-4E4F-BFB2-E7597ABE73C5}"/>
              </a:ext>
            </a:extLst>
          </p:cNvPr>
          <p:cNvSpPr txBox="1"/>
          <p:nvPr/>
        </p:nvSpPr>
        <p:spPr>
          <a:xfrm>
            <a:off x="9327570" y="4774636"/>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1" name="TextBox 140">
            <a:extLst>
              <a:ext uri="{FF2B5EF4-FFF2-40B4-BE49-F238E27FC236}">
                <a16:creationId xmlns:a16="http://schemas.microsoft.com/office/drawing/2014/main" id="{2FA97405-D8E1-4C69-BA15-9BC36892076B}"/>
              </a:ext>
            </a:extLst>
          </p:cNvPr>
          <p:cNvSpPr txBox="1"/>
          <p:nvPr/>
        </p:nvSpPr>
        <p:spPr>
          <a:xfrm>
            <a:off x="9914580" y="5185815"/>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3" name="TextBox 142">
            <a:extLst>
              <a:ext uri="{FF2B5EF4-FFF2-40B4-BE49-F238E27FC236}">
                <a16:creationId xmlns:a16="http://schemas.microsoft.com/office/drawing/2014/main" id="{011140A0-91A9-4FFA-AB65-8B26686FD906}"/>
              </a:ext>
            </a:extLst>
          </p:cNvPr>
          <p:cNvSpPr txBox="1"/>
          <p:nvPr/>
        </p:nvSpPr>
        <p:spPr>
          <a:xfrm>
            <a:off x="9914580" y="56427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9" name="TextBox 88">
            <a:extLst>
              <a:ext uri="{FF2B5EF4-FFF2-40B4-BE49-F238E27FC236}">
                <a16:creationId xmlns:a16="http://schemas.microsoft.com/office/drawing/2014/main" id="{B0FD86E1-7367-48F8-9043-36ACD372E4D1}"/>
              </a:ext>
            </a:extLst>
          </p:cNvPr>
          <p:cNvSpPr txBox="1"/>
          <p:nvPr/>
        </p:nvSpPr>
        <p:spPr>
          <a:xfrm>
            <a:off x="3153982" y="6675681"/>
            <a:ext cx="9062011" cy="369332"/>
          </a:xfrm>
          <a:prstGeom prst="rect">
            <a:avLst/>
          </a:prstGeom>
          <a:noFill/>
        </p:spPr>
        <p:txBody>
          <a:bodyPr wrap="square" rtlCol="0">
            <a:spAutoFit/>
          </a:bodyPr>
          <a:lstStyle/>
          <a:p>
            <a:r>
              <a:rPr lang="en-US" b="1" dirty="0"/>
              <a:t>Disclaimer: </a:t>
            </a:r>
            <a:r>
              <a:rPr lang="en-US" sz="1600" dirty="0"/>
              <a:t>This slide contains an indication of possible RAN impacts suggested by SA1 Rel-18 rapporteurs.</a:t>
            </a:r>
            <a:endParaRPr lang="en-US" dirty="0"/>
          </a:p>
        </p:txBody>
      </p:sp>
      <p:sp>
        <p:nvSpPr>
          <p:cNvPr id="75" name="TextBox 74">
            <a:extLst>
              <a:ext uri="{FF2B5EF4-FFF2-40B4-BE49-F238E27FC236}">
                <a16:creationId xmlns:a16="http://schemas.microsoft.com/office/drawing/2014/main" id="{318A0D47-090D-4836-BB37-822B232222B3}"/>
              </a:ext>
            </a:extLst>
          </p:cNvPr>
          <p:cNvSpPr txBox="1"/>
          <p:nvPr/>
        </p:nvSpPr>
        <p:spPr>
          <a:xfrm>
            <a:off x="10543943" y="219214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4" name="Rectangle 3">
            <a:extLst>
              <a:ext uri="{FF2B5EF4-FFF2-40B4-BE49-F238E27FC236}">
                <a16:creationId xmlns:a16="http://schemas.microsoft.com/office/drawing/2014/main" id="{85355D9A-93BD-4B51-9AB9-432A97B28F87}"/>
              </a:ext>
            </a:extLst>
          </p:cNvPr>
          <p:cNvSpPr/>
          <p:nvPr/>
        </p:nvSpPr>
        <p:spPr>
          <a:xfrm>
            <a:off x="113228" y="2602896"/>
            <a:ext cx="4213461" cy="338554"/>
          </a:xfrm>
          <a:prstGeom prst="rect">
            <a:avLst/>
          </a:prstGeom>
        </p:spPr>
        <p:txBody>
          <a:bodyPr wrap="none">
            <a:spAutoFit/>
          </a:bodyPr>
          <a:lstStyle/>
          <a:p>
            <a:r>
              <a:rPr lang="en-US" sz="1600" dirty="0">
                <a:hlinkClick r:id="rId5" action="ppaction://hlinksldjump"/>
              </a:rPr>
              <a:t>Networks Providing Access to Localized Services </a:t>
            </a:r>
            <a:endParaRPr lang="en-US" sz="1600" dirty="0"/>
          </a:p>
        </p:txBody>
      </p:sp>
      <p:sp>
        <p:nvSpPr>
          <p:cNvPr id="79" name="TextBox 78">
            <a:extLst>
              <a:ext uri="{FF2B5EF4-FFF2-40B4-BE49-F238E27FC236}">
                <a16:creationId xmlns:a16="http://schemas.microsoft.com/office/drawing/2014/main" id="{72498BEA-D637-481E-B3C7-ED3EC2688920}"/>
              </a:ext>
            </a:extLst>
          </p:cNvPr>
          <p:cNvSpPr txBox="1"/>
          <p:nvPr/>
        </p:nvSpPr>
        <p:spPr>
          <a:xfrm>
            <a:off x="6993537" y="253090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0" name="TextBox 79">
            <a:extLst>
              <a:ext uri="{FF2B5EF4-FFF2-40B4-BE49-F238E27FC236}">
                <a16:creationId xmlns:a16="http://schemas.microsoft.com/office/drawing/2014/main" id="{BD49C376-B951-4CD4-B222-6FEEE2C9953C}"/>
              </a:ext>
            </a:extLst>
          </p:cNvPr>
          <p:cNvSpPr txBox="1"/>
          <p:nvPr/>
        </p:nvSpPr>
        <p:spPr>
          <a:xfrm>
            <a:off x="11071583" y="303298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Tree>
    <p:extLst>
      <p:ext uri="{BB962C8B-B14F-4D97-AF65-F5344CB8AC3E}">
        <p14:creationId xmlns:p14="http://schemas.microsoft.com/office/powerpoint/2010/main" val="352339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179705"/>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hlinkClick r:id="rId2" action="ppaction://hlinksldjump"/>
              </a:rPr>
              <a:t>Enhanced Access to and Support of Network Slice  </a:t>
            </a:r>
            <a:endParaRPr lang="en-US" dirty="0"/>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151878"/>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t>AI/ML Model Transfer in 5GS </a:t>
            </a:r>
          </a:p>
          <a:p>
            <a:pPr marL="285750" indent="-285750">
              <a:buFontTx/>
              <a:buChar char="-"/>
            </a:pPr>
            <a:r>
              <a:rPr lang="en-US" dirty="0">
                <a:hlinkClick r:id="rId3" action="ppaction://hlinksldjump"/>
              </a:rPr>
              <a:t>5G Timing Resiliency System </a:t>
            </a:r>
            <a:endParaRPr lang="de-DE" dirty="0"/>
          </a:p>
          <a:p>
            <a:pPr marL="285750" indent="-285750">
              <a:buFontTx/>
              <a:buChar char="-"/>
            </a:pPr>
            <a:r>
              <a:rPr lang="en-US" dirty="0">
                <a:hlinkClick r:id="rId3" action="ppaction://hlinksldjump"/>
              </a:rPr>
              <a:t>Ranging Services</a:t>
            </a:r>
            <a:endParaRPr lang="en-US" dirty="0"/>
          </a:p>
          <a:p>
            <a:pPr marL="285750" indent="-285750">
              <a:buFontTx/>
              <a:buChar char="-"/>
            </a:pPr>
            <a:r>
              <a:rPr lang="en-GB" dirty="0">
                <a:hlinkClick r:id="rId4" action="ppaction://hlinksldjump"/>
              </a:rPr>
              <a:t>Personal IoT and Residential Networks </a:t>
            </a:r>
            <a:endParaRPr lang="en-GB" dirty="0"/>
          </a:p>
          <a:p>
            <a:pPr marL="285750" indent="-285750">
              <a:buFontTx/>
              <a:buChar char="-"/>
            </a:pPr>
            <a:r>
              <a:rPr lang="en-US" dirty="0">
                <a:hlinkClick r:id="rId5" action="ppaction://hlinksldjump"/>
              </a:rPr>
              <a:t>Networks Providing Access to Localized Services </a:t>
            </a:r>
            <a:endParaRPr lang="en-US" dirty="0"/>
          </a:p>
          <a:p>
            <a:pPr marL="285750" indent="-285750">
              <a:buFontTx/>
              <a:buChar char="-"/>
            </a:pPr>
            <a:r>
              <a:rPr lang="en-US" dirty="0">
                <a:hlinkClick r:id="rId6" action="ppaction://hlinksldjump"/>
              </a:rPr>
              <a:t>Vehicle-Mounted Relays</a:t>
            </a:r>
            <a:endParaRPr lang="en-US" dirty="0"/>
          </a:p>
          <a:p>
            <a:pPr marL="285750" indent="-285750">
              <a:buFontTx/>
              <a:buChar char="-"/>
            </a:pPr>
            <a:r>
              <a:rPr lang="en-US" dirty="0">
                <a:hlinkClick r:id="rId6" action="ppaction://hlinksldjump"/>
              </a:rPr>
              <a:t>Tactile and Multi-Modality Communication Services</a:t>
            </a:r>
            <a:endParaRPr lang="en-US" dirty="0"/>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64344" y="1122172"/>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hlinkClick r:id="rId7" action="ppaction://hlinksldjump"/>
              </a:rPr>
              <a:t>Smart Energy and Infrastructure</a:t>
            </a:r>
            <a:endParaRPr lang="en-US" dirty="0"/>
          </a:p>
          <a:p>
            <a:pPr marL="285750" indent="-285750">
              <a:buFontTx/>
              <a:buChar char="-"/>
            </a:pPr>
            <a:r>
              <a:rPr lang="en-US" dirty="0"/>
              <a:t>FRMCS Evolution  </a:t>
            </a:r>
          </a:p>
          <a:p>
            <a:pPr marL="285750" indent="-285750">
              <a:spcAft>
                <a:spcPts val="800"/>
              </a:spcAft>
              <a:buFontTx/>
              <a:buChar char="-"/>
            </a:pPr>
            <a:r>
              <a:rPr lang="en-US" dirty="0">
                <a:solidFill>
                  <a:schemeClr val="tx1"/>
                </a:solidFill>
              </a:rPr>
              <a:t>Study on Off-Network for Rail</a:t>
            </a:r>
            <a:endParaRPr lang="en-US" dirty="0"/>
          </a:p>
          <a:p>
            <a:pPr marL="285750" indent="-285750">
              <a:buFontTx/>
              <a:buChar char="-"/>
            </a:pPr>
            <a:r>
              <a:rPr lang="en-US" dirty="0">
                <a:hlinkClick r:id="rId7" action="ppaction://hlinksldjump"/>
              </a:rPr>
              <a:t>Low Power High Accuracy Positioning for Industrial IoT scenarios </a:t>
            </a:r>
            <a:endParaRPr lang="en-US" dirty="0"/>
          </a:p>
          <a:p>
            <a:pPr marL="285750" indent="-285750">
              <a:spcAft>
                <a:spcPts val="800"/>
              </a:spcAft>
              <a:buFontTx/>
              <a:buChar char="-"/>
            </a:pPr>
            <a:r>
              <a:rPr lang="en-GB" dirty="0"/>
              <a:t>Service Exposure Interfaces for Industry </a:t>
            </a: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spcAft>
                <a:spcPts val="800"/>
              </a:spcAft>
              <a:buFontTx/>
              <a:buChar char="-"/>
            </a:pPr>
            <a:r>
              <a:rPr lang="en-GB" dirty="0"/>
              <a:t>MPS when Access to EPC/5GC is WLAN </a:t>
            </a:r>
            <a:endParaRPr lang="en-US" dirty="0"/>
          </a:p>
          <a:p>
            <a:pPr marL="285750" indent="-285750">
              <a:buFontTx/>
              <a:buChar char="-"/>
            </a:pPr>
            <a:r>
              <a:rPr lang="en-GB" dirty="0"/>
              <a:t>Guidelines for Extra-territorial 5G Systems</a:t>
            </a:r>
            <a:endParaRPr lang="en-US" dirty="0">
              <a:hlinkClick r:id="rId8" action="ppaction://hlinksldjump"/>
            </a:endParaRPr>
          </a:p>
          <a:p>
            <a:pPr marL="285750" indent="-285750">
              <a:buFontTx/>
              <a:buChar char="-"/>
            </a:pPr>
            <a:r>
              <a:rPr lang="en-US" dirty="0">
                <a:hlinkClick r:id="rId8" action="ppaction://hlinksldjump"/>
              </a:rPr>
              <a:t>5GS with Satellite Backhaul  </a:t>
            </a:r>
            <a:endParaRPr lang="en-US" dirty="0"/>
          </a:p>
          <a:p>
            <a:pPr marL="285750" indent="-285750">
              <a:buFontTx/>
              <a:buChar char="-"/>
            </a:pPr>
            <a:r>
              <a:rPr lang="en-US" dirty="0">
                <a:hlinkClick r:id="rId9" action="ppaction://hlinksldjump"/>
              </a:rPr>
              <a:t>5GS with Satellite Access to Support Control and/or Video Surveillance </a:t>
            </a:r>
            <a:endParaRPr lang="en-US" dirty="0"/>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006822"/>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969829"/>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53639" y="798633"/>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376901" y="-102660"/>
            <a:ext cx="10515600" cy="1325563"/>
          </a:xfrm>
        </p:spPr>
        <p:txBody>
          <a:bodyPr/>
          <a:lstStyle/>
          <a:p>
            <a:r>
              <a:rPr lang="en-US" dirty="0"/>
              <a:t>SA1 Rel-18</a:t>
            </a:r>
          </a:p>
        </p:txBody>
      </p:sp>
      <p:sp>
        <p:nvSpPr>
          <p:cNvPr id="11" name="TextBox 10">
            <a:extLst>
              <a:ext uri="{FF2B5EF4-FFF2-40B4-BE49-F238E27FC236}">
                <a16:creationId xmlns:a16="http://schemas.microsoft.com/office/drawing/2014/main" id="{1243A47F-076B-49F5-97EB-47EBECC69F87}"/>
              </a:ext>
            </a:extLst>
          </p:cNvPr>
          <p:cNvSpPr txBox="1"/>
          <p:nvPr/>
        </p:nvSpPr>
        <p:spPr>
          <a:xfrm>
            <a:off x="329018" y="6262742"/>
            <a:ext cx="10011680"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t>The </a:t>
            </a:r>
            <a:r>
              <a:rPr lang="en-US" sz="1400" b="1" dirty="0"/>
              <a:t>following slides address only </a:t>
            </a:r>
            <a:r>
              <a:rPr lang="en-US" sz="1400" dirty="0"/>
              <a:t>SA1 Rel-18 work items that </a:t>
            </a:r>
            <a:r>
              <a:rPr lang="en-US" sz="1400" b="1" dirty="0"/>
              <a:t>might be relevant </a:t>
            </a:r>
            <a:r>
              <a:rPr lang="en-US" sz="1400" dirty="0"/>
              <a:t>to the RAN Rel-18 topic</a:t>
            </a:r>
            <a:r>
              <a:rPr lang="en-US" sz="1400" b="1" dirty="0"/>
              <a:t> </a:t>
            </a:r>
            <a:r>
              <a:rPr lang="en-US" sz="1400" dirty="0"/>
              <a:t>e-mail discussions. Normative working items with </a:t>
            </a:r>
            <a:r>
              <a:rPr lang="en-US" sz="1400" u="sng" dirty="0"/>
              <a:t>no</a:t>
            </a:r>
            <a:r>
              <a:rPr lang="en-US" sz="1400" dirty="0"/>
              <a:t> expected RAN impacts are included in an Annex.</a:t>
            </a:r>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23573400"/>
              </p:ext>
            </p:extLst>
          </p:nvPr>
        </p:nvGraphicFramePr>
        <p:xfrm>
          <a:off x="347753" y="931015"/>
          <a:ext cx="11081434" cy="295656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440724">
                <a:tc gridSpan="4">
                  <a:txBody>
                    <a:bodyPr/>
                    <a:lstStyle/>
                    <a:p>
                      <a:pPr marL="0" indent="0">
                        <a:buNone/>
                      </a:pPr>
                      <a:r>
                        <a:rPr lang="de-DE" sz="2400" b="1" dirty="0"/>
                        <a:t>5G Timing Resiliency System [5TRS]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58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Betsy </a:t>
                      </a:r>
                      <a:r>
                        <a:rPr lang="fr-FR" sz="1600" kern="1200" dirty="0" err="1">
                          <a:solidFill>
                            <a:schemeClr val="tx1"/>
                          </a:solidFill>
                          <a:effectLst/>
                          <a:latin typeface="+mn-lt"/>
                          <a:ea typeface="+mn-ea"/>
                          <a:cs typeface="+mn-cs"/>
                        </a:rPr>
                        <a:t>Covell</a:t>
                      </a:r>
                      <a:r>
                        <a:rPr lang="fr-FR" sz="1600" kern="1200" dirty="0">
                          <a:solidFill>
                            <a:schemeClr val="tx1"/>
                          </a:solidFill>
                          <a:effectLst/>
                          <a:latin typeface="+mn-lt"/>
                          <a:ea typeface="+mn-ea"/>
                          <a:cs typeface="+mn-cs"/>
                        </a:rPr>
                        <a:t> (Nokia)</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22.878</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6.36</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5G Timing Resiliency </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45883">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r>
                        <a:rPr lang="en-US" sz="1600" kern="1200" dirty="0">
                          <a:solidFill>
                            <a:schemeClr val="tx1"/>
                          </a:solidFill>
                          <a:effectLst/>
                          <a:latin typeface="+mn-lt"/>
                          <a:ea typeface="+mn-ea"/>
                          <a:cs typeface="+mn-cs"/>
                        </a:rPr>
                        <a: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algn="just"/>
                      <a:r>
                        <a:rPr lang="en-US" sz="1400" kern="1200" dirty="0">
                          <a:solidFill>
                            <a:schemeClr val="tx1"/>
                          </a:solidFill>
                          <a:effectLst/>
                          <a:latin typeface="+mn-lt"/>
                          <a:ea typeface="+mn-ea"/>
                          <a:cs typeface="+mn-cs"/>
                        </a:rPr>
                        <a:t>Noting that RAN groups are considering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 enhancements to increase resiliency, it would be desirable to have a consistent solution whether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 is in use or not. The 5TRS requirements provide guidance on increased timing resiliency mechanisms that should be met by the 5G system with or without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261870"/>
                  </a:ext>
                </a:extLst>
              </a:tr>
            </a:tbl>
          </a:graphicData>
        </a:graphic>
      </p:graphicFrame>
      <p:graphicFrame>
        <p:nvGraphicFramePr>
          <p:cNvPr id="7" name="Content Placeholder 6">
            <a:extLst>
              <a:ext uri="{FF2B5EF4-FFF2-40B4-BE49-F238E27FC236}">
                <a16:creationId xmlns:a16="http://schemas.microsoft.com/office/drawing/2014/main" id="{F9156DF8-A739-4F7F-9930-DFABAE1BBFBD}"/>
              </a:ext>
            </a:extLst>
          </p:cNvPr>
          <p:cNvGraphicFramePr>
            <a:graphicFrameLocks noGrp="1"/>
          </p:cNvGraphicFramePr>
          <p:nvPr>
            <p:ph idx="1"/>
            <p:extLst>
              <p:ext uri="{D42A27DB-BD31-4B8C-83A1-F6EECF244321}">
                <p14:modId xmlns:p14="http://schemas.microsoft.com/office/powerpoint/2010/main" val="2300762933"/>
              </p:ext>
            </p:extLst>
          </p:nvPr>
        </p:nvGraphicFramePr>
        <p:xfrm>
          <a:off x="347753" y="3987003"/>
          <a:ext cx="10819296" cy="277511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7783">
                <a:tc gridSpan="4">
                  <a:txBody>
                    <a:bodyPr/>
                    <a:lstStyle/>
                    <a:p>
                      <a:pPr marL="0" indent="0">
                        <a:buNone/>
                      </a:pPr>
                      <a:r>
                        <a:rPr lang="de-DE" sz="2400" b="1" dirty="0"/>
                        <a:t>Ranging Services [Ranging]</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r>
                        <a:rPr lang="nl-NL" sz="1600" kern="1200" dirty="0">
                          <a:solidFill>
                            <a:schemeClr val="tx1"/>
                          </a:solidFill>
                          <a:effectLst/>
                          <a:latin typeface="+mn-lt"/>
                          <a:ea typeface="+mn-ea"/>
                          <a:cs typeface="+mn-cs"/>
                        </a:rPr>
                        <a:t>Xiaowei jiang </a:t>
                      </a:r>
                      <a:r>
                        <a:rPr lang="fr-FR" sz="1600" kern="1200" dirty="0">
                          <a:solidFill>
                            <a:schemeClr val="tx1"/>
                          </a:solidFill>
                          <a:effectLst/>
                          <a:latin typeface="+mn-lt"/>
                          <a:ea typeface="+mn-ea"/>
                          <a:cs typeface="+mn-cs"/>
                        </a:rPr>
                        <a:t>(Xiaomi)</a:t>
                      </a:r>
                      <a:endParaRPr lang="nl-NL" sz="16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22.855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6.37</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Ranging based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842751">
                <a:tc>
                  <a:txBody>
                    <a:bodyPr/>
                    <a:lstStyle/>
                    <a:p>
                      <a:r>
                        <a:rPr lang="nl-NL" sz="1600" b="1" dirty="0"/>
                        <a:t>Summary</a:t>
                      </a:r>
                    </a:p>
                  </a:txBody>
                  <a:tcPr/>
                </a:tc>
                <a:tc gridSpan="3">
                  <a:txBody>
                    <a:bodyPr/>
                    <a:lstStyle/>
                    <a:p>
                      <a:pPr marL="0" indent="0" algn="just" hangingPunct="0">
                        <a:buNone/>
                      </a:pPr>
                      <a:r>
                        <a:rPr lang="en-US" sz="14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93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Ranging requires </a:t>
                      </a:r>
                      <a:r>
                        <a:rPr lang="en-US" sz="1400" dirty="0" err="1"/>
                        <a:t>Sidelink</a:t>
                      </a:r>
                      <a:r>
                        <a:rPr lang="en-US" sz="1400" dirty="0"/>
                        <a:t> based ranging architecture, methods(AOA/AOD/RTT etc.) and PHY reference signals and measurements.  The use of unlicensed spectrum is another aspect that needs to be catered for.</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3165451"/>
                  </a:ext>
                </a:extLst>
              </a:tr>
            </a:tbl>
          </a:graphicData>
        </a:graphic>
      </p:graphicFrame>
    </p:spTree>
    <p:extLst>
      <p:ext uri="{BB962C8B-B14F-4D97-AF65-F5344CB8AC3E}">
        <p14:creationId xmlns:p14="http://schemas.microsoft.com/office/powerpoint/2010/main" val="473877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93432846"/>
              </p:ext>
            </p:extLst>
          </p:nvPr>
        </p:nvGraphicFramePr>
        <p:xfrm>
          <a:off x="390002" y="1268204"/>
          <a:ext cx="10819296" cy="4693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 [</a:t>
                      </a:r>
                      <a:r>
                        <a:rPr lang="en-US" sz="2400" b="1" dirty="0" err="1"/>
                        <a:t>PiRates</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Xiaowan</a:t>
                      </a:r>
                      <a:r>
                        <a:rPr lang="en-GB" sz="1800" kern="1200" dirty="0">
                          <a:solidFill>
                            <a:schemeClr val="tx1"/>
                          </a:solidFill>
                          <a:effectLst/>
                          <a:latin typeface="+mn-lt"/>
                          <a:ea typeface="+mn-ea"/>
                          <a:cs typeface="+mn-cs"/>
                        </a:rPr>
                        <a:t> </a:t>
                      </a:r>
                      <a:r>
                        <a:rPr lang="en-GB" sz="1800" kern="1200" dirty="0" err="1">
                          <a:solidFill>
                            <a:schemeClr val="tx1"/>
                          </a:solidFill>
                          <a:effectLst/>
                          <a:latin typeface="+mn-lt"/>
                          <a:ea typeface="+mn-ea"/>
                          <a:cs typeface="+mn-cs"/>
                        </a:rPr>
                        <a:t>Ke</a:t>
                      </a:r>
                      <a:r>
                        <a:rPr lang="fr-FR" sz="1600" kern="1200" dirty="0">
                          <a:solidFill>
                            <a:schemeClr val="tx1"/>
                          </a:solidFill>
                          <a:effectLst/>
                          <a:latin typeface="+mn-lt"/>
                          <a:ea typeface="+mn-ea"/>
                          <a:cs typeface="+mn-cs"/>
                        </a:rPr>
                        <a:t> (Vivo)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22.858 </a:t>
                      </a:r>
                      <a:r>
                        <a:rPr lang="nl-NL" sz="1600" dirty="0"/>
                        <a:t>(Resident Study - new)</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3"/>
                        </a:rPr>
                        <a:t>TR 22.859 </a:t>
                      </a:r>
                      <a:r>
                        <a:rPr lang="nl-NL" sz="1600" dirty="0"/>
                        <a:t>(</a:t>
                      </a:r>
                      <a:r>
                        <a:rPr lang="en-US" sz="1600" kern="1200" dirty="0">
                          <a:solidFill>
                            <a:schemeClr val="tx1"/>
                          </a:solidFill>
                          <a:effectLst/>
                          <a:latin typeface="+mn-lt"/>
                          <a:ea typeface="+mn-ea"/>
                          <a:cs typeface="+mn-cs"/>
                        </a:rPr>
                        <a:t>Personal IoT Networks Study - new)</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6.38</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Personal IoT Networks and Customer Premises Networks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4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400" kern="1200" dirty="0">
                          <a:solidFill>
                            <a:schemeClr val="tx1"/>
                          </a:solidFill>
                          <a:effectLst/>
                          <a:latin typeface="+mn-lt"/>
                          <a:ea typeface="+mn-ea"/>
                          <a:cs typeface="+mn-cs"/>
                        </a:rPr>
                        <a:t>A Personal IoT Network (PIN) consists of PIN Elements that communicate using PIN Direct Connection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or direct network connection. Examples of PINs include networks of wearables and smart home / smart office equipment.</a:t>
                      </a:r>
                      <a:endParaRPr lang="en-US"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p>
                      <a:endParaRPr lang="nl-NL" sz="1600" b="1" dirty="0"/>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mn-lt"/>
                          <a:ea typeface="+mn-ea"/>
                          <a:cs typeface="+mn-cs"/>
                        </a:rPr>
                        <a:t>"Personal IoT Networks generally can use direct connections between the different devices (PIN Elements). This direct communication can use 3GPP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either in licensed or unlicensed spectrum. PIN elements may also set up an connection to the 5G network through a PIN element with gateway capability which can be a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relay.“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400" kern="1200" dirty="0">
                        <a:solidFill>
                          <a:schemeClr val="tx1"/>
                        </a:solidFill>
                        <a:effectLst/>
                        <a:latin typeface="+mn-lt"/>
                        <a:ea typeface="+mn-ea"/>
                        <a:cs typeface="+mn-cs"/>
                      </a:endParaRPr>
                    </a:p>
                    <a:p>
                      <a:pPr lvl="0"/>
                      <a:r>
                        <a:rPr lang="en-US" sz="1400" kern="1200" dirty="0">
                          <a:solidFill>
                            <a:schemeClr val="tx1"/>
                          </a:solidFill>
                          <a:effectLst/>
                          <a:latin typeface="+mn-lt"/>
                          <a:ea typeface="+mn-ea"/>
                          <a:cs typeface="+mn-cs"/>
                        </a:rPr>
                        <a:t>PIN elements/CPN entities of </a:t>
                      </a:r>
                      <a:r>
                        <a:rPr lang="en-US" sz="1400" kern="1200" dirty="0" err="1">
                          <a:solidFill>
                            <a:schemeClr val="tx1"/>
                          </a:solidFill>
                          <a:effectLst/>
                          <a:latin typeface="+mn-lt"/>
                          <a:ea typeface="+mn-ea"/>
                          <a:cs typeface="+mn-cs"/>
                        </a:rPr>
                        <a:t>PIRates</a:t>
                      </a:r>
                      <a:r>
                        <a:rPr lang="en-US" sz="1400" kern="1200" dirty="0">
                          <a:solidFill>
                            <a:schemeClr val="tx1"/>
                          </a:solidFill>
                          <a:effectLst/>
                          <a:latin typeface="+mn-lt"/>
                          <a:ea typeface="+mn-ea"/>
                          <a:cs typeface="+mn-cs"/>
                        </a:rPr>
                        <a:t> can include e.g. wearable device, which could be UE with reduced capabilities. Although there are no specific requirements in Pirates that relate to Redcap, the scenario of </a:t>
                      </a:r>
                      <a:r>
                        <a:rPr lang="en-US" sz="1400" kern="1200" dirty="0" err="1">
                          <a:solidFill>
                            <a:schemeClr val="tx1"/>
                          </a:solidFill>
                          <a:effectLst/>
                          <a:latin typeface="+mn-lt"/>
                          <a:ea typeface="+mn-ea"/>
                          <a:cs typeface="+mn-cs"/>
                        </a:rPr>
                        <a:t>PIRates</a:t>
                      </a:r>
                      <a:r>
                        <a:rPr lang="en-US" sz="1400" kern="1200" dirty="0">
                          <a:solidFill>
                            <a:schemeClr val="tx1"/>
                          </a:solidFill>
                          <a:effectLst/>
                          <a:latin typeface="+mn-lt"/>
                          <a:ea typeface="+mn-ea"/>
                          <a:cs typeface="+mn-cs"/>
                        </a:rPr>
                        <a:t> may be considered as references to RAN Redcap work, up to RAN</a:t>
                      </a:r>
                      <a:r>
                        <a:rPr lang="zh-CN" altLang="nl-NL" sz="1400" kern="1200" dirty="0">
                          <a:solidFill>
                            <a:schemeClr val="tx1"/>
                          </a:solidFill>
                          <a:effectLst/>
                          <a:latin typeface="+mn-lt"/>
                          <a:ea typeface="+mn-ea"/>
                          <a:cs typeface="+mn-cs"/>
                        </a:rPr>
                        <a:t>’</a:t>
                      </a:r>
                      <a:r>
                        <a:rPr lang="en-US" sz="1400" kern="1200" dirty="0">
                          <a:solidFill>
                            <a:schemeClr val="tx1"/>
                          </a:solidFill>
                          <a:effectLst/>
                          <a:latin typeface="+mn-lt"/>
                          <a:ea typeface="+mn-ea"/>
                          <a:cs typeface="+mn-cs"/>
                        </a:rPr>
                        <a:t>s decision.</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717475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8" name="Content Placeholder 6">
            <a:extLst>
              <a:ext uri="{FF2B5EF4-FFF2-40B4-BE49-F238E27FC236}">
                <a16:creationId xmlns:a16="http://schemas.microsoft.com/office/drawing/2014/main" id="{911621E4-BE8A-44CB-A4C4-2D83B137EF84}"/>
              </a:ext>
            </a:extLst>
          </p:cNvPr>
          <p:cNvGraphicFramePr>
            <a:graphicFrameLocks/>
          </p:cNvGraphicFramePr>
          <p:nvPr>
            <p:extLst>
              <p:ext uri="{D42A27DB-BD31-4B8C-83A1-F6EECF244321}">
                <p14:modId xmlns:p14="http://schemas.microsoft.com/office/powerpoint/2010/main" val="2307548881"/>
              </p:ext>
            </p:extLst>
          </p:nvPr>
        </p:nvGraphicFramePr>
        <p:xfrm>
          <a:off x="330052" y="3875235"/>
          <a:ext cx="10819296" cy="282689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7674">
                <a:tc gridSpan="4">
                  <a:txBody>
                    <a:bodyPr/>
                    <a:lstStyle/>
                    <a:p>
                      <a:pPr marL="0" indent="0">
                        <a:buNone/>
                      </a:pPr>
                      <a:r>
                        <a:rPr lang="de-DE" sz="2400" b="1" dirty="0"/>
                        <a:t>Vehicle-Mounted Relays [VMR]</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290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Francesco Pica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22.839</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6.4</a:t>
                      </a:r>
                      <a:r>
                        <a:rPr lang="en-GB" sz="1600" b="1" kern="1200" dirty="0">
                          <a:solidFill>
                            <a:schemeClr val="tx1"/>
                          </a:solidFill>
                          <a:effectLst/>
                          <a:latin typeface="+mn-lt"/>
                          <a:ea typeface="+mn-ea"/>
                          <a:cs typeface="+mn-cs"/>
                        </a:rPr>
                        <a:t>2</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Mobile base station relays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58106">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VMR work introduces service requirements (in TS 22.261) for 5GS support of mobile base station (BS) relays, </a:t>
                      </a:r>
                      <a:r>
                        <a:rPr lang="en-US" sz="1400" kern="1200" dirty="0" err="1">
                          <a:solidFill>
                            <a:schemeClr val="tx1"/>
                          </a:solidFill>
                          <a:effectLst/>
                          <a:latin typeface="+mn-lt"/>
                          <a:ea typeface="+mn-ea"/>
                          <a:cs typeface="+mn-cs"/>
                        </a:rPr>
                        <a:t>e.g</a:t>
                      </a:r>
                      <a:r>
                        <a:rPr lang="en-US" sz="14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32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kern="1200" dirty="0">
                          <a:solidFill>
                            <a:schemeClr val="tx1"/>
                          </a:solidFill>
                          <a:latin typeface="+mn-lt"/>
                          <a:ea typeface="+mn-ea"/>
                          <a:cs typeface="+mn-cs"/>
                        </a:rPr>
                        <a:t>Part of the RAN email discussion #</a:t>
                      </a:r>
                      <a:r>
                        <a:rPr lang="en-GB" sz="1400" kern="1200" dirty="0">
                          <a:solidFill>
                            <a:schemeClr val="tx1"/>
                          </a:solidFill>
                          <a:latin typeface="+mn-lt"/>
                          <a:ea typeface="+mn-ea"/>
                          <a:cs typeface="+mn-cs"/>
                        </a:rPr>
                        <a:t>18, on </a:t>
                      </a:r>
                      <a:r>
                        <a:rPr lang="en-GB" sz="1400" kern="1200" dirty="0" err="1">
                          <a:solidFill>
                            <a:schemeClr val="tx1"/>
                          </a:solidFill>
                          <a:latin typeface="+mn-lt"/>
                          <a:ea typeface="+mn-ea"/>
                          <a:cs typeface="+mn-cs"/>
                        </a:rPr>
                        <a:t>Additional_Topological_Improvements</a:t>
                      </a:r>
                      <a:r>
                        <a:rPr lang="en-GB" sz="1400" kern="1200" dirty="0">
                          <a:solidFill>
                            <a:schemeClr val="tx1"/>
                          </a:solidFill>
                          <a:latin typeface="+mn-lt"/>
                          <a:ea typeface="+mn-ea"/>
                          <a:cs typeface="+mn-cs"/>
                        </a:rPr>
                        <a:t>-IAB-VMR</a:t>
                      </a:r>
                      <a:endParaRPr lang="nl-NL" sz="1400" kern="1200" dirty="0">
                        <a:solidFill>
                          <a:schemeClr val="tx1"/>
                        </a:solidFill>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1261673"/>
                  </a:ext>
                </a:extLst>
              </a:tr>
            </a:tbl>
          </a:graphicData>
        </a:graphic>
      </p:graphicFrame>
      <p:graphicFrame>
        <p:nvGraphicFramePr>
          <p:cNvPr id="9" name="Content Placeholder 6">
            <a:extLst>
              <a:ext uri="{FF2B5EF4-FFF2-40B4-BE49-F238E27FC236}">
                <a16:creationId xmlns:a16="http://schemas.microsoft.com/office/drawing/2014/main" id="{4EB06379-11DA-4417-B108-91D95FEF45CE}"/>
              </a:ext>
            </a:extLst>
          </p:cNvPr>
          <p:cNvGraphicFramePr>
            <a:graphicFrameLocks/>
          </p:cNvGraphicFramePr>
          <p:nvPr>
            <p:extLst>
              <p:ext uri="{D42A27DB-BD31-4B8C-83A1-F6EECF244321}">
                <p14:modId xmlns:p14="http://schemas.microsoft.com/office/powerpoint/2010/main" val="2647987242"/>
              </p:ext>
            </p:extLst>
          </p:nvPr>
        </p:nvGraphicFramePr>
        <p:xfrm>
          <a:off x="330052" y="1010011"/>
          <a:ext cx="10819296" cy="302311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775">
                <a:tc gridSpan="4">
                  <a:txBody>
                    <a:bodyPr/>
                    <a:lstStyle/>
                    <a:p>
                      <a:pPr marL="0" indent="0">
                        <a:buNone/>
                      </a:pPr>
                      <a:r>
                        <a:rPr lang="en-US" sz="2400" b="1" dirty="0"/>
                        <a:t>Networks Providing Access to Localized Services [PALS]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481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600" kern="1200" dirty="0">
                          <a:solidFill>
                            <a:schemeClr val="tx1"/>
                          </a:solidFill>
                          <a:effectLst/>
                          <a:latin typeface="+mn-lt"/>
                          <a:ea typeface="+mn-ea"/>
                          <a:cs typeface="+mn-cs"/>
                        </a:rPr>
                        <a:t>Lola Awoniyi-Oteri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22.844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Providing Access to Local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9636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400" kern="1200" dirty="0">
                          <a:solidFill>
                            <a:schemeClr val="tx1"/>
                          </a:solidFill>
                          <a:effectLst/>
                          <a:latin typeface="+mn-lt"/>
                          <a:ea typeface="+mn-ea"/>
                          <a:cs typeface="+mn-cs"/>
                        </a:rPr>
                        <a:t> They also covers regulatory services and multicast and broadcast services over the hosting network.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8285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Likely RAN impact on 5GS support for multicast and broadcast PALS requirements. </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550944"/>
                  </a:ext>
                </a:extLst>
              </a:tr>
            </a:tbl>
          </a:graphicData>
        </a:graphic>
      </p:graphicFrame>
    </p:spTree>
    <p:extLst>
      <p:ext uri="{BB962C8B-B14F-4D97-AF65-F5344CB8AC3E}">
        <p14:creationId xmlns:p14="http://schemas.microsoft.com/office/powerpoint/2010/main" val="2514797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1059843750"/>
              </p:ext>
            </p:extLst>
          </p:nvPr>
        </p:nvGraphicFramePr>
        <p:xfrm>
          <a:off x="440106" y="1098133"/>
          <a:ext cx="10819296" cy="309900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0453">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32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Xiaonan Shi (China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a:t>
                      </a:r>
                      <a:r>
                        <a:rPr lang="de-DE" sz="1400" kern="1200" dirty="0">
                          <a:solidFill>
                            <a:schemeClr val="tx1"/>
                          </a:solidFill>
                          <a:latin typeface="+mn-lt"/>
                          <a:ea typeface="+mn-ea"/>
                          <a:cs typeface="+mn-cs"/>
                        </a:rPr>
                        <a:t>(new clause 6.43</a:t>
                      </a:r>
                      <a:r>
                        <a:rPr lang="nl-NL" sz="1400" b="1" kern="1200" dirty="0">
                          <a:solidFill>
                            <a:schemeClr val="tx1"/>
                          </a:solidFill>
                          <a:effectLst/>
                          <a:latin typeface="+mn-lt"/>
                          <a:ea typeface="+mn-ea"/>
                          <a:cs typeface="+mn-cs"/>
                        </a:rPr>
                        <a:t> </a:t>
                      </a:r>
                      <a:r>
                        <a:rPr lang="de-DE" sz="1400" b="1" dirty="0"/>
                        <a:t>Tactile and Multi-modal Communication Service</a:t>
                      </a:r>
                      <a:r>
                        <a:rPr lang="de-DE" sz="1400" kern="1200" dirty="0">
                          <a:solidFill>
                            <a:schemeClr val="tx1"/>
                          </a:solidFill>
                          <a:latin typeface="+mn-lt"/>
                          <a:ea typeface="+mn-ea"/>
                          <a:cs typeface="+mn-cs"/>
                        </a:rPr>
                        <a:t>, CR p</a:t>
                      </a:r>
                      <a:r>
                        <a:rPr lang="nl-NL" sz="1400" kern="1200" dirty="0">
                          <a:solidFill>
                            <a:schemeClr val="tx1"/>
                          </a:solidFill>
                          <a:latin typeface="+mn-lt"/>
                          <a:ea typeface="+mn-ea"/>
                          <a:cs typeface="+mn-cs"/>
                        </a:rPr>
                        <a:t>ending SA#94 approval</a:t>
                      </a:r>
                      <a:r>
                        <a:rPr lang="de-DE" sz="14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65148">
                <a:tc>
                  <a:txBody>
                    <a:bodyPr/>
                    <a:lstStyle/>
                    <a:p>
                      <a:r>
                        <a:rPr lang="nl-NL" sz="1600" b="1" dirty="0"/>
                        <a:t>Summary</a:t>
                      </a:r>
                    </a:p>
                  </a:txBody>
                  <a:tcPr/>
                </a:tc>
                <a:tc gridSpan="3">
                  <a:txBody>
                    <a:bodyPr/>
                    <a:lstStyle/>
                    <a:p>
                      <a:pPr algn="just"/>
                      <a:r>
                        <a:rPr lang="nl-NL" sz="14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91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TACMM requires processing and handling of multiple flows within one TACMM service according to possible QoS policy enhancements.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2715115"/>
                  </a:ext>
                </a:extLst>
              </a:tr>
            </a:tbl>
          </a:graphicData>
        </a:graphic>
      </p:graphicFrame>
      <p:sp>
        <p:nvSpPr>
          <p:cNvPr id="5" name="Rectangle 4">
            <a:extLst>
              <a:ext uri="{FF2B5EF4-FFF2-40B4-BE49-F238E27FC236}">
                <a16:creationId xmlns:a16="http://schemas.microsoft.com/office/drawing/2014/main" id="{088758F2-042D-4868-94B5-F82E9DBF8737}"/>
              </a:ext>
            </a:extLst>
          </p:cNvPr>
          <p:cNvSpPr/>
          <p:nvPr/>
        </p:nvSpPr>
        <p:spPr>
          <a:xfrm>
            <a:off x="103730" y="105410"/>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1874175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3268597032"/>
              </p:ext>
            </p:extLst>
          </p:nvPr>
        </p:nvGraphicFramePr>
        <p:xfrm>
          <a:off x="427580" y="1078080"/>
          <a:ext cx="10819296" cy="3369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[EASNS]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err="1">
                          <a:solidFill>
                            <a:schemeClr val="tx1"/>
                          </a:solidFill>
                          <a:effectLst/>
                          <a:latin typeface="+mn-lt"/>
                          <a:ea typeface="+mn-ea"/>
                          <a:cs typeface="+mn-cs"/>
                        </a:rPr>
                        <a:t>Ki-Dong</a:t>
                      </a:r>
                      <a:r>
                        <a:rPr lang="fr-FR" sz="1600" kern="1200" dirty="0">
                          <a:solidFill>
                            <a:schemeClr val="tx1"/>
                          </a:solidFill>
                          <a:effectLst/>
                          <a:latin typeface="+mn-lt"/>
                          <a:ea typeface="+mn-ea"/>
                          <a:cs typeface="+mn-cs"/>
                        </a:rPr>
                        <a:t> Lee (LGE)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 </a:t>
                      </a:r>
                      <a:r>
                        <a:rPr lang="de-DE" sz="1600" kern="1200" dirty="0">
                          <a:solidFill>
                            <a:schemeClr val="tx1"/>
                          </a:solidFill>
                          <a:latin typeface="+mn-lt"/>
                          <a:ea typeface="+mn-ea"/>
                          <a:cs typeface="+mn-cs"/>
                        </a:rPr>
                        <a:t>(clause </a:t>
                      </a:r>
                      <a:r>
                        <a:rPr lang="x-none" sz="1600" b="1" kern="1200" dirty="0">
                          <a:solidFill>
                            <a:schemeClr val="tx1"/>
                          </a:solidFill>
                          <a:effectLst/>
                          <a:latin typeface="+mn-lt"/>
                          <a:ea typeface="+mn-ea"/>
                          <a:cs typeface="+mn-cs"/>
                        </a:rPr>
                        <a:t>6.1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Network slicing</a:t>
                      </a:r>
                      <a:r>
                        <a:rPr lang="nl-NL" sz="1600" b="1" kern="1200" dirty="0">
                          <a:solidFill>
                            <a:schemeClr val="tx1"/>
                          </a:solidFill>
                          <a:effectLst/>
                          <a:latin typeface="+mn-lt"/>
                          <a:ea typeface="+mn-ea"/>
                          <a:cs typeface="+mn-cs"/>
                        </a:rPr>
                        <a:t> </a:t>
                      </a:r>
                      <a:r>
                        <a:rPr lang="nl-NL" sz="1600" b="0" kern="1200" dirty="0">
                          <a:solidFill>
                            <a:schemeClr val="tx1"/>
                          </a:solidFill>
                          <a:effectLst/>
                          <a:latin typeface="+mn-lt"/>
                          <a:ea typeface="+mn-ea"/>
                          <a:cs typeface="+mn-cs"/>
                        </a:rPr>
                        <a:t>u</a:t>
                      </a:r>
                      <a:r>
                        <a:rPr lang="nl-NL" sz="1600" kern="1200" dirty="0">
                          <a:solidFill>
                            <a:schemeClr val="tx1"/>
                          </a:solidFill>
                          <a:latin typeface="+mn-lt"/>
                          <a:ea typeface="+mn-ea"/>
                          <a:cs typeface="+mn-cs"/>
                        </a:rPr>
                        <a:t>pdated)</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hangingPunct="0"/>
                      <a:r>
                        <a:rPr lang="nl-NL" sz="1600" dirty="0"/>
                        <a:t>This work introduces the s</a:t>
                      </a:r>
                      <a:r>
                        <a:rPr lang="en-GB" sz="1600" kern="1200" dirty="0" err="1">
                          <a:solidFill>
                            <a:schemeClr val="tx1"/>
                          </a:solidFill>
                          <a:effectLst/>
                          <a:latin typeface="+mn-lt"/>
                          <a:ea typeface="+mn-ea"/>
                          <a:cs typeface="+mn-cs"/>
                        </a:rPr>
                        <a:t>upport</a:t>
                      </a:r>
                      <a:r>
                        <a:rPr lang="en-GB" sz="16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600" kern="1200" dirty="0">
                        <a:solidFill>
                          <a:schemeClr val="tx1"/>
                        </a:solidFill>
                        <a:effectLst/>
                        <a:latin typeface="+mn-lt"/>
                        <a:ea typeface="+mn-ea"/>
                        <a:cs typeface="+mn-cs"/>
                      </a:endParaRPr>
                    </a:p>
                    <a:p>
                      <a:pPr marL="0" indent="0" algn="just" hangingPunct="0">
                        <a:buNone/>
                      </a:pP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600" kern="1200" dirty="0">
                          <a:solidFill>
                            <a:schemeClr val="tx1"/>
                          </a:solidFill>
                          <a:effectLst/>
                          <a:latin typeface="+mn-lt"/>
                          <a:ea typeface="+mn-ea"/>
                          <a:cs typeface="+mn-cs"/>
                        </a:rPr>
                        <a:t>EASNS addresses aspects on enhanced support for deployment and operational scenarios with various restrictions, e.g., geographical locations in slice deployment in access, minimizing service interruption, which are relevant to RAN’s interests.</a:t>
                      </a:r>
                      <a:endParaRPr lang="nl-NL"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232314"/>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26280</TotalTime>
  <Words>3508</Words>
  <Application>Microsoft Office PowerPoint</Application>
  <PresentationFormat>Widescreen</PresentationFormat>
  <Paragraphs>319</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Aharoni</vt:lpstr>
      <vt:lpstr>Arial</vt:lpstr>
      <vt:lpstr>Calibri</vt:lpstr>
      <vt:lpstr>Calibri Light</vt:lpstr>
      <vt:lpstr>Wingdings</vt:lpstr>
      <vt:lpstr>Office Theme</vt:lpstr>
      <vt:lpstr>SA1 Rel-18 Normative Work - with indications of possible RAN impact - </vt:lpstr>
      <vt:lpstr>Introduction</vt:lpstr>
      <vt:lpstr>SA1 Rel-18 work - indications of possible RAN impact -</vt:lpstr>
      <vt:lpstr>SA1 Rel-18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 </vt:lpstr>
      <vt:lpstr>Annex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284</cp:revision>
  <dcterms:created xsi:type="dcterms:W3CDTF">2019-07-19T09:46:23Z</dcterms:created>
  <dcterms:modified xsi:type="dcterms:W3CDTF">2021-11-17T17:07:43Z</dcterms:modified>
</cp:coreProperties>
</file>