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788" r:id="rId2"/>
    <p:sldId id="827" r:id="rId3"/>
    <p:sldId id="831" r:id="rId4"/>
    <p:sldId id="824" r:id="rId5"/>
    <p:sldId id="839" r:id="rId6"/>
    <p:sldId id="816" r:id="rId7"/>
    <p:sldId id="840" r:id="rId8"/>
    <p:sldId id="818" r:id="rId9"/>
    <p:sldId id="259" r:id="rId10"/>
    <p:sldId id="261" r:id="rId11"/>
    <p:sldId id="822" r:id="rId12"/>
    <p:sldId id="835" r:id="rId13"/>
    <p:sldId id="841" r:id="rId14"/>
    <p:sldId id="842" r:id="rId15"/>
    <p:sldId id="828" r:id="rId16"/>
    <p:sldId id="815" r:id="rId17"/>
    <p:sldId id="819" r:id="rId18"/>
    <p:sldId id="820" r:id="rId19"/>
    <p:sldId id="829" r:id="rId20"/>
    <p:sldId id="821" r:id="rId21"/>
    <p:sldId id="830"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77" d="100"/>
          <a:sy n="77" d="100"/>
        </p:scale>
        <p:origin x="120" y="19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16-11-2021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16-11-2021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16-11-2021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ftp.3gpp.org/Specs/archive/22_series/22.990/22990-100.zip" TargetMode="External"/><Relationship Id="rId2" Type="http://schemas.openxmlformats.org/officeDocument/2006/relationships/hyperlink" Target="https://www.3gpp.org/ftp/Specs/archive/22_series/22.989/22989-i2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9.xml"/><Relationship Id="rId9"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55/22855-i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9/22839-i00.zip" TargetMode="External"/><Relationship Id="rId1" Type="http://schemas.openxmlformats.org/officeDocument/2006/relationships/slideLayout" Target="../slideLayouts/slideLayout2.xml"/><Relationship Id="rId4"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272714" y="1507875"/>
            <a:ext cx="11855117"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6655E-F2F7-48C8-963E-43CB309A89D3}"/>
              </a:ext>
            </a:extLst>
          </p:cNvPr>
          <p:cNvSpPr/>
          <p:nvPr/>
        </p:nvSpPr>
        <p:spPr>
          <a:xfrm>
            <a:off x="0" y="6050071"/>
            <a:ext cx="12192000" cy="80792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1625971091"/>
              </p:ext>
            </p:extLst>
          </p:nvPr>
        </p:nvGraphicFramePr>
        <p:xfrm>
          <a:off x="427580" y="755974"/>
          <a:ext cx="10819296" cy="36271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The SEI introduces service requirements in 22.261, and the associated KPIs are captured in 22.104 Table A.4.x. The service requirements include supporting smart grid wide area delivery of source-specific multicast "</a:t>
                      </a:r>
                      <a:r>
                        <a:rPr lang="en-US" sz="1400" dirty="0" err="1"/>
                        <a:t>synchrophasors</a:t>
                      </a:r>
                      <a:r>
                        <a:rPr lang="en-US" sz="1400" dirty="0"/>
                        <a:t>" frames with QoS differentiation on layer 2. This is potentially related to the evolution for broadcast and multicast services currently considered by RAN groups. </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920010272"/>
              </p:ext>
            </p:extLst>
          </p:nvPr>
        </p:nvGraphicFramePr>
        <p:xfrm>
          <a:off x="427580" y="4349356"/>
          <a:ext cx="10819296" cy="251296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403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285079">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400" kern="1200" dirty="0">
                          <a:solidFill>
                            <a:schemeClr val="tx1"/>
                          </a:solidFill>
                          <a:effectLst/>
                          <a:latin typeface="+mn-lt"/>
                          <a:ea typeface="+mn-ea"/>
                          <a:cs typeface="+mn-cs"/>
                        </a:rPr>
                        <a:t>This work </a:t>
                      </a:r>
                      <a:r>
                        <a:rPr lang="en-GB" sz="1400" kern="1200" dirty="0">
                          <a:solidFill>
                            <a:schemeClr val="tx1"/>
                          </a:solidFill>
                          <a:effectLst/>
                          <a:latin typeface="+mn-lt"/>
                          <a:ea typeface="+mn-ea"/>
                          <a:cs typeface="+mn-cs"/>
                        </a:rPr>
                        <a:t>specifies requirements on low power high accuracy positioning service for industrial IoT device.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altLang="zh-CN" sz="1400" kern="1200" dirty="0">
                          <a:solidFill>
                            <a:schemeClr val="tx1"/>
                          </a:solidFill>
                          <a:effectLst/>
                          <a:latin typeface="+mn-lt"/>
                          <a:ea typeface="+mn-ea"/>
                          <a:cs typeface="+mn-cs"/>
                        </a:rPr>
                        <a:t>Enable a device type that has low communication capability with high positioning capability, so that the power efficiency can be improved. The device architecture is to facilitate positioning functionality only, and all communication via radio access is to assist the location service.</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4034475325"/>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1144232112"/>
              </p:ext>
            </p:extLst>
          </p:nvPr>
        </p:nvGraphicFramePr>
        <p:xfrm>
          <a:off x="385469" y="3765596"/>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[SCVS]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kern="1200" dirty="0">
                          <a:solidFill>
                            <a:schemeClr val="tx1"/>
                          </a:solidFill>
                          <a:latin typeface="+mn-lt"/>
                          <a:ea typeface="+mn-ea"/>
                          <a:cs typeface="+mn-cs"/>
                        </a:rPr>
                        <a:t>SCVS would require data rate for UL 3Mbps and DL 0.5Mbps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11653"/>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240603005"/>
              </p:ext>
            </p:extLst>
          </p:nvPr>
        </p:nvGraphicFramePr>
        <p:xfrm>
          <a:off x="469986" y="161478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679638" cy="369332"/>
          </a:xfrm>
          <a:prstGeom prst="rect">
            <a:avLst/>
          </a:prstGeom>
          <a:noFill/>
        </p:spPr>
        <p:txBody>
          <a:bodyPr wrap="none" rtlCol="0">
            <a:spAutoFit/>
          </a:bodyPr>
          <a:lstStyle/>
          <a:p>
            <a:r>
              <a:rPr lang="en-GB" dirty="0"/>
              <a:t>*</a:t>
            </a:r>
            <a:r>
              <a:rPr lang="nl-NL" dirty="0"/>
              <a:t>CRs impacting several WGs should not use “TEI” code, but these CRs might </a:t>
            </a:r>
            <a:r>
              <a:rPr lang="nl-NL"/>
              <a:t>still be of interest for </a:t>
            </a:r>
            <a:r>
              <a:rPr lang="nl-NL" dirty="0"/>
              <a:t>RAN</a:t>
            </a:r>
            <a:endParaRPr lang="en-GB" dirty="0"/>
          </a:p>
        </p:txBody>
      </p:sp>
    </p:spTree>
    <p:extLst>
      <p:ext uri="{BB962C8B-B14F-4D97-AF65-F5344CB8AC3E}">
        <p14:creationId xmlns:p14="http://schemas.microsoft.com/office/powerpoint/2010/main" val="2997553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588414" cy="369332"/>
          </a:xfrm>
          <a:prstGeom prst="rect">
            <a:avLst/>
          </a:prstGeom>
          <a:noFill/>
        </p:spPr>
        <p:txBody>
          <a:bodyPr wrap="square" rtlCol="0">
            <a:spAutoFit/>
          </a:bodyPr>
          <a:lstStyle/>
          <a:p>
            <a:r>
              <a:rPr lang="en-GB" dirty="0"/>
              <a:t>*FSs </a:t>
            </a:r>
            <a:r>
              <a:rPr lang="nl-NL" dirty="0"/>
              <a:t>should not impact normative work, but these FSs might still be of interest for RAN</a:t>
            </a:r>
            <a:endParaRPr lang="en-GB" dirty="0"/>
          </a:p>
        </p:txBody>
      </p:sp>
      <p:graphicFrame>
        <p:nvGraphicFramePr>
          <p:cNvPr id="8" name="Content Placeholder 6">
            <a:extLst>
              <a:ext uri="{FF2B5EF4-FFF2-40B4-BE49-F238E27FC236}">
                <a16:creationId xmlns:a16="http://schemas.microsoft.com/office/drawing/2014/main" id="{741E2CFE-A74E-4DAF-AE07-9B0290BDFD7F}"/>
              </a:ext>
            </a:extLst>
          </p:cNvPr>
          <p:cNvGraphicFramePr>
            <a:graphicFrameLocks/>
          </p:cNvGraphicFramePr>
          <p:nvPr>
            <p:extLst>
              <p:ext uri="{D42A27DB-BD31-4B8C-83A1-F6EECF244321}">
                <p14:modId xmlns:p14="http://schemas.microsoft.com/office/powerpoint/2010/main" val="189301980"/>
              </p:ext>
            </p:extLst>
          </p:nvPr>
        </p:nvGraphicFramePr>
        <p:xfrm>
          <a:off x="469986" y="1730490"/>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2"/>
                        </a:rPr>
                        <a:t>TR 22.989</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en-GB" sz="1600" kern="1200" dirty="0">
                          <a:solidFill>
                            <a:schemeClr val="tx1"/>
                          </a:solidFill>
                          <a:effectLst/>
                          <a:latin typeface="+mn-lt"/>
                          <a:ea typeface="+mn-ea"/>
                          <a:cs typeface="+mn-cs"/>
                        </a:rPr>
                        <a:t>SA1 has </a:t>
                      </a:r>
                      <a:r>
                        <a:rPr lang="en-US" sz="16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9" name="Content Placeholder 6">
            <a:extLst>
              <a:ext uri="{FF2B5EF4-FFF2-40B4-BE49-F238E27FC236}">
                <a16:creationId xmlns:a16="http://schemas.microsoft.com/office/drawing/2014/main" id="{7272AA68-500F-4293-B973-AD2BBE491156}"/>
              </a:ext>
            </a:extLst>
          </p:cNvPr>
          <p:cNvGraphicFramePr>
            <a:graphicFrameLocks/>
          </p:cNvGraphicFramePr>
          <p:nvPr>
            <p:extLst>
              <p:ext uri="{D42A27DB-BD31-4B8C-83A1-F6EECF244321}">
                <p14:modId xmlns:p14="http://schemas.microsoft.com/office/powerpoint/2010/main" val="3728859989"/>
              </p:ext>
            </p:extLst>
          </p:nvPr>
        </p:nvGraphicFramePr>
        <p:xfrm>
          <a:off x="469986" y="3800098"/>
          <a:ext cx="10819296" cy="1334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Study on Off-Network for Rail</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3"/>
                        </a:rPr>
                        <a:t>TR22.990</a:t>
                      </a:r>
                      <a:r>
                        <a:rPr lang="en-GB" sz="1600" kern="1200" dirty="0">
                          <a:solidFill>
                            <a:schemeClr val="tx1"/>
                          </a:solidFill>
                          <a:effectLst/>
                          <a:latin typeface="+mn-lt"/>
                          <a:ea typeface="+mn-ea"/>
                          <a:cs typeface="+mn-cs"/>
                        </a:rPr>
                        <a:t> (new)</a:t>
                      </a:r>
                      <a:endParaRPr lang="nl-NL" sz="16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nl-NL" sz="1600" kern="1200" dirty="0">
                          <a:solidFill>
                            <a:srgbClr val="FF0000"/>
                          </a:solidFill>
                          <a:effectLst/>
                          <a:latin typeface="+mn-lt"/>
                          <a:ea typeface="+mn-ea"/>
                          <a:cs typeface="+mn-cs"/>
                        </a:rPr>
                        <a:t>….</a:t>
                      </a:r>
                      <a:endParaRPr lang="nl-NL" sz="1600" dirty="0">
                        <a:solidFill>
                          <a:srgbClr val="FF0000"/>
                        </a:solidFill>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420915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455659" cy="369332"/>
          </a:xfrm>
          <a:prstGeom prst="rect">
            <a:avLst/>
          </a:prstGeom>
          <a:noFill/>
        </p:spPr>
        <p:txBody>
          <a:bodyPr wrap="square" rtlCol="0">
            <a:spAutoFit/>
          </a:bodyPr>
          <a:lstStyle/>
          <a:p>
            <a:r>
              <a:rPr lang="en-GB" dirty="0"/>
              <a:t>*FSs </a:t>
            </a:r>
            <a:r>
              <a:rPr lang="nl-NL" dirty="0"/>
              <a:t>should not impact normative work, but these FSs might still be of interest for RAN</a:t>
            </a:r>
            <a:endParaRPr lang="en-GB" dirty="0"/>
          </a:p>
        </p:txBody>
      </p:sp>
      <p:graphicFrame>
        <p:nvGraphicFramePr>
          <p:cNvPr id="10" name="Content Placeholder 6">
            <a:extLst>
              <a:ext uri="{FF2B5EF4-FFF2-40B4-BE49-F238E27FC236}">
                <a16:creationId xmlns:a16="http://schemas.microsoft.com/office/drawing/2014/main" id="{9A7D2A93-1C50-4C62-9046-47799FFFC78B}"/>
              </a:ext>
            </a:extLst>
          </p:cNvPr>
          <p:cNvGraphicFramePr>
            <a:graphicFrameLocks/>
          </p:cNvGraphicFramePr>
          <p:nvPr>
            <p:extLst>
              <p:ext uri="{D42A27DB-BD31-4B8C-83A1-F6EECF244321}">
                <p14:modId xmlns:p14="http://schemas.microsoft.com/office/powerpoint/2010/main" val="376502782"/>
              </p:ext>
            </p:extLst>
          </p:nvPr>
        </p:nvGraphicFramePr>
        <p:xfrm>
          <a:off x="469986" y="1680657"/>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r>
                        <a:rPr lang="nl-NL" sz="1400" dirty="0"/>
                        <a:t> (new)</a:t>
                      </a:r>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54687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expected RAN impacts</a:t>
            </a:r>
          </a:p>
        </p:txBody>
      </p:sp>
    </p:spTree>
    <p:extLst>
      <p:ext uri="{BB962C8B-B14F-4D97-AF65-F5344CB8AC3E}">
        <p14:creationId xmlns:p14="http://schemas.microsoft.com/office/powerpoint/2010/main" val="98443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344362" y="1264860"/>
          <a:ext cx="11081434" cy="30598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endParaRPr lang="nl-NL" sz="1600" b="1" dirty="0"/>
                    </a:p>
                  </a:txBody>
                  <a:tcPr/>
                </a:tc>
                <a:tc gridSpan="3">
                  <a:txBody>
                    <a:bodyPr/>
                    <a:lstStyle/>
                    <a:p>
                      <a:pPr algn="just" hangingPunct="0"/>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graphicFrame>
        <p:nvGraphicFramePr>
          <p:cNvPr id="4" name="Content Placeholder 6">
            <a:extLst>
              <a:ext uri="{FF2B5EF4-FFF2-40B4-BE49-F238E27FC236}">
                <a16:creationId xmlns:a16="http://schemas.microsoft.com/office/drawing/2014/main" id="{0D989E13-4525-43FE-B500-2C7745E11F81}"/>
              </a:ext>
            </a:extLst>
          </p:cNvPr>
          <p:cNvGraphicFramePr>
            <a:graphicFrameLocks/>
          </p:cNvGraphicFramePr>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926948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t>
            </a: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1203935215"/>
              </p:ext>
            </p:extLst>
          </p:nvPr>
        </p:nvGraphicFramePr>
        <p:xfrm>
          <a:off x="427580" y="1309038"/>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A6F304-12DA-4758-83C5-52A89D426552}"/>
              </a:ext>
            </a:extLst>
          </p:cNvPr>
          <p:cNvSpPr/>
          <p:nvPr/>
        </p:nvSpPr>
        <p:spPr>
          <a:xfrm>
            <a:off x="9525" y="203876"/>
            <a:ext cx="1221073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5403052" y="1470424"/>
            <a:ext cx="586597" cy="4734041"/>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9899154" y="513418"/>
            <a:ext cx="1888915"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8802292" y="583134"/>
            <a:ext cx="1502683" cy="461665"/>
          </a:xfrm>
          <a:prstGeom prst="rect">
            <a:avLst/>
          </a:prstGeom>
          <a:noFill/>
        </p:spPr>
        <p:txBody>
          <a:bodyPr wrap="square" rtlCol="0">
            <a:spAutoFit/>
          </a:bodyPr>
          <a:lstStyle/>
          <a:p>
            <a:pPr>
              <a:defRPr/>
            </a:pPr>
            <a:r>
              <a:rPr lang="en-US" altLang="en-US" sz="1200" dirty="0"/>
              <a:t>Expanded and improved Positioning</a:t>
            </a:r>
          </a:p>
        </p:txBody>
      </p:sp>
      <p:sp>
        <p:nvSpPr>
          <p:cNvPr id="34" name="Rectangle 33">
            <a:extLst>
              <a:ext uri="{FF2B5EF4-FFF2-40B4-BE49-F238E27FC236}">
                <a16:creationId xmlns:a16="http://schemas.microsoft.com/office/drawing/2014/main" id="{5D2E1AF0-B642-4F49-BEA8-41C39CEB5111}"/>
              </a:ext>
            </a:extLst>
          </p:cNvPr>
          <p:cNvSpPr/>
          <p:nvPr/>
        </p:nvSpPr>
        <p:spPr>
          <a:xfrm>
            <a:off x="11260213" y="147827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10084020"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8904112"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7730560" y="146722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6558586" y="1462002"/>
            <a:ext cx="586597" cy="47261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4211336" y="1462003"/>
            <a:ext cx="586597" cy="4726186"/>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228580" y="1455151"/>
            <a:ext cx="11617704" cy="40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228580" y="1848615"/>
            <a:ext cx="11617704" cy="6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228580" y="2191579"/>
            <a:ext cx="11617704" cy="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flipV="1">
            <a:off x="228580" y="2530446"/>
            <a:ext cx="11617704" cy="36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167552" y="2895613"/>
            <a:ext cx="11678732" cy="29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167552" y="3237483"/>
            <a:ext cx="11678732" cy="362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167552" y="4158464"/>
            <a:ext cx="11653793" cy="109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155078" y="3632876"/>
            <a:ext cx="11653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4224124" y="318403"/>
            <a:ext cx="683160" cy="11578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193178" y="4596070"/>
            <a:ext cx="11617704" cy="184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213965" y="5219574"/>
            <a:ext cx="116484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132488" y="1868278"/>
            <a:ext cx="3679553" cy="338554"/>
          </a:xfrm>
          <a:prstGeom prst="rect">
            <a:avLst/>
          </a:prstGeom>
          <a:noFill/>
        </p:spPr>
        <p:txBody>
          <a:bodyPr wrap="square" rtlCol="0">
            <a:spAutoFit/>
          </a:bodyPr>
          <a:lstStyle/>
          <a:p>
            <a:r>
              <a:rPr lang="en-US" sz="1600" dirty="0">
                <a:hlinkClick r:id="rId2" action="ppaction://hlinksldjump"/>
              </a:rPr>
              <a:t>Ranging Services</a:t>
            </a:r>
            <a:endParaRPr lang="en-US" sz="1600"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flipV="1">
            <a:off x="196127" y="5595289"/>
            <a:ext cx="11625218" cy="5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17075" y="2219618"/>
            <a:ext cx="3489142" cy="338554"/>
          </a:xfrm>
          <a:prstGeom prst="rect">
            <a:avLst/>
          </a:prstGeom>
          <a:noFill/>
        </p:spPr>
        <p:txBody>
          <a:bodyPr wrap="square" rtlCol="0">
            <a:spAutoFit/>
          </a:bodyPr>
          <a:lstStyle/>
          <a:p>
            <a:r>
              <a:rPr lang="en-GB" sz="1600" dirty="0">
                <a:hlinkClick r:id="rId3"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117075" y="4223612"/>
            <a:ext cx="4118298" cy="338554"/>
          </a:xfrm>
          <a:prstGeom prst="rect">
            <a:avLst/>
          </a:prstGeom>
          <a:noFill/>
        </p:spPr>
        <p:txBody>
          <a:bodyPr wrap="square" rtlCol="0">
            <a:spAutoFit/>
          </a:bodyPr>
          <a:lstStyle/>
          <a:p>
            <a:r>
              <a:rPr lang="en-US" sz="1600" dirty="0">
                <a:hlinkClick r:id="rId4"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117075" y="2922245"/>
            <a:ext cx="3745236" cy="338554"/>
          </a:xfrm>
          <a:prstGeom prst="rect">
            <a:avLst/>
          </a:prstGeom>
          <a:noFill/>
        </p:spPr>
        <p:txBody>
          <a:bodyPr wrap="square" rtlCol="0">
            <a:spAutoFit/>
          </a:bodyPr>
          <a:lstStyle/>
          <a:p>
            <a:r>
              <a:rPr lang="en-US" sz="1600" dirty="0">
                <a:hlinkClick r:id="rId5"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699369" y="584948"/>
            <a:ext cx="1339914"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006629">
            <a:off x="5993758" y="530210"/>
            <a:ext cx="1430605" cy="461665"/>
          </a:xfrm>
          <a:prstGeom prst="rect">
            <a:avLst/>
          </a:prstGeom>
          <a:noFill/>
        </p:spPr>
        <p:txBody>
          <a:bodyPr wrap="square" rtlCol="0">
            <a:spAutoFit/>
          </a:bodyPr>
          <a:lstStyle/>
          <a:p>
            <a:pPr>
              <a:defRPr/>
            </a:pPr>
            <a:r>
              <a:rPr lang="en-US" altLang="en-US" sz="1200" dirty="0"/>
              <a:t>Mobility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6467529" y="478709"/>
            <a:ext cx="1731345"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019570" y="686125"/>
            <a:ext cx="1581812"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5323114" y="600128"/>
            <a:ext cx="146415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409791" y="675467"/>
            <a:ext cx="1464154"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8193395" y="611177"/>
            <a:ext cx="1543489" cy="430887"/>
          </a:xfrm>
          <a:prstGeom prst="rect">
            <a:avLst/>
          </a:prstGeom>
          <a:noFill/>
        </p:spPr>
        <p:txBody>
          <a:bodyPr wrap="square" rtlCol="0">
            <a:spAutoFit/>
          </a:bodyPr>
          <a:lstStyle/>
          <a:p>
            <a:pPr>
              <a:defRPr/>
            </a:pPr>
            <a:r>
              <a:rPr lang="en-US" altLang="en-US" sz="1100" dirty="0"/>
              <a:t>Evolution for broadcast &amp; multicast services</a:t>
            </a:r>
          </a:p>
        </p:txBody>
      </p:sp>
      <p:sp>
        <p:nvSpPr>
          <p:cNvPr id="228" name="TextBox 227">
            <a:extLst>
              <a:ext uri="{FF2B5EF4-FFF2-40B4-BE49-F238E27FC236}">
                <a16:creationId xmlns:a16="http://schemas.microsoft.com/office/drawing/2014/main" id="{9302D28A-7FCD-4A66-9932-3D60FAB7F1AD}"/>
              </a:ext>
            </a:extLst>
          </p:cNvPr>
          <p:cNvSpPr txBox="1"/>
          <p:nvPr/>
        </p:nvSpPr>
        <p:spPr>
          <a:xfrm rot="17963231">
            <a:off x="4139111" y="563247"/>
            <a:ext cx="1494212" cy="461665"/>
          </a:xfrm>
          <a:prstGeom prst="rect">
            <a:avLst/>
          </a:prstGeom>
          <a:noFill/>
        </p:spPr>
        <p:txBody>
          <a:bodyPr wrap="square" rtlCol="0">
            <a:spAutoFit/>
          </a:bodyPr>
          <a:lstStyle/>
          <a:p>
            <a:r>
              <a:rPr lang="nl-NL" sz="1200" dirty="0"/>
              <a:t>AI/ML for air interface</a:t>
            </a:r>
          </a:p>
        </p:txBody>
      </p:sp>
      <p:sp>
        <p:nvSpPr>
          <p:cNvPr id="229" name="TextBox 228">
            <a:extLst>
              <a:ext uri="{FF2B5EF4-FFF2-40B4-BE49-F238E27FC236}">
                <a16:creationId xmlns:a16="http://schemas.microsoft.com/office/drawing/2014/main" id="{6F08DFC4-F33C-4143-ABDA-1A87FB53F7C8}"/>
              </a:ext>
            </a:extLst>
          </p:cNvPr>
          <p:cNvSpPr txBox="1"/>
          <p:nvPr/>
        </p:nvSpPr>
        <p:spPr>
          <a:xfrm rot="17927256">
            <a:off x="11179362" y="677560"/>
            <a:ext cx="1360720" cy="461665"/>
          </a:xfrm>
          <a:prstGeom prst="rect">
            <a:avLst/>
          </a:prstGeom>
          <a:noFill/>
        </p:spPr>
        <p:txBody>
          <a:bodyPr wrap="square" rtlCol="0">
            <a:spAutoFit/>
          </a:bodyPr>
          <a:lstStyle/>
          <a:p>
            <a:r>
              <a:rPr lang="nl-NL" sz="1200" dirty="0"/>
              <a:t>Network energy savings</a:t>
            </a:r>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4789223" y="311237"/>
            <a:ext cx="674458" cy="11591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5413868" y="311237"/>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5976241" y="305961"/>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6567740" y="318403"/>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7135301" y="318403"/>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7742546" y="305961"/>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8301529" y="318403"/>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8907089" y="318403"/>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9467922" y="305961"/>
            <a:ext cx="662546" cy="11892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095665" y="311237"/>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657123" y="289883"/>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277368" y="305961"/>
            <a:ext cx="682921" cy="11889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155078" y="5693287"/>
            <a:ext cx="4399897" cy="861774"/>
          </a:xfrm>
          <a:prstGeom prst="rect">
            <a:avLst/>
          </a:prstGeom>
          <a:noFill/>
        </p:spPr>
        <p:txBody>
          <a:bodyPr wrap="square" rtlCol="0">
            <a:spAutoFit/>
          </a:bodyPr>
          <a:lstStyle/>
          <a:p>
            <a:r>
              <a:rPr lang="en-US" sz="1600" dirty="0">
                <a:hlinkClick r:id="rId6"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155078" y="5286365"/>
            <a:ext cx="3830960" cy="338554"/>
          </a:xfrm>
          <a:prstGeom prst="rect">
            <a:avLst/>
          </a:prstGeom>
          <a:noFill/>
        </p:spPr>
        <p:txBody>
          <a:bodyPr wrap="square" rtlCol="0">
            <a:spAutoFit/>
          </a:bodyPr>
          <a:lstStyle/>
          <a:p>
            <a:r>
              <a:rPr lang="en-US" sz="1600" dirty="0">
                <a:hlinkClick r:id="rId7"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117075" y="3278988"/>
            <a:ext cx="4115048" cy="338554"/>
          </a:xfrm>
          <a:prstGeom prst="rect">
            <a:avLst/>
          </a:prstGeom>
          <a:noFill/>
        </p:spPr>
        <p:txBody>
          <a:bodyPr wrap="square" rtlCol="0">
            <a:spAutoFit/>
          </a:bodyPr>
          <a:lstStyle/>
          <a:p>
            <a:r>
              <a:rPr lang="en-US" sz="1600" dirty="0">
                <a:hlinkClick r:id="rId8" action="ppaction://hlinksldjump"/>
              </a:rPr>
              <a:t>Tactile and Multi-Modality Comm. Services</a:t>
            </a:r>
            <a:endParaRPr lang="en-US" sz="1600" dirty="0"/>
          </a:p>
        </p:txBody>
      </p:sp>
      <p:sp>
        <p:nvSpPr>
          <p:cNvPr id="119" name="Title 1">
            <a:extLst>
              <a:ext uri="{FF2B5EF4-FFF2-40B4-BE49-F238E27FC236}">
                <a16:creationId xmlns:a16="http://schemas.microsoft.com/office/drawing/2014/main" id="{78C6FBDC-7F4C-4134-A643-2B1C093C47C8}"/>
              </a:ext>
            </a:extLst>
          </p:cNvPr>
          <p:cNvSpPr>
            <a:spLocks noGrp="1"/>
          </p:cNvSpPr>
          <p:nvPr>
            <p:ph type="title"/>
          </p:nvPr>
        </p:nvSpPr>
        <p:spPr>
          <a:xfrm>
            <a:off x="-10896" y="197044"/>
            <a:ext cx="4195013" cy="1073623"/>
          </a:xfrm>
        </p:spPr>
        <p:txBody>
          <a:bodyPr>
            <a:noAutofit/>
          </a:bodyPr>
          <a:lstStyle/>
          <a:p>
            <a:pPr algn="ctr"/>
            <a:r>
              <a:rPr lang="en-US" altLang="nl-NL" sz="4000" b="1" dirty="0"/>
              <a:t>SA1 Rel-18 work</a:t>
            </a:r>
            <a:br>
              <a:rPr lang="en-US" altLang="nl-NL" sz="3200" dirty="0"/>
            </a:br>
            <a:r>
              <a:rPr lang="en-US" sz="2000" dirty="0"/>
              <a:t>- indications of</a:t>
            </a:r>
            <a:r>
              <a:rPr lang="en-US" altLang="nl-NL" sz="2000" dirty="0"/>
              <a:t> possible RAN impact -</a:t>
            </a:r>
            <a:endParaRPr lang="en-US" altLang="nl-NL" sz="32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117075" y="3589684"/>
            <a:ext cx="4081077" cy="584775"/>
          </a:xfrm>
          <a:prstGeom prst="rect">
            <a:avLst/>
          </a:prstGeom>
          <a:noFill/>
        </p:spPr>
        <p:txBody>
          <a:bodyPr wrap="square" rtlCol="0">
            <a:spAutoFit/>
          </a:bodyPr>
          <a:lstStyle/>
          <a:p>
            <a:r>
              <a:rPr lang="en-US" sz="1600" dirty="0">
                <a:hlinkClick r:id="rId4"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117075" y="4596879"/>
            <a:ext cx="4013516" cy="584775"/>
          </a:xfrm>
          <a:prstGeom prst="rect">
            <a:avLst/>
          </a:prstGeom>
          <a:noFill/>
        </p:spPr>
        <p:txBody>
          <a:bodyPr wrap="square" rtlCol="0">
            <a:spAutoFit/>
          </a:bodyPr>
          <a:lstStyle/>
          <a:p>
            <a:r>
              <a:rPr lang="en-US" sz="1600" dirty="0">
                <a:hlinkClick r:id="rId4"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133382" y="1499252"/>
            <a:ext cx="3712622" cy="338554"/>
          </a:xfrm>
          <a:prstGeom prst="rect">
            <a:avLst/>
          </a:prstGeom>
          <a:noFill/>
        </p:spPr>
        <p:txBody>
          <a:bodyPr wrap="square" rtlCol="0">
            <a:spAutoFit/>
          </a:bodyPr>
          <a:lstStyle/>
          <a:p>
            <a:r>
              <a:rPr lang="en-US" sz="1600" dirty="0">
                <a:hlinkClick r:id="rId9" action="ppaction://hlinksldjump"/>
              </a:rPr>
              <a:t>5G Timing Resiliency System </a:t>
            </a:r>
            <a:endParaRPr lang="de-DE" sz="1600" dirty="0"/>
          </a:p>
        </p:txBody>
      </p:sp>
      <p:sp>
        <p:nvSpPr>
          <p:cNvPr id="93" name="TextBox 92">
            <a:extLst>
              <a:ext uri="{FF2B5EF4-FFF2-40B4-BE49-F238E27FC236}">
                <a16:creationId xmlns:a16="http://schemas.microsoft.com/office/drawing/2014/main" id="{C95949F6-CCD6-4C5F-8222-5F2E146C3C3A}"/>
              </a:ext>
            </a:extLst>
          </p:cNvPr>
          <p:cNvSpPr txBox="1"/>
          <p:nvPr/>
        </p:nvSpPr>
        <p:spPr>
          <a:xfrm rot="17980693">
            <a:off x="4611627" y="530708"/>
            <a:ext cx="1833040" cy="276999"/>
          </a:xfrm>
          <a:prstGeom prst="rect">
            <a:avLst/>
          </a:prstGeom>
          <a:noFill/>
        </p:spPr>
        <p:txBody>
          <a:bodyPr wrap="square" rtlCol="0">
            <a:spAutoFit/>
          </a:bodyPr>
          <a:lstStyle/>
          <a:p>
            <a:r>
              <a:rPr lang="en-US" sz="1200" dirty="0"/>
              <a:t>AI/ML for NG-RAN</a:t>
            </a:r>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7669680" y="600449"/>
            <a:ext cx="1464154"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11840463" y="793496"/>
            <a:ext cx="402206" cy="697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540761F0-6727-46F1-85D2-2937A5D78BA5}"/>
              </a:ext>
            </a:extLst>
          </p:cNvPr>
          <p:cNvSpPr txBox="1"/>
          <p:nvPr/>
        </p:nvSpPr>
        <p:spPr>
          <a:xfrm>
            <a:off x="5541092" y="187063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5541092" y="22327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5532886" y="148181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052933" y="184724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607525"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6687313"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7249995" y="32646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7845274" y="37358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8451128"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027823" y="472462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614599" y="524002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614599" y="566370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3153982" y="6675681"/>
            <a:ext cx="9062011" cy="369332"/>
          </a:xfrm>
          <a:prstGeom prst="rect">
            <a:avLst/>
          </a:prstGeom>
          <a:noFill/>
        </p:spPr>
        <p:txBody>
          <a:bodyPr wrap="square" rtlCol="0">
            <a:spAutoFit/>
          </a:bodyPr>
          <a:lstStyle/>
          <a:p>
            <a:r>
              <a:rPr lang="en-US" b="1" dirty="0"/>
              <a:t>Disclaimer: </a:t>
            </a:r>
            <a:r>
              <a:rPr lang="en-US" sz="1600" dirty="0"/>
              <a:t>This slide contains an indication of possible RAN impacts suggested by SA1 Rel-18 rapporteurs.</a:t>
            </a:r>
            <a:endParaRPr lang="en-US" dirty="0"/>
          </a:p>
        </p:txBody>
      </p:sp>
      <p:sp>
        <p:nvSpPr>
          <p:cNvPr id="75" name="TextBox 74">
            <a:extLst>
              <a:ext uri="{FF2B5EF4-FFF2-40B4-BE49-F238E27FC236}">
                <a16:creationId xmlns:a16="http://schemas.microsoft.com/office/drawing/2014/main" id="{318A0D47-090D-4836-BB37-822B232222B3}"/>
              </a:ext>
            </a:extLst>
          </p:cNvPr>
          <p:cNvSpPr txBox="1"/>
          <p:nvPr/>
        </p:nvSpPr>
        <p:spPr>
          <a:xfrm>
            <a:off x="10243815" y="219214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4" name="Rectangle 3">
            <a:extLst>
              <a:ext uri="{FF2B5EF4-FFF2-40B4-BE49-F238E27FC236}">
                <a16:creationId xmlns:a16="http://schemas.microsoft.com/office/drawing/2014/main" id="{85355D9A-93BD-4B51-9AB9-432A97B28F87}"/>
              </a:ext>
            </a:extLst>
          </p:cNvPr>
          <p:cNvSpPr/>
          <p:nvPr/>
        </p:nvSpPr>
        <p:spPr>
          <a:xfrm>
            <a:off x="113228" y="2602896"/>
            <a:ext cx="4213461" cy="338554"/>
          </a:xfrm>
          <a:prstGeom prst="rect">
            <a:avLst/>
          </a:prstGeom>
        </p:spPr>
        <p:txBody>
          <a:bodyPr wrap="none">
            <a:spAutoFit/>
          </a:bodyPr>
          <a:lstStyle/>
          <a:p>
            <a:r>
              <a:rPr lang="en-US" sz="1600" dirty="0">
                <a:hlinkClick r:id="rId5" action="ppaction://hlinksldjump"/>
              </a:rPr>
              <a:t>Networks Providing Access to Localized Services </a:t>
            </a:r>
            <a:endParaRPr lang="en-US" sz="1600" dirty="0"/>
          </a:p>
        </p:txBody>
      </p:sp>
      <p:sp>
        <p:nvSpPr>
          <p:cNvPr id="79" name="TextBox 78">
            <a:extLst>
              <a:ext uri="{FF2B5EF4-FFF2-40B4-BE49-F238E27FC236}">
                <a16:creationId xmlns:a16="http://schemas.microsoft.com/office/drawing/2014/main" id="{72498BEA-D637-481E-B3C7-ED3EC2688920}"/>
              </a:ext>
            </a:extLst>
          </p:cNvPr>
          <p:cNvSpPr txBox="1"/>
          <p:nvPr/>
        </p:nvSpPr>
        <p:spPr>
          <a:xfrm>
            <a:off x="8476043" y="256728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0" name="TextBox 79">
            <a:extLst>
              <a:ext uri="{FF2B5EF4-FFF2-40B4-BE49-F238E27FC236}">
                <a16:creationId xmlns:a16="http://schemas.microsoft.com/office/drawing/2014/main" id="{BD49C376-B951-4CD4-B222-6FEEE2C9953C}"/>
              </a:ext>
            </a:extLst>
          </p:cNvPr>
          <p:cNvSpPr txBox="1"/>
          <p:nvPr/>
        </p:nvSpPr>
        <p:spPr>
          <a:xfrm>
            <a:off x="10771455" y="425990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179705"/>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151878"/>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hlinkClick r:id="rId3" action="ppaction://hlinksldjump"/>
              </a:rPr>
              <a:t>5G Timing Resiliency System </a:t>
            </a:r>
            <a:endParaRPr lang="de-DE" dirty="0"/>
          </a:p>
          <a:p>
            <a:pPr marL="285750" indent="-285750">
              <a:buFontTx/>
              <a:buChar char="-"/>
            </a:pPr>
            <a:r>
              <a:rPr lang="en-US" dirty="0">
                <a:hlinkClick r:id="rId3" action="ppaction://hlinksldjump"/>
              </a:rPr>
              <a:t>Ranging Services</a:t>
            </a:r>
            <a:endParaRPr lang="en-US" dirty="0"/>
          </a:p>
          <a:p>
            <a:pPr marL="285750" indent="-285750">
              <a:buFontTx/>
              <a:buChar char="-"/>
            </a:pPr>
            <a:r>
              <a:rPr lang="en-GB" dirty="0">
                <a:hlinkClick r:id="rId4" action="ppaction://hlinksldjump"/>
              </a:rPr>
              <a:t>Personal IoT and Residential Networks </a:t>
            </a:r>
            <a:endParaRPr lang="en-GB" dirty="0"/>
          </a:p>
          <a:p>
            <a:pPr marL="285750" indent="-285750">
              <a:buFontTx/>
              <a:buChar char="-"/>
            </a:pPr>
            <a:r>
              <a:rPr lang="en-US" dirty="0">
                <a:hlinkClick r:id="rId5" action="ppaction://hlinksldjump"/>
              </a:rPr>
              <a:t>Networks Providing Access to Localized Services </a:t>
            </a:r>
            <a:endParaRPr lang="en-US" dirty="0"/>
          </a:p>
          <a:p>
            <a:pPr marL="285750" indent="-285750">
              <a:buFontTx/>
              <a:buChar char="-"/>
            </a:pPr>
            <a:r>
              <a:rPr lang="en-US" dirty="0">
                <a:hlinkClick r:id="rId6" action="ppaction://hlinksldjump"/>
              </a:rPr>
              <a:t>Vehicle-Mounted Relays</a:t>
            </a:r>
            <a:endParaRPr lang="en-US" dirty="0"/>
          </a:p>
          <a:p>
            <a:pPr marL="285750" indent="-285750">
              <a:buFontTx/>
              <a:buChar char="-"/>
            </a:pPr>
            <a:r>
              <a:rPr lang="en-US" dirty="0">
                <a:hlinkClick r:id="rId6"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2217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7" action="ppaction://hlinksldjump"/>
              </a:rPr>
              <a:t>Smart Energy and Infrastructure</a:t>
            </a:r>
            <a:endParaRPr lang="en-US" dirty="0"/>
          </a:p>
          <a:p>
            <a:pPr marL="285750" indent="-285750">
              <a:buFontTx/>
              <a:buChar char="-"/>
            </a:pPr>
            <a:r>
              <a:rPr lang="en-US" dirty="0"/>
              <a:t>FRMCS Evolution  </a:t>
            </a:r>
          </a:p>
          <a:p>
            <a:pPr marL="285750" indent="-285750">
              <a:spcAft>
                <a:spcPts val="800"/>
              </a:spcAft>
              <a:buFontTx/>
              <a:buChar char="-"/>
            </a:pPr>
            <a:r>
              <a:rPr lang="en-US" dirty="0">
                <a:solidFill>
                  <a:schemeClr val="tx1"/>
                </a:solidFill>
              </a:rPr>
              <a:t>Study on Off-Network for Rail</a:t>
            </a:r>
            <a:endParaRPr lang="en-US" dirty="0"/>
          </a:p>
          <a:p>
            <a:pPr marL="285750" indent="-285750">
              <a:buFontTx/>
              <a:buChar char="-"/>
            </a:pPr>
            <a:r>
              <a:rPr lang="en-US" dirty="0">
                <a:hlinkClick r:id="rId7" action="ppaction://hlinksldjump"/>
              </a:rPr>
              <a:t>Low Power High Accuracy Positioning for Industrial IoT scenarios </a:t>
            </a:r>
            <a:endParaRPr lang="en-US" dirty="0"/>
          </a:p>
          <a:p>
            <a:pPr marL="285750" indent="-285750">
              <a:spcAft>
                <a:spcPts val="800"/>
              </a:spcAft>
              <a:buFontTx/>
              <a:buChar char="-"/>
            </a:pPr>
            <a:r>
              <a:rPr lang="en-GB" dirty="0"/>
              <a:t>Service Exposure Interfaces for Industry </a:t>
            </a: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spcAft>
                <a:spcPts val="800"/>
              </a:spcAft>
              <a:buFontTx/>
              <a:buChar char="-"/>
            </a:pPr>
            <a:r>
              <a:rPr lang="en-GB" dirty="0"/>
              <a:t>MPS when Access to EPC/5GC is WLAN </a:t>
            </a:r>
            <a:endParaRPr lang="en-US" dirty="0"/>
          </a:p>
          <a:p>
            <a:pPr marL="285750" indent="-285750">
              <a:buFontTx/>
              <a:buChar char="-"/>
            </a:pPr>
            <a:r>
              <a:rPr lang="en-GB" dirty="0"/>
              <a:t>Guidelines for Extra-territorial 5G Systems</a:t>
            </a:r>
            <a:endParaRPr lang="en-US" dirty="0">
              <a:hlinkClick r:id="rId8" action="ppaction://hlinksldjump"/>
            </a:endParaRPr>
          </a:p>
          <a:p>
            <a:pPr marL="285750" indent="-285750">
              <a:buFontTx/>
              <a:buChar char="-"/>
            </a:pPr>
            <a:r>
              <a:rPr lang="en-US" dirty="0">
                <a:hlinkClick r:id="rId8" action="ppaction://hlinksldjump"/>
              </a:rPr>
              <a:t>5GS with Satellite Backhaul  </a:t>
            </a:r>
            <a:endParaRPr lang="en-US" dirty="0"/>
          </a:p>
          <a:p>
            <a:pPr marL="285750" indent="-285750">
              <a:buFontTx/>
              <a:buChar char="-"/>
            </a:pPr>
            <a:r>
              <a:rPr lang="en-US" dirty="0">
                <a:hlinkClick r:id="rId9"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06822"/>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969829"/>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53639" y="798633"/>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102660"/>
            <a:ext cx="10515600" cy="1325563"/>
          </a:xfrm>
        </p:spPr>
        <p:txBody>
          <a:bodyPr/>
          <a:lstStyle/>
          <a:p>
            <a:r>
              <a:rPr lang="en-US" dirty="0"/>
              <a:t>SA1 Rel-18</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6274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expected RAN impacts are included in an Annex.</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23573400"/>
              </p:ext>
            </p:extLst>
          </p:nvPr>
        </p:nvGraphicFramePr>
        <p:xfrm>
          <a:off x="347753" y="931015"/>
          <a:ext cx="11081434" cy="29565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chemeClr val="tx1"/>
                          </a:solidFill>
                          <a:effectLst/>
                          <a:latin typeface="+mn-lt"/>
                          <a:ea typeface="+mn-ea"/>
                          <a:cs typeface="+mn-cs"/>
                        </a:rPr>
                        <a:t>Noting that RAN groups are considering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 enhancements to increase resiliency, it would be desirable to have a consistent solution whether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 is in use or not. The 5TRS requirements provide guidance on increased timing resiliency mechanisms that should be met by the 5G system with or without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graphicFrame>
        <p:nvGraphicFramePr>
          <p:cNvPr id="7" name="Content Placeholder 6">
            <a:extLst>
              <a:ext uri="{FF2B5EF4-FFF2-40B4-BE49-F238E27FC236}">
                <a16:creationId xmlns:a16="http://schemas.microsoft.com/office/drawing/2014/main" id="{F9156DF8-A739-4F7F-9930-DFABAE1BBFBD}"/>
              </a:ext>
            </a:extLst>
          </p:cNvPr>
          <p:cNvGraphicFramePr>
            <a:graphicFrameLocks noGrp="1"/>
          </p:cNvGraphicFramePr>
          <p:nvPr>
            <p:ph idx="1"/>
            <p:extLst>
              <p:ext uri="{D42A27DB-BD31-4B8C-83A1-F6EECF244321}">
                <p14:modId xmlns:p14="http://schemas.microsoft.com/office/powerpoint/2010/main" val="2300762933"/>
              </p:ext>
            </p:extLst>
          </p:nvPr>
        </p:nvGraphicFramePr>
        <p:xfrm>
          <a:off x="347753" y="3987003"/>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22.855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requires </a:t>
                      </a:r>
                      <a:r>
                        <a:rPr lang="en-US" sz="1400" dirty="0" err="1"/>
                        <a:t>Sidelink</a:t>
                      </a:r>
                      <a:r>
                        <a:rPr lang="en-US" sz="1400" dirty="0"/>
                        <a:t> based ranging architecture, methods(AOA/AOD/RTT etc.) and PHY reference signals and measurements.  The use of unlicensed spectrum is another aspect that needs to be catered for.</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Tree>
    <p:extLst>
      <p:ext uri="{BB962C8B-B14F-4D97-AF65-F5344CB8AC3E}">
        <p14:creationId xmlns:p14="http://schemas.microsoft.com/office/powerpoint/2010/main" val="47387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93432846"/>
              </p:ext>
            </p:extLst>
          </p:nvPr>
        </p:nvGraphicFramePr>
        <p:xfrm>
          <a:off x="390002" y="1268204"/>
          <a:ext cx="10819296" cy="4693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n-lt"/>
                          <a:ea typeface="+mn-ea"/>
                          <a:cs typeface="+mn-cs"/>
                        </a:rPr>
                        <a:t>"Personal IoT Networks generally can use direct connections between the different devices (PIN Elements). This direct communication can use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 PIN elements may also set up an connection to the 5G network through a PIN element with gateway capability which can be a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relay.“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PIN elements/CPN entities of </a:t>
                      </a:r>
                      <a:r>
                        <a:rPr lang="en-US" sz="1400" kern="1200" dirty="0" err="1">
                          <a:solidFill>
                            <a:schemeClr val="tx1"/>
                          </a:solidFill>
                          <a:effectLst/>
                          <a:latin typeface="+mn-lt"/>
                          <a:ea typeface="+mn-ea"/>
                          <a:cs typeface="+mn-cs"/>
                        </a:rPr>
                        <a:t>PIRates</a:t>
                      </a:r>
                      <a:r>
                        <a:rPr lang="en-US" sz="1400" kern="1200" dirty="0">
                          <a:solidFill>
                            <a:schemeClr val="tx1"/>
                          </a:solidFill>
                          <a:effectLst/>
                          <a:latin typeface="+mn-lt"/>
                          <a:ea typeface="+mn-ea"/>
                          <a:cs typeface="+mn-cs"/>
                        </a:rPr>
                        <a:t> can include e.g. wearable device, which could be UE with reduced capabilities. Although there are no specific requirements in Pirates that relate to Redcap, the scenario of </a:t>
                      </a:r>
                      <a:r>
                        <a:rPr lang="en-US" sz="1400" kern="1200" dirty="0" err="1">
                          <a:solidFill>
                            <a:schemeClr val="tx1"/>
                          </a:solidFill>
                          <a:effectLst/>
                          <a:latin typeface="+mn-lt"/>
                          <a:ea typeface="+mn-ea"/>
                          <a:cs typeface="+mn-cs"/>
                        </a:rPr>
                        <a:t>PIRates</a:t>
                      </a:r>
                      <a:r>
                        <a:rPr lang="en-US" sz="1400" kern="1200" dirty="0">
                          <a:solidFill>
                            <a:schemeClr val="tx1"/>
                          </a:solidFill>
                          <a:effectLst/>
                          <a:latin typeface="+mn-lt"/>
                          <a:ea typeface="+mn-ea"/>
                          <a:cs typeface="+mn-cs"/>
                        </a:rPr>
                        <a:t> may be considered as references to RAN Redcap work, up to RAN</a:t>
                      </a:r>
                      <a:r>
                        <a:rPr lang="zh-CN" altLang="nl-NL" sz="1400" kern="1200" dirty="0">
                          <a:solidFill>
                            <a:schemeClr val="tx1"/>
                          </a:solidFill>
                          <a:effectLst/>
                          <a:latin typeface="+mn-lt"/>
                          <a:ea typeface="+mn-ea"/>
                          <a:cs typeface="+mn-cs"/>
                        </a:rPr>
                        <a:t>’</a:t>
                      </a:r>
                      <a:r>
                        <a:rPr lang="en-US" sz="1400" kern="1200" dirty="0">
                          <a:solidFill>
                            <a:schemeClr val="tx1"/>
                          </a:solidFill>
                          <a:effectLst/>
                          <a:latin typeface="+mn-lt"/>
                          <a:ea typeface="+mn-ea"/>
                          <a:cs typeface="+mn-cs"/>
                        </a:rPr>
                        <a:t>s decision.</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2307548881"/>
              </p:ext>
            </p:extLst>
          </p:nvPr>
        </p:nvGraphicFramePr>
        <p:xfrm>
          <a:off x="330052" y="3875235"/>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22.839</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graphicFrame>
        <p:nvGraphicFramePr>
          <p:cNvPr id="9" name="Content Placeholder 6">
            <a:extLst>
              <a:ext uri="{FF2B5EF4-FFF2-40B4-BE49-F238E27FC236}">
                <a16:creationId xmlns:a16="http://schemas.microsoft.com/office/drawing/2014/main" id="{4EB06379-11DA-4417-B108-91D95FEF45CE}"/>
              </a:ext>
            </a:extLst>
          </p:cNvPr>
          <p:cNvGraphicFramePr>
            <a:graphicFrameLocks/>
          </p:cNvGraphicFramePr>
          <p:nvPr>
            <p:extLst>
              <p:ext uri="{D42A27DB-BD31-4B8C-83A1-F6EECF244321}">
                <p14:modId xmlns:p14="http://schemas.microsoft.com/office/powerpoint/2010/main" val="2647987242"/>
              </p:ext>
            </p:extLst>
          </p:nvPr>
        </p:nvGraphicFramePr>
        <p:xfrm>
          <a:off x="330052" y="1010011"/>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22.844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Likely RAN impact on 5GS support for multicast and broadcast PALS requirements.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Tree>
    <p:extLst>
      <p:ext uri="{BB962C8B-B14F-4D97-AF65-F5344CB8AC3E}">
        <p14:creationId xmlns:p14="http://schemas.microsoft.com/office/powerpoint/2010/main" val="25147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188879683"/>
              </p:ext>
            </p:extLst>
          </p:nvPr>
        </p:nvGraphicFramePr>
        <p:xfrm>
          <a:off x="440106" y="1098133"/>
          <a:ext cx="10819296" cy="288564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a:t>
                      </a:r>
                      <a:r>
                        <a:rPr lang="de-DE" sz="1400" kern="1200" dirty="0">
                          <a:solidFill>
                            <a:srgbClr val="FF0000"/>
                          </a:solidFill>
                          <a:latin typeface="+mn-lt"/>
                          <a:ea typeface="+mn-ea"/>
                          <a:cs typeface="+mn-cs"/>
                        </a:rPr>
                        <a:t>normative work expected in Dec2021</a:t>
                      </a:r>
                      <a:r>
                        <a:rPr lang="de-DE" sz="14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268597032"/>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600" kern="1200" dirty="0">
                          <a:solidFill>
                            <a:schemeClr val="tx1"/>
                          </a:solidFill>
                          <a:effectLst/>
                          <a:latin typeface="+mn-lt"/>
                          <a:ea typeface="+mn-ea"/>
                          <a:cs typeface="+mn-cs"/>
                        </a:rPr>
                        <a:t>EASNS addresses aspects on enhanced support for deployment and operational scenarios with various restrictions, e.g., geographical locations in slice deployment in access, minimizing service interruption, which are relevant to RAN’s interests.</a:t>
                      </a:r>
                      <a:endParaRPr lang="nl-NL"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26213</TotalTime>
  <Words>3508</Words>
  <Application>Microsoft Office PowerPoint</Application>
  <PresentationFormat>Widescreen</PresentationFormat>
  <Paragraphs>323</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Aharoni</vt:lpstr>
      <vt:lpstr>Arial</vt:lpstr>
      <vt:lpstr>Calibri</vt:lpstr>
      <vt:lpstr>Calibri Light</vt:lpstr>
      <vt:lpstr>Wingdings</vt:lpstr>
      <vt:lpstr>Office Theme</vt:lpstr>
      <vt:lpstr>SA1 Rel-18 Normative Work - with indications of possible RAN impact - </vt:lpstr>
      <vt:lpstr>Introduction</vt:lpstr>
      <vt:lpstr>SA1 Rel-18 work - indications of possible RAN impact -</vt:lpstr>
      <vt:lpstr>SA1 Rel-18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Annex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282</cp:revision>
  <dcterms:created xsi:type="dcterms:W3CDTF">2019-07-19T09:46:23Z</dcterms:created>
  <dcterms:modified xsi:type="dcterms:W3CDTF">2021-11-16T12:54:04Z</dcterms:modified>
</cp:coreProperties>
</file>