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788" r:id="rId2"/>
    <p:sldId id="827" r:id="rId3"/>
    <p:sldId id="831" r:id="rId4"/>
    <p:sldId id="824" r:id="rId5"/>
    <p:sldId id="835" r:id="rId6"/>
    <p:sldId id="815" r:id="rId7"/>
    <p:sldId id="833" r:id="rId8"/>
    <p:sldId id="816" r:id="rId9"/>
    <p:sldId id="817" r:id="rId10"/>
    <p:sldId id="818" r:id="rId11"/>
    <p:sldId id="259" r:id="rId12"/>
    <p:sldId id="261" r:id="rId13"/>
    <p:sldId id="822" r:id="rId14"/>
    <p:sldId id="834" r:id="rId15"/>
    <p:sldId id="836" r:id="rId16"/>
    <p:sldId id="837" r:id="rId17"/>
    <p:sldId id="828" r:id="rId18"/>
    <p:sldId id="832" r:id="rId19"/>
    <p:sldId id="819" r:id="rId20"/>
    <p:sldId id="820" r:id="rId21"/>
    <p:sldId id="829" r:id="rId22"/>
    <p:sldId id="821" r:id="rId23"/>
    <p:sldId id="830" r:id="rId2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883" autoAdjust="0"/>
  </p:normalViewPr>
  <p:slideViewPr>
    <p:cSldViewPr snapToGrid="0">
      <p:cViewPr varScale="1">
        <p:scale>
          <a:sx n="156" d="100"/>
          <a:sy n="156" d="100"/>
        </p:scale>
        <p:origin x="270" y="186"/>
      </p:cViewPr>
      <p:guideLst/>
    </p:cSldViewPr>
  </p:slideViewPr>
  <p:notesTextViewPr>
    <p:cViewPr>
      <p:scale>
        <a:sx n="1" d="1"/>
        <a:sy n="1" d="1"/>
      </p:scale>
      <p:origin x="0" y="0"/>
    </p:cViewPr>
  </p:notesText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8-11-2021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8-11-2021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8-11-2021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8.xml"/><Relationship Id="rId7" Type="http://schemas.openxmlformats.org/officeDocument/2006/relationships/slide" Target="slide13.xml"/><Relationship Id="rId2" Type="http://schemas.openxmlformats.org/officeDocument/2006/relationships/slide" Target="slide4.xml"/><Relationship Id="rId1" Type="http://schemas.openxmlformats.org/officeDocument/2006/relationships/slideLayout" Target="../slideLayouts/slideLayout3.xml"/><Relationship Id="rId6" Type="http://schemas.openxmlformats.org/officeDocument/2006/relationships/slide" Target="slide9.xml"/><Relationship Id="rId5" Type="http://schemas.openxmlformats.org/officeDocument/2006/relationships/slide" Target="slide11.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11.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10" Type="http://schemas.openxmlformats.org/officeDocument/2006/relationships/slide" Target="slide14.xml"/><Relationship Id="rId4" Type="http://schemas.openxmlformats.org/officeDocument/2006/relationships/slide" Target="slide7.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55/22855-i01.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39/22839-i0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285819215"/>
              </p:ext>
            </p:extLst>
          </p:nvPr>
        </p:nvGraphicFramePr>
        <p:xfrm>
          <a:off x="427580" y="910243"/>
          <a:ext cx="10819296" cy="288564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(normative work expected in Dec2021)</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RAN on supporting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511437018"/>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EASNS addresses aspects on enhanced support for deployment and operational scenarios with various restrictions, e.g., geographical locations in slice deployment in access, minimizing service interruption, which are relevant to RAN’s interests.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720734396"/>
              </p:ext>
            </p:extLst>
          </p:nvPr>
        </p:nvGraphicFramePr>
        <p:xfrm>
          <a:off x="427580" y="714555"/>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522443411"/>
              </p:ext>
            </p:extLst>
          </p:nvPr>
        </p:nvGraphicFramePr>
        <p:xfrm>
          <a:off x="427580" y="3935186"/>
          <a:ext cx="10819296" cy="2922814"/>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3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775607">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800" dirty="0"/>
                        <a:t>This work </a:t>
                      </a:r>
                      <a:r>
                        <a:rPr lang="en-GB" sz="1800" kern="1200" dirty="0">
                          <a:solidFill>
                            <a:schemeClr val="tx1"/>
                          </a:solidFill>
                          <a:effectLst/>
                          <a:latin typeface="+mn-lt"/>
                          <a:ea typeface="+mn-ea"/>
                          <a:cs typeface="+mn-cs"/>
                        </a:rPr>
                        <a:t>specifies requirements on low power high accuracy positioning service for industrial IoT device.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634979562"/>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requires RAN to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2027669608"/>
              </p:ext>
            </p:extLst>
          </p:nvPr>
        </p:nvGraphicFramePr>
        <p:xfrm>
          <a:off x="385469" y="3693775"/>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dirty="0"/>
                        <a:t>…</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4164897945"/>
              </p:ext>
            </p:extLst>
          </p:nvPr>
        </p:nvGraphicFramePr>
        <p:xfrm>
          <a:off x="469690" y="1312771"/>
          <a:ext cx="10819296" cy="197383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292774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I</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Studies with possible RAN impacts</a:t>
            </a:r>
          </a:p>
        </p:txBody>
      </p:sp>
    </p:spTree>
    <p:extLst>
      <p:ext uri="{BB962C8B-B14F-4D97-AF65-F5344CB8AC3E}">
        <p14:creationId xmlns:p14="http://schemas.microsoft.com/office/powerpoint/2010/main" val="114193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1237269487"/>
              </p:ext>
            </p:extLst>
          </p:nvPr>
        </p:nvGraphicFramePr>
        <p:xfrm>
          <a:off x="427580" y="1289613"/>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endParaRPr lang="nl-NL" sz="1400" dirty="0"/>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spTree>
    <p:extLst>
      <p:ext uri="{BB962C8B-B14F-4D97-AF65-F5344CB8AC3E}">
        <p14:creationId xmlns:p14="http://schemas.microsoft.com/office/powerpoint/2010/main" val="1170322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II</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RAN impacts</a:t>
            </a:r>
          </a:p>
        </p:txBody>
      </p:sp>
    </p:spTree>
    <p:extLst>
      <p:ext uri="{BB962C8B-B14F-4D97-AF65-F5344CB8AC3E}">
        <p14:creationId xmlns:p14="http://schemas.microsoft.com/office/powerpoint/2010/main" val="98443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718525968"/>
              </p:ext>
            </p:extLst>
          </p:nvPr>
        </p:nvGraphicFramePr>
        <p:xfrm>
          <a:off x="481722" y="1013412"/>
          <a:ext cx="10819296" cy="219456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22.844</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6" name="Content Placeholder 6">
            <a:extLst>
              <a:ext uri="{FF2B5EF4-FFF2-40B4-BE49-F238E27FC236}">
                <a16:creationId xmlns:a16="http://schemas.microsoft.com/office/drawing/2014/main" id="{79C0462A-342D-4CD4-A948-EDD58C1FE270}"/>
              </a:ext>
            </a:extLst>
          </p:cNvPr>
          <p:cNvGraphicFramePr>
            <a:graphicFrameLocks noGrp="1"/>
          </p:cNvGraphicFramePr>
          <p:nvPr>
            <p:ph idx="1"/>
            <p:extLst>
              <p:ext uri="{D42A27DB-BD31-4B8C-83A1-F6EECF244321}">
                <p14:modId xmlns:p14="http://schemas.microsoft.com/office/powerpoint/2010/main" val="57524997"/>
              </p:ext>
            </p:extLst>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164871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As of today, all normative work items but one have been completed to a minimum of 80%. </a:t>
            </a:r>
          </a:p>
          <a:p>
            <a:pPr marL="452438" indent="-452438" algn="just" eaLnBrk="0" fontAlgn="base" hangingPunct="0">
              <a:spcBef>
                <a:spcPct val="20000"/>
              </a:spcBef>
              <a:spcAft>
                <a:spcPct val="0"/>
              </a:spcAft>
              <a:buBlip>
                <a:blip r:embed="rId2"/>
              </a:buBlip>
            </a:pP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89547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A8996C57-2447-4F67-BF55-86D777DF5C54}"/>
              </a:ext>
            </a:extLst>
          </p:cNvPr>
          <p:cNvGraphicFramePr>
            <a:graphicFrameLocks/>
          </p:cNvGraphicFramePr>
          <p:nvPr/>
        </p:nvGraphicFramePr>
        <p:xfrm>
          <a:off x="427580" y="1554532"/>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Guillaume </a:t>
                      </a:r>
                      <a:r>
                        <a:rPr lang="fr-FR" sz="1800" kern="1200" dirty="0" err="1">
                          <a:solidFill>
                            <a:schemeClr val="tx1"/>
                          </a:solidFill>
                          <a:effectLst/>
                          <a:latin typeface="+mn-lt"/>
                          <a:ea typeface="+mn-ea"/>
                          <a:cs typeface="+mn-cs"/>
                        </a:rPr>
                        <a:t>Gach</a:t>
                      </a:r>
                      <a:r>
                        <a:rPr lang="fr-FR" sz="1800" kern="1200" dirty="0">
                          <a:solidFill>
                            <a:schemeClr val="tx1"/>
                          </a:solidFill>
                          <a:effectLst/>
                          <a:latin typeface="+mn-lt"/>
                          <a:ea typeface="+mn-ea"/>
                          <a:cs typeface="+mn-cs"/>
                        </a:rPr>
                        <a:t> (UIC)</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TR 22.989</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GB" sz="1800" kern="1200" dirty="0">
                          <a:solidFill>
                            <a:schemeClr val="tx1"/>
                          </a:solidFill>
                          <a:effectLst/>
                          <a:latin typeface="+mn-lt"/>
                          <a:ea typeface="+mn-ea"/>
                          <a:cs typeface="+mn-cs"/>
                        </a:rPr>
                        <a:t>SA1 has </a:t>
                      </a:r>
                      <a:r>
                        <a:rPr lang="en-US" sz="18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6F304-12DA-4758-83C5-52A89D426552}"/>
              </a:ext>
            </a:extLst>
          </p:cNvPr>
          <p:cNvSpPr/>
          <p:nvPr/>
        </p:nvSpPr>
        <p:spPr>
          <a:xfrm>
            <a:off x="9525" y="203876"/>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5403052" y="1478279"/>
            <a:ext cx="586597" cy="472618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9899154"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8802292"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4" name="Rectangle 33">
            <a:extLst>
              <a:ext uri="{FF2B5EF4-FFF2-40B4-BE49-F238E27FC236}">
                <a16:creationId xmlns:a16="http://schemas.microsoft.com/office/drawing/2014/main" id="{5D2E1AF0-B642-4F49-BEA8-41C39CEB5111}"/>
              </a:ext>
            </a:extLst>
          </p:cNvPr>
          <p:cNvSpPr/>
          <p:nvPr/>
        </p:nvSpPr>
        <p:spPr>
          <a:xfrm>
            <a:off x="11260213" y="147827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10084020"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8904112"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7730560" y="146722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6558586" y="1462002"/>
            <a:ext cx="586597" cy="47261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4211336" y="1462003"/>
            <a:ext cx="586597" cy="4726186"/>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237483"/>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67552" y="4158464"/>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3632876"/>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4224124" y="318403"/>
            <a:ext cx="683160" cy="11578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91980FCA-3AA6-4557-A54D-5AC3DA3E2574}"/>
              </a:ext>
            </a:extLst>
          </p:cNvPr>
          <p:cNvSpPr txBox="1"/>
          <p:nvPr/>
        </p:nvSpPr>
        <p:spPr>
          <a:xfrm>
            <a:off x="117075" y="1503298"/>
            <a:ext cx="3712622" cy="338554"/>
          </a:xfrm>
          <a:prstGeom prst="rect">
            <a:avLst/>
          </a:prstGeom>
          <a:noFill/>
        </p:spPr>
        <p:txBody>
          <a:bodyPr wrap="square" rtlCol="0">
            <a:spAutoFit/>
          </a:bodyPr>
          <a:lstStyle/>
          <a:p>
            <a:r>
              <a:rPr lang="de-DE" sz="1600" dirty="0">
                <a:hlinkClick r:id="rId2" action="ppaction://hlinksldjump"/>
              </a:rPr>
              <a:t>AI/ML Model Transfer in 5GS </a:t>
            </a:r>
            <a:endParaRPr lang="de-DE" sz="1600" dirty="0"/>
          </a:p>
        </p:txBody>
      </p: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4596070"/>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965" y="521957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17075" y="2565859"/>
            <a:ext cx="3679553" cy="338554"/>
          </a:xfrm>
          <a:prstGeom prst="rect">
            <a:avLst/>
          </a:prstGeom>
          <a:noFill/>
        </p:spPr>
        <p:txBody>
          <a:bodyPr wrap="square" rtlCol="0">
            <a:spAutoFit/>
          </a:bodyPr>
          <a:lstStyle/>
          <a:p>
            <a:r>
              <a:rPr lang="en-US" sz="1600" dirty="0">
                <a:hlinkClick r:id="rId3"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7" y="5595289"/>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44670"/>
            <a:ext cx="3489142" cy="338554"/>
          </a:xfrm>
          <a:prstGeom prst="rect">
            <a:avLst/>
          </a:prstGeom>
          <a:noFill/>
        </p:spPr>
        <p:txBody>
          <a:bodyPr wrap="square" rtlCol="0">
            <a:spAutoFit/>
          </a:bodyPr>
          <a:lstStyle/>
          <a:p>
            <a:r>
              <a:rPr lang="en-GB" sz="1600" dirty="0">
                <a:hlinkClick r:id="rId4"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4223612"/>
            <a:ext cx="4118298" cy="338554"/>
          </a:xfrm>
          <a:prstGeom prst="rect">
            <a:avLst/>
          </a:prstGeom>
          <a:noFill/>
        </p:spPr>
        <p:txBody>
          <a:bodyPr wrap="square" rtlCol="0">
            <a:spAutoFit/>
          </a:bodyPr>
          <a:lstStyle/>
          <a:p>
            <a:r>
              <a:rPr lang="en-US" sz="1600" dirty="0">
                <a:hlinkClick r:id="rId5"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2922245"/>
            <a:ext cx="3745236" cy="338554"/>
          </a:xfrm>
          <a:prstGeom prst="rect">
            <a:avLst/>
          </a:prstGeom>
          <a:noFill/>
        </p:spPr>
        <p:txBody>
          <a:bodyPr wrap="square" rtlCol="0">
            <a:spAutoFit/>
          </a:bodyPr>
          <a:lstStyle/>
          <a:p>
            <a:r>
              <a:rPr lang="en-US" sz="1600" dirty="0">
                <a:hlinkClick r:id="rId6"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699369"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006629">
            <a:off x="5993758" y="530210"/>
            <a:ext cx="1430605" cy="461665"/>
          </a:xfrm>
          <a:prstGeom prst="rect">
            <a:avLst/>
          </a:prstGeom>
          <a:noFill/>
        </p:spPr>
        <p:txBody>
          <a:bodyPr wrap="square" rtlCol="0">
            <a:spAutoFit/>
          </a:bodyPr>
          <a:lstStyle/>
          <a:p>
            <a:pPr>
              <a:defRPr/>
            </a:pPr>
            <a:r>
              <a:rPr lang="en-US" altLang="en-US" sz="1200" dirty="0"/>
              <a:t>Mobility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6467529"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019570"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5323114"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409791"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8193395" y="611177"/>
            <a:ext cx="1543489" cy="430887"/>
          </a:xfrm>
          <a:prstGeom prst="rect">
            <a:avLst/>
          </a:prstGeom>
          <a:noFill/>
        </p:spPr>
        <p:txBody>
          <a:bodyPr wrap="square" rtlCol="0">
            <a:spAutoFit/>
          </a:bodyPr>
          <a:lstStyle/>
          <a:p>
            <a:pPr>
              <a:defRPr/>
            </a:pPr>
            <a:r>
              <a:rPr lang="en-US" altLang="en-US" sz="1100" dirty="0"/>
              <a:t>Evolution for broadcast &amp; multicast services</a:t>
            </a:r>
          </a:p>
        </p:txBody>
      </p:sp>
      <p:sp>
        <p:nvSpPr>
          <p:cNvPr id="228" name="TextBox 227">
            <a:extLst>
              <a:ext uri="{FF2B5EF4-FFF2-40B4-BE49-F238E27FC236}">
                <a16:creationId xmlns:a16="http://schemas.microsoft.com/office/drawing/2014/main" id="{9302D28A-7FCD-4A66-9932-3D60FAB7F1AD}"/>
              </a:ext>
            </a:extLst>
          </p:cNvPr>
          <p:cNvSpPr txBox="1"/>
          <p:nvPr/>
        </p:nvSpPr>
        <p:spPr>
          <a:xfrm rot="17963231">
            <a:off x="4139111" y="563247"/>
            <a:ext cx="1494212" cy="461665"/>
          </a:xfrm>
          <a:prstGeom prst="rect">
            <a:avLst/>
          </a:prstGeom>
          <a:noFill/>
        </p:spPr>
        <p:txBody>
          <a:bodyPr wrap="square" rtlCol="0">
            <a:spAutoFit/>
          </a:bodyPr>
          <a:lstStyle/>
          <a:p>
            <a:r>
              <a:rPr lang="nl-NL" sz="1200" dirty="0"/>
              <a:t>AI/ML for air interface</a:t>
            </a:r>
          </a:p>
        </p:txBody>
      </p:sp>
      <p:sp>
        <p:nvSpPr>
          <p:cNvPr id="229" name="TextBox 228">
            <a:extLst>
              <a:ext uri="{FF2B5EF4-FFF2-40B4-BE49-F238E27FC236}">
                <a16:creationId xmlns:a16="http://schemas.microsoft.com/office/drawing/2014/main" id="{6F08DFC4-F33C-4143-ABDA-1A87FB53F7C8}"/>
              </a:ext>
            </a:extLst>
          </p:cNvPr>
          <p:cNvSpPr txBox="1"/>
          <p:nvPr/>
        </p:nvSpPr>
        <p:spPr>
          <a:xfrm rot="17927256">
            <a:off x="11179362" y="677560"/>
            <a:ext cx="1360720" cy="461665"/>
          </a:xfrm>
          <a:prstGeom prst="rect">
            <a:avLst/>
          </a:prstGeom>
          <a:noFill/>
        </p:spPr>
        <p:txBody>
          <a:bodyPr wrap="square" rtlCol="0">
            <a:spAutoFit/>
          </a:bodyPr>
          <a:lstStyle/>
          <a:p>
            <a:r>
              <a:rPr lang="nl-NL" sz="1200" dirty="0"/>
              <a:t>Network energy savings</a:t>
            </a:r>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4789223" y="311237"/>
            <a:ext cx="674458" cy="1159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5413868"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5976241"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6567740"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7135301"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7742546"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8301529"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8907089"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9467922" y="305961"/>
            <a:ext cx="662546" cy="1189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095665"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657123"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277368"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55078" y="5693287"/>
            <a:ext cx="4399897" cy="861774"/>
          </a:xfrm>
          <a:prstGeom prst="rect">
            <a:avLst/>
          </a:prstGeom>
          <a:noFill/>
        </p:spPr>
        <p:txBody>
          <a:bodyPr wrap="square" rtlCol="0">
            <a:spAutoFit/>
          </a:bodyPr>
          <a:lstStyle/>
          <a:p>
            <a:r>
              <a:rPr lang="en-US" sz="1600" dirty="0">
                <a:hlinkClick r:id="rId7"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55078" y="5286365"/>
            <a:ext cx="3830960" cy="338554"/>
          </a:xfrm>
          <a:prstGeom prst="rect">
            <a:avLst/>
          </a:prstGeom>
          <a:noFill/>
        </p:spPr>
        <p:txBody>
          <a:bodyPr wrap="square" rtlCol="0">
            <a:spAutoFit/>
          </a:bodyPr>
          <a:lstStyle/>
          <a:p>
            <a:r>
              <a:rPr lang="en-US" sz="1600" dirty="0">
                <a:hlinkClick r:id="rId8"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278988"/>
            <a:ext cx="4115048" cy="338554"/>
          </a:xfrm>
          <a:prstGeom prst="rect">
            <a:avLst/>
          </a:prstGeom>
          <a:noFill/>
        </p:spPr>
        <p:txBody>
          <a:bodyPr wrap="square" rtlCol="0">
            <a:spAutoFit/>
          </a:bodyPr>
          <a:lstStyle/>
          <a:p>
            <a:r>
              <a:rPr lang="en-US" sz="1600" dirty="0">
                <a:hlinkClick r:id="rId6"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117075" y="3589684"/>
            <a:ext cx="4081077" cy="584775"/>
          </a:xfrm>
          <a:prstGeom prst="rect">
            <a:avLst/>
          </a:prstGeom>
          <a:noFill/>
        </p:spPr>
        <p:txBody>
          <a:bodyPr wrap="square" rtlCol="0">
            <a:spAutoFit/>
          </a:bodyPr>
          <a:lstStyle/>
          <a:p>
            <a:r>
              <a:rPr lang="en-US" sz="1600" dirty="0">
                <a:hlinkClick r:id="rId5"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17075" y="4596879"/>
            <a:ext cx="4013516" cy="584775"/>
          </a:xfrm>
          <a:prstGeom prst="rect">
            <a:avLst/>
          </a:prstGeom>
          <a:noFill/>
        </p:spPr>
        <p:txBody>
          <a:bodyPr wrap="square" rtlCol="0">
            <a:spAutoFit/>
          </a:bodyPr>
          <a:lstStyle/>
          <a:p>
            <a:r>
              <a:rPr lang="en-US" sz="1600" dirty="0">
                <a:hlinkClick r:id="rId5"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17075" y="1864940"/>
            <a:ext cx="3712622" cy="338554"/>
          </a:xfrm>
          <a:prstGeom prst="rect">
            <a:avLst/>
          </a:prstGeom>
          <a:noFill/>
        </p:spPr>
        <p:txBody>
          <a:bodyPr wrap="square" rtlCol="0">
            <a:spAutoFit/>
          </a:bodyPr>
          <a:lstStyle/>
          <a:p>
            <a:r>
              <a:rPr lang="en-US" sz="1600" dirty="0">
                <a:hlinkClick r:id="rId2" action="ppaction://hlinksldjump"/>
              </a:rPr>
              <a:t>5G Timing Resiliency System </a:t>
            </a:r>
            <a:endParaRPr lang="de-DE" sz="1600" dirty="0"/>
          </a:p>
        </p:txBody>
      </p:sp>
      <p:sp>
        <p:nvSpPr>
          <p:cNvPr id="93" name="TextBox 92">
            <a:extLst>
              <a:ext uri="{FF2B5EF4-FFF2-40B4-BE49-F238E27FC236}">
                <a16:creationId xmlns:a16="http://schemas.microsoft.com/office/drawing/2014/main" id="{C95949F6-CCD6-4C5F-8222-5F2E146C3C3A}"/>
              </a:ext>
            </a:extLst>
          </p:cNvPr>
          <p:cNvSpPr txBox="1"/>
          <p:nvPr/>
        </p:nvSpPr>
        <p:spPr>
          <a:xfrm rot="17980693">
            <a:off x="4611627" y="530708"/>
            <a:ext cx="1833040" cy="276999"/>
          </a:xfrm>
          <a:prstGeom prst="rect">
            <a:avLst/>
          </a:prstGeom>
          <a:noFill/>
        </p:spPr>
        <p:txBody>
          <a:bodyPr wrap="square" rtlCol="0">
            <a:spAutoFit/>
          </a:bodyPr>
          <a:lstStyle/>
          <a:p>
            <a:r>
              <a:rPr lang="en-US" sz="1200" dirty="0"/>
              <a:t>AI/ML for NG-RAN</a:t>
            </a:r>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7669680"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11840463" y="793496"/>
            <a:ext cx="402206" cy="69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52792AA-0107-4457-A500-79D319DC1FA4}"/>
              </a:ext>
            </a:extLst>
          </p:cNvPr>
          <p:cNvSpPr txBox="1"/>
          <p:nvPr/>
        </p:nvSpPr>
        <p:spPr>
          <a:xfrm>
            <a:off x="434427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5" name="TextBox 94">
            <a:extLst>
              <a:ext uri="{FF2B5EF4-FFF2-40B4-BE49-F238E27FC236}">
                <a16:creationId xmlns:a16="http://schemas.microsoft.com/office/drawing/2014/main" id="{38D9C551-EFD5-441B-8F22-1899F97E8EAF}"/>
              </a:ext>
            </a:extLst>
          </p:cNvPr>
          <p:cNvSpPr txBox="1"/>
          <p:nvPr/>
        </p:nvSpPr>
        <p:spPr>
          <a:xfrm>
            <a:off x="4958007" y="149122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96" name="TextBox 95">
            <a:extLst>
              <a:ext uri="{FF2B5EF4-FFF2-40B4-BE49-F238E27FC236}">
                <a16:creationId xmlns:a16="http://schemas.microsoft.com/office/drawing/2014/main" id="{540761F0-6727-46F1-85D2-2937A5D78BA5}"/>
              </a:ext>
            </a:extLst>
          </p:cNvPr>
          <p:cNvSpPr txBox="1"/>
          <p:nvPr/>
        </p:nvSpPr>
        <p:spPr>
          <a:xfrm>
            <a:off x="5541092"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5541092"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5541092"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017703" y="255408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607525"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6687313"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7249995" y="32646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7845274" y="37358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8451128"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9" name="TextBox 128">
            <a:extLst>
              <a:ext uri="{FF2B5EF4-FFF2-40B4-BE49-F238E27FC236}">
                <a16:creationId xmlns:a16="http://schemas.microsoft.com/office/drawing/2014/main" id="{80DE17AD-578E-4C3E-9DCD-4C382A407DAA}"/>
              </a:ext>
            </a:extLst>
          </p:cNvPr>
          <p:cNvSpPr txBox="1"/>
          <p:nvPr/>
        </p:nvSpPr>
        <p:spPr>
          <a:xfrm>
            <a:off x="9017703"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027823" y="472462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614599" y="524002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614599" y="56637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2921261" y="6675566"/>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hlinkClick r:id="rId3" action="ppaction://hlinksldjump"/>
              </a:rPr>
              <a:t>AI/ML Model Transfer in 5GS </a:t>
            </a:r>
            <a:endParaRPr lang="de-DE" dirty="0"/>
          </a:p>
          <a:p>
            <a:pPr marL="285750" indent="-285750">
              <a:buFontTx/>
              <a:buChar char="-"/>
            </a:pPr>
            <a:r>
              <a:rPr lang="en-US" dirty="0">
                <a:hlinkClick r:id="rId4" action="ppaction://hlinksldjump"/>
              </a:rPr>
              <a:t>5G Timing Resiliency System </a:t>
            </a:r>
            <a:endParaRPr lang="de-DE" dirty="0"/>
          </a:p>
          <a:p>
            <a:pPr marL="285750" indent="-285750">
              <a:buFontTx/>
              <a:buChar char="-"/>
            </a:pPr>
            <a:r>
              <a:rPr lang="en-GB" dirty="0">
                <a:hlinkClick r:id="rId5" action="ppaction://hlinksldjump"/>
              </a:rPr>
              <a:t>Personal IoT and Residential Networks </a:t>
            </a:r>
            <a:endParaRPr lang="en-GB" dirty="0"/>
          </a:p>
          <a:p>
            <a:pPr marL="285750" indent="-285750">
              <a:buFontTx/>
              <a:buChar char="-"/>
            </a:pPr>
            <a:r>
              <a:rPr lang="en-US" dirty="0">
                <a:hlinkClick r:id="rId6" action="ppaction://hlinksldjump"/>
              </a:rPr>
              <a:t>Ranging Services</a:t>
            </a:r>
            <a:endParaRPr lang="en-US" dirty="0"/>
          </a:p>
          <a:p>
            <a:pPr marL="285750" indent="-285750">
              <a:buFontTx/>
              <a:buChar char="-"/>
            </a:pPr>
            <a:r>
              <a:rPr lang="en-US" dirty="0"/>
              <a:t>Networks Providing Access to Localized Services </a:t>
            </a:r>
          </a:p>
          <a:p>
            <a:pPr marL="285750" indent="-285750">
              <a:buFontTx/>
              <a:buChar char="-"/>
            </a:pPr>
            <a:r>
              <a:rPr lang="en-US" dirty="0">
                <a:hlinkClick r:id="rId7" action="ppaction://hlinksldjump"/>
              </a:rPr>
              <a:t>Vehicle-Mounted Relays</a:t>
            </a:r>
            <a:endParaRPr lang="en-US" dirty="0"/>
          </a:p>
          <a:p>
            <a:pPr marL="285750" indent="-285750">
              <a:buFontTx/>
              <a:buChar char="-"/>
            </a:pPr>
            <a:r>
              <a:rPr lang="en-US" dirty="0">
                <a:hlinkClick r:id="rId7"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8" action="ppaction://hlinksldjump"/>
              </a:rPr>
              <a:t>Smart Energy and Infrastructure</a:t>
            </a:r>
            <a:endParaRPr lang="en-US" dirty="0"/>
          </a:p>
          <a:p>
            <a:pPr marL="285750" indent="-285750">
              <a:buFontTx/>
              <a:buChar char="-"/>
            </a:pPr>
            <a:r>
              <a:rPr lang="en-US" dirty="0"/>
              <a:t>FRMCS Evolution  </a:t>
            </a:r>
          </a:p>
          <a:p>
            <a:pPr marL="285750" indent="-285750">
              <a:buFontTx/>
              <a:buChar char="-"/>
            </a:pPr>
            <a:endParaRPr lang="en-US" dirty="0"/>
          </a:p>
          <a:p>
            <a:pPr marL="285750" indent="-285750">
              <a:buFontTx/>
              <a:buChar char="-"/>
            </a:pPr>
            <a:r>
              <a:rPr lang="en-US" dirty="0">
                <a:hlinkClick r:id="rId8" action="ppaction://hlinksldjump"/>
              </a:rPr>
              <a:t>Low Power High Accuracy Positioning for Industrial IoT scenarios </a:t>
            </a:r>
            <a:endParaRPr lang="en-US" dirty="0"/>
          </a:p>
          <a:p>
            <a:pPr marL="285750" indent="-285750">
              <a:buFontTx/>
              <a:buChar char="-"/>
            </a:pPr>
            <a:r>
              <a:rPr lang="en-GB" dirty="0"/>
              <a:t>Service Exposure Interfaces for Industry </a:t>
            </a:r>
            <a:endParaRPr lang="en-US" dirty="0"/>
          </a:p>
          <a:p>
            <a:pPr marL="285750" indent="-285750">
              <a:buFontTx/>
              <a:buChar char="-"/>
            </a:pP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buFontTx/>
              <a:buChar char="-"/>
            </a:pPr>
            <a:r>
              <a:rPr lang="en-GB" dirty="0"/>
              <a:t>MPS when Access to EPC/5GC is WLAN </a:t>
            </a:r>
          </a:p>
          <a:p>
            <a:pPr marL="285750" indent="-285750">
              <a:buFontTx/>
              <a:buChar char="-"/>
            </a:pPr>
            <a:endParaRPr lang="en-US" dirty="0"/>
          </a:p>
          <a:p>
            <a:pPr marL="285750" indent="-285750">
              <a:buFontTx/>
              <a:buChar char="-"/>
            </a:pPr>
            <a:r>
              <a:rPr lang="en-GB" dirty="0"/>
              <a:t>Guidelines for Extra-territorial 5G Systems</a:t>
            </a:r>
            <a:endParaRPr lang="en-US" dirty="0">
              <a:hlinkClick r:id="rId9" action="ppaction://hlinksldjump"/>
            </a:endParaRPr>
          </a:p>
          <a:p>
            <a:pPr marL="285750" indent="-285750">
              <a:buFontTx/>
              <a:buChar char="-"/>
            </a:pPr>
            <a:r>
              <a:rPr lang="en-US" dirty="0">
                <a:hlinkClick r:id="rId9" action="ppaction://hlinksldjump"/>
              </a:rPr>
              <a:t>5GS with Satellite Backhaul  </a:t>
            </a:r>
            <a:endParaRPr lang="en-US" dirty="0"/>
          </a:p>
          <a:p>
            <a:pPr marL="285750" indent="-285750">
              <a:buFontTx/>
              <a:buChar char="-"/>
            </a:pPr>
            <a:r>
              <a:rPr lang="en-US" dirty="0">
                <a:hlinkClick r:id="rId10"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84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63608" y="727910"/>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 Normative Work</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302973"/>
            <a:ext cx="10011680" cy="461665"/>
          </a:xfrm>
          <a:prstGeom prst="rect">
            <a:avLst/>
          </a:prstGeom>
          <a:noFill/>
        </p:spPr>
        <p:txBody>
          <a:bodyPr wrap="square" rtlCol="0">
            <a:spAutoFit/>
          </a:bodyPr>
          <a:lstStyle/>
          <a:p>
            <a:pPr marL="285750" indent="-285750">
              <a:buFont typeface="Wingdings" panose="05000000000000000000" pitchFamily="2" charset="2"/>
              <a:buChar char="Ø"/>
            </a:pPr>
            <a:r>
              <a:rPr lang="en-US" sz="1200" dirty="0"/>
              <a:t>The </a:t>
            </a:r>
            <a:r>
              <a:rPr lang="en-US" sz="1200" b="1" dirty="0"/>
              <a:t>following slides address only </a:t>
            </a:r>
            <a:r>
              <a:rPr lang="en-US" sz="1200" dirty="0"/>
              <a:t>SA1 Rel-18 work items that </a:t>
            </a:r>
            <a:r>
              <a:rPr lang="en-US" sz="1200" b="1" dirty="0"/>
              <a:t>might be relevant </a:t>
            </a:r>
            <a:r>
              <a:rPr lang="en-US" sz="1200" dirty="0"/>
              <a:t>to the RAN Rel-18 topic</a:t>
            </a:r>
            <a:r>
              <a:rPr lang="en-US" sz="1200" b="1" dirty="0"/>
              <a:t> </a:t>
            </a:r>
            <a:r>
              <a:rPr lang="en-US" sz="1200" dirty="0"/>
              <a:t>e-mail discussions. Studies that </a:t>
            </a:r>
            <a:r>
              <a:rPr lang="en-US" sz="1200" b="1" dirty="0"/>
              <a:t>might be relevant </a:t>
            </a:r>
            <a:r>
              <a:rPr lang="en-US" sz="1200" dirty="0"/>
              <a:t>to the RAN Rel-18 topic</a:t>
            </a:r>
            <a:r>
              <a:rPr lang="en-US" sz="1200" b="1" dirty="0"/>
              <a:t> </a:t>
            </a:r>
            <a:r>
              <a:rPr lang="en-US" sz="1200" dirty="0"/>
              <a:t>e-mail discussions are included in Annex I. Normative working items with </a:t>
            </a:r>
            <a:r>
              <a:rPr lang="en-US" sz="1200" u="sng" dirty="0"/>
              <a:t>no</a:t>
            </a:r>
            <a:r>
              <a:rPr lang="en-US" sz="1200" dirty="0"/>
              <a:t> RAN impacts are included in an Annex II.</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r>
              <a:rPr lang="en-GB" dirty="0"/>
              <a:t>TEI-18</a:t>
            </a:r>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574313" y="1715161"/>
            <a:ext cx="10515600" cy="4351338"/>
          </a:xfrm>
        </p:spPr>
        <p:txBody>
          <a:bodyPr/>
          <a:lstStyle/>
          <a:p>
            <a:r>
              <a:rPr lang="nl-NL" dirty="0"/>
              <a:t>Bla bla</a:t>
            </a:r>
          </a:p>
          <a:p>
            <a:r>
              <a:rPr lang="nl-NL" dirty="0"/>
              <a:t>List made befor the decission </a:t>
            </a:r>
            <a:endParaRPr lang="en-GB" dirty="0"/>
          </a:p>
        </p:txBody>
      </p:sp>
    </p:spTree>
    <p:extLst>
      <p:ext uri="{BB962C8B-B14F-4D97-AF65-F5344CB8AC3E}">
        <p14:creationId xmlns:p14="http://schemas.microsoft.com/office/powerpoint/2010/main" val="2997553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226156996"/>
              </p:ext>
            </p:extLst>
          </p:nvPr>
        </p:nvGraphicFramePr>
        <p:xfrm>
          <a:off x="344362" y="1264860"/>
          <a:ext cx="11081434" cy="37795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AI/ML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r>
                        <a:rPr lang="nl-NL" sz="1600" b="1" dirty="0"/>
                        <a:t>Possible RAN impact</a:t>
                      </a:r>
                    </a:p>
                  </a:txBody>
                  <a:tcPr/>
                </a:tc>
                <a:tc gridSpan="3">
                  <a:txBody>
                    <a:bodyPr/>
                    <a:lstStyle/>
                    <a:p>
                      <a:pPr algn="just" hangingPunct="0"/>
                      <a:r>
                        <a:rPr lang="en-US" sz="1400" dirty="0"/>
                        <a:t>Split AI/ML inference use cases in TR 22.874 </a:t>
                      </a:r>
                      <a:r>
                        <a:rPr lang="en-US" sz="1400" dirty="0">
                          <a:solidFill>
                            <a:srgbClr val="FF0000"/>
                          </a:solidFill>
                        </a:rPr>
                        <a:t>may</a:t>
                      </a:r>
                      <a:r>
                        <a:rPr lang="en-US" sz="1400" dirty="0"/>
                        <a:t> provide reference to study on collaboration between UE and NW in potential R18 AI/ML for NR air interface Study Item.	AI/ML model monitoring/updating/transfer use cases in TR 22.874 provide reference to study on AI/ML model deployment/management in potential R18 AI/ML for NR air interface Study Item. AI/ML model training use cases in TR 22.874 </a:t>
                      </a:r>
                      <a:r>
                        <a:rPr lang="en-US" sz="1400" dirty="0">
                          <a:solidFill>
                            <a:srgbClr val="FF0000"/>
                          </a:solidFill>
                        </a:rPr>
                        <a:t>may</a:t>
                      </a:r>
                      <a:r>
                        <a:rPr lang="en-US" sz="1400" dirty="0"/>
                        <a:t> provide reference to study on AI/ML model management in potential R18 AI/ML for NR air interface Study Item. </a:t>
                      </a:r>
                      <a:r>
                        <a:rPr lang="en-US" sz="1400" dirty="0">
                          <a:solidFill>
                            <a:srgbClr val="FF0000"/>
                          </a:solidFill>
                        </a:rPr>
                        <a:t>The new functionality requirements and enhanced KPI values from AMMT would impact the target requirement for 5G-Advanced</a:t>
                      </a:r>
                      <a:r>
                        <a:rPr lang="en-US"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spTree>
    <p:extLst>
      <p:ext uri="{BB962C8B-B14F-4D97-AF65-F5344CB8AC3E}">
        <p14:creationId xmlns:p14="http://schemas.microsoft.com/office/powerpoint/2010/main" val="2386441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401645951"/>
              </p:ext>
            </p:extLst>
          </p:nvPr>
        </p:nvGraphicFramePr>
        <p:xfrm>
          <a:off x="410535" y="1375089"/>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rgbClr val="FF0000"/>
                          </a:solidFill>
                          <a:effectLst/>
                          <a:latin typeface="+mn-lt"/>
                          <a:ea typeface="+mn-ea"/>
                          <a:cs typeface="+mn-cs"/>
                        </a:rPr>
                        <a:t>Noting that RAN groups are considering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enhancements to increase resiliency, it would be desirable to have a consistent solution whether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rgbClr val="FF0000"/>
                          </a:solidFill>
                          <a:effectLst/>
                          <a:latin typeface="+mn-lt"/>
                          <a:ea typeface="+mn-ea"/>
                          <a:cs typeface="+mn-cs"/>
                        </a:rPr>
                        <a:t>sidelink</a:t>
                      </a:r>
                      <a:r>
                        <a:rPr lang="en-US" sz="1400" kern="1200" dirty="0">
                          <a:solidFill>
                            <a:srgbClr val="FF0000"/>
                          </a:solidFill>
                          <a:effectLst/>
                          <a:latin typeface="+mn-lt"/>
                          <a:ea typeface="+mn-ea"/>
                          <a:cs typeface="+mn-cs"/>
                        </a:rPr>
                        <a:t>.</a:t>
                      </a:r>
                      <a:endParaRPr lang="nl-NL" sz="1400" kern="1200" dirty="0">
                        <a:solidFill>
                          <a:srgbClr val="FF0000"/>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spTree>
    <p:extLst>
      <p:ext uri="{BB962C8B-B14F-4D97-AF65-F5344CB8AC3E}">
        <p14:creationId xmlns:p14="http://schemas.microsoft.com/office/powerpoint/2010/main" val="2441735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1272565909"/>
              </p:ext>
            </p:extLst>
          </p:nvPr>
        </p:nvGraphicFramePr>
        <p:xfrm>
          <a:off x="427580" y="1493672"/>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r>
                        <a:rPr lang="en-GB" sz="1400" kern="1200" dirty="0">
                          <a:solidFill>
                            <a:schemeClr val="tx1"/>
                          </a:solidFill>
                          <a:effectLst/>
                          <a:latin typeface="+mn-lt"/>
                          <a:ea typeface="+mn-ea"/>
                          <a:cs typeface="+mn-cs"/>
                        </a:rPr>
                        <a:t>Personal IoT Networks generally use indirect connections between the different devices (PIN Elements). This indirect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759317036"/>
              </p:ext>
            </p:extLst>
          </p:nvPr>
        </p:nvGraphicFramePr>
        <p:xfrm>
          <a:off x="427580" y="795788"/>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solidFill>
                            <a:srgbClr val="FF0000"/>
                          </a:solidFill>
                        </a:rPr>
                        <a:t>Ranging requires RAN to design </a:t>
                      </a:r>
                      <a:r>
                        <a:rPr lang="en-US" sz="1400" dirty="0" err="1">
                          <a:solidFill>
                            <a:srgbClr val="FF0000"/>
                          </a:solidFill>
                        </a:rPr>
                        <a:t>Sidelink</a:t>
                      </a:r>
                      <a:r>
                        <a:rPr lang="en-US" sz="1400" dirty="0">
                          <a:solidFill>
                            <a:srgbClr val="FF0000"/>
                          </a:solidFill>
                        </a:rPr>
                        <a:t> based ranging architecture, methods(AOA/AOD/RTT etc.) and PHY reference signals and measurements.  The use of unlicensed spectrum will also need RAN to design support of </a:t>
                      </a:r>
                      <a:r>
                        <a:rPr lang="en-US" sz="1400" dirty="0" err="1">
                          <a:solidFill>
                            <a:srgbClr val="FF0000"/>
                          </a:solidFill>
                        </a:rPr>
                        <a:t>sidelink</a:t>
                      </a:r>
                      <a:r>
                        <a:rPr lang="en-US" sz="1400" dirty="0">
                          <a:solidFill>
                            <a:srgbClr val="FF0000"/>
                          </a:solidFill>
                        </a:rPr>
                        <a:t> on unlicensed band.</a:t>
                      </a:r>
                      <a:endParaRPr lang="nl-NL" sz="1400" dirty="0">
                        <a:solidFill>
                          <a:srgbClr val="FF0000"/>
                        </a:solidFill>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1061437169"/>
              </p:ext>
            </p:extLst>
          </p:nvPr>
        </p:nvGraphicFramePr>
        <p:xfrm>
          <a:off x="427580" y="3652133"/>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22.839</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spTree>
    <p:extLst>
      <p:ext uri="{BB962C8B-B14F-4D97-AF65-F5344CB8AC3E}">
        <p14:creationId xmlns:p14="http://schemas.microsoft.com/office/powerpoint/2010/main" val="36667397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25672</TotalTime>
  <Words>3449</Words>
  <Application>Microsoft Office PowerPoint</Application>
  <PresentationFormat>Widescreen</PresentationFormat>
  <Paragraphs>311</Paragraphs>
  <Slides>23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 Normative Work</vt:lpstr>
      <vt:lpstr> TEI-18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 I</vt:lpstr>
      <vt:lpstr>PowerPoint Presentation</vt:lpstr>
      <vt:lpstr>Annex II</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264</cp:revision>
  <dcterms:created xsi:type="dcterms:W3CDTF">2019-07-19T09:46:23Z</dcterms:created>
  <dcterms:modified xsi:type="dcterms:W3CDTF">2021-11-08T18:25:19Z</dcterms:modified>
</cp:coreProperties>
</file>