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4" r:id="rId3"/>
    <p:sldId id="265" r:id="rId4"/>
    <p:sldId id="263" r:id="rId5"/>
    <p:sldId id="259" r:id="rId6"/>
    <p:sldId id="260" r:id="rId7"/>
    <p:sldId id="262" r:id="rId8"/>
    <p:sldId id="261" r:id="rId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89" d="100"/>
          <a:sy n="89" d="100"/>
        </p:scale>
        <p:origin x="346" y="5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10" descr="bubbles_ppt_cover.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zh-CN" altLang="en-US" smtClean="0"/>
              <a:t>单击此处编辑母版标题样式</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zh-CN" altLang="en-US" smtClean="0"/>
              <a:t>单击以编辑母版副标题样式</a:t>
            </a:r>
            <a:endParaRPr lang="en-GB" dirty="0"/>
          </a:p>
        </p:txBody>
      </p:sp>
    </p:spTree>
    <p:extLst>
      <p:ext uri="{BB962C8B-B14F-4D97-AF65-F5344CB8AC3E}">
        <p14:creationId xmlns:p14="http://schemas.microsoft.com/office/powerpoint/2010/main" val="519595426"/>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GB" altLang="en-US" dirty="0"/>
          </a:p>
        </p:txBody>
      </p:sp>
    </p:spTree>
    <p:extLst>
      <p:ext uri="{BB962C8B-B14F-4D97-AF65-F5344CB8AC3E}">
        <p14:creationId xmlns:p14="http://schemas.microsoft.com/office/powerpoint/2010/main" val="932435502"/>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zh-CN" altLang="en-US" smtClean="0"/>
              <a:t>单击此处编辑母版标题样式</a:t>
            </a:r>
            <a:endParaRPr lang="en-IE"/>
          </a:p>
        </p:txBody>
      </p:sp>
      <p:sp>
        <p:nvSpPr>
          <p:cNvPr id="3" name="Table Placeholder 2"/>
          <p:cNvSpPr>
            <a:spLocks noGrp="1"/>
          </p:cNvSpPr>
          <p:nvPr>
            <p:ph type="tbl" idx="1"/>
          </p:nvPr>
        </p:nvSpPr>
        <p:spPr>
          <a:xfrm>
            <a:off x="609600" y="1600201"/>
            <a:ext cx="10972800" cy="4525963"/>
          </a:xfrm>
        </p:spPr>
        <p:txBody>
          <a:bodyPr/>
          <a:lstStyle/>
          <a:p>
            <a:pPr lvl="0"/>
            <a:r>
              <a:rPr lang="zh-CN" altLang="en-US" noProof="0" smtClean="0"/>
              <a:t>单击图标添加表格</a:t>
            </a:r>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fld id="{A06EA0D0-FE93-4331-BBBE-743E4ABC44B5}" type="slidenum">
              <a:rPr lang="zh-CN" altLang="en-US" smtClean="0"/>
              <a:t>‹#›</a:t>
            </a:fld>
            <a:endParaRPr lang="zh-CN" altLang="en-US"/>
          </a:p>
        </p:txBody>
      </p:sp>
    </p:spTree>
    <p:extLst>
      <p:ext uri="{BB962C8B-B14F-4D97-AF65-F5344CB8AC3E}">
        <p14:creationId xmlns:p14="http://schemas.microsoft.com/office/powerpoint/2010/main" val="1442514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Titre et contenu">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19100" y="1579034"/>
            <a:ext cx="11353800" cy="4487333"/>
          </a:xfrm>
        </p:spPr>
        <p:txBody>
          <a:bodyPr/>
          <a:lstStyle>
            <a:lvl1pPr>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lvl6pPr>
          </a:lstStyle>
          <a:p>
            <a:pPr lvl="0"/>
            <a:r>
              <a:rPr lang="fr-FR" noProof="0" dirty="0"/>
              <a:t>Cliquez pour modifier le texte</a:t>
            </a:r>
          </a:p>
          <a:p>
            <a:pPr lvl="1"/>
            <a:r>
              <a:rPr lang="fr-FR" noProof="0" dirty="0"/>
              <a:t>Deuxième niveau</a:t>
            </a:r>
          </a:p>
          <a:p>
            <a:pPr lvl="2"/>
            <a:r>
              <a:rPr lang="fr-FR" noProof="0" dirty="0"/>
              <a:t>Troisième niveau</a:t>
            </a:r>
          </a:p>
          <a:p>
            <a:pPr lvl="3"/>
            <a:r>
              <a:rPr lang="fr-FR" noProof="0" dirty="0"/>
              <a:t>Quatrième niveau</a:t>
            </a:r>
          </a:p>
          <a:p>
            <a:pPr lvl="4"/>
            <a:r>
              <a:rPr lang="fr-FR" noProof="0" dirty="0"/>
              <a:t>Cinquième niveau</a:t>
            </a:r>
          </a:p>
          <a:p>
            <a:pPr lvl="5"/>
            <a:r>
              <a:rPr lang="fr-FR" noProof="0" dirty="0"/>
              <a:t>Sixième niveau</a:t>
            </a:r>
          </a:p>
        </p:txBody>
      </p:sp>
      <p:sp>
        <p:nvSpPr>
          <p:cNvPr id="4" name="Title 3"/>
          <p:cNvSpPr>
            <a:spLocks noGrp="1"/>
          </p:cNvSpPr>
          <p:nvPr>
            <p:ph type="title" hasCustomPrompt="1"/>
          </p:nvPr>
        </p:nvSpPr>
        <p:spPr/>
        <p:txBody>
          <a:bodyPr/>
          <a:lstStyle/>
          <a:p>
            <a:r>
              <a:rPr lang="fr-FR" noProof="0" dirty="0"/>
              <a:t>Cliquez pour modifier le titre</a:t>
            </a:r>
            <a:endParaRPr lang="en-GB" dirty="0"/>
          </a:p>
        </p:txBody>
      </p:sp>
    </p:spTree>
    <p:extLst>
      <p:ext uri="{BB962C8B-B14F-4D97-AF65-F5344CB8AC3E}">
        <p14:creationId xmlns:p14="http://schemas.microsoft.com/office/powerpoint/2010/main" val="1404463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cSld name="Titre seu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vl1pPr>
          </a:lstStyle>
          <a:p>
            <a:r>
              <a:rPr lang="fr-FR" noProof="0" dirty="0"/>
              <a:t>Cliquez pour modifier le titre</a:t>
            </a:r>
          </a:p>
        </p:txBody>
      </p:sp>
    </p:spTree>
    <p:extLst>
      <p:ext uri="{BB962C8B-B14F-4D97-AF65-F5344CB8AC3E}">
        <p14:creationId xmlns:p14="http://schemas.microsoft.com/office/powerpoint/2010/main" val="607247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11" Type="http://schemas.openxmlformats.org/officeDocument/2006/relationships/image" Target="../media/image5.jpeg"/><Relationship Id="rId5" Type="http://schemas.openxmlformats.org/officeDocument/2006/relationships/slideLayout" Target="../slideLayouts/slideLayout5.xml"/><Relationship Id="rId10" Type="http://schemas.openxmlformats.org/officeDocument/2006/relationships/image" Target="../media/image4.png"/><Relationship Id="rId4" Type="http://schemas.openxmlformats.org/officeDocument/2006/relationships/slideLayout" Target="../slideLayouts/slideLayout4.xml"/><Relationship Id="rId9"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p:nvSpPr>
        <p:spPr bwMode="auto">
          <a:xfrm>
            <a:off x="1075646"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GB" altLang="en-US" dirty="0"/>
          </a:p>
        </p:txBody>
      </p:sp>
      <p:sp>
        <p:nvSpPr>
          <p:cNvPr id="14" name="TextBox 13"/>
          <p:cNvSpPr txBox="1"/>
          <p:nvPr/>
        </p:nvSpPr>
        <p:spPr>
          <a:xfrm>
            <a:off x="1212963" y="6511925"/>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100" b="1" spc="300" dirty="0">
                <a:ea typeface="+mn-ea"/>
                <a:cs typeface="Arial" panose="020B0604020202020204" pitchFamily="34" charset="0"/>
              </a:rPr>
              <a:t>3GPP TSG-SA WG1 meeting #96-e, e-meeting,8</a:t>
            </a:r>
            <a:r>
              <a:rPr lang="en-GB" sz="1100" b="1" spc="300" baseline="30000" dirty="0">
                <a:ea typeface="+mn-ea"/>
                <a:cs typeface="Arial" panose="020B0604020202020204" pitchFamily="34" charset="0"/>
              </a:rPr>
              <a:t>th</a:t>
            </a:r>
            <a:r>
              <a:rPr lang="en-GB" sz="1100" b="1" spc="300" dirty="0">
                <a:ea typeface="+mn-ea"/>
                <a:cs typeface="Arial" panose="020B0604020202020204" pitchFamily="34" charset="0"/>
              </a:rPr>
              <a:t> Nov – 18</a:t>
            </a:r>
            <a:r>
              <a:rPr lang="en-GB" sz="1100" b="1" spc="300" baseline="30000" dirty="0">
                <a:ea typeface="+mn-ea"/>
                <a:cs typeface="Arial" panose="020B0604020202020204" pitchFamily="34" charset="0"/>
              </a:rPr>
              <a:t>th</a:t>
            </a:r>
            <a:r>
              <a:rPr lang="en-GB" sz="1100" b="1" spc="300" dirty="0">
                <a:ea typeface="+mn-ea"/>
                <a:cs typeface="Arial" panose="020B0604020202020204" pitchFamily="34" charset="0"/>
              </a:rPr>
              <a:t> Nov,2021  </a:t>
            </a:r>
          </a:p>
          <a:p>
            <a:pPr>
              <a:defRPr/>
            </a:pPr>
            <a:endParaRPr lang="en-GB" sz="1067" b="1" spc="400" dirty="0">
              <a:solidFill>
                <a:schemeClr val="bg1"/>
              </a:solidFill>
            </a:endParaRPr>
          </a:p>
        </p:txBody>
      </p:sp>
      <p:sp>
        <p:nvSpPr>
          <p:cNvPr id="1030" name="Rectangle 15"/>
          <p:cNvSpPr>
            <a:spLocks noChangeArrowheads="1"/>
          </p:cNvSpPr>
          <p:nvPr/>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1031" name="Picture 10" descr="3GPP_TM_RD.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2021</a:t>
            </a:r>
          </a:p>
        </p:txBody>
      </p:sp>
      <p:pic>
        <p:nvPicPr>
          <p:cNvPr id="11" name="Picture 13" descr="green2.jpg"/>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extLst>
      <p:ext uri="{BB962C8B-B14F-4D97-AF65-F5344CB8AC3E}">
        <p14:creationId xmlns:p14="http://schemas.microsoft.com/office/powerpoint/2010/main" val="417543303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ransition spd="slow"/>
  <p:txStyles>
    <p:title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itchFamily="34" charset="0"/>
        </a:defRPr>
      </a:lvl2pPr>
      <a:lvl3pPr algn="ctr" rtl="0" eaLnBrk="1" fontAlgn="base" hangingPunct="1">
        <a:spcBef>
          <a:spcPct val="0"/>
        </a:spcBef>
        <a:spcAft>
          <a:spcPct val="0"/>
        </a:spcAft>
        <a:defRPr sz="4200">
          <a:solidFill>
            <a:srgbClr val="FF0000"/>
          </a:solidFill>
          <a:latin typeface="Calibri" pitchFamily="34" charset="0"/>
        </a:defRPr>
      </a:lvl3pPr>
      <a:lvl4pPr algn="ctr" rtl="0" eaLnBrk="1" fontAlgn="base" hangingPunct="1">
        <a:spcBef>
          <a:spcPct val="0"/>
        </a:spcBef>
        <a:spcAft>
          <a:spcPct val="0"/>
        </a:spcAft>
        <a:defRPr sz="4200">
          <a:solidFill>
            <a:srgbClr val="FF0000"/>
          </a:solidFill>
          <a:latin typeface="Calibri" pitchFamily="34" charset="0"/>
        </a:defRPr>
      </a:lvl4pPr>
      <a:lvl5pPr algn="ctr" rtl="0" eaLnBrk="1" fontAlgn="base" hangingPunct="1">
        <a:spcBef>
          <a:spcPct val="0"/>
        </a:spcBef>
        <a:spcAft>
          <a:spcPct val="0"/>
        </a:spcAft>
        <a:defRPr sz="4200">
          <a:solidFill>
            <a:srgbClr val="FF0000"/>
          </a:solidFill>
          <a:latin typeface="Calibri" pitchFamily="34" charset="0"/>
        </a:defRPr>
      </a:lvl5pPr>
      <a:lvl6pPr marL="609585" algn="ctr" rtl="0" eaLnBrk="1" fontAlgn="base" hangingPunct="1">
        <a:spcBef>
          <a:spcPct val="0"/>
        </a:spcBef>
        <a:spcAft>
          <a:spcPct val="0"/>
        </a:spcAft>
        <a:defRPr sz="4267">
          <a:solidFill>
            <a:srgbClr val="FF0000"/>
          </a:solidFill>
          <a:latin typeface="Calibri" pitchFamily="34" charset="0"/>
        </a:defRPr>
      </a:lvl6pPr>
      <a:lvl7pPr marL="1219170" algn="ctr" rtl="0" eaLnBrk="1" fontAlgn="base" hangingPunct="1">
        <a:spcBef>
          <a:spcPct val="0"/>
        </a:spcBef>
        <a:spcAft>
          <a:spcPct val="0"/>
        </a:spcAft>
        <a:defRPr sz="4267">
          <a:solidFill>
            <a:srgbClr val="FF0000"/>
          </a:solidFill>
          <a:latin typeface="Calibri" pitchFamily="34" charset="0"/>
        </a:defRPr>
      </a:lvl7pPr>
      <a:lvl8pPr marL="1828754" algn="ctr" rtl="0" eaLnBrk="1" fontAlgn="base" hangingPunct="1">
        <a:spcBef>
          <a:spcPct val="0"/>
        </a:spcBef>
        <a:spcAft>
          <a:spcPct val="0"/>
        </a:spcAft>
        <a:defRPr sz="4267">
          <a:solidFill>
            <a:srgbClr val="FF0000"/>
          </a:solidFill>
          <a:latin typeface="Calibri" pitchFamily="34" charset="0"/>
        </a:defRPr>
      </a:lvl8pPr>
      <a:lvl9pPr marL="2438339" algn="ctr" rtl="0" eaLnBrk="1" fontAlgn="base" hangingPunct="1">
        <a:spcBef>
          <a:spcPct val="0"/>
        </a:spcBef>
        <a:spcAft>
          <a:spcPct val="0"/>
        </a:spcAft>
        <a:defRPr sz="4267">
          <a:solidFill>
            <a:srgbClr val="FF0000"/>
          </a:solidFill>
          <a:latin typeface="Calibri" pitchFamily="34" charset="0"/>
        </a:defRPr>
      </a:lvl9pPr>
    </p:titleStyle>
    <p:bodyStyle>
      <a:lvl1pPr marL="608013" indent="-608013" algn="l" rtl="0" eaLnBrk="1" fontAlgn="base" hangingPunct="1">
        <a:spcBef>
          <a:spcPct val="20000"/>
        </a:spcBef>
        <a:spcAft>
          <a:spcPct val="0"/>
        </a:spcAft>
        <a:buBlip>
          <a:blip r:embed="rId9"/>
        </a:buBlip>
        <a:defRPr sz="3700">
          <a:solidFill>
            <a:schemeClr val="tx1"/>
          </a:solidFill>
          <a:latin typeface="+mn-lt"/>
          <a:ea typeface="+mn-ea"/>
          <a:cs typeface="+mn-cs"/>
        </a:defRPr>
      </a:lvl1pPr>
      <a:lvl2pPr marL="989013" indent="-379413" algn="l" rtl="0" eaLnBrk="1" fontAlgn="base" hangingPunct="1">
        <a:spcBef>
          <a:spcPct val="20000"/>
        </a:spcBef>
        <a:spcAft>
          <a:spcPct val="0"/>
        </a:spcAft>
        <a:buClr>
          <a:srgbClr val="C00000"/>
        </a:buClr>
        <a:buBlip>
          <a:blip r:embed="rId10"/>
        </a:buBlip>
        <a:defRPr sz="3200">
          <a:solidFill>
            <a:schemeClr val="tx1"/>
          </a:solidFill>
          <a:latin typeface="+mn-lt"/>
        </a:defRPr>
      </a:lvl2pPr>
      <a:lvl3pPr marL="1522413" indent="-303213" algn="l" rtl="0" eaLnBrk="1" fontAlgn="base" hangingPunct="1">
        <a:spcBef>
          <a:spcPct val="20000"/>
        </a:spcBef>
        <a:spcAft>
          <a:spcPct val="0"/>
        </a:spcAft>
        <a:buBlip>
          <a:blip r:embed="rId11"/>
        </a:buBlip>
        <a:defRPr sz="2600">
          <a:solidFill>
            <a:schemeClr val="tx1"/>
          </a:solidFill>
          <a:latin typeface="+mn-lt"/>
        </a:defRPr>
      </a:lvl3pPr>
      <a:lvl4pPr marL="2132013" indent="-303213" algn="l" rtl="0" eaLnBrk="1" fontAlgn="base" hangingPunct="1">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1" fontAlgn="base" hangingPunct="1">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1" fontAlgn="base" hangingPunct="1">
        <a:spcBef>
          <a:spcPct val="20000"/>
        </a:spcBef>
        <a:spcAft>
          <a:spcPct val="0"/>
        </a:spcAft>
        <a:buFont typeface="Arial" charset="0"/>
        <a:buChar char="»"/>
        <a:defRPr sz="2133">
          <a:solidFill>
            <a:schemeClr val="tx1"/>
          </a:solidFill>
          <a:latin typeface="+mn-lt"/>
        </a:defRPr>
      </a:lvl6pPr>
      <a:lvl7pPr marL="3962301" indent="-304792" algn="l" rtl="0" eaLnBrk="1" fontAlgn="base" hangingPunct="1">
        <a:spcBef>
          <a:spcPct val="20000"/>
        </a:spcBef>
        <a:spcAft>
          <a:spcPct val="0"/>
        </a:spcAft>
        <a:buFont typeface="Arial" charset="0"/>
        <a:buChar char="»"/>
        <a:defRPr sz="2133">
          <a:solidFill>
            <a:schemeClr val="tx1"/>
          </a:solidFill>
          <a:latin typeface="+mn-lt"/>
        </a:defRPr>
      </a:lvl7pPr>
      <a:lvl8pPr marL="4571886" indent="-304792" algn="l" rtl="0" eaLnBrk="1" fontAlgn="base" hangingPunct="1">
        <a:spcBef>
          <a:spcPct val="20000"/>
        </a:spcBef>
        <a:spcAft>
          <a:spcPct val="0"/>
        </a:spcAft>
        <a:buFont typeface="Arial" charset="0"/>
        <a:buChar char="»"/>
        <a:defRPr sz="2133">
          <a:solidFill>
            <a:schemeClr val="tx1"/>
          </a:solidFill>
          <a:latin typeface="+mn-lt"/>
        </a:defRPr>
      </a:lvl8pPr>
      <a:lvl9pPr marL="5181470" indent="-304792" algn="l" rtl="0" eaLnBrk="1" fontAlgn="base" hangingPunct="1">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3.png"/><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353312" y="2615062"/>
            <a:ext cx="10363200" cy="1470025"/>
          </a:xfrm>
        </p:spPr>
        <p:txBody>
          <a:bodyPr/>
          <a:lstStyle/>
          <a:p>
            <a:r>
              <a:rPr lang="en-US" altLang="zh-CN" dirty="0" smtClean="0"/>
              <a:t>Motivation of supporting computing force network</a:t>
            </a:r>
            <a:endParaRPr lang="zh-CN" altLang="en-US" dirty="0"/>
          </a:p>
        </p:txBody>
      </p:sp>
      <p:sp>
        <p:nvSpPr>
          <p:cNvPr id="3" name="副标题 2"/>
          <p:cNvSpPr>
            <a:spLocks noGrp="1"/>
          </p:cNvSpPr>
          <p:nvPr>
            <p:ph type="subTitle" idx="1"/>
          </p:nvPr>
        </p:nvSpPr>
        <p:spPr>
          <a:xfrm>
            <a:off x="1828800" y="4607404"/>
            <a:ext cx="8534400" cy="1752600"/>
          </a:xfrm>
        </p:spPr>
        <p:txBody>
          <a:bodyPr/>
          <a:lstStyle/>
          <a:p>
            <a:r>
              <a:rPr lang="en-US" altLang="zh-CN" dirty="0" smtClean="0"/>
              <a:t>China Mobile</a:t>
            </a:r>
            <a:endParaRPr lang="zh-CN" altLang="en-US" dirty="0"/>
          </a:p>
        </p:txBody>
      </p:sp>
    </p:spTree>
    <p:extLst>
      <p:ext uri="{BB962C8B-B14F-4D97-AF65-F5344CB8AC3E}">
        <p14:creationId xmlns:p14="http://schemas.microsoft.com/office/powerpoint/2010/main" val="4158203696"/>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Motivation of computing force network</a:t>
            </a:r>
            <a:endParaRPr lang="zh-CN" altLang="en-US" dirty="0"/>
          </a:p>
        </p:txBody>
      </p:sp>
      <p:sp>
        <p:nvSpPr>
          <p:cNvPr id="3" name="内容占位符 2"/>
          <p:cNvSpPr>
            <a:spLocks noGrp="1"/>
          </p:cNvSpPr>
          <p:nvPr>
            <p:ph idx="1"/>
          </p:nvPr>
        </p:nvSpPr>
        <p:spPr>
          <a:xfrm>
            <a:off x="163068" y="1280415"/>
            <a:ext cx="11897868" cy="2221738"/>
          </a:xfrm>
        </p:spPr>
        <p:txBody>
          <a:bodyPr/>
          <a:lstStyle/>
          <a:p>
            <a:pPr hangingPunct="0"/>
            <a:r>
              <a:rPr lang="en-GB" altLang="zh-CN" sz="2400" dirty="0" smtClean="0"/>
              <a:t>Now </a:t>
            </a:r>
            <a:r>
              <a:rPr lang="en-GB" altLang="zh-CN" sz="2400" dirty="0"/>
              <a:t>different cloud data centres and edge compute resources belong to different service providers, there is no platform which can be aware of all these resource so that a customer has no simple access to all available resource across cloud providers, edge providers, customer-premises, etc., especially when users have very high requirement in computing, and need several data centres to complete the task. </a:t>
            </a:r>
            <a:endParaRPr lang="zh-CN" altLang="zh-CN" sz="2400" dirty="0"/>
          </a:p>
          <a:p>
            <a:endParaRPr lang="en-US" altLang="zh-CN" sz="2400" dirty="0" smtClean="0"/>
          </a:p>
          <a:p>
            <a:endParaRPr lang="en-US" altLang="zh-CN" sz="2400" dirty="0"/>
          </a:p>
        </p:txBody>
      </p:sp>
      <p:pic>
        <p:nvPicPr>
          <p:cNvPr id="2050" name="Picture 2" descr="https://gimg2.baidu.com/image_search/src=http%3A%2F%2Fwx4.sinaimg.cn%2Flarge%2F007apYDply4guyorxs9wsj60k00a4wfn02.jpg&amp;refer=http%3A%2F%2Fwx4.sinaimg.cn&amp;app=2002&amp;size=f9999,10000&amp;q=a80&amp;n=0&amp;g=0n&amp;fmt=jpeg?sec=1638008726&amp;t=593ab4d0978ff6bdf946178ae47769c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07925" y="3502153"/>
            <a:ext cx="4809871" cy="2431657"/>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163068" y="3597043"/>
            <a:ext cx="6585395" cy="3613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09585" indent="-609585" fontAlgn="base">
              <a:spcBef>
                <a:spcPct val="20000"/>
              </a:spcBef>
              <a:spcAft>
                <a:spcPct val="0"/>
              </a:spcAft>
              <a:buFontTx/>
              <a:buBlip>
                <a:blip r:embed="rId3"/>
              </a:buBlip>
            </a:pPr>
            <a:r>
              <a:rPr lang="en-GB" altLang="zh-CN" sz="2000" b="1" dirty="0"/>
              <a:t>Computing force network(CFN).</a:t>
            </a:r>
            <a:r>
              <a:rPr lang="en-GB" altLang="zh-CN" sz="2000" dirty="0"/>
              <a:t> CFN is the network which achieves </a:t>
            </a:r>
            <a:r>
              <a:rPr lang="en-GB" altLang="zh-CN" sz="2000" b="1" dirty="0"/>
              <a:t>computing and network convergence</a:t>
            </a:r>
            <a:r>
              <a:rPr lang="en-GB" altLang="zh-CN" sz="2000" dirty="0"/>
              <a:t> based on the awareness, control, and management over computing resources. Computing force network provides the capability to jointly schedule service requests to optimal service endpoints along network path, and guarantee the quality of service (</a:t>
            </a:r>
            <a:r>
              <a:rPr lang="en-GB" altLang="zh-CN" sz="2000" dirty="0" err="1"/>
              <a:t>QoS</a:t>
            </a:r>
            <a:r>
              <a:rPr lang="en-GB" altLang="zh-CN" sz="2000" dirty="0"/>
              <a:t>) for end users.</a:t>
            </a:r>
            <a:endParaRPr lang="zh-CN" altLang="en-US" sz="2400" dirty="0"/>
          </a:p>
        </p:txBody>
      </p:sp>
    </p:spTree>
    <p:extLst>
      <p:ext uri="{BB962C8B-B14F-4D97-AF65-F5344CB8AC3E}">
        <p14:creationId xmlns:p14="http://schemas.microsoft.com/office/powerpoint/2010/main" val="150781799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902074" y="1353559"/>
            <a:ext cx="9216357" cy="2335696"/>
          </a:xfrm>
          <a:prstGeom prst="rect">
            <a:avLst/>
          </a:prstGeom>
          <a:noFill/>
          <a:ln w="19050">
            <a:solidFill>
              <a:schemeClr val="tx1"/>
            </a:solidFill>
            <a:prstDash val="lgDash"/>
          </a:ln>
        </p:spPr>
        <p:txBody>
          <a:bodyPr wrap="square" rtlCol="0">
            <a:noAutofit/>
          </a:bodyPr>
          <a:lstStyle/>
          <a:p>
            <a:endParaRPr lang="zh-CN" altLang="en-US" dirty="0"/>
          </a:p>
        </p:txBody>
      </p:sp>
      <p:sp>
        <p:nvSpPr>
          <p:cNvPr id="4" name="Freeform 13"/>
          <p:cNvSpPr>
            <a:spLocks noChangeAspect="1"/>
          </p:cNvSpPr>
          <p:nvPr/>
        </p:nvSpPr>
        <p:spPr bwMode="auto">
          <a:xfrm flipH="1">
            <a:off x="1375439" y="1942818"/>
            <a:ext cx="2627246" cy="1295845"/>
          </a:xfrm>
          <a:custGeom>
            <a:avLst/>
            <a:gdLst>
              <a:gd name="T0" fmla="*/ 570 w 662"/>
              <a:gd name="T1" fmla="*/ 174 h 373"/>
              <a:gd name="T2" fmla="*/ 576 w 662"/>
              <a:gd name="T3" fmla="*/ 135 h 373"/>
              <a:gd name="T4" fmla="*/ 441 w 662"/>
              <a:gd name="T5" fmla="*/ 0 h 373"/>
              <a:gd name="T6" fmla="*/ 319 w 662"/>
              <a:gd name="T7" fmla="*/ 77 h 373"/>
              <a:gd name="T8" fmla="*/ 236 w 662"/>
              <a:gd name="T9" fmla="*/ 41 h 373"/>
              <a:gd name="T10" fmla="*/ 122 w 662"/>
              <a:gd name="T11" fmla="*/ 156 h 373"/>
              <a:gd name="T12" fmla="*/ 123 w 662"/>
              <a:gd name="T13" fmla="*/ 174 h 373"/>
              <a:gd name="T14" fmla="*/ 100 w 662"/>
              <a:gd name="T15" fmla="*/ 174 h 373"/>
              <a:gd name="T16" fmla="*/ 0 w 662"/>
              <a:gd name="T17" fmla="*/ 273 h 373"/>
              <a:gd name="T18" fmla="*/ 100 w 662"/>
              <a:gd name="T19" fmla="*/ 373 h 373"/>
              <a:gd name="T20" fmla="*/ 469 w 662"/>
              <a:gd name="T21" fmla="*/ 373 h 373"/>
              <a:gd name="T22" fmla="*/ 563 w 662"/>
              <a:gd name="T23" fmla="*/ 373 h 373"/>
              <a:gd name="T24" fmla="*/ 662 w 662"/>
              <a:gd name="T25" fmla="*/ 273 h 373"/>
              <a:gd name="T26" fmla="*/ 570 w 662"/>
              <a:gd name="T27" fmla="*/ 174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2" h="373">
                <a:moveTo>
                  <a:pt x="570" y="174"/>
                </a:moveTo>
                <a:cubicBezTo>
                  <a:pt x="574" y="162"/>
                  <a:pt x="576" y="148"/>
                  <a:pt x="576" y="135"/>
                </a:cubicBezTo>
                <a:cubicBezTo>
                  <a:pt x="576" y="60"/>
                  <a:pt x="515" y="0"/>
                  <a:pt x="441" y="0"/>
                </a:cubicBezTo>
                <a:cubicBezTo>
                  <a:pt x="387" y="0"/>
                  <a:pt x="340" y="31"/>
                  <a:pt x="319" y="77"/>
                </a:cubicBezTo>
                <a:cubicBezTo>
                  <a:pt x="298" y="55"/>
                  <a:pt x="269" y="41"/>
                  <a:pt x="236" y="41"/>
                </a:cubicBezTo>
                <a:cubicBezTo>
                  <a:pt x="173" y="41"/>
                  <a:pt x="122" y="92"/>
                  <a:pt x="122" y="156"/>
                </a:cubicBezTo>
                <a:cubicBezTo>
                  <a:pt x="122" y="162"/>
                  <a:pt x="122" y="168"/>
                  <a:pt x="123" y="174"/>
                </a:cubicBezTo>
                <a:cubicBezTo>
                  <a:pt x="100" y="174"/>
                  <a:pt x="100" y="174"/>
                  <a:pt x="100" y="174"/>
                </a:cubicBezTo>
                <a:cubicBezTo>
                  <a:pt x="45" y="174"/>
                  <a:pt x="0" y="218"/>
                  <a:pt x="0" y="273"/>
                </a:cubicBezTo>
                <a:cubicBezTo>
                  <a:pt x="0" y="328"/>
                  <a:pt x="45" y="373"/>
                  <a:pt x="100" y="373"/>
                </a:cubicBezTo>
                <a:cubicBezTo>
                  <a:pt x="469" y="373"/>
                  <a:pt x="469" y="373"/>
                  <a:pt x="469" y="373"/>
                </a:cubicBezTo>
                <a:cubicBezTo>
                  <a:pt x="563" y="373"/>
                  <a:pt x="563" y="373"/>
                  <a:pt x="563" y="373"/>
                </a:cubicBezTo>
                <a:cubicBezTo>
                  <a:pt x="618" y="373"/>
                  <a:pt x="662" y="328"/>
                  <a:pt x="662" y="273"/>
                </a:cubicBezTo>
                <a:cubicBezTo>
                  <a:pt x="662" y="221"/>
                  <a:pt x="622" y="178"/>
                  <a:pt x="570" y="174"/>
                </a:cubicBezTo>
                <a:close/>
              </a:path>
            </a:pathLst>
          </a:custGeom>
          <a:noFill/>
          <a:ln w="19050" cap="flat" cmpd="sng" algn="ctr">
            <a:solidFill>
              <a:srgbClr val="0070C0"/>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89" rIns="68580" bIns="34289" numCol="1" anchor="ctr" anchorCtr="0" compatLnSpc="1"/>
          <a:lstStyle/>
          <a:p>
            <a:pPr algn="ctr">
              <a:lnSpc>
                <a:spcPct val="240000"/>
              </a:lnSpc>
            </a:pPr>
            <a:r>
              <a:rPr lang="en-US" altLang="zh-CN" sz="2800" dirty="0" smtClean="0">
                <a:solidFill>
                  <a:schemeClr val="tx1"/>
                </a:solidFill>
                <a:latin typeface="Source Sans Pro Black" panose="020B0803030403020204" charset="0"/>
                <a:ea typeface="微软雅黑" panose="020B0503020204020204" charset="-122"/>
              </a:rPr>
              <a:t>5GS</a:t>
            </a:r>
            <a:endParaRPr lang="en-US" altLang="zh-CN" sz="2800" dirty="0">
              <a:solidFill>
                <a:schemeClr val="tx1"/>
              </a:solidFill>
              <a:latin typeface="Source Sans Pro Black" panose="020B0803030403020204" charset="0"/>
              <a:ea typeface="微软雅黑" panose="020B0503020204020204" charset="-122"/>
            </a:endParaRPr>
          </a:p>
        </p:txBody>
      </p:sp>
      <p:sp>
        <p:nvSpPr>
          <p:cNvPr id="5" name="文本框 4"/>
          <p:cNvSpPr txBox="1"/>
          <p:nvPr/>
        </p:nvSpPr>
        <p:spPr>
          <a:xfrm>
            <a:off x="6583679" y="3908176"/>
            <a:ext cx="3155175" cy="369332"/>
          </a:xfrm>
          <a:prstGeom prst="rect">
            <a:avLst/>
          </a:prstGeom>
          <a:noFill/>
          <a:ln w="12700">
            <a:solidFill>
              <a:schemeClr val="tx1"/>
            </a:solidFill>
          </a:ln>
        </p:spPr>
        <p:txBody>
          <a:bodyPr wrap="square" rtlCol="0">
            <a:spAutoFit/>
          </a:bodyPr>
          <a:lstStyle/>
          <a:p>
            <a:pPr algn="ctr"/>
            <a:r>
              <a:rPr lang="en-US" altLang="zh-CN" dirty="0" smtClean="0"/>
              <a:t>Data center</a:t>
            </a:r>
            <a:endParaRPr lang="zh-CN" altLang="en-US" dirty="0"/>
          </a:p>
        </p:txBody>
      </p:sp>
      <p:sp>
        <p:nvSpPr>
          <p:cNvPr id="6" name="文本框 5"/>
          <p:cNvSpPr txBox="1"/>
          <p:nvPr/>
        </p:nvSpPr>
        <p:spPr>
          <a:xfrm>
            <a:off x="6561415" y="1833926"/>
            <a:ext cx="3155174" cy="369332"/>
          </a:xfrm>
          <a:prstGeom prst="rect">
            <a:avLst/>
          </a:prstGeom>
          <a:noFill/>
          <a:ln w="12700">
            <a:solidFill>
              <a:schemeClr val="tx1"/>
            </a:solidFill>
          </a:ln>
        </p:spPr>
        <p:txBody>
          <a:bodyPr wrap="square" rtlCol="0">
            <a:spAutoFit/>
          </a:bodyPr>
          <a:lstStyle/>
          <a:p>
            <a:pPr algn="ctr"/>
            <a:r>
              <a:rPr lang="en-US" altLang="zh-CN" dirty="0" smtClean="0"/>
              <a:t>Edge computing resource</a:t>
            </a:r>
            <a:endParaRPr lang="zh-CN" altLang="en-US" dirty="0"/>
          </a:p>
        </p:txBody>
      </p:sp>
      <p:sp>
        <p:nvSpPr>
          <p:cNvPr id="8" name="文本框 7"/>
          <p:cNvSpPr txBox="1"/>
          <p:nvPr/>
        </p:nvSpPr>
        <p:spPr>
          <a:xfrm>
            <a:off x="6561415" y="2297182"/>
            <a:ext cx="3155174" cy="369332"/>
          </a:xfrm>
          <a:prstGeom prst="rect">
            <a:avLst/>
          </a:prstGeom>
          <a:noFill/>
          <a:ln w="12700">
            <a:solidFill>
              <a:schemeClr val="tx1"/>
            </a:solidFill>
          </a:ln>
        </p:spPr>
        <p:txBody>
          <a:bodyPr wrap="square" rtlCol="0">
            <a:spAutoFit/>
          </a:bodyPr>
          <a:lstStyle/>
          <a:p>
            <a:pPr algn="ctr"/>
            <a:r>
              <a:rPr lang="en-US" altLang="zh-CN" dirty="0" smtClean="0"/>
              <a:t>NFV resource</a:t>
            </a:r>
            <a:endParaRPr lang="zh-CN" altLang="en-US" dirty="0"/>
          </a:p>
        </p:txBody>
      </p:sp>
      <p:sp>
        <p:nvSpPr>
          <p:cNvPr id="9" name="文本框 8"/>
          <p:cNvSpPr txBox="1"/>
          <p:nvPr/>
        </p:nvSpPr>
        <p:spPr>
          <a:xfrm>
            <a:off x="6561415" y="2746028"/>
            <a:ext cx="3155174" cy="646331"/>
          </a:xfrm>
          <a:prstGeom prst="rect">
            <a:avLst/>
          </a:prstGeom>
          <a:noFill/>
          <a:ln w="12700">
            <a:solidFill>
              <a:schemeClr val="tx1"/>
            </a:solidFill>
          </a:ln>
        </p:spPr>
        <p:txBody>
          <a:bodyPr wrap="square" rtlCol="0">
            <a:spAutoFit/>
          </a:bodyPr>
          <a:lstStyle/>
          <a:p>
            <a:pPr algn="ctr"/>
            <a:r>
              <a:rPr lang="en-US" altLang="zh-CN" dirty="0" smtClean="0"/>
              <a:t>Other computing e.g. the computing capability of NWDAF)</a:t>
            </a:r>
            <a:endParaRPr lang="zh-CN" altLang="en-US" dirty="0"/>
          </a:p>
        </p:txBody>
      </p:sp>
      <p:sp>
        <p:nvSpPr>
          <p:cNvPr id="10" name="文本框 9"/>
          <p:cNvSpPr txBox="1"/>
          <p:nvPr/>
        </p:nvSpPr>
        <p:spPr>
          <a:xfrm>
            <a:off x="1200247" y="1522086"/>
            <a:ext cx="2610413" cy="338554"/>
          </a:xfrm>
          <a:prstGeom prst="rect">
            <a:avLst/>
          </a:prstGeom>
          <a:noFill/>
        </p:spPr>
        <p:txBody>
          <a:bodyPr wrap="square" rtlCol="0">
            <a:spAutoFit/>
          </a:bodyPr>
          <a:lstStyle/>
          <a:p>
            <a:r>
              <a:rPr lang="en-US" altLang="zh-CN" sz="1600" dirty="0" smtClean="0"/>
              <a:t>Operator related resource</a:t>
            </a:r>
            <a:endParaRPr lang="zh-CN" altLang="en-US" sz="1600" dirty="0"/>
          </a:p>
        </p:txBody>
      </p:sp>
      <p:sp>
        <p:nvSpPr>
          <p:cNvPr id="11" name="文本框 10"/>
          <p:cNvSpPr txBox="1"/>
          <p:nvPr/>
        </p:nvSpPr>
        <p:spPr>
          <a:xfrm>
            <a:off x="6583679" y="4419344"/>
            <a:ext cx="3155175" cy="369332"/>
          </a:xfrm>
          <a:prstGeom prst="rect">
            <a:avLst/>
          </a:prstGeom>
          <a:noFill/>
          <a:ln w="12700">
            <a:solidFill>
              <a:schemeClr val="tx1"/>
            </a:solidFill>
          </a:ln>
        </p:spPr>
        <p:txBody>
          <a:bodyPr wrap="square" rtlCol="0">
            <a:spAutoFit/>
          </a:bodyPr>
          <a:lstStyle/>
          <a:p>
            <a:pPr algn="ctr"/>
            <a:r>
              <a:rPr lang="en-US" altLang="zh-CN" dirty="0" smtClean="0"/>
              <a:t>Scattered servers</a:t>
            </a:r>
            <a:endParaRPr lang="zh-CN" altLang="en-US" dirty="0"/>
          </a:p>
        </p:txBody>
      </p:sp>
      <p:sp>
        <p:nvSpPr>
          <p:cNvPr id="12" name="文本框 11"/>
          <p:cNvSpPr txBox="1"/>
          <p:nvPr/>
        </p:nvSpPr>
        <p:spPr>
          <a:xfrm>
            <a:off x="6583679" y="4943710"/>
            <a:ext cx="3155175" cy="369332"/>
          </a:xfrm>
          <a:prstGeom prst="rect">
            <a:avLst/>
          </a:prstGeom>
          <a:noFill/>
          <a:ln w="12700">
            <a:solidFill>
              <a:schemeClr val="tx1"/>
            </a:solidFill>
          </a:ln>
        </p:spPr>
        <p:txBody>
          <a:bodyPr wrap="square" rtlCol="0">
            <a:spAutoFit/>
          </a:bodyPr>
          <a:lstStyle/>
          <a:p>
            <a:pPr algn="ctr"/>
            <a:r>
              <a:rPr lang="en-US" altLang="zh-CN" dirty="0" smtClean="0"/>
              <a:t>Personal GPU</a:t>
            </a:r>
            <a:endParaRPr lang="zh-CN" altLang="en-US" dirty="0"/>
          </a:p>
        </p:txBody>
      </p:sp>
      <p:sp>
        <p:nvSpPr>
          <p:cNvPr id="13" name="文本框 12"/>
          <p:cNvSpPr txBox="1"/>
          <p:nvPr/>
        </p:nvSpPr>
        <p:spPr>
          <a:xfrm>
            <a:off x="6583679" y="5450389"/>
            <a:ext cx="3155175" cy="369332"/>
          </a:xfrm>
          <a:prstGeom prst="rect">
            <a:avLst/>
          </a:prstGeom>
          <a:noFill/>
          <a:ln w="12700">
            <a:solidFill>
              <a:schemeClr val="tx1"/>
            </a:solidFill>
          </a:ln>
        </p:spPr>
        <p:txBody>
          <a:bodyPr wrap="square" rtlCol="0">
            <a:spAutoFit/>
          </a:bodyPr>
          <a:lstStyle/>
          <a:p>
            <a:pPr algn="ctr"/>
            <a:r>
              <a:rPr lang="en-US" altLang="zh-CN" dirty="0" smtClean="0"/>
              <a:t>Other computing resource</a:t>
            </a:r>
            <a:endParaRPr lang="zh-CN" altLang="en-US" dirty="0"/>
          </a:p>
        </p:txBody>
      </p:sp>
      <p:cxnSp>
        <p:nvCxnSpPr>
          <p:cNvPr id="15" name="肘形连接符 14"/>
          <p:cNvCxnSpPr>
            <a:stCxn id="4" idx="8"/>
            <a:endCxn id="6" idx="1"/>
          </p:cNvCxnSpPr>
          <p:nvPr/>
        </p:nvCxnSpPr>
        <p:spPr bwMode="auto">
          <a:xfrm rot="10800000" flipH="1">
            <a:off x="4002685" y="2018593"/>
            <a:ext cx="2558730" cy="872659"/>
          </a:xfrm>
          <a:prstGeom prst="bentConnector5">
            <a:avLst>
              <a:gd name="adj1" fmla="val 25637"/>
              <a:gd name="adj2" fmla="val 99572"/>
              <a:gd name="adj3" fmla="val 38088"/>
            </a:avLst>
          </a:prstGeom>
          <a:solidFill>
            <a:schemeClr val="accent1"/>
          </a:solidFill>
          <a:ln w="19050" cap="flat" cmpd="sng" algn="ctr">
            <a:solidFill>
              <a:schemeClr val="accent3">
                <a:lumMod val="75000"/>
              </a:schemeClr>
            </a:solidFill>
            <a:prstDash val="solid"/>
            <a:round/>
            <a:headEnd type="none" w="med" len="med"/>
            <a:tailEnd type="triangle"/>
          </a:ln>
          <a:effectLst/>
        </p:spPr>
      </p:cxnSp>
      <p:cxnSp>
        <p:nvCxnSpPr>
          <p:cNvPr id="22" name="肘形连接符 21"/>
          <p:cNvCxnSpPr>
            <a:stCxn id="4" idx="8"/>
            <a:endCxn id="8" idx="1"/>
          </p:cNvCxnSpPr>
          <p:nvPr/>
        </p:nvCxnSpPr>
        <p:spPr bwMode="auto">
          <a:xfrm rot="10800000" flipH="1">
            <a:off x="4002685" y="2481849"/>
            <a:ext cx="2558730" cy="409403"/>
          </a:xfrm>
          <a:prstGeom prst="bentConnector5">
            <a:avLst>
              <a:gd name="adj1" fmla="val 25637"/>
              <a:gd name="adj2" fmla="val 100566"/>
              <a:gd name="adj3" fmla="val 36146"/>
            </a:avLst>
          </a:prstGeom>
          <a:solidFill>
            <a:schemeClr val="accent1"/>
          </a:solidFill>
          <a:ln w="19050" cap="flat" cmpd="sng" algn="ctr">
            <a:solidFill>
              <a:schemeClr val="accent3">
                <a:lumMod val="75000"/>
              </a:schemeClr>
            </a:solidFill>
            <a:prstDash val="solid"/>
            <a:round/>
            <a:headEnd type="none" w="med" len="med"/>
            <a:tailEnd type="triangle"/>
          </a:ln>
          <a:effectLst/>
        </p:spPr>
      </p:cxnSp>
      <p:cxnSp>
        <p:nvCxnSpPr>
          <p:cNvPr id="27" name="肘形连接符 26"/>
          <p:cNvCxnSpPr>
            <a:endCxn id="9" idx="1"/>
          </p:cNvCxnSpPr>
          <p:nvPr/>
        </p:nvCxnSpPr>
        <p:spPr bwMode="auto">
          <a:xfrm>
            <a:off x="4002685" y="2911847"/>
            <a:ext cx="2558730" cy="157347"/>
          </a:xfrm>
          <a:prstGeom prst="bentConnector3">
            <a:avLst>
              <a:gd name="adj1" fmla="val 25528"/>
            </a:avLst>
          </a:prstGeom>
          <a:solidFill>
            <a:schemeClr val="accent1"/>
          </a:solidFill>
          <a:ln w="19050" cap="flat" cmpd="sng" algn="ctr">
            <a:solidFill>
              <a:schemeClr val="accent3">
                <a:lumMod val="75000"/>
              </a:schemeClr>
            </a:solidFill>
            <a:prstDash val="solid"/>
            <a:round/>
            <a:headEnd type="none" w="med" len="med"/>
            <a:tailEnd type="triangle"/>
          </a:ln>
          <a:effectLst/>
        </p:spPr>
      </p:cxnSp>
      <p:cxnSp>
        <p:nvCxnSpPr>
          <p:cNvPr id="30" name="肘形连接符 29"/>
          <p:cNvCxnSpPr>
            <a:stCxn id="4" idx="8"/>
            <a:endCxn id="11" idx="1"/>
          </p:cNvCxnSpPr>
          <p:nvPr/>
        </p:nvCxnSpPr>
        <p:spPr bwMode="auto">
          <a:xfrm rot="10800000" flipH="1" flipV="1">
            <a:off x="4002685" y="2891250"/>
            <a:ext cx="2580994" cy="1712759"/>
          </a:xfrm>
          <a:prstGeom prst="bentConnector3">
            <a:avLst>
              <a:gd name="adj1" fmla="val 60716"/>
            </a:avLst>
          </a:prstGeom>
          <a:solidFill>
            <a:schemeClr val="accent1"/>
          </a:solidFill>
          <a:ln w="19050" cap="flat" cmpd="sng" algn="ctr">
            <a:solidFill>
              <a:schemeClr val="accent2"/>
            </a:solidFill>
            <a:prstDash val="dash"/>
            <a:round/>
            <a:headEnd type="none" w="med" len="med"/>
            <a:tailEnd type="triangle"/>
          </a:ln>
          <a:effectLst/>
        </p:spPr>
      </p:cxnSp>
      <p:cxnSp>
        <p:nvCxnSpPr>
          <p:cNvPr id="35" name="肘形连接符 34"/>
          <p:cNvCxnSpPr>
            <a:stCxn id="4" idx="8"/>
            <a:endCxn id="5" idx="1"/>
          </p:cNvCxnSpPr>
          <p:nvPr/>
        </p:nvCxnSpPr>
        <p:spPr bwMode="auto">
          <a:xfrm rot="10800000" flipH="1" flipV="1">
            <a:off x="4002685" y="2891250"/>
            <a:ext cx="2580994" cy="1201591"/>
          </a:xfrm>
          <a:prstGeom prst="bentConnector3">
            <a:avLst>
              <a:gd name="adj1" fmla="val 61101"/>
            </a:avLst>
          </a:prstGeom>
          <a:solidFill>
            <a:schemeClr val="accent1"/>
          </a:solidFill>
          <a:ln w="19050" cap="flat" cmpd="sng" algn="ctr">
            <a:solidFill>
              <a:schemeClr val="accent2"/>
            </a:solidFill>
            <a:prstDash val="dash"/>
            <a:round/>
            <a:headEnd type="none" w="med" len="med"/>
            <a:tailEnd type="triangle"/>
          </a:ln>
          <a:effectLst/>
        </p:spPr>
      </p:cxnSp>
      <p:cxnSp>
        <p:nvCxnSpPr>
          <p:cNvPr id="40" name="肘形连接符 39"/>
          <p:cNvCxnSpPr>
            <a:stCxn id="4" idx="8"/>
            <a:endCxn id="12" idx="1"/>
          </p:cNvCxnSpPr>
          <p:nvPr/>
        </p:nvCxnSpPr>
        <p:spPr bwMode="auto">
          <a:xfrm rot="10800000" flipH="1" flipV="1">
            <a:off x="4002685" y="2891250"/>
            <a:ext cx="2580994" cy="2237125"/>
          </a:xfrm>
          <a:prstGeom prst="bentConnector3">
            <a:avLst>
              <a:gd name="adj1" fmla="val 60716"/>
            </a:avLst>
          </a:prstGeom>
          <a:solidFill>
            <a:schemeClr val="accent1"/>
          </a:solidFill>
          <a:ln w="19050" cap="flat" cmpd="sng" algn="ctr">
            <a:solidFill>
              <a:schemeClr val="accent2"/>
            </a:solidFill>
            <a:prstDash val="dash"/>
            <a:round/>
            <a:headEnd type="none" w="med" len="med"/>
            <a:tailEnd type="triangle"/>
          </a:ln>
          <a:effectLst/>
        </p:spPr>
      </p:cxnSp>
      <p:cxnSp>
        <p:nvCxnSpPr>
          <p:cNvPr id="43" name="肘形连接符 42"/>
          <p:cNvCxnSpPr>
            <a:stCxn id="4" idx="8"/>
            <a:endCxn id="13" idx="1"/>
          </p:cNvCxnSpPr>
          <p:nvPr/>
        </p:nvCxnSpPr>
        <p:spPr bwMode="auto">
          <a:xfrm rot="10800000" flipH="1" flipV="1">
            <a:off x="4002685" y="2891251"/>
            <a:ext cx="2580994" cy="2743804"/>
          </a:xfrm>
          <a:prstGeom prst="bentConnector3">
            <a:avLst>
              <a:gd name="adj1" fmla="val 60331"/>
            </a:avLst>
          </a:prstGeom>
          <a:solidFill>
            <a:schemeClr val="accent1"/>
          </a:solidFill>
          <a:ln w="19050" cap="flat" cmpd="sng" algn="ctr">
            <a:solidFill>
              <a:schemeClr val="accent2"/>
            </a:solidFill>
            <a:prstDash val="dash"/>
            <a:round/>
            <a:headEnd type="triangle" w="lg" len="lg"/>
            <a:tailEnd type="triangle"/>
          </a:ln>
          <a:effectLst/>
        </p:spPr>
      </p:cxnSp>
      <p:sp>
        <p:nvSpPr>
          <p:cNvPr id="58" name="文本框 57"/>
          <p:cNvSpPr txBox="1"/>
          <p:nvPr/>
        </p:nvSpPr>
        <p:spPr>
          <a:xfrm>
            <a:off x="3450769" y="3923491"/>
            <a:ext cx="2206684" cy="1477328"/>
          </a:xfrm>
          <a:prstGeom prst="rect">
            <a:avLst/>
          </a:prstGeom>
          <a:noFill/>
        </p:spPr>
        <p:txBody>
          <a:bodyPr wrap="square" rtlCol="0">
            <a:spAutoFit/>
          </a:bodyPr>
          <a:lstStyle/>
          <a:p>
            <a:r>
              <a:rPr lang="en-US" altLang="zh-CN" dirty="0" smtClean="0"/>
              <a:t>With permission to connect by 3</a:t>
            </a:r>
            <a:r>
              <a:rPr lang="en-US" altLang="zh-CN" baseline="30000" dirty="0" smtClean="0"/>
              <a:t>rd</a:t>
            </a:r>
            <a:r>
              <a:rPr lang="en-US" altLang="zh-CN" dirty="0" smtClean="0"/>
              <a:t> party, and  with </a:t>
            </a:r>
            <a:r>
              <a:rPr lang="en-GB" altLang="zh-CN" dirty="0" smtClean="0"/>
              <a:t>authentication </a:t>
            </a:r>
            <a:r>
              <a:rPr lang="en-GB" altLang="zh-CN" dirty="0"/>
              <a:t>and </a:t>
            </a:r>
            <a:r>
              <a:rPr lang="en-GB" altLang="zh-CN" dirty="0" smtClean="0"/>
              <a:t>registration to 5GS</a:t>
            </a:r>
            <a:endParaRPr lang="zh-CN" altLang="en-US" dirty="0"/>
          </a:p>
        </p:txBody>
      </p:sp>
      <p:sp>
        <p:nvSpPr>
          <p:cNvPr id="59" name="标题 1"/>
          <p:cNvSpPr>
            <a:spLocks noGrp="1"/>
          </p:cNvSpPr>
          <p:nvPr>
            <p:ph type="title"/>
          </p:nvPr>
        </p:nvSpPr>
        <p:spPr>
          <a:xfrm>
            <a:off x="652463" y="228600"/>
            <a:ext cx="9102725" cy="1143000"/>
          </a:xfrm>
        </p:spPr>
        <p:txBody>
          <a:bodyPr/>
          <a:lstStyle/>
          <a:p>
            <a:pPr algn="l"/>
            <a:r>
              <a:rPr lang="en-US" altLang="zh-CN" dirty="0" smtClean="0"/>
              <a:t>Classify of computing resource</a:t>
            </a:r>
            <a:endParaRPr lang="zh-CN" altLang="en-US" dirty="0"/>
          </a:p>
        </p:txBody>
      </p:sp>
    </p:spTree>
    <p:extLst>
      <p:ext uri="{BB962C8B-B14F-4D97-AF65-F5344CB8AC3E}">
        <p14:creationId xmlns:p14="http://schemas.microsoft.com/office/powerpoint/2010/main" val="405905401"/>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49"/>
          <p:cNvSpPr txBox="1"/>
          <p:nvPr/>
        </p:nvSpPr>
        <p:spPr>
          <a:xfrm>
            <a:off x="171873" y="2007952"/>
            <a:ext cx="4894649" cy="2442476"/>
          </a:xfrm>
          <a:prstGeom prst="rect">
            <a:avLst/>
          </a:prstGeom>
          <a:noFill/>
          <a:ln>
            <a:solidFill>
              <a:srgbClr val="0070C0"/>
            </a:solidFill>
          </a:ln>
        </p:spPr>
        <p:txBody>
          <a:bodyPr wrap="square" rtlCol="0">
            <a:spAutoFit/>
          </a:bodyPr>
          <a:lstStyle/>
          <a:p>
            <a:endParaRPr lang="zh-CN" altLang="en-US" dirty="0"/>
          </a:p>
        </p:txBody>
      </p:sp>
      <p:sp>
        <p:nvSpPr>
          <p:cNvPr id="2" name="标题 1"/>
          <p:cNvSpPr>
            <a:spLocks noGrp="1"/>
          </p:cNvSpPr>
          <p:nvPr>
            <p:ph type="title"/>
          </p:nvPr>
        </p:nvSpPr>
        <p:spPr>
          <a:xfrm>
            <a:off x="652463" y="228600"/>
            <a:ext cx="9237986" cy="1143000"/>
          </a:xfrm>
        </p:spPr>
        <p:txBody>
          <a:bodyPr/>
          <a:lstStyle/>
          <a:p>
            <a:pPr algn="l"/>
            <a:r>
              <a:rPr lang="en-US" altLang="zh-CN" sz="3200" b="1" dirty="0" smtClean="0"/>
              <a:t>Use case 1: 3D modelling </a:t>
            </a:r>
            <a:r>
              <a:rPr lang="en-US" altLang="zh-CN" sz="3200" b="1" dirty="0"/>
              <a:t>for Automobile Manufacturing Company</a:t>
            </a:r>
            <a:endParaRPr lang="zh-CN" altLang="en-US" sz="3200" b="1" dirty="0"/>
          </a:p>
        </p:txBody>
      </p:sp>
      <p:pic>
        <p:nvPicPr>
          <p:cNvPr id="1026" name="Picture 2" descr="https://gimg2.baidu.com/image_search/src=http%3A%2F%2Fpic.51yuansu.com%2Fpic2%2Fcover%2F00%2F33%2F95%2F58113dd128762_610.jpg&amp;refer=http%3A%2F%2Fpic.51yuansu.com&amp;app=2002&amp;size=f9999,10000&amp;q=a80&amp;n=0&amp;g=0n&amp;fmt=jpeg?sec=1638001551&amp;t=abd72d97c8049f89ab6a855bb46d07c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0146" y="2489849"/>
            <a:ext cx="1315616" cy="1315616"/>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224401" y="3888015"/>
            <a:ext cx="2147105" cy="523220"/>
          </a:xfrm>
          <a:prstGeom prst="rect">
            <a:avLst/>
          </a:prstGeom>
        </p:spPr>
        <p:txBody>
          <a:bodyPr wrap="square">
            <a:spAutoFit/>
          </a:bodyPr>
          <a:lstStyle/>
          <a:p>
            <a:pPr algn="ctr"/>
            <a:r>
              <a:rPr lang="en-US" altLang="zh-CN" sz="1400" dirty="0"/>
              <a:t>Automobile Manufacturing Company</a:t>
            </a:r>
            <a:endParaRPr lang="zh-CN" altLang="en-US" sz="1400" dirty="0"/>
          </a:p>
        </p:txBody>
      </p:sp>
      <p:sp>
        <p:nvSpPr>
          <p:cNvPr id="10" name="文本框 9"/>
          <p:cNvSpPr txBox="1"/>
          <p:nvPr/>
        </p:nvSpPr>
        <p:spPr>
          <a:xfrm>
            <a:off x="2655558" y="3888015"/>
            <a:ext cx="2251655" cy="523220"/>
          </a:xfrm>
          <a:prstGeom prst="rect">
            <a:avLst/>
          </a:prstGeom>
          <a:noFill/>
        </p:spPr>
        <p:txBody>
          <a:bodyPr wrap="square" rtlCol="0">
            <a:spAutoFit/>
          </a:bodyPr>
          <a:lstStyle/>
          <a:p>
            <a:r>
              <a:rPr lang="en-US" altLang="zh-CN" sz="1400" dirty="0" smtClean="0"/>
              <a:t>3D modelling for testing vehicle safety</a:t>
            </a:r>
            <a:endParaRPr lang="zh-CN" altLang="en-US" sz="1400" dirty="0"/>
          </a:p>
        </p:txBody>
      </p:sp>
      <p:pic>
        <p:nvPicPr>
          <p:cNvPr id="1028" name="Picture 4" descr="https://gimg2.baidu.com/image_search/src=http%3A%2F%2Fhbimg.b0.upaiyun.com%2Fff2ed55d03525ca116ff3c6f9ea6beebc2245aaf19350-pL7mcl_fw658&amp;refer=http%3A%2F%2Fhbimg.b0.upaiyun.com&amp;app=2002&amp;size=f9999,10000&amp;q=a80&amp;n=0&amp;g=0n&amp;fmt=jpeg?sec=1638001846&amp;t=e16e4f3493f6a64b6347f3a0b8b6159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680" t="5086" r="6211" b="9398"/>
          <a:stretch/>
        </p:blipFill>
        <p:spPr bwMode="auto">
          <a:xfrm>
            <a:off x="2455231" y="2431861"/>
            <a:ext cx="2313992" cy="1513303"/>
          </a:xfrm>
          <a:prstGeom prst="rect">
            <a:avLst/>
          </a:prstGeom>
          <a:noFill/>
          <a:extLst>
            <a:ext uri="{909E8E84-426E-40DD-AFC4-6F175D3DCCD1}">
              <a14:hiddenFill xmlns:a14="http://schemas.microsoft.com/office/drawing/2010/main">
                <a:solidFill>
                  <a:srgbClr val="FFFFFF"/>
                </a:solidFill>
              </a14:hiddenFill>
            </a:ext>
          </a:extLst>
        </p:spPr>
      </p:pic>
      <p:sp>
        <p:nvSpPr>
          <p:cNvPr id="25" name="内容占位符 2"/>
          <p:cNvSpPr>
            <a:spLocks noGrp="1"/>
          </p:cNvSpPr>
          <p:nvPr>
            <p:ph idx="1"/>
          </p:nvPr>
        </p:nvSpPr>
        <p:spPr>
          <a:xfrm>
            <a:off x="5191265" y="1472633"/>
            <a:ext cx="6534010" cy="4830763"/>
          </a:xfrm>
        </p:spPr>
        <p:txBody>
          <a:bodyPr/>
          <a:lstStyle/>
          <a:p>
            <a:r>
              <a:rPr lang="en-US" altLang="zh-CN" sz="2000" dirty="0"/>
              <a:t>Automobile Manufacturing </a:t>
            </a:r>
            <a:r>
              <a:rPr lang="en-US" altLang="zh-CN" sz="2000" dirty="0" smtClean="0"/>
              <a:t>Company often need 3D modelling for safety testing. 3D modelling and simulation need large quantity of computing resource.</a:t>
            </a:r>
          </a:p>
          <a:p>
            <a:r>
              <a:rPr lang="en-US" altLang="zh-CN" sz="2000" dirty="0" smtClean="0"/>
              <a:t>Company who doesn’t possess data center will need to cooperate with cloud service provider and use the data center to do the computing, following features need to be considered:</a:t>
            </a:r>
          </a:p>
          <a:p>
            <a:pPr lvl="1"/>
            <a:r>
              <a:rPr lang="en-US" altLang="zh-CN" sz="1800" dirty="0" smtClean="0"/>
              <a:t>Distance between company and data center</a:t>
            </a:r>
          </a:p>
          <a:p>
            <a:pPr lvl="1"/>
            <a:r>
              <a:rPr lang="en-US" altLang="zh-CN" sz="1800" dirty="0"/>
              <a:t>Processing </a:t>
            </a:r>
            <a:r>
              <a:rPr lang="en-US" altLang="zh-CN" sz="1800" dirty="0" smtClean="0"/>
              <a:t>capability of different data centers</a:t>
            </a:r>
          </a:p>
          <a:p>
            <a:pPr lvl="1"/>
            <a:r>
              <a:rPr lang="en-US" altLang="zh-CN" sz="1800" dirty="0" smtClean="0"/>
              <a:t>Task distribution among different data centers</a:t>
            </a:r>
          </a:p>
          <a:p>
            <a:r>
              <a:rPr lang="en-US" altLang="zh-CN" sz="1900" dirty="0" smtClean="0"/>
              <a:t>Challenge:</a:t>
            </a:r>
          </a:p>
          <a:p>
            <a:pPr lvl="1"/>
            <a:r>
              <a:rPr lang="en-US" altLang="zh-CN" sz="1800" dirty="0"/>
              <a:t>One </a:t>
            </a:r>
            <a:r>
              <a:rPr lang="en-US" altLang="zh-CN" sz="1800" dirty="0" smtClean="0"/>
              <a:t>cloud provider has limited data centers</a:t>
            </a:r>
          </a:p>
          <a:p>
            <a:pPr lvl="1"/>
            <a:r>
              <a:rPr lang="en-US" altLang="zh-CN" sz="1800" dirty="0" smtClean="0"/>
              <a:t>Cooperate between different cloud services is not supported</a:t>
            </a:r>
            <a:endParaRPr lang="en-US" altLang="zh-CN" sz="1800" dirty="0"/>
          </a:p>
          <a:p>
            <a:endParaRPr lang="zh-CN" altLang="en-US" sz="1900" dirty="0"/>
          </a:p>
        </p:txBody>
      </p:sp>
    </p:spTree>
    <p:extLst>
      <p:ext uri="{BB962C8B-B14F-4D97-AF65-F5344CB8AC3E}">
        <p14:creationId xmlns:p14="http://schemas.microsoft.com/office/powerpoint/2010/main" val="1654162368"/>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49"/>
          <p:cNvSpPr txBox="1"/>
          <p:nvPr/>
        </p:nvSpPr>
        <p:spPr>
          <a:xfrm>
            <a:off x="171873" y="2007952"/>
            <a:ext cx="5146440" cy="2442476"/>
          </a:xfrm>
          <a:prstGeom prst="rect">
            <a:avLst/>
          </a:prstGeom>
          <a:noFill/>
          <a:ln>
            <a:solidFill>
              <a:srgbClr val="0070C0"/>
            </a:solidFill>
          </a:ln>
        </p:spPr>
        <p:txBody>
          <a:bodyPr wrap="square" rtlCol="0">
            <a:spAutoFit/>
          </a:bodyPr>
          <a:lstStyle/>
          <a:p>
            <a:endParaRPr lang="zh-CN" altLang="en-US" dirty="0"/>
          </a:p>
        </p:txBody>
      </p:sp>
      <p:sp>
        <p:nvSpPr>
          <p:cNvPr id="2" name="标题 1"/>
          <p:cNvSpPr>
            <a:spLocks noGrp="1"/>
          </p:cNvSpPr>
          <p:nvPr>
            <p:ph type="title"/>
          </p:nvPr>
        </p:nvSpPr>
        <p:spPr>
          <a:xfrm>
            <a:off x="652463" y="228600"/>
            <a:ext cx="9237986" cy="1143000"/>
          </a:xfrm>
        </p:spPr>
        <p:txBody>
          <a:bodyPr/>
          <a:lstStyle/>
          <a:p>
            <a:pPr algn="l"/>
            <a:r>
              <a:rPr lang="en-US" altLang="zh-CN" sz="3200" b="1" dirty="0" smtClean="0"/>
              <a:t>Use case 1: 3D modelling </a:t>
            </a:r>
            <a:r>
              <a:rPr lang="en-US" altLang="zh-CN" sz="3200" b="1" dirty="0"/>
              <a:t>for Automobile Manufacturing Company</a:t>
            </a:r>
            <a:endParaRPr lang="zh-CN" altLang="en-US" sz="3200" b="1" dirty="0"/>
          </a:p>
        </p:txBody>
      </p:sp>
      <p:sp>
        <p:nvSpPr>
          <p:cNvPr id="5" name="Freeform 13"/>
          <p:cNvSpPr>
            <a:spLocks noChangeAspect="1"/>
          </p:cNvSpPr>
          <p:nvPr/>
        </p:nvSpPr>
        <p:spPr bwMode="auto">
          <a:xfrm flipH="1">
            <a:off x="6486481" y="5375756"/>
            <a:ext cx="1266825" cy="624840"/>
          </a:xfrm>
          <a:custGeom>
            <a:avLst/>
            <a:gdLst>
              <a:gd name="T0" fmla="*/ 570 w 662"/>
              <a:gd name="T1" fmla="*/ 174 h 373"/>
              <a:gd name="T2" fmla="*/ 576 w 662"/>
              <a:gd name="T3" fmla="*/ 135 h 373"/>
              <a:gd name="T4" fmla="*/ 441 w 662"/>
              <a:gd name="T5" fmla="*/ 0 h 373"/>
              <a:gd name="T6" fmla="*/ 319 w 662"/>
              <a:gd name="T7" fmla="*/ 77 h 373"/>
              <a:gd name="T8" fmla="*/ 236 w 662"/>
              <a:gd name="T9" fmla="*/ 41 h 373"/>
              <a:gd name="T10" fmla="*/ 122 w 662"/>
              <a:gd name="T11" fmla="*/ 156 h 373"/>
              <a:gd name="T12" fmla="*/ 123 w 662"/>
              <a:gd name="T13" fmla="*/ 174 h 373"/>
              <a:gd name="T14" fmla="*/ 100 w 662"/>
              <a:gd name="T15" fmla="*/ 174 h 373"/>
              <a:gd name="T16" fmla="*/ 0 w 662"/>
              <a:gd name="T17" fmla="*/ 273 h 373"/>
              <a:gd name="T18" fmla="*/ 100 w 662"/>
              <a:gd name="T19" fmla="*/ 373 h 373"/>
              <a:gd name="T20" fmla="*/ 469 w 662"/>
              <a:gd name="T21" fmla="*/ 373 h 373"/>
              <a:gd name="T22" fmla="*/ 563 w 662"/>
              <a:gd name="T23" fmla="*/ 373 h 373"/>
              <a:gd name="T24" fmla="*/ 662 w 662"/>
              <a:gd name="T25" fmla="*/ 273 h 373"/>
              <a:gd name="T26" fmla="*/ 570 w 662"/>
              <a:gd name="T27" fmla="*/ 174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2" h="373">
                <a:moveTo>
                  <a:pt x="570" y="174"/>
                </a:moveTo>
                <a:cubicBezTo>
                  <a:pt x="574" y="162"/>
                  <a:pt x="576" y="148"/>
                  <a:pt x="576" y="135"/>
                </a:cubicBezTo>
                <a:cubicBezTo>
                  <a:pt x="576" y="60"/>
                  <a:pt x="515" y="0"/>
                  <a:pt x="441" y="0"/>
                </a:cubicBezTo>
                <a:cubicBezTo>
                  <a:pt x="387" y="0"/>
                  <a:pt x="340" y="31"/>
                  <a:pt x="319" y="77"/>
                </a:cubicBezTo>
                <a:cubicBezTo>
                  <a:pt x="298" y="55"/>
                  <a:pt x="269" y="41"/>
                  <a:pt x="236" y="41"/>
                </a:cubicBezTo>
                <a:cubicBezTo>
                  <a:pt x="173" y="41"/>
                  <a:pt x="122" y="92"/>
                  <a:pt x="122" y="156"/>
                </a:cubicBezTo>
                <a:cubicBezTo>
                  <a:pt x="122" y="162"/>
                  <a:pt x="122" y="168"/>
                  <a:pt x="123" y="174"/>
                </a:cubicBezTo>
                <a:cubicBezTo>
                  <a:pt x="100" y="174"/>
                  <a:pt x="100" y="174"/>
                  <a:pt x="100" y="174"/>
                </a:cubicBezTo>
                <a:cubicBezTo>
                  <a:pt x="45" y="174"/>
                  <a:pt x="0" y="218"/>
                  <a:pt x="0" y="273"/>
                </a:cubicBezTo>
                <a:cubicBezTo>
                  <a:pt x="0" y="328"/>
                  <a:pt x="45" y="373"/>
                  <a:pt x="100" y="373"/>
                </a:cubicBezTo>
                <a:cubicBezTo>
                  <a:pt x="469" y="373"/>
                  <a:pt x="469" y="373"/>
                  <a:pt x="469" y="373"/>
                </a:cubicBezTo>
                <a:cubicBezTo>
                  <a:pt x="563" y="373"/>
                  <a:pt x="563" y="373"/>
                  <a:pt x="563" y="373"/>
                </a:cubicBezTo>
                <a:cubicBezTo>
                  <a:pt x="618" y="373"/>
                  <a:pt x="662" y="328"/>
                  <a:pt x="662" y="273"/>
                </a:cubicBezTo>
                <a:cubicBezTo>
                  <a:pt x="662" y="221"/>
                  <a:pt x="622" y="178"/>
                  <a:pt x="570" y="174"/>
                </a:cubicBezTo>
                <a:close/>
              </a:path>
            </a:pathLst>
          </a:custGeom>
          <a:noFill/>
          <a:ln w="19050" cap="flat" cmpd="sng" algn="ctr">
            <a:solidFill>
              <a:schemeClr val="accent6"/>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89" rIns="68580" bIns="34289" numCol="1" anchor="t" anchorCtr="0" compatLnSpc="1"/>
          <a:lstStyle/>
          <a:p>
            <a:pPr algn="ctr">
              <a:lnSpc>
                <a:spcPct val="240000"/>
              </a:lnSpc>
            </a:pPr>
            <a:r>
              <a:rPr lang="en-US" altLang="zh-CN" sz="1400" dirty="0" smtClean="0">
                <a:solidFill>
                  <a:schemeClr val="tx1"/>
                </a:solidFill>
                <a:latin typeface="Source Sans Pro Black" panose="020B0803030403020204" charset="0"/>
                <a:ea typeface="微软雅黑" panose="020B0503020204020204" charset="-122"/>
              </a:rPr>
              <a:t>Data center 3</a:t>
            </a:r>
            <a:endParaRPr lang="en-US" altLang="zh-CN" sz="1400" dirty="0">
              <a:solidFill>
                <a:schemeClr val="tx1"/>
              </a:solidFill>
              <a:latin typeface="Source Sans Pro Black" panose="020B0803030403020204" charset="0"/>
              <a:ea typeface="微软雅黑" panose="020B0503020204020204" charset="-122"/>
            </a:endParaRPr>
          </a:p>
        </p:txBody>
      </p:sp>
      <p:sp>
        <p:nvSpPr>
          <p:cNvPr id="6" name="Freeform 13"/>
          <p:cNvSpPr>
            <a:spLocks noChangeAspect="1"/>
          </p:cNvSpPr>
          <p:nvPr/>
        </p:nvSpPr>
        <p:spPr bwMode="auto">
          <a:xfrm flipH="1">
            <a:off x="866218" y="5375756"/>
            <a:ext cx="1266825" cy="624840"/>
          </a:xfrm>
          <a:custGeom>
            <a:avLst/>
            <a:gdLst>
              <a:gd name="T0" fmla="*/ 570 w 662"/>
              <a:gd name="T1" fmla="*/ 174 h 373"/>
              <a:gd name="T2" fmla="*/ 576 w 662"/>
              <a:gd name="T3" fmla="*/ 135 h 373"/>
              <a:gd name="T4" fmla="*/ 441 w 662"/>
              <a:gd name="T5" fmla="*/ 0 h 373"/>
              <a:gd name="T6" fmla="*/ 319 w 662"/>
              <a:gd name="T7" fmla="*/ 77 h 373"/>
              <a:gd name="T8" fmla="*/ 236 w 662"/>
              <a:gd name="T9" fmla="*/ 41 h 373"/>
              <a:gd name="T10" fmla="*/ 122 w 662"/>
              <a:gd name="T11" fmla="*/ 156 h 373"/>
              <a:gd name="T12" fmla="*/ 123 w 662"/>
              <a:gd name="T13" fmla="*/ 174 h 373"/>
              <a:gd name="T14" fmla="*/ 100 w 662"/>
              <a:gd name="T15" fmla="*/ 174 h 373"/>
              <a:gd name="T16" fmla="*/ 0 w 662"/>
              <a:gd name="T17" fmla="*/ 273 h 373"/>
              <a:gd name="T18" fmla="*/ 100 w 662"/>
              <a:gd name="T19" fmla="*/ 373 h 373"/>
              <a:gd name="T20" fmla="*/ 469 w 662"/>
              <a:gd name="T21" fmla="*/ 373 h 373"/>
              <a:gd name="T22" fmla="*/ 563 w 662"/>
              <a:gd name="T23" fmla="*/ 373 h 373"/>
              <a:gd name="T24" fmla="*/ 662 w 662"/>
              <a:gd name="T25" fmla="*/ 273 h 373"/>
              <a:gd name="T26" fmla="*/ 570 w 662"/>
              <a:gd name="T27" fmla="*/ 174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2" h="373">
                <a:moveTo>
                  <a:pt x="570" y="174"/>
                </a:moveTo>
                <a:cubicBezTo>
                  <a:pt x="574" y="162"/>
                  <a:pt x="576" y="148"/>
                  <a:pt x="576" y="135"/>
                </a:cubicBezTo>
                <a:cubicBezTo>
                  <a:pt x="576" y="60"/>
                  <a:pt x="515" y="0"/>
                  <a:pt x="441" y="0"/>
                </a:cubicBezTo>
                <a:cubicBezTo>
                  <a:pt x="387" y="0"/>
                  <a:pt x="340" y="31"/>
                  <a:pt x="319" y="77"/>
                </a:cubicBezTo>
                <a:cubicBezTo>
                  <a:pt x="298" y="55"/>
                  <a:pt x="269" y="41"/>
                  <a:pt x="236" y="41"/>
                </a:cubicBezTo>
                <a:cubicBezTo>
                  <a:pt x="173" y="41"/>
                  <a:pt x="122" y="92"/>
                  <a:pt x="122" y="156"/>
                </a:cubicBezTo>
                <a:cubicBezTo>
                  <a:pt x="122" y="162"/>
                  <a:pt x="122" y="168"/>
                  <a:pt x="123" y="174"/>
                </a:cubicBezTo>
                <a:cubicBezTo>
                  <a:pt x="100" y="174"/>
                  <a:pt x="100" y="174"/>
                  <a:pt x="100" y="174"/>
                </a:cubicBezTo>
                <a:cubicBezTo>
                  <a:pt x="45" y="174"/>
                  <a:pt x="0" y="218"/>
                  <a:pt x="0" y="273"/>
                </a:cubicBezTo>
                <a:cubicBezTo>
                  <a:pt x="0" y="328"/>
                  <a:pt x="45" y="373"/>
                  <a:pt x="100" y="373"/>
                </a:cubicBezTo>
                <a:cubicBezTo>
                  <a:pt x="469" y="373"/>
                  <a:pt x="469" y="373"/>
                  <a:pt x="469" y="373"/>
                </a:cubicBezTo>
                <a:cubicBezTo>
                  <a:pt x="563" y="373"/>
                  <a:pt x="563" y="373"/>
                  <a:pt x="563" y="373"/>
                </a:cubicBezTo>
                <a:cubicBezTo>
                  <a:pt x="618" y="373"/>
                  <a:pt x="662" y="328"/>
                  <a:pt x="662" y="273"/>
                </a:cubicBezTo>
                <a:cubicBezTo>
                  <a:pt x="662" y="221"/>
                  <a:pt x="622" y="178"/>
                  <a:pt x="570" y="174"/>
                </a:cubicBezTo>
                <a:close/>
              </a:path>
            </a:pathLst>
          </a:custGeom>
          <a:noFill/>
          <a:ln w="19050" cap="flat" cmpd="sng" algn="ctr">
            <a:solidFill>
              <a:schemeClr val="accent6"/>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89" rIns="68580" bIns="34289" numCol="1" anchor="t" anchorCtr="0" compatLnSpc="1"/>
          <a:lstStyle/>
          <a:p>
            <a:pPr algn="ctr">
              <a:lnSpc>
                <a:spcPct val="240000"/>
              </a:lnSpc>
            </a:pPr>
            <a:r>
              <a:rPr lang="en-US" altLang="zh-CN" sz="1400" dirty="0">
                <a:solidFill>
                  <a:schemeClr val="tx1"/>
                </a:solidFill>
                <a:latin typeface="Source Sans Pro Black" panose="020B0803030403020204" charset="0"/>
                <a:ea typeface="微软雅黑" panose="020B0503020204020204" charset="-122"/>
              </a:rPr>
              <a:t>Data center 1</a:t>
            </a:r>
          </a:p>
        </p:txBody>
      </p:sp>
      <p:sp>
        <p:nvSpPr>
          <p:cNvPr id="7" name="Freeform 13"/>
          <p:cNvSpPr>
            <a:spLocks noChangeAspect="1"/>
          </p:cNvSpPr>
          <p:nvPr/>
        </p:nvSpPr>
        <p:spPr bwMode="auto">
          <a:xfrm flipH="1">
            <a:off x="4907213" y="5375756"/>
            <a:ext cx="1271638" cy="627216"/>
          </a:xfrm>
          <a:custGeom>
            <a:avLst/>
            <a:gdLst>
              <a:gd name="T0" fmla="*/ 570 w 662"/>
              <a:gd name="T1" fmla="*/ 174 h 373"/>
              <a:gd name="T2" fmla="*/ 576 w 662"/>
              <a:gd name="T3" fmla="*/ 135 h 373"/>
              <a:gd name="T4" fmla="*/ 441 w 662"/>
              <a:gd name="T5" fmla="*/ 0 h 373"/>
              <a:gd name="T6" fmla="*/ 319 w 662"/>
              <a:gd name="T7" fmla="*/ 77 h 373"/>
              <a:gd name="T8" fmla="*/ 236 w 662"/>
              <a:gd name="T9" fmla="*/ 41 h 373"/>
              <a:gd name="T10" fmla="*/ 122 w 662"/>
              <a:gd name="T11" fmla="*/ 156 h 373"/>
              <a:gd name="T12" fmla="*/ 123 w 662"/>
              <a:gd name="T13" fmla="*/ 174 h 373"/>
              <a:gd name="T14" fmla="*/ 100 w 662"/>
              <a:gd name="T15" fmla="*/ 174 h 373"/>
              <a:gd name="T16" fmla="*/ 0 w 662"/>
              <a:gd name="T17" fmla="*/ 273 h 373"/>
              <a:gd name="T18" fmla="*/ 100 w 662"/>
              <a:gd name="T19" fmla="*/ 373 h 373"/>
              <a:gd name="T20" fmla="*/ 469 w 662"/>
              <a:gd name="T21" fmla="*/ 373 h 373"/>
              <a:gd name="T22" fmla="*/ 563 w 662"/>
              <a:gd name="T23" fmla="*/ 373 h 373"/>
              <a:gd name="T24" fmla="*/ 662 w 662"/>
              <a:gd name="T25" fmla="*/ 273 h 373"/>
              <a:gd name="T26" fmla="*/ 570 w 662"/>
              <a:gd name="T27" fmla="*/ 174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2" h="373">
                <a:moveTo>
                  <a:pt x="570" y="174"/>
                </a:moveTo>
                <a:cubicBezTo>
                  <a:pt x="574" y="162"/>
                  <a:pt x="576" y="148"/>
                  <a:pt x="576" y="135"/>
                </a:cubicBezTo>
                <a:cubicBezTo>
                  <a:pt x="576" y="60"/>
                  <a:pt x="515" y="0"/>
                  <a:pt x="441" y="0"/>
                </a:cubicBezTo>
                <a:cubicBezTo>
                  <a:pt x="387" y="0"/>
                  <a:pt x="340" y="31"/>
                  <a:pt x="319" y="77"/>
                </a:cubicBezTo>
                <a:cubicBezTo>
                  <a:pt x="298" y="55"/>
                  <a:pt x="269" y="41"/>
                  <a:pt x="236" y="41"/>
                </a:cubicBezTo>
                <a:cubicBezTo>
                  <a:pt x="173" y="41"/>
                  <a:pt x="122" y="92"/>
                  <a:pt x="122" y="156"/>
                </a:cubicBezTo>
                <a:cubicBezTo>
                  <a:pt x="122" y="162"/>
                  <a:pt x="122" y="168"/>
                  <a:pt x="123" y="174"/>
                </a:cubicBezTo>
                <a:cubicBezTo>
                  <a:pt x="100" y="174"/>
                  <a:pt x="100" y="174"/>
                  <a:pt x="100" y="174"/>
                </a:cubicBezTo>
                <a:cubicBezTo>
                  <a:pt x="45" y="174"/>
                  <a:pt x="0" y="218"/>
                  <a:pt x="0" y="273"/>
                </a:cubicBezTo>
                <a:cubicBezTo>
                  <a:pt x="0" y="328"/>
                  <a:pt x="45" y="373"/>
                  <a:pt x="100" y="373"/>
                </a:cubicBezTo>
                <a:cubicBezTo>
                  <a:pt x="469" y="373"/>
                  <a:pt x="469" y="373"/>
                  <a:pt x="469" y="373"/>
                </a:cubicBezTo>
                <a:cubicBezTo>
                  <a:pt x="563" y="373"/>
                  <a:pt x="563" y="373"/>
                  <a:pt x="563" y="373"/>
                </a:cubicBezTo>
                <a:cubicBezTo>
                  <a:pt x="618" y="373"/>
                  <a:pt x="662" y="328"/>
                  <a:pt x="662" y="273"/>
                </a:cubicBezTo>
                <a:cubicBezTo>
                  <a:pt x="662" y="221"/>
                  <a:pt x="622" y="178"/>
                  <a:pt x="570" y="174"/>
                </a:cubicBezTo>
                <a:close/>
              </a:path>
            </a:pathLst>
          </a:custGeom>
          <a:noFill/>
          <a:ln w="19050" cap="flat" cmpd="sng" algn="ctr">
            <a:solidFill>
              <a:srgbClr val="0070C0"/>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89" rIns="68580" bIns="34289" numCol="1" anchor="t" anchorCtr="0" compatLnSpc="1"/>
          <a:lstStyle/>
          <a:p>
            <a:pPr algn="ctr">
              <a:lnSpc>
                <a:spcPct val="240000"/>
              </a:lnSpc>
            </a:pPr>
            <a:r>
              <a:rPr lang="en-US" altLang="zh-CN" sz="1400" dirty="0" smtClean="0">
                <a:solidFill>
                  <a:schemeClr val="tx1"/>
                </a:solidFill>
                <a:latin typeface="Source Sans Pro Black" panose="020B0803030403020204" charset="0"/>
                <a:ea typeface="微软雅黑" panose="020B0503020204020204" charset="-122"/>
              </a:rPr>
              <a:t>Data center 2</a:t>
            </a:r>
            <a:endParaRPr lang="en-US" altLang="zh-CN" sz="1400" dirty="0">
              <a:solidFill>
                <a:schemeClr val="tx1"/>
              </a:solidFill>
              <a:latin typeface="Source Sans Pro Black" panose="020B0803030403020204" charset="0"/>
              <a:ea typeface="微软雅黑" panose="020B0503020204020204" charset="-122"/>
            </a:endParaRPr>
          </a:p>
        </p:txBody>
      </p:sp>
      <p:pic>
        <p:nvPicPr>
          <p:cNvPr id="1026" name="Picture 2" descr="https://gimg2.baidu.com/image_search/src=http%3A%2F%2Fpic.51yuansu.com%2Fpic2%2Fcover%2F00%2F33%2F95%2F58113dd128762_610.jpg&amp;refer=http%3A%2F%2Fpic.51yuansu.com&amp;app=2002&amp;size=f9999,10000&amp;q=a80&amp;n=0&amp;g=0n&amp;fmt=jpeg?sec=1638001551&amp;t=abd72d97c8049f89ab6a855bb46d07c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0146" y="2489849"/>
            <a:ext cx="1315616" cy="1315616"/>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224401" y="3888015"/>
            <a:ext cx="2147105" cy="523220"/>
          </a:xfrm>
          <a:prstGeom prst="rect">
            <a:avLst/>
          </a:prstGeom>
        </p:spPr>
        <p:txBody>
          <a:bodyPr wrap="square">
            <a:spAutoFit/>
          </a:bodyPr>
          <a:lstStyle/>
          <a:p>
            <a:pPr algn="ctr"/>
            <a:r>
              <a:rPr lang="en-US" altLang="zh-CN" sz="1400" dirty="0"/>
              <a:t>Automobile Manufacturing Company</a:t>
            </a:r>
            <a:endParaRPr lang="zh-CN" altLang="en-US" sz="1400" dirty="0"/>
          </a:p>
        </p:txBody>
      </p:sp>
      <p:sp>
        <p:nvSpPr>
          <p:cNvPr id="10" name="文本框 9"/>
          <p:cNvSpPr txBox="1"/>
          <p:nvPr/>
        </p:nvSpPr>
        <p:spPr>
          <a:xfrm>
            <a:off x="2655558" y="3888015"/>
            <a:ext cx="2251655" cy="523220"/>
          </a:xfrm>
          <a:prstGeom prst="rect">
            <a:avLst/>
          </a:prstGeom>
          <a:noFill/>
        </p:spPr>
        <p:txBody>
          <a:bodyPr wrap="square" rtlCol="0">
            <a:spAutoFit/>
          </a:bodyPr>
          <a:lstStyle/>
          <a:p>
            <a:r>
              <a:rPr lang="en-US" altLang="zh-CN" sz="1400" dirty="0" smtClean="0"/>
              <a:t>3D modelling for testing vehicle safety</a:t>
            </a:r>
            <a:endParaRPr lang="zh-CN" altLang="en-US" sz="1400" dirty="0"/>
          </a:p>
        </p:txBody>
      </p:sp>
      <p:sp>
        <p:nvSpPr>
          <p:cNvPr id="12" name="Freeform 13"/>
          <p:cNvSpPr>
            <a:spLocks noChangeAspect="1"/>
          </p:cNvSpPr>
          <p:nvPr/>
        </p:nvSpPr>
        <p:spPr bwMode="auto">
          <a:xfrm flipH="1">
            <a:off x="9027518" y="5375756"/>
            <a:ext cx="1266825" cy="624840"/>
          </a:xfrm>
          <a:custGeom>
            <a:avLst/>
            <a:gdLst>
              <a:gd name="T0" fmla="*/ 570 w 662"/>
              <a:gd name="T1" fmla="*/ 174 h 373"/>
              <a:gd name="T2" fmla="*/ 576 w 662"/>
              <a:gd name="T3" fmla="*/ 135 h 373"/>
              <a:gd name="T4" fmla="*/ 441 w 662"/>
              <a:gd name="T5" fmla="*/ 0 h 373"/>
              <a:gd name="T6" fmla="*/ 319 w 662"/>
              <a:gd name="T7" fmla="*/ 77 h 373"/>
              <a:gd name="T8" fmla="*/ 236 w 662"/>
              <a:gd name="T9" fmla="*/ 41 h 373"/>
              <a:gd name="T10" fmla="*/ 122 w 662"/>
              <a:gd name="T11" fmla="*/ 156 h 373"/>
              <a:gd name="T12" fmla="*/ 123 w 662"/>
              <a:gd name="T13" fmla="*/ 174 h 373"/>
              <a:gd name="T14" fmla="*/ 100 w 662"/>
              <a:gd name="T15" fmla="*/ 174 h 373"/>
              <a:gd name="T16" fmla="*/ 0 w 662"/>
              <a:gd name="T17" fmla="*/ 273 h 373"/>
              <a:gd name="T18" fmla="*/ 100 w 662"/>
              <a:gd name="T19" fmla="*/ 373 h 373"/>
              <a:gd name="T20" fmla="*/ 469 w 662"/>
              <a:gd name="T21" fmla="*/ 373 h 373"/>
              <a:gd name="T22" fmla="*/ 563 w 662"/>
              <a:gd name="T23" fmla="*/ 373 h 373"/>
              <a:gd name="T24" fmla="*/ 662 w 662"/>
              <a:gd name="T25" fmla="*/ 273 h 373"/>
              <a:gd name="T26" fmla="*/ 570 w 662"/>
              <a:gd name="T27" fmla="*/ 174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2" h="373">
                <a:moveTo>
                  <a:pt x="570" y="174"/>
                </a:moveTo>
                <a:cubicBezTo>
                  <a:pt x="574" y="162"/>
                  <a:pt x="576" y="148"/>
                  <a:pt x="576" y="135"/>
                </a:cubicBezTo>
                <a:cubicBezTo>
                  <a:pt x="576" y="60"/>
                  <a:pt x="515" y="0"/>
                  <a:pt x="441" y="0"/>
                </a:cubicBezTo>
                <a:cubicBezTo>
                  <a:pt x="387" y="0"/>
                  <a:pt x="340" y="31"/>
                  <a:pt x="319" y="77"/>
                </a:cubicBezTo>
                <a:cubicBezTo>
                  <a:pt x="298" y="55"/>
                  <a:pt x="269" y="41"/>
                  <a:pt x="236" y="41"/>
                </a:cubicBezTo>
                <a:cubicBezTo>
                  <a:pt x="173" y="41"/>
                  <a:pt x="122" y="92"/>
                  <a:pt x="122" y="156"/>
                </a:cubicBezTo>
                <a:cubicBezTo>
                  <a:pt x="122" y="162"/>
                  <a:pt x="122" y="168"/>
                  <a:pt x="123" y="174"/>
                </a:cubicBezTo>
                <a:cubicBezTo>
                  <a:pt x="100" y="174"/>
                  <a:pt x="100" y="174"/>
                  <a:pt x="100" y="174"/>
                </a:cubicBezTo>
                <a:cubicBezTo>
                  <a:pt x="45" y="174"/>
                  <a:pt x="0" y="218"/>
                  <a:pt x="0" y="273"/>
                </a:cubicBezTo>
                <a:cubicBezTo>
                  <a:pt x="0" y="328"/>
                  <a:pt x="45" y="373"/>
                  <a:pt x="100" y="373"/>
                </a:cubicBezTo>
                <a:cubicBezTo>
                  <a:pt x="469" y="373"/>
                  <a:pt x="469" y="373"/>
                  <a:pt x="469" y="373"/>
                </a:cubicBezTo>
                <a:cubicBezTo>
                  <a:pt x="563" y="373"/>
                  <a:pt x="563" y="373"/>
                  <a:pt x="563" y="373"/>
                </a:cubicBezTo>
                <a:cubicBezTo>
                  <a:pt x="618" y="373"/>
                  <a:pt x="662" y="328"/>
                  <a:pt x="662" y="273"/>
                </a:cubicBezTo>
                <a:cubicBezTo>
                  <a:pt x="662" y="221"/>
                  <a:pt x="622" y="178"/>
                  <a:pt x="570" y="174"/>
                </a:cubicBezTo>
                <a:close/>
              </a:path>
            </a:pathLst>
          </a:custGeom>
          <a:noFill/>
          <a:ln w="19050" cap="flat" cmpd="sng" algn="ctr">
            <a:solidFill>
              <a:srgbClr val="00B050"/>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89" rIns="68580" bIns="34289" numCol="1" anchor="t" anchorCtr="0" compatLnSpc="1"/>
          <a:lstStyle/>
          <a:p>
            <a:pPr algn="ctr">
              <a:lnSpc>
                <a:spcPct val="240000"/>
              </a:lnSpc>
            </a:pPr>
            <a:r>
              <a:rPr lang="en-US" altLang="zh-CN" sz="1400" dirty="0" smtClean="0">
                <a:solidFill>
                  <a:schemeClr val="tx1"/>
                </a:solidFill>
                <a:latin typeface="Source Sans Pro Black" panose="020B0803030403020204" charset="0"/>
                <a:ea typeface="微软雅黑" panose="020B0503020204020204" charset="-122"/>
              </a:rPr>
              <a:t>Data center 4</a:t>
            </a:r>
            <a:endParaRPr lang="en-US" altLang="zh-CN" sz="1400" dirty="0">
              <a:solidFill>
                <a:schemeClr val="tx1"/>
              </a:solidFill>
              <a:latin typeface="Source Sans Pro Black" panose="020B0803030403020204" charset="0"/>
              <a:ea typeface="微软雅黑" panose="020B0503020204020204" charset="-122"/>
            </a:endParaRPr>
          </a:p>
        </p:txBody>
      </p:sp>
      <p:pic>
        <p:nvPicPr>
          <p:cNvPr id="1028" name="Picture 4" descr="https://gimg2.baidu.com/image_search/src=http%3A%2F%2Fhbimg.b0.upaiyun.com%2Fff2ed55d03525ca116ff3c6f9ea6beebc2245aaf19350-pL7mcl_fw658&amp;refer=http%3A%2F%2Fhbimg.b0.upaiyun.com&amp;app=2002&amp;size=f9999,10000&amp;q=a80&amp;n=0&amp;g=0n&amp;fmt=jpeg?sec=1638001846&amp;t=e16e4f3493f6a64b6347f3a0b8b6159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680" t="5086" r="6211" b="9398"/>
          <a:stretch/>
        </p:blipFill>
        <p:spPr bwMode="auto">
          <a:xfrm>
            <a:off x="2455231" y="2431861"/>
            <a:ext cx="2313992" cy="1513303"/>
          </a:xfrm>
          <a:prstGeom prst="rect">
            <a:avLst/>
          </a:prstGeom>
          <a:noFill/>
          <a:extLst>
            <a:ext uri="{909E8E84-426E-40DD-AFC4-6F175D3DCCD1}">
              <a14:hiddenFill xmlns:a14="http://schemas.microsoft.com/office/drawing/2010/main">
                <a:solidFill>
                  <a:srgbClr val="FFFFFF"/>
                </a:solidFill>
              </a14:hiddenFill>
            </a:ext>
          </a:extLst>
        </p:spPr>
      </p:pic>
      <p:sp>
        <p:nvSpPr>
          <p:cNvPr id="14" name="Freeform 13"/>
          <p:cNvSpPr>
            <a:spLocks noChangeAspect="1"/>
          </p:cNvSpPr>
          <p:nvPr/>
        </p:nvSpPr>
        <p:spPr bwMode="auto">
          <a:xfrm flipH="1">
            <a:off x="6876660" y="2773111"/>
            <a:ext cx="1736495" cy="856497"/>
          </a:xfrm>
          <a:custGeom>
            <a:avLst/>
            <a:gdLst>
              <a:gd name="T0" fmla="*/ 570 w 662"/>
              <a:gd name="T1" fmla="*/ 174 h 373"/>
              <a:gd name="T2" fmla="*/ 576 w 662"/>
              <a:gd name="T3" fmla="*/ 135 h 373"/>
              <a:gd name="T4" fmla="*/ 441 w 662"/>
              <a:gd name="T5" fmla="*/ 0 h 373"/>
              <a:gd name="T6" fmla="*/ 319 w 662"/>
              <a:gd name="T7" fmla="*/ 77 h 373"/>
              <a:gd name="T8" fmla="*/ 236 w 662"/>
              <a:gd name="T9" fmla="*/ 41 h 373"/>
              <a:gd name="T10" fmla="*/ 122 w 662"/>
              <a:gd name="T11" fmla="*/ 156 h 373"/>
              <a:gd name="T12" fmla="*/ 123 w 662"/>
              <a:gd name="T13" fmla="*/ 174 h 373"/>
              <a:gd name="T14" fmla="*/ 100 w 662"/>
              <a:gd name="T15" fmla="*/ 174 h 373"/>
              <a:gd name="T16" fmla="*/ 0 w 662"/>
              <a:gd name="T17" fmla="*/ 273 h 373"/>
              <a:gd name="T18" fmla="*/ 100 w 662"/>
              <a:gd name="T19" fmla="*/ 373 h 373"/>
              <a:gd name="T20" fmla="*/ 469 w 662"/>
              <a:gd name="T21" fmla="*/ 373 h 373"/>
              <a:gd name="T22" fmla="*/ 563 w 662"/>
              <a:gd name="T23" fmla="*/ 373 h 373"/>
              <a:gd name="T24" fmla="*/ 662 w 662"/>
              <a:gd name="T25" fmla="*/ 273 h 373"/>
              <a:gd name="T26" fmla="*/ 570 w 662"/>
              <a:gd name="T27" fmla="*/ 174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2" h="373">
                <a:moveTo>
                  <a:pt x="570" y="174"/>
                </a:moveTo>
                <a:cubicBezTo>
                  <a:pt x="574" y="162"/>
                  <a:pt x="576" y="148"/>
                  <a:pt x="576" y="135"/>
                </a:cubicBezTo>
                <a:cubicBezTo>
                  <a:pt x="576" y="60"/>
                  <a:pt x="515" y="0"/>
                  <a:pt x="441" y="0"/>
                </a:cubicBezTo>
                <a:cubicBezTo>
                  <a:pt x="387" y="0"/>
                  <a:pt x="340" y="31"/>
                  <a:pt x="319" y="77"/>
                </a:cubicBezTo>
                <a:cubicBezTo>
                  <a:pt x="298" y="55"/>
                  <a:pt x="269" y="41"/>
                  <a:pt x="236" y="41"/>
                </a:cubicBezTo>
                <a:cubicBezTo>
                  <a:pt x="173" y="41"/>
                  <a:pt x="122" y="92"/>
                  <a:pt x="122" y="156"/>
                </a:cubicBezTo>
                <a:cubicBezTo>
                  <a:pt x="122" y="162"/>
                  <a:pt x="122" y="168"/>
                  <a:pt x="123" y="174"/>
                </a:cubicBezTo>
                <a:cubicBezTo>
                  <a:pt x="100" y="174"/>
                  <a:pt x="100" y="174"/>
                  <a:pt x="100" y="174"/>
                </a:cubicBezTo>
                <a:cubicBezTo>
                  <a:pt x="45" y="174"/>
                  <a:pt x="0" y="218"/>
                  <a:pt x="0" y="273"/>
                </a:cubicBezTo>
                <a:cubicBezTo>
                  <a:pt x="0" y="328"/>
                  <a:pt x="45" y="373"/>
                  <a:pt x="100" y="373"/>
                </a:cubicBezTo>
                <a:cubicBezTo>
                  <a:pt x="469" y="373"/>
                  <a:pt x="469" y="373"/>
                  <a:pt x="469" y="373"/>
                </a:cubicBezTo>
                <a:cubicBezTo>
                  <a:pt x="563" y="373"/>
                  <a:pt x="563" y="373"/>
                  <a:pt x="563" y="373"/>
                </a:cubicBezTo>
                <a:cubicBezTo>
                  <a:pt x="618" y="373"/>
                  <a:pt x="662" y="328"/>
                  <a:pt x="662" y="273"/>
                </a:cubicBezTo>
                <a:cubicBezTo>
                  <a:pt x="662" y="221"/>
                  <a:pt x="622" y="178"/>
                  <a:pt x="570" y="174"/>
                </a:cubicBezTo>
                <a:close/>
              </a:path>
            </a:pathLst>
          </a:custGeom>
          <a:noFill/>
          <a:ln w="19050" cap="flat" cmpd="sng" algn="ctr">
            <a:solidFill>
              <a:srgbClr val="0070C0"/>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89" rIns="68580" bIns="34289" numCol="1" anchor="ctr" anchorCtr="0" compatLnSpc="1"/>
          <a:lstStyle/>
          <a:p>
            <a:pPr algn="ctr">
              <a:lnSpc>
                <a:spcPct val="240000"/>
              </a:lnSpc>
            </a:pPr>
            <a:r>
              <a:rPr lang="en-US" altLang="zh-CN" sz="2800" dirty="0" smtClean="0">
                <a:solidFill>
                  <a:schemeClr val="tx1"/>
                </a:solidFill>
                <a:latin typeface="Source Sans Pro Black" panose="020B0803030403020204" charset="0"/>
                <a:ea typeface="微软雅黑" panose="020B0503020204020204" charset="-122"/>
              </a:rPr>
              <a:t>5GS</a:t>
            </a:r>
            <a:endParaRPr lang="en-US" altLang="zh-CN" sz="2800" dirty="0">
              <a:solidFill>
                <a:schemeClr val="tx1"/>
              </a:solidFill>
              <a:latin typeface="Source Sans Pro Black" panose="020B0803030403020204" charset="0"/>
              <a:ea typeface="微软雅黑" panose="020B0503020204020204" charset="-122"/>
            </a:endParaRPr>
          </a:p>
        </p:txBody>
      </p:sp>
      <p:cxnSp>
        <p:nvCxnSpPr>
          <p:cNvPr id="13" name="直接箭头连接符 12"/>
          <p:cNvCxnSpPr/>
          <p:nvPr/>
        </p:nvCxnSpPr>
        <p:spPr bwMode="auto">
          <a:xfrm>
            <a:off x="5306439" y="3158503"/>
            <a:ext cx="1744823" cy="555"/>
          </a:xfrm>
          <a:prstGeom prst="straightConnector1">
            <a:avLst/>
          </a:prstGeom>
          <a:solidFill>
            <a:schemeClr val="accent1"/>
          </a:solidFill>
          <a:ln w="38100" cap="flat" cmpd="sng" algn="ctr">
            <a:solidFill>
              <a:schemeClr val="tx1"/>
            </a:solidFill>
            <a:prstDash val="solid"/>
            <a:round/>
            <a:headEnd type="triangle" w="med" len="med"/>
            <a:tailEnd type="triangle"/>
          </a:ln>
          <a:effectLst/>
        </p:spPr>
      </p:cxnSp>
      <p:cxnSp>
        <p:nvCxnSpPr>
          <p:cNvPr id="31" name="肘形连接符 30"/>
          <p:cNvCxnSpPr>
            <a:endCxn id="6" idx="3"/>
          </p:cNvCxnSpPr>
          <p:nvPr/>
        </p:nvCxnSpPr>
        <p:spPr bwMode="auto">
          <a:xfrm rot="5400000">
            <a:off x="3727270" y="1496725"/>
            <a:ext cx="1803343" cy="6212694"/>
          </a:xfrm>
          <a:prstGeom prst="bentConnector4">
            <a:avLst>
              <a:gd name="adj1" fmla="val 46424"/>
              <a:gd name="adj2" fmla="val 100075"/>
            </a:avLst>
          </a:prstGeom>
          <a:solidFill>
            <a:schemeClr val="accent1"/>
          </a:solidFill>
          <a:ln w="38100" cap="flat" cmpd="sng" algn="ctr">
            <a:solidFill>
              <a:schemeClr val="tx1"/>
            </a:solidFill>
            <a:prstDash val="solid"/>
            <a:round/>
            <a:headEnd type="triangle" w="med" len="med"/>
            <a:tailEnd type="triangle"/>
          </a:ln>
          <a:effectLst/>
        </p:spPr>
      </p:cxnSp>
      <p:cxnSp>
        <p:nvCxnSpPr>
          <p:cNvPr id="37" name="肘形连接符 36"/>
          <p:cNvCxnSpPr>
            <a:endCxn id="5" idx="3"/>
          </p:cNvCxnSpPr>
          <p:nvPr/>
        </p:nvCxnSpPr>
        <p:spPr bwMode="auto">
          <a:xfrm rot="5400000">
            <a:off x="6597947" y="4246312"/>
            <a:ext cx="1803343" cy="713521"/>
          </a:xfrm>
          <a:prstGeom prst="bentConnector4">
            <a:avLst>
              <a:gd name="adj1" fmla="val 46424"/>
              <a:gd name="adj2" fmla="val 99648"/>
            </a:avLst>
          </a:prstGeom>
          <a:solidFill>
            <a:schemeClr val="accent1"/>
          </a:solidFill>
          <a:ln w="38100" cap="flat" cmpd="sng" algn="ctr">
            <a:solidFill>
              <a:schemeClr val="tx1"/>
            </a:solidFill>
            <a:prstDash val="solid"/>
            <a:round/>
            <a:headEnd type="triangle" w="med" len="med"/>
            <a:tailEnd type="triangle"/>
          </a:ln>
          <a:effectLst/>
        </p:spPr>
      </p:cxnSp>
      <p:cxnSp>
        <p:nvCxnSpPr>
          <p:cNvPr id="41" name="肘形连接符 40"/>
          <p:cNvCxnSpPr/>
          <p:nvPr/>
        </p:nvCxnSpPr>
        <p:spPr bwMode="auto">
          <a:xfrm rot="16200000" flipH="1">
            <a:off x="7946225" y="3737291"/>
            <a:ext cx="1674358" cy="1602575"/>
          </a:xfrm>
          <a:prstGeom prst="bentConnector3">
            <a:avLst>
              <a:gd name="adj1" fmla="val 50000"/>
            </a:avLst>
          </a:prstGeom>
          <a:solidFill>
            <a:schemeClr val="accent1"/>
          </a:solidFill>
          <a:ln w="38100" cap="flat" cmpd="sng" algn="ctr">
            <a:solidFill>
              <a:schemeClr val="tx1"/>
            </a:solidFill>
            <a:prstDash val="solid"/>
            <a:round/>
            <a:headEnd type="triangle" w="med" len="med"/>
            <a:tailEnd type="triangle"/>
          </a:ln>
          <a:effectLst/>
        </p:spPr>
      </p:cxnSp>
      <p:cxnSp>
        <p:nvCxnSpPr>
          <p:cNvPr id="47" name="肘形连接符 46"/>
          <p:cNvCxnSpPr/>
          <p:nvPr/>
        </p:nvCxnSpPr>
        <p:spPr bwMode="auto">
          <a:xfrm rot="5400000">
            <a:off x="5815471" y="3717029"/>
            <a:ext cx="1803343" cy="1772086"/>
          </a:xfrm>
          <a:prstGeom prst="bentConnector3">
            <a:avLst>
              <a:gd name="adj1" fmla="val 46099"/>
            </a:avLst>
          </a:prstGeom>
          <a:solidFill>
            <a:schemeClr val="accent1"/>
          </a:solidFill>
          <a:ln w="38100" cap="flat" cmpd="sng" algn="ctr">
            <a:solidFill>
              <a:schemeClr val="tx1"/>
            </a:solidFill>
            <a:prstDash val="solid"/>
            <a:round/>
            <a:headEnd type="triangle" w="med" len="med"/>
            <a:tailEnd type="triangle"/>
          </a:ln>
          <a:effectLst/>
        </p:spPr>
      </p:cxnSp>
      <p:sp>
        <p:nvSpPr>
          <p:cNvPr id="49" name="文本框 48"/>
          <p:cNvSpPr txBox="1"/>
          <p:nvPr/>
        </p:nvSpPr>
        <p:spPr>
          <a:xfrm>
            <a:off x="5427828" y="1966883"/>
            <a:ext cx="1646244" cy="1200329"/>
          </a:xfrm>
          <a:prstGeom prst="rect">
            <a:avLst/>
          </a:prstGeom>
          <a:noFill/>
        </p:spPr>
        <p:txBody>
          <a:bodyPr wrap="square" rtlCol="0">
            <a:spAutoFit/>
          </a:bodyPr>
          <a:lstStyle/>
          <a:p>
            <a:r>
              <a:rPr lang="en-US" altLang="zh-CN" dirty="0" smtClean="0"/>
              <a:t>Computing requirements (X resource with Y latency)</a:t>
            </a:r>
            <a:endParaRPr lang="zh-CN" altLang="en-US" dirty="0"/>
          </a:p>
        </p:txBody>
      </p:sp>
      <p:sp>
        <p:nvSpPr>
          <p:cNvPr id="52" name="文本框 51"/>
          <p:cNvSpPr txBox="1"/>
          <p:nvPr/>
        </p:nvSpPr>
        <p:spPr>
          <a:xfrm>
            <a:off x="1548384" y="4597850"/>
            <a:ext cx="1646244" cy="646331"/>
          </a:xfrm>
          <a:prstGeom prst="rect">
            <a:avLst/>
          </a:prstGeom>
          <a:noFill/>
        </p:spPr>
        <p:txBody>
          <a:bodyPr wrap="square" rtlCol="0">
            <a:spAutoFit/>
          </a:bodyPr>
          <a:lstStyle/>
          <a:p>
            <a:r>
              <a:rPr lang="en-US" altLang="zh-CN" dirty="0" smtClean="0"/>
              <a:t>0.4 X resource with t1 latency)</a:t>
            </a:r>
            <a:endParaRPr lang="zh-CN" altLang="en-US" dirty="0"/>
          </a:p>
        </p:txBody>
      </p:sp>
      <p:sp>
        <p:nvSpPr>
          <p:cNvPr id="53" name="文本框 52"/>
          <p:cNvSpPr txBox="1"/>
          <p:nvPr/>
        </p:nvSpPr>
        <p:spPr>
          <a:xfrm>
            <a:off x="4145201" y="4602180"/>
            <a:ext cx="1646244" cy="646331"/>
          </a:xfrm>
          <a:prstGeom prst="rect">
            <a:avLst/>
          </a:prstGeom>
          <a:noFill/>
        </p:spPr>
        <p:txBody>
          <a:bodyPr wrap="square" rtlCol="0">
            <a:spAutoFit/>
          </a:bodyPr>
          <a:lstStyle/>
          <a:p>
            <a:r>
              <a:rPr lang="en-US" altLang="zh-CN" dirty="0" smtClean="0"/>
              <a:t>0.3 X resource with t2 latency)</a:t>
            </a:r>
            <a:endParaRPr lang="zh-CN" altLang="en-US" dirty="0"/>
          </a:p>
        </p:txBody>
      </p:sp>
      <p:sp>
        <p:nvSpPr>
          <p:cNvPr id="54" name="文本框 53"/>
          <p:cNvSpPr txBox="1"/>
          <p:nvPr/>
        </p:nvSpPr>
        <p:spPr>
          <a:xfrm>
            <a:off x="7151467" y="4597850"/>
            <a:ext cx="1646244" cy="646331"/>
          </a:xfrm>
          <a:prstGeom prst="rect">
            <a:avLst/>
          </a:prstGeom>
          <a:noFill/>
        </p:spPr>
        <p:txBody>
          <a:bodyPr wrap="square" rtlCol="0">
            <a:spAutoFit/>
          </a:bodyPr>
          <a:lstStyle/>
          <a:p>
            <a:r>
              <a:rPr lang="en-US" altLang="zh-CN" dirty="0" smtClean="0"/>
              <a:t>0.2 X resource with t3 latency)</a:t>
            </a:r>
            <a:endParaRPr lang="zh-CN" altLang="en-US" dirty="0"/>
          </a:p>
        </p:txBody>
      </p:sp>
      <p:sp>
        <p:nvSpPr>
          <p:cNvPr id="55" name="文本框 54"/>
          <p:cNvSpPr txBox="1"/>
          <p:nvPr/>
        </p:nvSpPr>
        <p:spPr>
          <a:xfrm>
            <a:off x="9654998" y="4597849"/>
            <a:ext cx="1646244" cy="646331"/>
          </a:xfrm>
          <a:prstGeom prst="rect">
            <a:avLst/>
          </a:prstGeom>
          <a:noFill/>
        </p:spPr>
        <p:txBody>
          <a:bodyPr wrap="square" rtlCol="0">
            <a:spAutoFit/>
          </a:bodyPr>
          <a:lstStyle/>
          <a:p>
            <a:r>
              <a:rPr lang="en-US" altLang="zh-CN" dirty="0" smtClean="0"/>
              <a:t>0.1 X resource with t4 latency)</a:t>
            </a:r>
            <a:endParaRPr lang="zh-CN" altLang="en-US" dirty="0"/>
          </a:p>
        </p:txBody>
      </p:sp>
      <p:sp>
        <p:nvSpPr>
          <p:cNvPr id="51" name="文本框 50"/>
          <p:cNvSpPr txBox="1"/>
          <p:nvPr/>
        </p:nvSpPr>
        <p:spPr>
          <a:xfrm>
            <a:off x="8385110" y="1387888"/>
            <a:ext cx="3670041" cy="1754326"/>
          </a:xfrm>
          <a:prstGeom prst="rect">
            <a:avLst/>
          </a:prstGeom>
          <a:solidFill>
            <a:schemeClr val="tx2">
              <a:lumMod val="20000"/>
              <a:lumOff val="80000"/>
            </a:schemeClr>
          </a:solidFill>
        </p:spPr>
        <p:txBody>
          <a:bodyPr wrap="square" rtlCol="0">
            <a:spAutoFit/>
          </a:bodyPr>
          <a:lstStyle/>
          <a:p>
            <a:pPr marL="285750" indent="-285750">
              <a:buFont typeface="Arial" panose="020B0604020202020204" pitchFamily="34" charset="0"/>
              <a:buChar char="•"/>
            </a:pPr>
            <a:r>
              <a:rPr lang="en-US" altLang="zh-CN" dirty="0" smtClean="0"/>
              <a:t>Service provider 1: Data center 1 and 3</a:t>
            </a:r>
          </a:p>
          <a:p>
            <a:pPr marL="285750" indent="-285750">
              <a:buFont typeface="Arial" panose="020B0604020202020204" pitchFamily="34" charset="0"/>
              <a:buChar char="•"/>
            </a:pPr>
            <a:r>
              <a:rPr lang="en-US" altLang="zh-CN" dirty="0"/>
              <a:t>Service provider </a:t>
            </a:r>
            <a:r>
              <a:rPr lang="en-US" altLang="zh-CN" dirty="0" smtClean="0"/>
              <a:t>2: Data </a:t>
            </a:r>
            <a:r>
              <a:rPr lang="en-US" altLang="zh-CN" dirty="0"/>
              <a:t>center </a:t>
            </a:r>
            <a:r>
              <a:rPr lang="en-US" altLang="zh-CN" dirty="0" smtClean="0"/>
              <a:t>2 </a:t>
            </a:r>
          </a:p>
          <a:p>
            <a:pPr marL="285750" indent="-285750">
              <a:buFont typeface="Arial" panose="020B0604020202020204" pitchFamily="34" charset="0"/>
              <a:buChar char="•"/>
            </a:pPr>
            <a:r>
              <a:rPr lang="en-US" altLang="zh-CN" dirty="0"/>
              <a:t>Service provider </a:t>
            </a:r>
            <a:r>
              <a:rPr lang="en-US" altLang="zh-CN" dirty="0" smtClean="0"/>
              <a:t>3: </a:t>
            </a:r>
            <a:r>
              <a:rPr lang="en-US" altLang="zh-CN" dirty="0"/>
              <a:t>Data center </a:t>
            </a:r>
            <a:r>
              <a:rPr lang="en-US" altLang="zh-CN" dirty="0" smtClean="0"/>
              <a:t>4 </a:t>
            </a:r>
            <a:endParaRPr lang="en-US" altLang="zh-CN" dirty="0"/>
          </a:p>
          <a:p>
            <a:pPr marL="285750" indent="-285750">
              <a:buFont typeface="Arial" panose="020B0604020202020204" pitchFamily="34" charset="0"/>
              <a:buChar char="•"/>
            </a:pPr>
            <a:r>
              <a:rPr lang="en-US" altLang="zh-CN" dirty="0" smtClean="0"/>
              <a:t>t1, t2, t3, t4 network and processing time less that Y</a:t>
            </a:r>
          </a:p>
        </p:txBody>
      </p:sp>
    </p:spTree>
    <p:extLst>
      <p:ext uri="{BB962C8B-B14F-4D97-AF65-F5344CB8AC3E}">
        <p14:creationId xmlns:p14="http://schemas.microsoft.com/office/powerpoint/2010/main" val="2271251259"/>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内容占位符 2"/>
          <p:cNvSpPr>
            <a:spLocks noGrp="1"/>
          </p:cNvSpPr>
          <p:nvPr>
            <p:ph idx="1"/>
          </p:nvPr>
        </p:nvSpPr>
        <p:spPr>
          <a:xfrm>
            <a:off x="524226" y="1993392"/>
            <a:ext cx="11124670" cy="4830763"/>
          </a:xfrm>
        </p:spPr>
        <p:txBody>
          <a:bodyPr/>
          <a:lstStyle/>
          <a:p>
            <a:r>
              <a:rPr lang="en-US" altLang="zh-CN" sz="2000" dirty="0" smtClean="0"/>
              <a:t>Some service may need UEs lot of computing resource, so UE may need to share some of the computing load through 5GS to other computing resource, to achieve lower energy consumption.</a:t>
            </a:r>
          </a:p>
          <a:p>
            <a:endParaRPr lang="en-US" altLang="zh-CN" sz="2000" dirty="0"/>
          </a:p>
          <a:p>
            <a:endParaRPr lang="en-US" altLang="zh-CN" sz="2000" dirty="0" smtClean="0"/>
          </a:p>
          <a:p>
            <a:endParaRPr lang="en-US" altLang="zh-CN" sz="2000" dirty="0"/>
          </a:p>
          <a:p>
            <a:endParaRPr lang="en-US" altLang="zh-CN" sz="2000" dirty="0" smtClean="0"/>
          </a:p>
          <a:p>
            <a:endParaRPr lang="en-US" altLang="zh-CN" sz="2000" dirty="0"/>
          </a:p>
          <a:p>
            <a:pPr marL="0" indent="0">
              <a:buNone/>
            </a:pPr>
            <a:endParaRPr lang="zh-CN" altLang="en-US" sz="1900" dirty="0"/>
          </a:p>
        </p:txBody>
      </p:sp>
      <p:sp>
        <p:nvSpPr>
          <p:cNvPr id="2" name="标题 1"/>
          <p:cNvSpPr>
            <a:spLocks noGrp="1"/>
          </p:cNvSpPr>
          <p:nvPr>
            <p:ph type="title"/>
          </p:nvPr>
        </p:nvSpPr>
        <p:spPr>
          <a:xfrm>
            <a:off x="652463" y="228600"/>
            <a:ext cx="9237986" cy="1143000"/>
          </a:xfrm>
        </p:spPr>
        <p:txBody>
          <a:bodyPr/>
          <a:lstStyle/>
          <a:p>
            <a:pPr algn="l"/>
            <a:r>
              <a:rPr lang="en-US" altLang="zh-CN" sz="3200" b="1" dirty="0" smtClean="0"/>
              <a:t>Use case 2: Computing </a:t>
            </a:r>
            <a:r>
              <a:rPr lang="en-US" altLang="zh-CN" sz="3200" b="1" dirty="0"/>
              <a:t>load sharing </a:t>
            </a:r>
            <a:r>
              <a:rPr lang="en-US" altLang="zh-CN" sz="3200" b="1" dirty="0" smtClean="0"/>
              <a:t>among terminals and between </a:t>
            </a:r>
            <a:r>
              <a:rPr lang="en-US" altLang="zh-CN" sz="3200" b="1" dirty="0"/>
              <a:t>terminal and network</a:t>
            </a:r>
            <a:endParaRPr lang="zh-CN" altLang="en-US" sz="3200" b="1" dirty="0"/>
          </a:p>
        </p:txBody>
      </p:sp>
      <p:pic>
        <p:nvPicPr>
          <p:cNvPr id="3074" name="Picture 2" descr="https://gimg2.baidu.com/image_search/src=http%3A%2F%2Fpic.51yuansu.com%2Fpic2%2Fcover%2F00%2F45%2F49%2F5814e9e87e7e7_610.jpg&amp;refer=http%3A%2F%2Fpic.51yuansu.com&amp;app=2002&amp;size=f9999,10000&amp;q=a80&amp;n=0&amp;g=0n&amp;fmt=jpeg?sec=1638005243&amp;t=94e7feea5eb17f3b4b7b4ed34a6dfab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14564" y="5003351"/>
            <a:ext cx="1327634" cy="1327634"/>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s://gimg2.baidu.com/image_search/src=http%3A%2F%2Fpic.51yuansu.com%2Fpic3%2Fcover%2F03%2F05%2F92%2F5b2b18390da37_610.jpg&amp;refer=http%3A%2F%2Fpic.51yuansu.com&amp;app=2002&amp;size=f9999,10000&amp;q=a80&amp;n=0&amp;g=0n&amp;fmt=jpeg?sec=1638005273&amp;t=abb35662c363e39d7d57cbd72c55c20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23930" y="2716289"/>
            <a:ext cx="1328463" cy="1328463"/>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s://gimg2.baidu.com/image_search/src=http%3A%2F%2Fpic.51yuansu.com%2Fpic2%2Fcover%2F00%2F32%2F40%2F5810ee6107d83_610.jpg&amp;refer=http%3A%2F%2Fpic.51yuansu.com&amp;app=2002&amp;size=f9999,10000&amp;q=a80&amp;n=0&amp;g=0n&amp;fmt=jpeg?sec=1638005304&amp;t=9912190cec0c41b04478465607160e0c"/>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35954" y="2944554"/>
            <a:ext cx="1334617" cy="1334617"/>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s://gimg2.baidu.com/image_search/src=http%3A%2F%2Ffile.elecfans.com%2Fweb1%2FM00%2FD0%2F06%2Fo4YBAF-3GcCAQUpCAAA5SAU7wOg644.jpg&amp;refer=http%3A%2F%2Ffile.elecfans.com&amp;app=2002&amp;size=f9999,10000&amp;q=a80&amp;n=0&amp;g=0n&amp;fmt=jpeg?sec=1638005371&amp;t=39cb3d1a5397eee8bf222295d32e4e37"/>
          <p:cNvPicPr>
            <a:picLocks noChangeAspect="1" noChangeArrowheads="1"/>
          </p:cNvPicPr>
          <p:nvPr/>
        </p:nvPicPr>
        <p:blipFill rotWithShape="1">
          <a:blip r:embed="rId5">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r="15436"/>
          <a:stretch/>
        </p:blipFill>
        <p:spPr bwMode="auto">
          <a:xfrm>
            <a:off x="7142209" y="4408773"/>
            <a:ext cx="1922105" cy="1729647"/>
          </a:xfrm>
          <a:prstGeom prst="rect">
            <a:avLst/>
          </a:prstGeom>
          <a:noFill/>
          <a:extLst>
            <a:ext uri="{909E8E84-426E-40DD-AFC4-6F175D3DCCD1}">
              <a14:hiddenFill xmlns:a14="http://schemas.microsoft.com/office/drawing/2010/main">
                <a:solidFill>
                  <a:srgbClr val="FFFFFF"/>
                </a:solidFill>
              </a14:hiddenFill>
            </a:ext>
          </a:extLst>
        </p:spPr>
      </p:pic>
      <p:sp>
        <p:nvSpPr>
          <p:cNvPr id="8" name="Freeform 13"/>
          <p:cNvSpPr>
            <a:spLocks noChangeAspect="1"/>
          </p:cNvSpPr>
          <p:nvPr/>
        </p:nvSpPr>
        <p:spPr bwMode="auto">
          <a:xfrm flipH="1">
            <a:off x="4049065" y="3608785"/>
            <a:ext cx="2627246" cy="1295845"/>
          </a:xfrm>
          <a:custGeom>
            <a:avLst/>
            <a:gdLst>
              <a:gd name="T0" fmla="*/ 570 w 662"/>
              <a:gd name="T1" fmla="*/ 174 h 373"/>
              <a:gd name="T2" fmla="*/ 576 w 662"/>
              <a:gd name="T3" fmla="*/ 135 h 373"/>
              <a:gd name="T4" fmla="*/ 441 w 662"/>
              <a:gd name="T5" fmla="*/ 0 h 373"/>
              <a:gd name="T6" fmla="*/ 319 w 662"/>
              <a:gd name="T7" fmla="*/ 77 h 373"/>
              <a:gd name="T8" fmla="*/ 236 w 662"/>
              <a:gd name="T9" fmla="*/ 41 h 373"/>
              <a:gd name="T10" fmla="*/ 122 w 662"/>
              <a:gd name="T11" fmla="*/ 156 h 373"/>
              <a:gd name="T12" fmla="*/ 123 w 662"/>
              <a:gd name="T13" fmla="*/ 174 h 373"/>
              <a:gd name="T14" fmla="*/ 100 w 662"/>
              <a:gd name="T15" fmla="*/ 174 h 373"/>
              <a:gd name="T16" fmla="*/ 0 w 662"/>
              <a:gd name="T17" fmla="*/ 273 h 373"/>
              <a:gd name="T18" fmla="*/ 100 w 662"/>
              <a:gd name="T19" fmla="*/ 373 h 373"/>
              <a:gd name="T20" fmla="*/ 469 w 662"/>
              <a:gd name="T21" fmla="*/ 373 h 373"/>
              <a:gd name="T22" fmla="*/ 563 w 662"/>
              <a:gd name="T23" fmla="*/ 373 h 373"/>
              <a:gd name="T24" fmla="*/ 662 w 662"/>
              <a:gd name="T25" fmla="*/ 273 h 373"/>
              <a:gd name="T26" fmla="*/ 570 w 662"/>
              <a:gd name="T27" fmla="*/ 174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2" h="373">
                <a:moveTo>
                  <a:pt x="570" y="174"/>
                </a:moveTo>
                <a:cubicBezTo>
                  <a:pt x="574" y="162"/>
                  <a:pt x="576" y="148"/>
                  <a:pt x="576" y="135"/>
                </a:cubicBezTo>
                <a:cubicBezTo>
                  <a:pt x="576" y="60"/>
                  <a:pt x="515" y="0"/>
                  <a:pt x="441" y="0"/>
                </a:cubicBezTo>
                <a:cubicBezTo>
                  <a:pt x="387" y="0"/>
                  <a:pt x="340" y="31"/>
                  <a:pt x="319" y="77"/>
                </a:cubicBezTo>
                <a:cubicBezTo>
                  <a:pt x="298" y="55"/>
                  <a:pt x="269" y="41"/>
                  <a:pt x="236" y="41"/>
                </a:cubicBezTo>
                <a:cubicBezTo>
                  <a:pt x="173" y="41"/>
                  <a:pt x="122" y="92"/>
                  <a:pt x="122" y="156"/>
                </a:cubicBezTo>
                <a:cubicBezTo>
                  <a:pt x="122" y="162"/>
                  <a:pt x="122" y="168"/>
                  <a:pt x="123" y="174"/>
                </a:cubicBezTo>
                <a:cubicBezTo>
                  <a:pt x="100" y="174"/>
                  <a:pt x="100" y="174"/>
                  <a:pt x="100" y="174"/>
                </a:cubicBezTo>
                <a:cubicBezTo>
                  <a:pt x="45" y="174"/>
                  <a:pt x="0" y="218"/>
                  <a:pt x="0" y="273"/>
                </a:cubicBezTo>
                <a:cubicBezTo>
                  <a:pt x="0" y="328"/>
                  <a:pt x="45" y="373"/>
                  <a:pt x="100" y="373"/>
                </a:cubicBezTo>
                <a:cubicBezTo>
                  <a:pt x="469" y="373"/>
                  <a:pt x="469" y="373"/>
                  <a:pt x="469" y="373"/>
                </a:cubicBezTo>
                <a:cubicBezTo>
                  <a:pt x="563" y="373"/>
                  <a:pt x="563" y="373"/>
                  <a:pt x="563" y="373"/>
                </a:cubicBezTo>
                <a:cubicBezTo>
                  <a:pt x="618" y="373"/>
                  <a:pt x="662" y="328"/>
                  <a:pt x="662" y="273"/>
                </a:cubicBezTo>
                <a:cubicBezTo>
                  <a:pt x="662" y="221"/>
                  <a:pt x="622" y="178"/>
                  <a:pt x="570" y="174"/>
                </a:cubicBezTo>
                <a:close/>
              </a:path>
            </a:pathLst>
          </a:custGeom>
          <a:noFill/>
          <a:ln w="19050" cap="flat" cmpd="sng" algn="ctr">
            <a:solidFill>
              <a:srgbClr val="0070C0"/>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89" rIns="68580" bIns="34289" numCol="1" anchor="ctr" anchorCtr="0" compatLnSpc="1"/>
          <a:lstStyle/>
          <a:p>
            <a:pPr algn="ctr">
              <a:lnSpc>
                <a:spcPct val="240000"/>
              </a:lnSpc>
            </a:pPr>
            <a:r>
              <a:rPr lang="en-US" altLang="zh-CN" sz="2800" dirty="0" smtClean="0">
                <a:solidFill>
                  <a:schemeClr val="tx1"/>
                </a:solidFill>
                <a:latin typeface="Source Sans Pro Black" panose="020B0803030403020204" charset="0"/>
                <a:ea typeface="微软雅黑" panose="020B0503020204020204" charset="-122"/>
              </a:rPr>
              <a:t>5GS</a:t>
            </a:r>
            <a:endParaRPr lang="en-US" altLang="zh-CN" sz="2800" dirty="0">
              <a:solidFill>
                <a:schemeClr val="tx1"/>
              </a:solidFill>
              <a:latin typeface="Source Sans Pro Black" panose="020B0803030403020204" charset="0"/>
              <a:ea typeface="微软雅黑" panose="020B0503020204020204" charset="-122"/>
            </a:endParaRPr>
          </a:p>
        </p:txBody>
      </p:sp>
      <p:cxnSp>
        <p:nvCxnSpPr>
          <p:cNvPr id="4" name="肘形连接符 3"/>
          <p:cNvCxnSpPr/>
          <p:nvPr/>
        </p:nvCxnSpPr>
        <p:spPr bwMode="auto">
          <a:xfrm>
            <a:off x="3067218" y="3608785"/>
            <a:ext cx="958130" cy="664232"/>
          </a:xfrm>
          <a:prstGeom prst="bentConnector3">
            <a:avLst/>
          </a:prstGeom>
          <a:solidFill>
            <a:schemeClr val="accent1"/>
          </a:solidFill>
          <a:ln w="9525" cap="flat" cmpd="sng" algn="ctr">
            <a:solidFill>
              <a:schemeClr val="tx1"/>
            </a:solidFill>
            <a:prstDash val="solid"/>
            <a:round/>
            <a:headEnd type="triangle" w="med" len="med"/>
            <a:tailEnd type="triangle"/>
          </a:ln>
          <a:effectLst/>
        </p:spPr>
      </p:cxnSp>
      <p:cxnSp>
        <p:nvCxnSpPr>
          <p:cNvPr id="6" name="肘形连接符 5"/>
          <p:cNvCxnSpPr>
            <a:stCxn id="3074" idx="3"/>
          </p:cNvCxnSpPr>
          <p:nvPr/>
        </p:nvCxnSpPr>
        <p:spPr bwMode="auto">
          <a:xfrm flipV="1">
            <a:off x="3042198" y="4804530"/>
            <a:ext cx="960926" cy="862638"/>
          </a:xfrm>
          <a:prstGeom prst="bentConnector3">
            <a:avLst/>
          </a:prstGeom>
          <a:solidFill>
            <a:schemeClr val="accent1"/>
          </a:solidFill>
          <a:ln w="9525" cap="flat" cmpd="sng" algn="ctr">
            <a:solidFill>
              <a:schemeClr val="tx1"/>
            </a:solidFill>
            <a:prstDash val="solid"/>
            <a:round/>
            <a:headEnd type="triangle" w="med" len="med"/>
            <a:tailEnd type="triangle"/>
          </a:ln>
          <a:effectLst/>
        </p:spPr>
      </p:cxnSp>
      <p:cxnSp>
        <p:nvCxnSpPr>
          <p:cNvPr id="9" name="肘形连接符 8"/>
          <p:cNvCxnSpPr>
            <a:stCxn id="8" idx="8"/>
            <a:endCxn id="3078" idx="1"/>
          </p:cNvCxnSpPr>
          <p:nvPr/>
        </p:nvCxnSpPr>
        <p:spPr bwMode="auto">
          <a:xfrm rot="10800000" flipH="1">
            <a:off x="6676310" y="3611864"/>
            <a:ext cx="759643" cy="945355"/>
          </a:xfrm>
          <a:prstGeom prst="bentConnector5">
            <a:avLst>
              <a:gd name="adj1" fmla="val 40560"/>
              <a:gd name="adj2" fmla="val 100326"/>
              <a:gd name="adj3" fmla="val 67446"/>
            </a:avLst>
          </a:prstGeom>
          <a:solidFill>
            <a:schemeClr val="accent1"/>
          </a:solidFill>
          <a:ln w="9525" cap="flat" cmpd="sng" algn="ctr">
            <a:solidFill>
              <a:schemeClr val="tx1"/>
            </a:solidFill>
            <a:prstDash val="solid"/>
            <a:round/>
            <a:headEnd type="none" w="med" len="med"/>
            <a:tailEnd type="triangle"/>
          </a:ln>
          <a:effectLst/>
        </p:spPr>
      </p:cxnSp>
      <p:cxnSp>
        <p:nvCxnSpPr>
          <p:cNvPr id="14" name="肘形连接符 13"/>
          <p:cNvCxnSpPr>
            <a:stCxn id="8" idx="8"/>
            <a:endCxn id="3080" idx="1"/>
          </p:cNvCxnSpPr>
          <p:nvPr/>
        </p:nvCxnSpPr>
        <p:spPr bwMode="auto">
          <a:xfrm rot="10800000" flipH="1" flipV="1">
            <a:off x="6676311" y="4557217"/>
            <a:ext cx="465898" cy="716379"/>
          </a:xfrm>
          <a:prstGeom prst="bentConnector3">
            <a:avLst>
              <a:gd name="adj1" fmla="val 46221"/>
            </a:avLst>
          </a:prstGeom>
          <a:solidFill>
            <a:schemeClr val="accent1"/>
          </a:solidFill>
          <a:ln w="9525" cap="flat" cmpd="sng" algn="ctr">
            <a:solidFill>
              <a:schemeClr val="tx1"/>
            </a:solidFill>
            <a:prstDash val="solid"/>
            <a:round/>
            <a:headEnd type="triangle" w="med" len="med"/>
            <a:tailEnd type="triangle"/>
          </a:ln>
          <a:effectLst/>
        </p:spPr>
      </p:cxnSp>
      <p:sp>
        <p:nvSpPr>
          <p:cNvPr id="16" name="文本框 15"/>
          <p:cNvSpPr txBox="1"/>
          <p:nvPr/>
        </p:nvSpPr>
        <p:spPr>
          <a:xfrm>
            <a:off x="3064252" y="3248334"/>
            <a:ext cx="1202635" cy="369332"/>
          </a:xfrm>
          <a:prstGeom prst="rect">
            <a:avLst/>
          </a:prstGeom>
          <a:noFill/>
        </p:spPr>
        <p:txBody>
          <a:bodyPr wrap="square" rtlCol="0">
            <a:spAutoFit/>
          </a:bodyPr>
          <a:lstStyle/>
          <a:p>
            <a:r>
              <a:rPr lang="en-US" altLang="zh-CN" dirty="0" smtClean="0"/>
              <a:t>Load share</a:t>
            </a:r>
            <a:endParaRPr lang="zh-CN" altLang="en-US" dirty="0"/>
          </a:p>
        </p:txBody>
      </p:sp>
      <p:sp>
        <p:nvSpPr>
          <p:cNvPr id="22" name="文本框 21"/>
          <p:cNvSpPr txBox="1"/>
          <p:nvPr/>
        </p:nvSpPr>
        <p:spPr>
          <a:xfrm>
            <a:off x="6086561" y="3006659"/>
            <a:ext cx="1446918" cy="646331"/>
          </a:xfrm>
          <a:prstGeom prst="rect">
            <a:avLst/>
          </a:prstGeom>
          <a:noFill/>
        </p:spPr>
        <p:txBody>
          <a:bodyPr wrap="square" rtlCol="0">
            <a:spAutoFit/>
          </a:bodyPr>
          <a:lstStyle/>
          <a:p>
            <a:r>
              <a:rPr lang="en-US" altLang="zh-CN" dirty="0" smtClean="0"/>
              <a:t>Load distribute </a:t>
            </a:r>
            <a:endParaRPr lang="zh-CN" altLang="en-US" dirty="0"/>
          </a:p>
        </p:txBody>
      </p:sp>
      <p:sp>
        <p:nvSpPr>
          <p:cNvPr id="15" name="文本框 14"/>
          <p:cNvSpPr txBox="1"/>
          <p:nvPr/>
        </p:nvSpPr>
        <p:spPr>
          <a:xfrm>
            <a:off x="3111135" y="5691663"/>
            <a:ext cx="1202635" cy="369332"/>
          </a:xfrm>
          <a:prstGeom prst="rect">
            <a:avLst/>
          </a:prstGeom>
          <a:noFill/>
        </p:spPr>
        <p:txBody>
          <a:bodyPr wrap="square" rtlCol="0">
            <a:spAutoFit/>
          </a:bodyPr>
          <a:lstStyle/>
          <a:p>
            <a:r>
              <a:rPr lang="en-US" altLang="zh-CN" dirty="0" smtClean="0"/>
              <a:t>Load share</a:t>
            </a:r>
            <a:endParaRPr lang="zh-CN" altLang="en-US" dirty="0"/>
          </a:p>
        </p:txBody>
      </p:sp>
    </p:spTree>
    <p:extLst>
      <p:ext uri="{BB962C8B-B14F-4D97-AF65-F5344CB8AC3E}">
        <p14:creationId xmlns:p14="http://schemas.microsoft.com/office/powerpoint/2010/main" val="3802916149"/>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52463" y="228600"/>
            <a:ext cx="9237986" cy="1143000"/>
          </a:xfrm>
        </p:spPr>
        <p:txBody>
          <a:bodyPr/>
          <a:lstStyle/>
          <a:p>
            <a:pPr algn="l"/>
            <a:r>
              <a:rPr lang="en-US" altLang="zh-CN" sz="3200" b="1" dirty="0" smtClean="0"/>
              <a:t>Objectives:</a:t>
            </a:r>
            <a:endParaRPr lang="zh-CN" altLang="en-US" sz="3200" b="1" dirty="0"/>
          </a:p>
        </p:txBody>
      </p:sp>
      <p:sp>
        <p:nvSpPr>
          <p:cNvPr id="3" name="矩形 2"/>
          <p:cNvSpPr/>
          <p:nvPr/>
        </p:nvSpPr>
        <p:spPr>
          <a:xfrm>
            <a:off x="238539" y="1256697"/>
            <a:ext cx="11817626" cy="6466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09585" indent="-609585" fontAlgn="base">
              <a:spcBef>
                <a:spcPct val="20000"/>
              </a:spcBef>
              <a:spcAft>
                <a:spcPct val="0"/>
              </a:spcAft>
              <a:buFontTx/>
              <a:buBlip>
                <a:blip r:embed="rId2"/>
              </a:buBlip>
            </a:pPr>
            <a:r>
              <a:rPr lang="en-GB" altLang="zh-CN" dirty="0"/>
              <a:t>Definition of computing force network. </a:t>
            </a:r>
            <a:endParaRPr lang="zh-CN" altLang="zh-CN" dirty="0"/>
          </a:p>
          <a:p>
            <a:pPr marL="609585" indent="-609585" fontAlgn="base">
              <a:spcBef>
                <a:spcPct val="20000"/>
              </a:spcBef>
              <a:spcAft>
                <a:spcPct val="0"/>
              </a:spcAft>
              <a:buFontTx/>
              <a:buBlip>
                <a:blip r:embed="rId2"/>
              </a:buBlip>
            </a:pPr>
            <a:r>
              <a:rPr lang="en-GB" altLang="zh-CN" dirty="0"/>
              <a:t>Study use cases related to 5GS support of computing force network and potential requirements, e.g.</a:t>
            </a:r>
            <a:endParaRPr lang="zh-CN" altLang="zh-CN" dirty="0"/>
          </a:p>
          <a:p>
            <a:pPr marL="989013" lvl="1" indent="-379413" fontAlgn="base">
              <a:spcBef>
                <a:spcPct val="20000"/>
              </a:spcBef>
              <a:spcAft>
                <a:spcPct val="0"/>
              </a:spcAft>
              <a:buClr>
                <a:srgbClr val="C00000"/>
              </a:buClr>
              <a:buBlip>
                <a:blip r:embed="rId3"/>
              </a:buBlip>
            </a:pPr>
            <a:r>
              <a:rPr lang="en-US" altLang="zh-CN" sz="1600" dirty="0" smtClean="0"/>
              <a:t>Quantify </a:t>
            </a:r>
            <a:r>
              <a:rPr lang="en-US" altLang="zh-CN" sz="1600" dirty="0"/>
              <a:t>computing resource (including 5GS internal computing resource and external computing resource) and computing requirements.</a:t>
            </a:r>
          </a:p>
          <a:p>
            <a:pPr marL="989013" lvl="1" indent="-379413" fontAlgn="base">
              <a:spcBef>
                <a:spcPct val="20000"/>
              </a:spcBef>
              <a:spcAft>
                <a:spcPct val="0"/>
              </a:spcAft>
              <a:buClr>
                <a:srgbClr val="C00000"/>
              </a:buClr>
              <a:buBlip>
                <a:blip r:embed="rId3"/>
              </a:buBlip>
            </a:pPr>
            <a:r>
              <a:rPr lang="en-US" altLang="zh-CN" sz="1600" dirty="0" smtClean="0"/>
              <a:t>Authentication </a:t>
            </a:r>
            <a:r>
              <a:rPr lang="en-US" altLang="zh-CN" sz="1600" dirty="0"/>
              <a:t>and registration of 3rd party computing resource (data </a:t>
            </a:r>
            <a:r>
              <a:rPr lang="en-US" altLang="zh-CN" sz="1600" dirty="0" err="1"/>
              <a:t>centre</a:t>
            </a:r>
            <a:r>
              <a:rPr lang="en-US" altLang="zh-CN" sz="1600" dirty="0"/>
              <a:t> of cloud service providers, computing capability in UE, edge computing service providers, computing capability in customer-premise networks, </a:t>
            </a:r>
            <a:r>
              <a:rPr lang="en-US" altLang="zh-CN" sz="1600" dirty="0" err="1"/>
              <a:t>etc</a:t>
            </a:r>
            <a:r>
              <a:rPr lang="en-US" altLang="zh-CN" sz="1600" dirty="0"/>
              <a:t>).</a:t>
            </a:r>
          </a:p>
          <a:p>
            <a:pPr marL="989013" lvl="1" indent="-379413" fontAlgn="base">
              <a:spcBef>
                <a:spcPct val="20000"/>
              </a:spcBef>
              <a:spcAft>
                <a:spcPct val="0"/>
              </a:spcAft>
              <a:buClr>
                <a:srgbClr val="C00000"/>
              </a:buClr>
              <a:buBlip>
                <a:blip r:embed="rId3"/>
              </a:buBlip>
            </a:pPr>
            <a:r>
              <a:rPr lang="en-US" altLang="zh-CN" sz="1600" dirty="0" smtClean="0"/>
              <a:t>Discovery </a:t>
            </a:r>
            <a:r>
              <a:rPr lang="en-US" altLang="zh-CN" sz="1600" dirty="0"/>
              <a:t>and utilization of computing resources based on service requirements.</a:t>
            </a:r>
          </a:p>
          <a:p>
            <a:pPr marL="989013" lvl="1" indent="-379413" fontAlgn="base">
              <a:spcBef>
                <a:spcPct val="20000"/>
              </a:spcBef>
              <a:spcAft>
                <a:spcPct val="0"/>
              </a:spcAft>
              <a:buClr>
                <a:srgbClr val="C00000"/>
              </a:buClr>
              <a:buBlip>
                <a:blip r:embed="rId3"/>
              </a:buBlip>
            </a:pPr>
            <a:r>
              <a:rPr lang="en-US" altLang="zh-CN" sz="1600" dirty="0" smtClean="0"/>
              <a:t>Communication </a:t>
            </a:r>
            <a:r>
              <a:rPr lang="en-US" altLang="zh-CN" sz="1600" dirty="0"/>
              <a:t>requirements to achieve optimal computing resource usage.</a:t>
            </a:r>
          </a:p>
          <a:p>
            <a:pPr marL="989013" lvl="1" indent="-379413" fontAlgn="base">
              <a:spcBef>
                <a:spcPct val="20000"/>
              </a:spcBef>
              <a:spcAft>
                <a:spcPct val="0"/>
              </a:spcAft>
              <a:buClr>
                <a:srgbClr val="C00000"/>
              </a:buClr>
              <a:buBlip>
                <a:blip r:embed="rId3"/>
              </a:buBlip>
            </a:pPr>
            <a:r>
              <a:rPr lang="en-US" altLang="zh-CN" sz="1600" dirty="0" smtClean="0"/>
              <a:t>Potential </a:t>
            </a:r>
            <a:r>
              <a:rPr lang="en-US" altLang="zh-CN" sz="1600" dirty="0"/>
              <a:t>enhancement on </a:t>
            </a:r>
            <a:r>
              <a:rPr lang="en-US" altLang="zh-CN" sz="1600" dirty="0" err="1"/>
              <a:t>QoS</a:t>
            </a:r>
            <a:r>
              <a:rPr lang="en-US" altLang="zh-CN" sz="1600" dirty="0"/>
              <a:t> of computing involved communication service</a:t>
            </a:r>
          </a:p>
          <a:p>
            <a:pPr marL="989013" lvl="1" indent="-379413" fontAlgn="base">
              <a:spcBef>
                <a:spcPct val="20000"/>
              </a:spcBef>
              <a:spcAft>
                <a:spcPct val="0"/>
              </a:spcAft>
              <a:buClr>
                <a:srgbClr val="C00000"/>
              </a:buClr>
              <a:buBlip>
                <a:blip r:embed="rId3"/>
              </a:buBlip>
            </a:pPr>
            <a:r>
              <a:rPr lang="en-US" altLang="zh-CN" sz="1600" dirty="0" smtClean="0"/>
              <a:t>Interactions </a:t>
            </a:r>
            <a:r>
              <a:rPr lang="en-US" altLang="zh-CN" sz="1600" dirty="0"/>
              <a:t>between external computing capability provider (e.g. data </a:t>
            </a:r>
            <a:r>
              <a:rPr lang="en-US" altLang="zh-CN" sz="1600" dirty="0" err="1"/>
              <a:t>centre</a:t>
            </a:r>
            <a:r>
              <a:rPr lang="en-US" altLang="zh-CN" sz="1600" dirty="0"/>
              <a:t>, edge data networks, personal GPU, etc.), whether and how the 5GS can enable users of the compute service to support efficient selection of computing capabilities.</a:t>
            </a:r>
          </a:p>
          <a:p>
            <a:pPr marL="989013" lvl="1" indent="-379413" fontAlgn="base">
              <a:spcBef>
                <a:spcPct val="20000"/>
              </a:spcBef>
              <a:spcAft>
                <a:spcPct val="0"/>
              </a:spcAft>
              <a:buClr>
                <a:srgbClr val="C00000"/>
              </a:buClr>
              <a:buBlip>
                <a:blip r:embed="rId3"/>
              </a:buBlip>
            </a:pPr>
            <a:r>
              <a:rPr lang="en-US" altLang="zh-CN" sz="1600" dirty="0" smtClean="0"/>
              <a:t>Computing </a:t>
            </a:r>
            <a:r>
              <a:rPr lang="en-US" altLang="zh-CN" sz="1600" dirty="0"/>
              <a:t>load sharing between terminal and network, e.g. for some cases, the low energy consumption requirement for UE.</a:t>
            </a:r>
          </a:p>
          <a:p>
            <a:pPr marL="609585" indent="-609585" fontAlgn="base">
              <a:spcBef>
                <a:spcPct val="20000"/>
              </a:spcBef>
              <a:spcAft>
                <a:spcPct val="0"/>
              </a:spcAft>
              <a:buFontTx/>
              <a:buBlip>
                <a:blip r:embed="rId2"/>
              </a:buBlip>
            </a:pPr>
            <a:r>
              <a:rPr lang="en-GB" altLang="zh-CN" dirty="0" smtClean="0"/>
              <a:t>Identify KPIs regarding computing capability including latency (include network latency and processing latency), reliability, etc.</a:t>
            </a:r>
            <a:endParaRPr lang="zh-CN" altLang="zh-CN" dirty="0" smtClean="0"/>
          </a:p>
          <a:p>
            <a:pPr marL="609585" indent="-609585" fontAlgn="base">
              <a:spcBef>
                <a:spcPct val="20000"/>
              </a:spcBef>
              <a:spcAft>
                <a:spcPct val="0"/>
              </a:spcAft>
              <a:buFontTx/>
              <a:buBlip>
                <a:blip r:embed="rId2"/>
              </a:buBlip>
            </a:pPr>
            <a:r>
              <a:rPr lang="en-GB" altLang="zh-CN" dirty="0" smtClean="0"/>
              <a:t>Other </a:t>
            </a:r>
            <a:r>
              <a:rPr lang="en-GB" altLang="zh-CN" dirty="0"/>
              <a:t>aspects include security, charging and privacy.</a:t>
            </a:r>
            <a:endParaRPr lang="zh-CN" altLang="zh-CN" dirty="0"/>
          </a:p>
        </p:txBody>
      </p:sp>
    </p:spTree>
    <p:extLst>
      <p:ext uri="{BB962C8B-B14F-4D97-AF65-F5344CB8AC3E}">
        <p14:creationId xmlns:p14="http://schemas.microsoft.com/office/powerpoint/2010/main" val="3442243689"/>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文本框 3"/>
          <p:cNvSpPr txBox="1"/>
          <p:nvPr/>
        </p:nvSpPr>
        <p:spPr>
          <a:xfrm>
            <a:off x="4618654" y="2827176"/>
            <a:ext cx="4040155" cy="707886"/>
          </a:xfrm>
          <a:prstGeom prst="rect">
            <a:avLst/>
          </a:prstGeom>
          <a:noFill/>
        </p:spPr>
        <p:txBody>
          <a:bodyPr wrap="square" rtlCol="0">
            <a:spAutoFit/>
          </a:bodyPr>
          <a:lstStyle/>
          <a:p>
            <a:r>
              <a:rPr lang="en-US" altLang="zh-CN" sz="4000" dirty="0" smtClean="0"/>
              <a:t>Thank you!</a:t>
            </a:r>
            <a:endParaRPr lang="zh-CN" altLang="en-US" sz="4000" dirty="0"/>
          </a:p>
        </p:txBody>
      </p:sp>
    </p:spTree>
    <p:extLst>
      <p:ext uri="{BB962C8B-B14F-4D97-AF65-F5344CB8AC3E}">
        <p14:creationId xmlns:p14="http://schemas.microsoft.com/office/powerpoint/2010/main" val="1189684872"/>
      </p:ext>
    </p:extLst>
  </p:cSld>
  <p:clrMapOvr>
    <a:masterClrMapping/>
  </p:clrMapOvr>
  <p:transition spd="slow"/>
</p:sld>
</file>

<file path=ppt/theme/theme1.xml><?xml version="1.0" encoding="utf-8"?>
<a:theme xmlns:a="http://schemas.openxmlformats.org/drawingml/2006/main" name="3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33" id="{970E216D-5523-4E27-BDA7-46024EE7912B}" vid="{C31BEF71-225D-4777-A534-150524F04754}"/>
    </a:ext>
  </a:extLst>
</a:theme>
</file>

<file path=docProps/app.xml><?xml version="1.0" encoding="utf-8"?>
<Properties xmlns="http://schemas.openxmlformats.org/officeDocument/2006/extended-properties" xmlns:vt="http://schemas.openxmlformats.org/officeDocument/2006/docPropsVTypes">
  <Template>33</Template>
  <TotalTime>298</TotalTime>
  <Words>657</Words>
  <Application>Microsoft Office PowerPoint</Application>
  <PresentationFormat>宽屏</PresentationFormat>
  <Paragraphs>67</Paragraphs>
  <Slides>8</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8</vt:i4>
      </vt:variant>
    </vt:vector>
  </HeadingPairs>
  <TitlesOfParts>
    <vt:vector size="14" baseType="lpstr">
      <vt:lpstr>Source Sans Pro Black</vt:lpstr>
      <vt:lpstr>宋体</vt:lpstr>
      <vt:lpstr>微软雅黑</vt:lpstr>
      <vt:lpstr>Arial</vt:lpstr>
      <vt:lpstr>Calibri</vt:lpstr>
      <vt:lpstr>33</vt:lpstr>
      <vt:lpstr>Motivation of supporting computing force network</vt:lpstr>
      <vt:lpstr>Motivation of computing force network</vt:lpstr>
      <vt:lpstr>Classify of computing resource</vt:lpstr>
      <vt:lpstr>Use case 1: 3D modelling for Automobile Manufacturing Company</vt:lpstr>
      <vt:lpstr>Use case 1: 3D modelling for Automobile Manufacturing Company</vt:lpstr>
      <vt:lpstr>Use case 2: Computing load sharing among terminals and between terminal and network</vt:lpstr>
      <vt:lpstr>Objectives:</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xiaonan11</dc:creator>
  <cp:lastModifiedBy>xiaonan 6</cp:lastModifiedBy>
  <cp:revision>37</cp:revision>
  <dcterms:created xsi:type="dcterms:W3CDTF">2021-10-27T15:05:34Z</dcterms:created>
  <dcterms:modified xsi:type="dcterms:W3CDTF">2021-11-16T07:23:57Z</dcterms:modified>
</cp:coreProperties>
</file>