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65" r:id="rId4"/>
    <p:sldId id="263" r:id="rId5"/>
    <p:sldId id="259" r:id="rId6"/>
    <p:sldId id="260" r:id="rId7"/>
    <p:sldId id="262" r:id="rId8"/>
    <p:sldId id="261"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7" d="100"/>
          <a:sy n="77" d="100"/>
        </p:scale>
        <p:origin x="72" y="34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zh-CN" altLang="en-US" smtClean="0"/>
              <a:t>单击以编辑母版副标题样式</a:t>
            </a:r>
            <a:endParaRPr lang="en-GB" dirty="0"/>
          </a:p>
        </p:txBody>
      </p:sp>
    </p:spTree>
    <p:extLst>
      <p:ext uri="{BB962C8B-B14F-4D97-AF65-F5344CB8AC3E}">
        <p14:creationId xmlns:p14="http://schemas.microsoft.com/office/powerpoint/2010/main" val="51959542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Tree>
    <p:extLst>
      <p:ext uri="{BB962C8B-B14F-4D97-AF65-F5344CB8AC3E}">
        <p14:creationId xmlns:p14="http://schemas.microsoft.com/office/powerpoint/2010/main" val="93243550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fld id="{A06EA0D0-FE93-4331-BBBE-743E4ABC44B5}" type="slidenum">
              <a:rPr lang="zh-CN" altLang="en-US" smtClean="0"/>
              <a:t>‹#›</a:t>
            </a:fld>
            <a:endParaRPr lang="zh-CN" altLang="en-US"/>
          </a:p>
        </p:txBody>
      </p:sp>
    </p:spTree>
    <p:extLst>
      <p:ext uri="{BB962C8B-B14F-4D97-AF65-F5344CB8AC3E}">
        <p14:creationId xmlns:p14="http://schemas.microsoft.com/office/powerpoint/2010/main" val="14425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1404463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extLst>
      <p:ext uri="{BB962C8B-B14F-4D97-AF65-F5344CB8AC3E}">
        <p14:creationId xmlns:p14="http://schemas.microsoft.com/office/powerpoint/2010/main" val="60724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jpe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p>
          <a:p>
            <a:pPr>
              <a:defRPr/>
            </a:pPr>
            <a:endParaRPr lang="en-GB" sz="1067"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4175433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p:titleStyle>
    <p:bodyStyle>
      <a:lvl1pPr marL="608013" indent="-608013" algn="l" rtl="0" eaLnBrk="1" fontAlgn="base" hangingPunct="1">
        <a:spcBef>
          <a:spcPct val="20000"/>
        </a:spcBef>
        <a:spcAft>
          <a:spcPct val="0"/>
        </a:spcAft>
        <a:buBlip>
          <a:blip r:embed="rId9"/>
        </a:buBlip>
        <a:defRPr sz="3700">
          <a:solidFill>
            <a:schemeClr val="tx1"/>
          </a:solidFill>
          <a:latin typeface="+mn-lt"/>
          <a:ea typeface="+mn-ea"/>
          <a:cs typeface="+mn-cs"/>
        </a:defRPr>
      </a:lvl1pPr>
      <a:lvl2pPr marL="989013" indent="-379413" algn="l" rtl="0" eaLnBrk="1" fontAlgn="base" hangingPunct="1">
        <a:spcBef>
          <a:spcPct val="20000"/>
        </a:spcBef>
        <a:spcAft>
          <a:spcPct val="0"/>
        </a:spcAft>
        <a:buClr>
          <a:srgbClr val="C00000"/>
        </a:buClr>
        <a:buBlip>
          <a:blip r:embed="rId10"/>
        </a:buBlip>
        <a:defRPr sz="3200">
          <a:solidFill>
            <a:schemeClr val="tx1"/>
          </a:solidFill>
          <a:latin typeface="+mn-lt"/>
        </a:defRPr>
      </a:lvl2pPr>
      <a:lvl3pPr marL="1522413" indent="-303213" algn="l" rtl="0" eaLnBrk="1" fontAlgn="base" hangingPunct="1">
        <a:spcBef>
          <a:spcPct val="20000"/>
        </a:spcBef>
        <a:spcAft>
          <a:spcPct val="0"/>
        </a:spcAft>
        <a:buBlip>
          <a:blip r:embed="rId11"/>
        </a:buBlip>
        <a:defRPr sz="2600">
          <a:solidFill>
            <a:schemeClr val="tx1"/>
          </a:solidFill>
          <a:latin typeface="+mn-lt"/>
        </a:defRPr>
      </a:lvl3pPr>
      <a:lvl4pPr marL="2132013" indent="-303213"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1" fontAlgn="base" hangingPunct="1">
        <a:spcBef>
          <a:spcPct val="20000"/>
        </a:spcBef>
        <a:spcAft>
          <a:spcPct val="0"/>
        </a:spcAft>
        <a:buFont typeface="Arial" charset="0"/>
        <a:buChar char="»"/>
        <a:defRPr sz="2133">
          <a:solidFill>
            <a:schemeClr val="tx1"/>
          </a:solidFill>
          <a:latin typeface="+mn-lt"/>
        </a:defRPr>
      </a:lvl6pPr>
      <a:lvl7pPr marL="3962301" indent="-304792" algn="l" rtl="0" eaLnBrk="1" fontAlgn="base" hangingPunct="1">
        <a:spcBef>
          <a:spcPct val="20000"/>
        </a:spcBef>
        <a:spcAft>
          <a:spcPct val="0"/>
        </a:spcAft>
        <a:buFont typeface="Arial" charset="0"/>
        <a:buChar char="»"/>
        <a:defRPr sz="2133">
          <a:solidFill>
            <a:schemeClr val="tx1"/>
          </a:solidFill>
          <a:latin typeface="+mn-lt"/>
        </a:defRPr>
      </a:lvl7pPr>
      <a:lvl8pPr marL="4571886" indent="-304792" algn="l" rtl="0" eaLnBrk="1" fontAlgn="base" hangingPunct="1">
        <a:spcBef>
          <a:spcPct val="20000"/>
        </a:spcBef>
        <a:spcAft>
          <a:spcPct val="0"/>
        </a:spcAft>
        <a:buFont typeface="Arial" charset="0"/>
        <a:buChar char="»"/>
        <a:defRPr sz="2133">
          <a:solidFill>
            <a:schemeClr val="tx1"/>
          </a:solidFill>
          <a:latin typeface="+mn-lt"/>
        </a:defRPr>
      </a:lvl8pPr>
      <a:lvl9pPr marL="5181470" indent="-304792" algn="l" rtl="0" eaLnBrk="1" fontAlgn="base" hangingPunct="1">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53312" y="2615062"/>
            <a:ext cx="10363200" cy="1470025"/>
          </a:xfrm>
        </p:spPr>
        <p:txBody>
          <a:bodyPr/>
          <a:lstStyle/>
          <a:p>
            <a:r>
              <a:rPr lang="en-US" altLang="zh-CN" dirty="0" smtClean="0"/>
              <a:t>Motivation of supporting computing force network</a:t>
            </a:r>
            <a:endParaRPr lang="zh-CN" altLang="en-US" dirty="0"/>
          </a:p>
        </p:txBody>
      </p:sp>
      <p:sp>
        <p:nvSpPr>
          <p:cNvPr id="3"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Tree>
    <p:extLst>
      <p:ext uri="{BB962C8B-B14F-4D97-AF65-F5344CB8AC3E}">
        <p14:creationId xmlns:p14="http://schemas.microsoft.com/office/powerpoint/2010/main" val="415820369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of computing force network</a:t>
            </a:r>
            <a:endParaRPr lang="zh-CN" altLang="en-US" dirty="0"/>
          </a:p>
        </p:txBody>
      </p:sp>
      <p:sp>
        <p:nvSpPr>
          <p:cNvPr id="3" name="内容占位符 2"/>
          <p:cNvSpPr>
            <a:spLocks noGrp="1"/>
          </p:cNvSpPr>
          <p:nvPr>
            <p:ph idx="1"/>
          </p:nvPr>
        </p:nvSpPr>
        <p:spPr>
          <a:xfrm>
            <a:off x="163068" y="1280415"/>
            <a:ext cx="11897868" cy="2221738"/>
          </a:xfrm>
        </p:spPr>
        <p:txBody>
          <a:bodyPr/>
          <a:lstStyle/>
          <a:p>
            <a:r>
              <a:rPr lang="en-US" altLang="zh-CN" sz="2400" dirty="0" smtClean="0"/>
              <a:t>Energy </a:t>
            </a:r>
            <a:r>
              <a:rPr lang="en-US" altLang="zh-CN" sz="2400" dirty="0"/>
              <a:t>consumption of data </a:t>
            </a:r>
            <a:r>
              <a:rPr lang="en-US" altLang="zh-CN" sz="2400" dirty="0" smtClean="0"/>
              <a:t>centers </a:t>
            </a:r>
            <a:r>
              <a:rPr lang="en-US" altLang="zh-CN" sz="2400" dirty="0"/>
              <a:t>are really high. For an individual cloud service provider, to achieve better service experience to customer, and provide service with wider coverage and lower latency, it has to set up more data </a:t>
            </a:r>
            <a:r>
              <a:rPr lang="en-US" altLang="zh-CN" sz="2400" dirty="0" smtClean="0"/>
              <a:t>centers, </a:t>
            </a:r>
            <a:r>
              <a:rPr lang="en-US" altLang="zh-CN" sz="2400" dirty="0"/>
              <a:t>which leads to higher economic cost and energy consumption. Considering this, the most efficient way is to utilizing the existing data </a:t>
            </a:r>
            <a:r>
              <a:rPr lang="en-US" altLang="zh-CN" sz="2400" dirty="0" smtClean="0"/>
              <a:t>center </a:t>
            </a:r>
            <a:r>
              <a:rPr lang="en-US" altLang="zh-CN" sz="2400" dirty="0"/>
              <a:t>instead of building new ones</a:t>
            </a:r>
            <a:r>
              <a:rPr lang="en-US" altLang="zh-CN" sz="2400" dirty="0" smtClean="0"/>
              <a:t>.</a:t>
            </a:r>
          </a:p>
          <a:p>
            <a:endParaRPr lang="en-US" altLang="zh-CN" sz="2400" dirty="0" smtClean="0"/>
          </a:p>
          <a:p>
            <a:endParaRPr lang="en-US" altLang="zh-CN" sz="2400" dirty="0"/>
          </a:p>
        </p:txBody>
      </p:sp>
      <p:pic>
        <p:nvPicPr>
          <p:cNvPr id="2050" name="Picture 2" descr="https://gimg2.baidu.com/image_search/src=http%3A%2F%2Fwx4.sinaimg.cn%2Flarge%2F007apYDply4guyorxs9wsj60k00a4wfn02.jpg&amp;refer=http%3A%2F%2Fwx4.sinaimg.cn&amp;app=2002&amp;size=f9999,10000&amp;q=a80&amp;n=0&amp;g=0n&amp;fmt=jpeg?sec=1638008726&amp;t=593ab4d0978ff6bdf946178ae47769c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8311" y="3425709"/>
            <a:ext cx="4809871" cy="243165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63068" y="3502153"/>
            <a:ext cx="6585395" cy="361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09585" indent="-609585" fontAlgn="base">
              <a:spcBef>
                <a:spcPct val="20000"/>
              </a:spcBef>
              <a:spcAft>
                <a:spcPct val="0"/>
              </a:spcAft>
              <a:buFontTx/>
              <a:buBlip>
                <a:blip r:embed="rId3"/>
              </a:buBlip>
            </a:pPr>
            <a:r>
              <a:rPr lang="en-US" altLang="zh-CN" sz="2400" dirty="0"/>
              <a:t>Control the carbon emission:</a:t>
            </a:r>
          </a:p>
          <a:p>
            <a:pPr marL="989013" lvl="1" indent="-379413" fontAlgn="base">
              <a:spcBef>
                <a:spcPct val="20000"/>
              </a:spcBef>
              <a:spcAft>
                <a:spcPct val="0"/>
              </a:spcAft>
              <a:buClr>
                <a:srgbClr val="C00000"/>
              </a:buClr>
              <a:buBlip>
                <a:blip r:embed="rId4"/>
              </a:buBlip>
            </a:pPr>
            <a:r>
              <a:rPr lang="en-US" altLang="zh-CN" sz="2000" dirty="0"/>
              <a:t>Reuse the exiting resource: connect different cloud service providers</a:t>
            </a:r>
          </a:p>
          <a:p>
            <a:pPr marL="989013" lvl="1" indent="-379413" fontAlgn="base">
              <a:spcBef>
                <a:spcPct val="20000"/>
              </a:spcBef>
              <a:spcAft>
                <a:spcPct val="0"/>
              </a:spcAft>
              <a:buClr>
                <a:srgbClr val="C00000"/>
              </a:buClr>
              <a:buBlip>
                <a:blip r:embed="rId4"/>
              </a:buBlip>
            </a:pPr>
            <a:r>
              <a:rPr lang="en-US" altLang="zh-CN" sz="2000" dirty="0"/>
              <a:t>Collecting unused resource :collect unused computing resource in UE</a:t>
            </a:r>
            <a:endParaRPr lang="zh-CN" altLang="en-US" sz="2000" dirty="0"/>
          </a:p>
        </p:txBody>
      </p:sp>
    </p:spTree>
    <p:extLst>
      <p:ext uri="{BB962C8B-B14F-4D97-AF65-F5344CB8AC3E}">
        <p14:creationId xmlns:p14="http://schemas.microsoft.com/office/powerpoint/2010/main" val="15078179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02074" y="1353559"/>
            <a:ext cx="9216357" cy="2335696"/>
          </a:xfrm>
          <a:prstGeom prst="rect">
            <a:avLst/>
          </a:prstGeom>
          <a:noFill/>
          <a:ln w="19050">
            <a:solidFill>
              <a:schemeClr val="tx1"/>
            </a:solidFill>
            <a:prstDash val="lgDash"/>
          </a:ln>
        </p:spPr>
        <p:txBody>
          <a:bodyPr wrap="square" rtlCol="0">
            <a:noAutofit/>
          </a:bodyPr>
          <a:lstStyle/>
          <a:p>
            <a:endParaRPr lang="zh-CN" altLang="en-US" dirty="0"/>
          </a:p>
        </p:txBody>
      </p:sp>
      <p:sp>
        <p:nvSpPr>
          <p:cNvPr id="4" name="Freeform 13"/>
          <p:cNvSpPr>
            <a:spLocks noChangeAspect="1"/>
          </p:cNvSpPr>
          <p:nvPr/>
        </p:nvSpPr>
        <p:spPr bwMode="auto">
          <a:xfrm flipH="1">
            <a:off x="1375439" y="1942818"/>
            <a:ext cx="2627246" cy="1295845"/>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70C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ctr" anchorCtr="0" compatLnSpc="1"/>
          <a:lstStyle/>
          <a:p>
            <a:pPr algn="ctr">
              <a:lnSpc>
                <a:spcPct val="240000"/>
              </a:lnSpc>
            </a:pPr>
            <a:r>
              <a:rPr lang="en-US" altLang="zh-CN" sz="2800" dirty="0" smtClean="0">
                <a:solidFill>
                  <a:schemeClr val="tx1"/>
                </a:solidFill>
                <a:latin typeface="Source Sans Pro Black" panose="020B0803030403020204" charset="0"/>
                <a:ea typeface="微软雅黑" panose="020B0503020204020204" charset="-122"/>
              </a:rPr>
              <a:t>5GS</a:t>
            </a:r>
            <a:endParaRPr lang="en-US" altLang="zh-CN" sz="2800" dirty="0">
              <a:solidFill>
                <a:schemeClr val="tx1"/>
              </a:solidFill>
              <a:latin typeface="Source Sans Pro Black" panose="020B0803030403020204" charset="0"/>
              <a:ea typeface="微软雅黑" panose="020B0503020204020204" charset="-122"/>
            </a:endParaRPr>
          </a:p>
        </p:txBody>
      </p:sp>
      <p:sp>
        <p:nvSpPr>
          <p:cNvPr id="5" name="文本框 4"/>
          <p:cNvSpPr txBox="1"/>
          <p:nvPr/>
        </p:nvSpPr>
        <p:spPr>
          <a:xfrm>
            <a:off x="6583679" y="3908176"/>
            <a:ext cx="3155175" cy="369332"/>
          </a:xfrm>
          <a:prstGeom prst="rect">
            <a:avLst/>
          </a:prstGeom>
          <a:noFill/>
          <a:ln w="12700">
            <a:solidFill>
              <a:schemeClr val="tx1"/>
            </a:solidFill>
          </a:ln>
        </p:spPr>
        <p:txBody>
          <a:bodyPr wrap="square" rtlCol="0">
            <a:spAutoFit/>
          </a:bodyPr>
          <a:lstStyle/>
          <a:p>
            <a:pPr algn="ctr"/>
            <a:r>
              <a:rPr lang="en-US" altLang="zh-CN" dirty="0" smtClean="0"/>
              <a:t>Data center</a:t>
            </a:r>
            <a:endParaRPr lang="zh-CN" altLang="en-US" dirty="0"/>
          </a:p>
        </p:txBody>
      </p:sp>
      <p:sp>
        <p:nvSpPr>
          <p:cNvPr id="6" name="文本框 5"/>
          <p:cNvSpPr txBox="1"/>
          <p:nvPr/>
        </p:nvSpPr>
        <p:spPr>
          <a:xfrm>
            <a:off x="6561415" y="1833926"/>
            <a:ext cx="3155174" cy="369332"/>
          </a:xfrm>
          <a:prstGeom prst="rect">
            <a:avLst/>
          </a:prstGeom>
          <a:noFill/>
          <a:ln w="12700">
            <a:solidFill>
              <a:schemeClr val="tx1"/>
            </a:solidFill>
          </a:ln>
        </p:spPr>
        <p:txBody>
          <a:bodyPr wrap="square" rtlCol="0">
            <a:spAutoFit/>
          </a:bodyPr>
          <a:lstStyle/>
          <a:p>
            <a:pPr algn="ctr"/>
            <a:r>
              <a:rPr lang="en-US" altLang="zh-CN" dirty="0" smtClean="0"/>
              <a:t>Edge computing resource</a:t>
            </a:r>
            <a:endParaRPr lang="zh-CN" altLang="en-US" dirty="0"/>
          </a:p>
        </p:txBody>
      </p:sp>
      <p:sp>
        <p:nvSpPr>
          <p:cNvPr id="8" name="文本框 7"/>
          <p:cNvSpPr txBox="1"/>
          <p:nvPr/>
        </p:nvSpPr>
        <p:spPr>
          <a:xfrm>
            <a:off x="6561415" y="2297182"/>
            <a:ext cx="3155174" cy="369332"/>
          </a:xfrm>
          <a:prstGeom prst="rect">
            <a:avLst/>
          </a:prstGeom>
          <a:noFill/>
          <a:ln w="12700">
            <a:solidFill>
              <a:schemeClr val="tx1"/>
            </a:solidFill>
          </a:ln>
        </p:spPr>
        <p:txBody>
          <a:bodyPr wrap="square" rtlCol="0">
            <a:spAutoFit/>
          </a:bodyPr>
          <a:lstStyle/>
          <a:p>
            <a:pPr algn="ctr"/>
            <a:r>
              <a:rPr lang="en-US" altLang="zh-CN" dirty="0" smtClean="0"/>
              <a:t>NFV resource</a:t>
            </a:r>
            <a:endParaRPr lang="zh-CN" altLang="en-US" dirty="0"/>
          </a:p>
        </p:txBody>
      </p:sp>
      <p:sp>
        <p:nvSpPr>
          <p:cNvPr id="9" name="文本框 8"/>
          <p:cNvSpPr txBox="1"/>
          <p:nvPr/>
        </p:nvSpPr>
        <p:spPr>
          <a:xfrm>
            <a:off x="6561415" y="2746028"/>
            <a:ext cx="3155174" cy="646331"/>
          </a:xfrm>
          <a:prstGeom prst="rect">
            <a:avLst/>
          </a:prstGeom>
          <a:noFill/>
          <a:ln w="12700">
            <a:solidFill>
              <a:schemeClr val="tx1"/>
            </a:solidFill>
          </a:ln>
        </p:spPr>
        <p:txBody>
          <a:bodyPr wrap="square" rtlCol="0">
            <a:spAutoFit/>
          </a:bodyPr>
          <a:lstStyle/>
          <a:p>
            <a:pPr algn="ctr"/>
            <a:r>
              <a:rPr lang="en-US" altLang="zh-CN" dirty="0" smtClean="0"/>
              <a:t>Other computing e.g. the computing capability of NWDAF)</a:t>
            </a:r>
            <a:endParaRPr lang="zh-CN" altLang="en-US" dirty="0"/>
          </a:p>
        </p:txBody>
      </p:sp>
      <p:sp>
        <p:nvSpPr>
          <p:cNvPr id="10" name="文本框 9"/>
          <p:cNvSpPr txBox="1"/>
          <p:nvPr/>
        </p:nvSpPr>
        <p:spPr>
          <a:xfrm>
            <a:off x="1200247" y="1522086"/>
            <a:ext cx="2610413" cy="338554"/>
          </a:xfrm>
          <a:prstGeom prst="rect">
            <a:avLst/>
          </a:prstGeom>
          <a:noFill/>
        </p:spPr>
        <p:txBody>
          <a:bodyPr wrap="square" rtlCol="0">
            <a:spAutoFit/>
          </a:bodyPr>
          <a:lstStyle/>
          <a:p>
            <a:r>
              <a:rPr lang="en-US" altLang="zh-CN" sz="1600" dirty="0" smtClean="0"/>
              <a:t>Operator related resource</a:t>
            </a:r>
            <a:endParaRPr lang="zh-CN" altLang="en-US" sz="1600" dirty="0"/>
          </a:p>
        </p:txBody>
      </p:sp>
      <p:sp>
        <p:nvSpPr>
          <p:cNvPr id="11" name="文本框 10"/>
          <p:cNvSpPr txBox="1"/>
          <p:nvPr/>
        </p:nvSpPr>
        <p:spPr>
          <a:xfrm>
            <a:off x="6583679" y="4419344"/>
            <a:ext cx="3155175" cy="369332"/>
          </a:xfrm>
          <a:prstGeom prst="rect">
            <a:avLst/>
          </a:prstGeom>
          <a:noFill/>
          <a:ln w="12700">
            <a:solidFill>
              <a:schemeClr val="tx1"/>
            </a:solidFill>
          </a:ln>
        </p:spPr>
        <p:txBody>
          <a:bodyPr wrap="square" rtlCol="0">
            <a:spAutoFit/>
          </a:bodyPr>
          <a:lstStyle/>
          <a:p>
            <a:pPr algn="ctr"/>
            <a:r>
              <a:rPr lang="en-US" altLang="zh-CN" dirty="0" smtClean="0"/>
              <a:t>Scattered servers</a:t>
            </a:r>
            <a:endParaRPr lang="zh-CN" altLang="en-US" dirty="0"/>
          </a:p>
        </p:txBody>
      </p:sp>
      <p:sp>
        <p:nvSpPr>
          <p:cNvPr id="12" name="文本框 11"/>
          <p:cNvSpPr txBox="1"/>
          <p:nvPr/>
        </p:nvSpPr>
        <p:spPr>
          <a:xfrm>
            <a:off x="6583679" y="4943710"/>
            <a:ext cx="3155175" cy="369332"/>
          </a:xfrm>
          <a:prstGeom prst="rect">
            <a:avLst/>
          </a:prstGeom>
          <a:noFill/>
          <a:ln w="12700">
            <a:solidFill>
              <a:schemeClr val="tx1"/>
            </a:solidFill>
          </a:ln>
        </p:spPr>
        <p:txBody>
          <a:bodyPr wrap="square" rtlCol="0">
            <a:spAutoFit/>
          </a:bodyPr>
          <a:lstStyle/>
          <a:p>
            <a:pPr algn="ctr"/>
            <a:r>
              <a:rPr lang="en-US" altLang="zh-CN" dirty="0" smtClean="0"/>
              <a:t>Personal GPU</a:t>
            </a:r>
            <a:endParaRPr lang="zh-CN" altLang="en-US" dirty="0"/>
          </a:p>
        </p:txBody>
      </p:sp>
      <p:sp>
        <p:nvSpPr>
          <p:cNvPr id="13" name="文本框 12"/>
          <p:cNvSpPr txBox="1"/>
          <p:nvPr/>
        </p:nvSpPr>
        <p:spPr>
          <a:xfrm>
            <a:off x="6583679" y="5450389"/>
            <a:ext cx="3155175" cy="369332"/>
          </a:xfrm>
          <a:prstGeom prst="rect">
            <a:avLst/>
          </a:prstGeom>
          <a:noFill/>
          <a:ln w="12700">
            <a:solidFill>
              <a:schemeClr val="tx1"/>
            </a:solidFill>
          </a:ln>
        </p:spPr>
        <p:txBody>
          <a:bodyPr wrap="square" rtlCol="0">
            <a:spAutoFit/>
          </a:bodyPr>
          <a:lstStyle/>
          <a:p>
            <a:pPr algn="ctr"/>
            <a:r>
              <a:rPr lang="en-US" altLang="zh-CN" dirty="0" smtClean="0"/>
              <a:t>Other computing resource</a:t>
            </a:r>
            <a:endParaRPr lang="zh-CN" altLang="en-US" dirty="0"/>
          </a:p>
        </p:txBody>
      </p:sp>
      <p:cxnSp>
        <p:nvCxnSpPr>
          <p:cNvPr id="15" name="肘形连接符 14"/>
          <p:cNvCxnSpPr>
            <a:stCxn id="4" idx="8"/>
            <a:endCxn id="6" idx="1"/>
          </p:cNvCxnSpPr>
          <p:nvPr/>
        </p:nvCxnSpPr>
        <p:spPr bwMode="auto">
          <a:xfrm rot="10800000" flipH="1">
            <a:off x="4002685" y="2018593"/>
            <a:ext cx="2558730" cy="872659"/>
          </a:xfrm>
          <a:prstGeom prst="bentConnector5">
            <a:avLst>
              <a:gd name="adj1" fmla="val 25637"/>
              <a:gd name="adj2" fmla="val 99572"/>
              <a:gd name="adj3" fmla="val 38088"/>
            </a:avLst>
          </a:prstGeom>
          <a:solidFill>
            <a:schemeClr val="accent1"/>
          </a:solidFill>
          <a:ln w="19050" cap="flat" cmpd="sng" algn="ctr">
            <a:solidFill>
              <a:schemeClr val="accent3">
                <a:lumMod val="75000"/>
              </a:schemeClr>
            </a:solidFill>
            <a:prstDash val="solid"/>
            <a:round/>
            <a:headEnd type="none" w="med" len="med"/>
            <a:tailEnd type="triangle"/>
          </a:ln>
          <a:effectLst/>
        </p:spPr>
      </p:cxnSp>
      <p:cxnSp>
        <p:nvCxnSpPr>
          <p:cNvPr id="22" name="肘形连接符 21"/>
          <p:cNvCxnSpPr>
            <a:stCxn id="4" idx="8"/>
            <a:endCxn id="8" idx="1"/>
          </p:cNvCxnSpPr>
          <p:nvPr/>
        </p:nvCxnSpPr>
        <p:spPr bwMode="auto">
          <a:xfrm rot="10800000" flipH="1">
            <a:off x="4002685" y="2481849"/>
            <a:ext cx="2558730" cy="409403"/>
          </a:xfrm>
          <a:prstGeom prst="bentConnector5">
            <a:avLst>
              <a:gd name="adj1" fmla="val 25637"/>
              <a:gd name="adj2" fmla="val 100566"/>
              <a:gd name="adj3" fmla="val 36146"/>
            </a:avLst>
          </a:prstGeom>
          <a:solidFill>
            <a:schemeClr val="accent1"/>
          </a:solidFill>
          <a:ln w="19050" cap="flat" cmpd="sng" algn="ctr">
            <a:solidFill>
              <a:schemeClr val="accent3">
                <a:lumMod val="75000"/>
              </a:schemeClr>
            </a:solidFill>
            <a:prstDash val="solid"/>
            <a:round/>
            <a:headEnd type="none" w="med" len="med"/>
            <a:tailEnd type="triangle"/>
          </a:ln>
          <a:effectLst/>
        </p:spPr>
      </p:cxnSp>
      <p:cxnSp>
        <p:nvCxnSpPr>
          <p:cNvPr id="27" name="肘形连接符 26"/>
          <p:cNvCxnSpPr>
            <a:endCxn id="9" idx="1"/>
          </p:cNvCxnSpPr>
          <p:nvPr/>
        </p:nvCxnSpPr>
        <p:spPr bwMode="auto">
          <a:xfrm>
            <a:off x="4002685" y="2911847"/>
            <a:ext cx="2558730" cy="157347"/>
          </a:xfrm>
          <a:prstGeom prst="bentConnector3">
            <a:avLst>
              <a:gd name="adj1" fmla="val 25528"/>
            </a:avLst>
          </a:prstGeom>
          <a:solidFill>
            <a:schemeClr val="accent1"/>
          </a:solidFill>
          <a:ln w="19050" cap="flat" cmpd="sng" algn="ctr">
            <a:solidFill>
              <a:schemeClr val="accent3">
                <a:lumMod val="75000"/>
              </a:schemeClr>
            </a:solidFill>
            <a:prstDash val="solid"/>
            <a:round/>
            <a:headEnd type="none" w="med" len="med"/>
            <a:tailEnd type="triangle"/>
          </a:ln>
          <a:effectLst/>
        </p:spPr>
      </p:cxnSp>
      <p:cxnSp>
        <p:nvCxnSpPr>
          <p:cNvPr id="30" name="肘形连接符 29"/>
          <p:cNvCxnSpPr>
            <a:stCxn id="4" idx="8"/>
            <a:endCxn id="11" idx="1"/>
          </p:cNvCxnSpPr>
          <p:nvPr/>
        </p:nvCxnSpPr>
        <p:spPr bwMode="auto">
          <a:xfrm rot="10800000" flipH="1" flipV="1">
            <a:off x="4002685" y="2891250"/>
            <a:ext cx="2580994" cy="1712759"/>
          </a:xfrm>
          <a:prstGeom prst="bentConnector3">
            <a:avLst>
              <a:gd name="adj1" fmla="val 60716"/>
            </a:avLst>
          </a:prstGeom>
          <a:solidFill>
            <a:schemeClr val="accent1"/>
          </a:solidFill>
          <a:ln w="19050" cap="flat" cmpd="sng" algn="ctr">
            <a:solidFill>
              <a:schemeClr val="accent2"/>
            </a:solidFill>
            <a:prstDash val="dash"/>
            <a:round/>
            <a:headEnd type="none" w="med" len="med"/>
            <a:tailEnd type="triangle"/>
          </a:ln>
          <a:effectLst/>
        </p:spPr>
      </p:cxnSp>
      <p:cxnSp>
        <p:nvCxnSpPr>
          <p:cNvPr id="35" name="肘形连接符 34"/>
          <p:cNvCxnSpPr>
            <a:stCxn id="4" idx="8"/>
            <a:endCxn id="5" idx="1"/>
          </p:cNvCxnSpPr>
          <p:nvPr/>
        </p:nvCxnSpPr>
        <p:spPr bwMode="auto">
          <a:xfrm rot="10800000" flipH="1" flipV="1">
            <a:off x="4002685" y="2891250"/>
            <a:ext cx="2580994" cy="1201591"/>
          </a:xfrm>
          <a:prstGeom prst="bentConnector3">
            <a:avLst>
              <a:gd name="adj1" fmla="val 61101"/>
            </a:avLst>
          </a:prstGeom>
          <a:solidFill>
            <a:schemeClr val="accent1"/>
          </a:solidFill>
          <a:ln w="19050" cap="flat" cmpd="sng" algn="ctr">
            <a:solidFill>
              <a:schemeClr val="accent2"/>
            </a:solidFill>
            <a:prstDash val="dash"/>
            <a:round/>
            <a:headEnd type="none" w="med" len="med"/>
            <a:tailEnd type="triangle"/>
          </a:ln>
          <a:effectLst/>
        </p:spPr>
      </p:cxnSp>
      <p:cxnSp>
        <p:nvCxnSpPr>
          <p:cNvPr id="40" name="肘形连接符 39"/>
          <p:cNvCxnSpPr>
            <a:stCxn id="4" idx="8"/>
            <a:endCxn id="12" idx="1"/>
          </p:cNvCxnSpPr>
          <p:nvPr/>
        </p:nvCxnSpPr>
        <p:spPr bwMode="auto">
          <a:xfrm rot="10800000" flipH="1" flipV="1">
            <a:off x="4002685" y="2891250"/>
            <a:ext cx="2580994" cy="2237125"/>
          </a:xfrm>
          <a:prstGeom prst="bentConnector3">
            <a:avLst>
              <a:gd name="adj1" fmla="val 60716"/>
            </a:avLst>
          </a:prstGeom>
          <a:solidFill>
            <a:schemeClr val="accent1"/>
          </a:solidFill>
          <a:ln w="19050" cap="flat" cmpd="sng" algn="ctr">
            <a:solidFill>
              <a:schemeClr val="accent2"/>
            </a:solidFill>
            <a:prstDash val="dash"/>
            <a:round/>
            <a:headEnd type="none" w="med" len="med"/>
            <a:tailEnd type="triangle"/>
          </a:ln>
          <a:effectLst/>
        </p:spPr>
      </p:cxnSp>
      <p:cxnSp>
        <p:nvCxnSpPr>
          <p:cNvPr id="43" name="肘形连接符 42"/>
          <p:cNvCxnSpPr>
            <a:stCxn id="4" idx="8"/>
            <a:endCxn id="13" idx="1"/>
          </p:cNvCxnSpPr>
          <p:nvPr/>
        </p:nvCxnSpPr>
        <p:spPr bwMode="auto">
          <a:xfrm rot="10800000" flipH="1" flipV="1">
            <a:off x="4002685" y="2891251"/>
            <a:ext cx="2580994" cy="2743804"/>
          </a:xfrm>
          <a:prstGeom prst="bentConnector3">
            <a:avLst>
              <a:gd name="adj1" fmla="val 60331"/>
            </a:avLst>
          </a:prstGeom>
          <a:solidFill>
            <a:schemeClr val="accent1"/>
          </a:solidFill>
          <a:ln w="19050" cap="flat" cmpd="sng" algn="ctr">
            <a:solidFill>
              <a:schemeClr val="accent2"/>
            </a:solidFill>
            <a:prstDash val="dash"/>
            <a:round/>
            <a:headEnd type="triangle" w="lg" len="lg"/>
            <a:tailEnd type="triangle"/>
          </a:ln>
          <a:effectLst/>
        </p:spPr>
      </p:cxnSp>
      <p:sp>
        <p:nvSpPr>
          <p:cNvPr id="58" name="文本框 57"/>
          <p:cNvSpPr txBox="1"/>
          <p:nvPr/>
        </p:nvSpPr>
        <p:spPr>
          <a:xfrm>
            <a:off x="3450769" y="3923491"/>
            <a:ext cx="2206684" cy="1477328"/>
          </a:xfrm>
          <a:prstGeom prst="rect">
            <a:avLst/>
          </a:prstGeom>
          <a:noFill/>
        </p:spPr>
        <p:txBody>
          <a:bodyPr wrap="square" rtlCol="0">
            <a:spAutoFit/>
          </a:bodyPr>
          <a:lstStyle/>
          <a:p>
            <a:r>
              <a:rPr lang="en-US" altLang="zh-CN" dirty="0" smtClean="0"/>
              <a:t>With permission to connect by 3</a:t>
            </a:r>
            <a:r>
              <a:rPr lang="en-US" altLang="zh-CN" baseline="30000" dirty="0" smtClean="0"/>
              <a:t>rd</a:t>
            </a:r>
            <a:r>
              <a:rPr lang="en-US" altLang="zh-CN" dirty="0" smtClean="0"/>
              <a:t> party, and  with </a:t>
            </a:r>
            <a:r>
              <a:rPr lang="en-GB" altLang="zh-CN" dirty="0" smtClean="0"/>
              <a:t>authentication </a:t>
            </a:r>
            <a:r>
              <a:rPr lang="en-GB" altLang="zh-CN" dirty="0"/>
              <a:t>and </a:t>
            </a:r>
            <a:r>
              <a:rPr lang="en-GB" altLang="zh-CN" dirty="0" smtClean="0"/>
              <a:t>registration to 5GS</a:t>
            </a:r>
            <a:endParaRPr lang="zh-CN" altLang="en-US" dirty="0"/>
          </a:p>
        </p:txBody>
      </p:sp>
      <p:sp>
        <p:nvSpPr>
          <p:cNvPr id="59" name="标题 1"/>
          <p:cNvSpPr>
            <a:spLocks noGrp="1"/>
          </p:cNvSpPr>
          <p:nvPr>
            <p:ph type="title"/>
          </p:nvPr>
        </p:nvSpPr>
        <p:spPr>
          <a:xfrm>
            <a:off x="652463" y="228600"/>
            <a:ext cx="9102725" cy="1143000"/>
          </a:xfrm>
        </p:spPr>
        <p:txBody>
          <a:bodyPr/>
          <a:lstStyle/>
          <a:p>
            <a:pPr algn="l"/>
            <a:r>
              <a:rPr lang="en-US" altLang="zh-CN" dirty="0" smtClean="0"/>
              <a:t>Classify of computing resource</a:t>
            </a:r>
            <a:endParaRPr lang="zh-CN" altLang="en-US" dirty="0"/>
          </a:p>
        </p:txBody>
      </p:sp>
    </p:spTree>
    <p:extLst>
      <p:ext uri="{BB962C8B-B14F-4D97-AF65-F5344CB8AC3E}">
        <p14:creationId xmlns:p14="http://schemas.microsoft.com/office/powerpoint/2010/main" val="40590540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49"/>
          <p:cNvSpPr txBox="1"/>
          <p:nvPr/>
        </p:nvSpPr>
        <p:spPr>
          <a:xfrm>
            <a:off x="171873" y="2007952"/>
            <a:ext cx="4894649" cy="2442476"/>
          </a:xfrm>
          <a:prstGeom prst="rect">
            <a:avLst/>
          </a:prstGeom>
          <a:noFill/>
          <a:ln>
            <a:solidFill>
              <a:srgbClr val="0070C0"/>
            </a:solidFill>
          </a:ln>
        </p:spPr>
        <p:txBody>
          <a:bodyPr wrap="square" rtlCol="0">
            <a:spAutoFit/>
          </a:bodyPr>
          <a:lstStyle/>
          <a:p>
            <a:endParaRPr lang="zh-CN" altLang="en-US" dirty="0"/>
          </a:p>
        </p:txBody>
      </p:sp>
      <p:sp>
        <p:nvSpPr>
          <p:cNvPr id="2" name="标题 1"/>
          <p:cNvSpPr>
            <a:spLocks noGrp="1"/>
          </p:cNvSpPr>
          <p:nvPr>
            <p:ph type="title"/>
          </p:nvPr>
        </p:nvSpPr>
        <p:spPr>
          <a:xfrm>
            <a:off x="652463" y="228600"/>
            <a:ext cx="9237986" cy="1143000"/>
          </a:xfrm>
        </p:spPr>
        <p:txBody>
          <a:bodyPr/>
          <a:lstStyle/>
          <a:p>
            <a:pPr algn="l"/>
            <a:r>
              <a:rPr lang="en-US" altLang="zh-CN" sz="3200" b="1" dirty="0" smtClean="0"/>
              <a:t>Use case 1: 3D modelling </a:t>
            </a:r>
            <a:r>
              <a:rPr lang="en-US" altLang="zh-CN" sz="3200" b="1" dirty="0"/>
              <a:t>for Automobile Manufacturing Company</a:t>
            </a:r>
            <a:endParaRPr lang="zh-CN" altLang="en-US" sz="3200" b="1" dirty="0"/>
          </a:p>
        </p:txBody>
      </p:sp>
      <p:pic>
        <p:nvPicPr>
          <p:cNvPr id="1026" name="Picture 2" descr="https://gimg2.baidu.com/image_search/src=http%3A%2F%2Fpic.51yuansu.com%2Fpic2%2Fcover%2F00%2F33%2F95%2F58113dd128762_610.jpg&amp;refer=http%3A%2F%2Fpic.51yuansu.com&amp;app=2002&amp;size=f9999,10000&amp;q=a80&amp;n=0&amp;g=0n&amp;fmt=jpeg?sec=1638001551&amp;t=abd72d97c8049f89ab6a855bb46d07c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146" y="2489849"/>
            <a:ext cx="1315616" cy="131561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24401" y="3888015"/>
            <a:ext cx="2147105" cy="523220"/>
          </a:xfrm>
          <a:prstGeom prst="rect">
            <a:avLst/>
          </a:prstGeom>
        </p:spPr>
        <p:txBody>
          <a:bodyPr wrap="square">
            <a:spAutoFit/>
          </a:bodyPr>
          <a:lstStyle/>
          <a:p>
            <a:pPr algn="ctr"/>
            <a:r>
              <a:rPr lang="en-US" altLang="zh-CN" sz="1400" dirty="0"/>
              <a:t>Automobile Manufacturing Company</a:t>
            </a:r>
            <a:endParaRPr lang="zh-CN" altLang="en-US" sz="1400" dirty="0"/>
          </a:p>
        </p:txBody>
      </p:sp>
      <p:sp>
        <p:nvSpPr>
          <p:cNvPr id="10" name="文本框 9"/>
          <p:cNvSpPr txBox="1"/>
          <p:nvPr/>
        </p:nvSpPr>
        <p:spPr>
          <a:xfrm>
            <a:off x="2655558" y="3888015"/>
            <a:ext cx="2251655" cy="523220"/>
          </a:xfrm>
          <a:prstGeom prst="rect">
            <a:avLst/>
          </a:prstGeom>
          <a:noFill/>
        </p:spPr>
        <p:txBody>
          <a:bodyPr wrap="square" rtlCol="0">
            <a:spAutoFit/>
          </a:bodyPr>
          <a:lstStyle/>
          <a:p>
            <a:r>
              <a:rPr lang="en-US" altLang="zh-CN" sz="1400" dirty="0" smtClean="0"/>
              <a:t>3D modelling for testing vehicle safety</a:t>
            </a:r>
            <a:endParaRPr lang="zh-CN" altLang="en-US" sz="1400" dirty="0"/>
          </a:p>
        </p:txBody>
      </p:sp>
      <p:pic>
        <p:nvPicPr>
          <p:cNvPr id="1028" name="Picture 4" descr="https://gimg2.baidu.com/image_search/src=http%3A%2F%2Fhbimg.b0.upaiyun.com%2Fff2ed55d03525ca116ff3c6f9ea6beebc2245aaf19350-pL7mcl_fw658&amp;refer=http%3A%2F%2Fhbimg.b0.upaiyun.com&amp;app=2002&amp;size=f9999,10000&amp;q=a80&amp;n=0&amp;g=0n&amp;fmt=jpeg?sec=1638001846&amp;t=e16e4f3493f6a64b6347f3a0b8b6159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80" t="5086" r="6211" b="9398"/>
          <a:stretch/>
        </p:blipFill>
        <p:spPr bwMode="auto">
          <a:xfrm>
            <a:off x="2455231" y="2431861"/>
            <a:ext cx="2313992" cy="1513303"/>
          </a:xfrm>
          <a:prstGeom prst="rect">
            <a:avLst/>
          </a:prstGeom>
          <a:noFill/>
          <a:extLst>
            <a:ext uri="{909E8E84-426E-40DD-AFC4-6F175D3DCCD1}">
              <a14:hiddenFill xmlns:a14="http://schemas.microsoft.com/office/drawing/2010/main">
                <a:solidFill>
                  <a:srgbClr val="FFFFFF"/>
                </a:solidFill>
              </a14:hiddenFill>
            </a:ext>
          </a:extLst>
        </p:spPr>
      </p:pic>
      <p:sp>
        <p:nvSpPr>
          <p:cNvPr id="25" name="内容占位符 2"/>
          <p:cNvSpPr>
            <a:spLocks noGrp="1"/>
          </p:cNvSpPr>
          <p:nvPr>
            <p:ph idx="1"/>
          </p:nvPr>
        </p:nvSpPr>
        <p:spPr>
          <a:xfrm>
            <a:off x="5191265" y="1472633"/>
            <a:ext cx="6534010" cy="4830763"/>
          </a:xfrm>
        </p:spPr>
        <p:txBody>
          <a:bodyPr/>
          <a:lstStyle/>
          <a:p>
            <a:r>
              <a:rPr lang="en-US" altLang="zh-CN" sz="2000" dirty="0"/>
              <a:t>Automobile Manufacturing </a:t>
            </a:r>
            <a:r>
              <a:rPr lang="en-US" altLang="zh-CN" sz="2000" dirty="0" smtClean="0"/>
              <a:t>Company often need 3D modelling for safety testing. 3D modelling and simulation need large quantity of computing resource.</a:t>
            </a:r>
          </a:p>
          <a:p>
            <a:r>
              <a:rPr lang="en-US" altLang="zh-CN" sz="2000" dirty="0" smtClean="0"/>
              <a:t>Company who doesn’t possess data center will need to cooperate with cloud service provider and use the data center to do the computing, following features need to be considered:</a:t>
            </a:r>
          </a:p>
          <a:p>
            <a:pPr lvl="1"/>
            <a:r>
              <a:rPr lang="en-US" altLang="zh-CN" sz="1800" dirty="0" smtClean="0"/>
              <a:t>Distance between company and data center</a:t>
            </a:r>
          </a:p>
          <a:p>
            <a:pPr lvl="1"/>
            <a:r>
              <a:rPr lang="en-US" altLang="zh-CN" sz="1800" dirty="0"/>
              <a:t>Processing </a:t>
            </a:r>
            <a:r>
              <a:rPr lang="en-US" altLang="zh-CN" sz="1800" dirty="0" smtClean="0"/>
              <a:t>capability of different data centers</a:t>
            </a:r>
          </a:p>
          <a:p>
            <a:pPr lvl="1"/>
            <a:r>
              <a:rPr lang="en-US" altLang="zh-CN" sz="1800" dirty="0" smtClean="0"/>
              <a:t>Task distribution among different data centers</a:t>
            </a:r>
          </a:p>
          <a:p>
            <a:r>
              <a:rPr lang="en-US" altLang="zh-CN" sz="1900" dirty="0" smtClean="0"/>
              <a:t>Challenge:</a:t>
            </a:r>
          </a:p>
          <a:p>
            <a:pPr lvl="1"/>
            <a:r>
              <a:rPr lang="en-US" altLang="zh-CN" sz="1800" dirty="0"/>
              <a:t>One </a:t>
            </a:r>
            <a:r>
              <a:rPr lang="en-US" altLang="zh-CN" sz="1800" dirty="0" smtClean="0"/>
              <a:t>cloud provider has limited data centers</a:t>
            </a:r>
          </a:p>
          <a:p>
            <a:pPr lvl="1"/>
            <a:r>
              <a:rPr lang="en-US" altLang="zh-CN" sz="1800" dirty="0" smtClean="0"/>
              <a:t>Cooperate between different cloud services is not supported</a:t>
            </a:r>
            <a:endParaRPr lang="en-US" altLang="zh-CN" sz="1800" dirty="0"/>
          </a:p>
          <a:p>
            <a:endParaRPr lang="zh-CN" altLang="en-US" sz="1900" dirty="0"/>
          </a:p>
        </p:txBody>
      </p:sp>
    </p:spTree>
    <p:extLst>
      <p:ext uri="{BB962C8B-B14F-4D97-AF65-F5344CB8AC3E}">
        <p14:creationId xmlns:p14="http://schemas.microsoft.com/office/powerpoint/2010/main" val="165416236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49"/>
          <p:cNvSpPr txBox="1"/>
          <p:nvPr/>
        </p:nvSpPr>
        <p:spPr>
          <a:xfrm>
            <a:off x="171873" y="2007952"/>
            <a:ext cx="5146440" cy="2442476"/>
          </a:xfrm>
          <a:prstGeom prst="rect">
            <a:avLst/>
          </a:prstGeom>
          <a:noFill/>
          <a:ln>
            <a:solidFill>
              <a:srgbClr val="0070C0"/>
            </a:solidFill>
          </a:ln>
        </p:spPr>
        <p:txBody>
          <a:bodyPr wrap="square" rtlCol="0">
            <a:spAutoFit/>
          </a:bodyPr>
          <a:lstStyle/>
          <a:p>
            <a:endParaRPr lang="zh-CN" altLang="en-US" dirty="0"/>
          </a:p>
        </p:txBody>
      </p:sp>
      <p:sp>
        <p:nvSpPr>
          <p:cNvPr id="2" name="标题 1"/>
          <p:cNvSpPr>
            <a:spLocks noGrp="1"/>
          </p:cNvSpPr>
          <p:nvPr>
            <p:ph type="title"/>
          </p:nvPr>
        </p:nvSpPr>
        <p:spPr>
          <a:xfrm>
            <a:off x="652463" y="228600"/>
            <a:ext cx="9237986" cy="1143000"/>
          </a:xfrm>
        </p:spPr>
        <p:txBody>
          <a:bodyPr/>
          <a:lstStyle/>
          <a:p>
            <a:pPr algn="l"/>
            <a:r>
              <a:rPr lang="en-US" altLang="zh-CN" sz="3200" b="1" dirty="0" smtClean="0"/>
              <a:t>Use case 1: 3D modelling </a:t>
            </a:r>
            <a:r>
              <a:rPr lang="en-US" altLang="zh-CN" sz="3200" b="1" dirty="0"/>
              <a:t>for Automobile Manufacturing Company</a:t>
            </a:r>
            <a:endParaRPr lang="zh-CN" altLang="en-US" sz="3200" b="1" dirty="0"/>
          </a:p>
        </p:txBody>
      </p:sp>
      <p:sp>
        <p:nvSpPr>
          <p:cNvPr id="5" name="Freeform 13"/>
          <p:cNvSpPr>
            <a:spLocks noChangeAspect="1"/>
          </p:cNvSpPr>
          <p:nvPr/>
        </p:nvSpPr>
        <p:spPr bwMode="auto">
          <a:xfrm flipH="1">
            <a:off x="6486481" y="5375756"/>
            <a:ext cx="1266825" cy="624840"/>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smtClean="0">
                <a:solidFill>
                  <a:schemeClr val="tx1"/>
                </a:solidFill>
                <a:latin typeface="Source Sans Pro Black" panose="020B0803030403020204" charset="0"/>
                <a:ea typeface="微软雅黑" panose="020B0503020204020204" charset="-122"/>
              </a:rPr>
              <a:t>Data center 3</a:t>
            </a:r>
            <a:endParaRPr lang="en-US" altLang="zh-CN" sz="1400" dirty="0">
              <a:solidFill>
                <a:schemeClr val="tx1"/>
              </a:solidFill>
              <a:latin typeface="Source Sans Pro Black" panose="020B0803030403020204" charset="0"/>
              <a:ea typeface="微软雅黑" panose="020B0503020204020204" charset="-122"/>
            </a:endParaRPr>
          </a:p>
        </p:txBody>
      </p:sp>
      <p:sp>
        <p:nvSpPr>
          <p:cNvPr id="6" name="Freeform 13"/>
          <p:cNvSpPr>
            <a:spLocks noChangeAspect="1"/>
          </p:cNvSpPr>
          <p:nvPr/>
        </p:nvSpPr>
        <p:spPr bwMode="auto">
          <a:xfrm flipH="1">
            <a:off x="866218" y="5375756"/>
            <a:ext cx="1266825" cy="624840"/>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a:solidFill>
                  <a:schemeClr val="tx1"/>
                </a:solidFill>
                <a:latin typeface="Source Sans Pro Black" panose="020B0803030403020204" charset="0"/>
                <a:ea typeface="微软雅黑" panose="020B0503020204020204" charset="-122"/>
              </a:rPr>
              <a:t>Data center 1</a:t>
            </a:r>
          </a:p>
        </p:txBody>
      </p:sp>
      <p:sp>
        <p:nvSpPr>
          <p:cNvPr id="7" name="Freeform 13"/>
          <p:cNvSpPr>
            <a:spLocks noChangeAspect="1"/>
          </p:cNvSpPr>
          <p:nvPr/>
        </p:nvSpPr>
        <p:spPr bwMode="auto">
          <a:xfrm flipH="1">
            <a:off x="4907213" y="5375756"/>
            <a:ext cx="1271638" cy="627216"/>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70C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smtClean="0">
                <a:solidFill>
                  <a:schemeClr val="tx1"/>
                </a:solidFill>
                <a:latin typeface="Source Sans Pro Black" panose="020B0803030403020204" charset="0"/>
                <a:ea typeface="微软雅黑" panose="020B0503020204020204" charset="-122"/>
              </a:rPr>
              <a:t>Data center 2</a:t>
            </a:r>
            <a:endParaRPr lang="en-US" altLang="zh-CN" sz="1400" dirty="0">
              <a:solidFill>
                <a:schemeClr val="tx1"/>
              </a:solidFill>
              <a:latin typeface="Source Sans Pro Black" panose="020B0803030403020204" charset="0"/>
              <a:ea typeface="微软雅黑" panose="020B0503020204020204" charset="-122"/>
            </a:endParaRPr>
          </a:p>
        </p:txBody>
      </p:sp>
      <p:pic>
        <p:nvPicPr>
          <p:cNvPr id="1026" name="Picture 2" descr="https://gimg2.baidu.com/image_search/src=http%3A%2F%2Fpic.51yuansu.com%2Fpic2%2Fcover%2F00%2F33%2F95%2F58113dd128762_610.jpg&amp;refer=http%3A%2F%2Fpic.51yuansu.com&amp;app=2002&amp;size=f9999,10000&amp;q=a80&amp;n=0&amp;g=0n&amp;fmt=jpeg?sec=1638001551&amp;t=abd72d97c8049f89ab6a855bb46d07c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146" y="2489849"/>
            <a:ext cx="1315616" cy="131561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24401" y="3888015"/>
            <a:ext cx="2147105" cy="523220"/>
          </a:xfrm>
          <a:prstGeom prst="rect">
            <a:avLst/>
          </a:prstGeom>
        </p:spPr>
        <p:txBody>
          <a:bodyPr wrap="square">
            <a:spAutoFit/>
          </a:bodyPr>
          <a:lstStyle/>
          <a:p>
            <a:pPr algn="ctr"/>
            <a:r>
              <a:rPr lang="en-US" altLang="zh-CN" sz="1400" dirty="0"/>
              <a:t>Automobile Manufacturing Company</a:t>
            </a:r>
            <a:endParaRPr lang="zh-CN" altLang="en-US" sz="1400" dirty="0"/>
          </a:p>
        </p:txBody>
      </p:sp>
      <p:sp>
        <p:nvSpPr>
          <p:cNvPr id="10" name="文本框 9"/>
          <p:cNvSpPr txBox="1"/>
          <p:nvPr/>
        </p:nvSpPr>
        <p:spPr>
          <a:xfrm>
            <a:off x="2655558" y="3888015"/>
            <a:ext cx="2251655" cy="523220"/>
          </a:xfrm>
          <a:prstGeom prst="rect">
            <a:avLst/>
          </a:prstGeom>
          <a:noFill/>
        </p:spPr>
        <p:txBody>
          <a:bodyPr wrap="square" rtlCol="0">
            <a:spAutoFit/>
          </a:bodyPr>
          <a:lstStyle/>
          <a:p>
            <a:r>
              <a:rPr lang="en-US" altLang="zh-CN" sz="1400" dirty="0" smtClean="0"/>
              <a:t>3D modelling for testing vehicle safety</a:t>
            </a:r>
            <a:endParaRPr lang="zh-CN" altLang="en-US" sz="1400" dirty="0"/>
          </a:p>
        </p:txBody>
      </p:sp>
      <p:sp>
        <p:nvSpPr>
          <p:cNvPr id="12" name="Freeform 13"/>
          <p:cNvSpPr>
            <a:spLocks noChangeAspect="1"/>
          </p:cNvSpPr>
          <p:nvPr/>
        </p:nvSpPr>
        <p:spPr bwMode="auto">
          <a:xfrm flipH="1">
            <a:off x="9027518" y="5375756"/>
            <a:ext cx="1266825" cy="624840"/>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B05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smtClean="0">
                <a:solidFill>
                  <a:schemeClr val="tx1"/>
                </a:solidFill>
                <a:latin typeface="Source Sans Pro Black" panose="020B0803030403020204" charset="0"/>
                <a:ea typeface="微软雅黑" panose="020B0503020204020204" charset="-122"/>
              </a:rPr>
              <a:t>Data center 4</a:t>
            </a:r>
            <a:endParaRPr lang="en-US" altLang="zh-CN" sz="1400" dirty="0">
              <a:solidFill>
                <a:schemeClr val="tx1"/>
              </a:solidFill>
              <a:latin typeface="Source Sans Pro Black" panose="020B0803030403020204" charset="0"/>
              <a:ea typeface="微软雅黑" panose="020B0503020204020204" charset="-122"/>
            </a:endParaRPr>
          </a:p>
        </p:txBody>
      </p:sp>
      <p:pic>
        <p:nvPicPr>
          <p:cNvPr id="1028" name="Picture 4" descr="https://gimg2.baidu.com/image_search/src=http%3A%2F%2Fhbimg.b0.upaiyun.com%2Fff2ed55d03525ca116ff3c6f9ea6beebc2245aaf19350-pL7mcl_fw658&amp;refer=http%3A%2F%2Fhbimg.b0.upaiyun.com&amp;app=2002&amp;size=f9999,10000&amp;q=a80&amp;n=0&amp;g=0n&amp;fmt=jpeg?sec=1638001846&amp;t=e16e4f3493f6a64b6347f3a0b8b6159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80" t="5086" r="6211" b="9398"/>
          <a:stretch/>
        </p:blipFill>
        <p:spPr bwMode="auto">
          <a:xfrm>
            <a:off x="2455231" y="2431861"/>
            <a:ext cx="2313992" cy="1513303"/>
          </a:xfrm>
          <a:prstGeom prst="rect">
            <a:avLst/>
          </a:prstGeom>
          <a:noFill/>
          <a:extLst>
            <a:ext uri="{909E8E84-426E-40DD-AFC4-6F175D3DCCD1}">
              <a14:hiddenFill xmlns:a14="http://schemas.microsoft.com/office/drawing/2010/main">
                <a:solidFill>
                  <a:srgbClr val="FFFFFF"/>
                </a:solidFill>
              </a14:hiddenFill>
            </a:ext>
          </a:extLst>
        </p:spPr>
      </p:pic>
      <p:sp>
        <p:nvSpPr>
          <p:cNvPr id="14" name="Freeform 13"/>
          <p:cNvSpPr>
            <a:spLocks noChangeAspect="1"/>
          </p:cNvSpPr>
          <p:nvPr/>
        </p:nvSpPr>
        <p:spPr bwMode="auto">
          <a:xfrm flipH="1">
            <a:off x="6876660" y="2773111"/>
            <a:ext cx="1736495" cy="856497"/>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70C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ctr" anchorCtr="0" compatLnSpc="1"/>
          <a:lstStyle/>
          <a:p>
            <a:pPr algn="ctr">
              <a:lnSpc>
                <a:spcPct val="240000"/>
              </a:lnSpc>
            </a:pPr>
            <a:r>
              <a:rPr lang="en-US" altLang="zh-CN" sz="2800" dirty="0" smtClean="0">
                <a:solidFill>
                  <a:schemeClr val="tx1"/>
                </a:solidFill>
                <a:latin typeface="Source Sans Pro Black" panose="020B0803030403020204" charset="0"/>
                <a:ea typeface="微软雅黑" panose="020B0503020204020204" charset="-122"/>
              </a:rPr>
              <a:t>5GS</a:t>
            </a:r>
            <a:endParaRPr lang="en-US" altLang="zh-CN" sz="2800" dirty="0">
              <a:solidFill>
                <a:schemeClr val="tx1"/>
              </a:solidFill>
              <a:latin typeface="Source Sans Pro Black" panose="020B0803030403020204" charset="0"/>
              <a:ea typeface="微软雅黑" panose="020B0503020204020204" charset="-122"/>
            </a:endParaRPr>
          </a:p>
        </p:txBody>
      </p:sp>
      <p:cxnSp>
        <p:nvCxnSpPr>
          <p:cNvPr id="13" name="直接箭头连接符 12"/>
          <p:cNvCxnSpPr/>
          <p:nvPr/>
        </p:nvCxnSpPr>
        <p:spPr bwMode="auto">
          <a:xfrm>
            <a:off x="5306439" y="3158503"/>
            <a:ext cx="1744823" cy="555"/>
          </a:xfrm>
          <a:prstGeom prst="straightConnector1">
            <a:avLst/>
          </a:prstGeom>
          <a:solidFill>
            <a:schemeClr val="accent1"/>
          </a:solidFill>
          <a:ln w="38100" cap="flat" cmpd="sng" algn="ctr">
            <a:solidFill>
              <a:schemeClr val="tx1"/>
            </a:solidFill>
            <a:prstDash val="solid"/>
            <a:round/>
            <a:headEnd type="triangle" w="med" len="med"/>
            <a:tailEnd type="triangle"/>
          </a:ln>
          <a:effectLst/>
        </p:spPr>
      </p:cxnSp>
      <p:cxnSp>
        <p:nvCxnSpPr>
          <p:cNvPr id="31" name="肘形连接符 30"/>
          <p:cNvCxnSpPr>
            <a:endCxn id="6" idx="3"/>
          </p:cNvCxnSpPr>
          <p:nvPr/>
        </p:nvCxnSpPr>
        <p:spPr bwMode="auto">
          <a:xfrm rot="5400000">
            <a:off x="3727270" y="1496725"/>
            <a:ext cx="1803343" cy="6212694"/>
          </a:xfrm>
          <a:prstGeom prst="bentConnector4">
            <a:avLst>
              <a:gd name="adj1" fmla="val 46424"/>
              <a:gd name="adj2" fmla="val 100075"/>
            </a:avLst>
          </a:prstGeom>
          <a:solidFill>
            <a:schemeClr val="accent1"/>
          </a:solidFill>
          <a:ln w="38100" cap="flat" cmpd="sng" algn="ctr">
            <a:solidFill>
              <a:schemeClr val="tx1"/>
            </a:solidFill>
            <a:prstDash val="solid"/>
            <a:round/>
            <a:headEnd type="triangle" w="med" len="med"/>
            <a:tailEnd type="triangle"/>
          </a:ln>
          <a:effectLst/>
        </p:spPr>
      </p:cxnSp>
      <p:cxnSp>
        <p:nvCxnSpPr>
          <p:cNvPr id="37" name="肘形连接符 36"/>
          <p:cNvCxnSpPr>
            <a:endCxn id="5" idx="3"/>
          </p:cNvCxnSpPr>
          <p:nvPr/>
        </p:nvCxnSpPr>
        <p:spPr bwMode="auto">
          <a:xfrm rot="5400000">
            <a:off x="6597947" y="4246312"/>
            <a:ext cx="1803343" cy="713521"/>
          </a:xfrm>
          <a:prstGeom prst="bentConnector4">
            <a:avLst>
              <a:gd name="adj1" fmla="val 46424"/>
              <a:gd name="adj2" fmla="val 99648"/>
            </a:avLst>
          </a:prstGeom>
          <a:solidFill>
            <a:schemeClr val="accent1"/>
          </a:solidFill>
          <a:ln w="38100" cap="flat" cmpd="sng" algn="ctr">
            <a:solidFill>
              <a:schemeClr val="tx1"/>
            </a:solidFill>
            <a:prstDash val="solid"/>
            <a:round/>
            <a:headEnd type="triangle" w="med" len="med"/>
            <a:tailEnd type="triangle"/>
          </a:ln>
          <a:effectLst/>
        </p:spPr>
      </p:cxnSp>
      <p:cxnSp>
        <p:nvCxnSpPr>
          <p:cNvPr id="41" name="肘形连接符 40"/>
          <p:cNvCxnSpPr/>
          <p:nvPr/>
        </p:nvCxnSpPr>
        <p:spPr bwMode="auto">
          <a:xfrm rot="16200000" flipH="1">
            <a:off x="7946225" y="3737291"/>
            <a:ext cx="1674358" cy="1602575"/>
          </a:xfrm>
          <a:prstGeom prst="bentConnector3">
            <a:avLst>
              <a:gd name="adj1" fmla="val 50000"/>
            </a:avLst>
          </a:prstGeom>
          <a:solidFill>
            <a:schemeClr val="accent1"/>
          </a:solidFill>
          <a:ln w="38100" cap="flat" cmpd="sng" algn="ctr">
            <a:solidFill>
              <a:schemeClr val="tx1"/>
            </a:solidFill>
            <a:prstDash val="solid"/>
            <a:round/>
            <a:headEnd type="triangle" w="med" len="med"/>
            <a:tailEnd type="triangle"/>
          </a:ln>
          <a:effectLst/>
        </p:spPr>
      </p:cxnSp>
      <p:cxnSp>
        <p:nvCxnSpPr>
          <p:cNvPr id="47" name="肘形连接符 46"/>
          <p:cNvCxnSpPr/>
          <p:nvPr/>
        </p:nvCxnSpPr>
        <p:spPr bwMode="auto">
          <a:xfrm rot="5400000">
            <a:off x="5815471" y="3717029"/>
            <a:ext cx="1803343" cy="1772086"/>
          </a:xfrm>
          <a:prstGeom prst="bentConnector3">
            <a:avLst>
              <a:gd name="adj1" fmla="val 46099"/>
            </a:avLst>
          </a:prstGeom>
          <a:solidFill>
            <a:schemeClr val="accent1"/>
          </a:solidFill>
          <a:ln w="38100" cap="flat" cmpd="sng" algn="ctr">
            <a:solidFill>
              <a:schemeClr val="tx1"/>
            </a:solidFill>
            <a:prstDash val="solid"/>
            <a:round/>
            <a:headEnd type="triangle" w="med" len="med"/>
            <a:tailEnd type="triangle"/>
          </a:ln>
          <a:effectLst/>
        </p:spPr>
      </p:cxnSp>
      <p:sp>
        <p:nvSpPr>
          <p:cNvPr id="49" name="文本框 48"/>
          <p:cNvSpPr txBox="1"/>
          <p:nvPr/>
        </p:nvSpPr>
        <p:spPr>
          <a:xfrm>
            <a:off x="5427828" y="1966883"/>
            <a:ext cx="1646244" cy="1200329"/>
          </a:xfrm>
          <a:prstGeom prst="rect">
            <a:avLst/>
          </a:prstGeom>
          <a:noFill/>
        </p:spPr>
        <p:txBody>
          <a:bodyPr wrap="square" rtlCol="0">
            <a:spAutoFit/>
          </a:bodyPr>
          <a:lstStyle/>
          <a:p>
            <a:r>
              <a:rPr lang="en-US" altLang="zh-CN" dirty="0" smtClean="0"/>
              <a:t>Computing requirements (X resource with Y latency)</a:t>
            </a:r>
            <a:endParaRPr lang="zh-CN" altLang="en-US" dirty="0"/>
          </a:p>
        </p:txBody>
      </p:sp>
      <p:sp>
        <p:nvSpPr>
          <p:cNvPr id="52" name="文本框 51"/>
          <p:cNvSpPr txBox="1"/>
          <p:nvPr/>
        </p:nvSpPr>
        <p:spPr>
          <a:xfrm>
            <a:off x="1548384" y="4597850"/>
            <a:ext cx="1646244" cy="646331"/>
          </a:xfrm>
          <a:prstGeom prst="rect">
            <a:avLst/>
          </a:prstGeom>
          <a:noFill/>
        </p:spPr>
        <p:txBody>
          <a:bodyPr wrap="square" rtlCol="0">
            <a:spAutoFit/>
          </a:bodyPr>
          <a:lstStyle/>
          <a:p>
            <a:r>
              <a:rPr lang="en-US" altLang="zh-CN" dirty="0" smtClean="0"/>
              <a:t>0.4 X resource with t1 latency)</a:t>
            </a:r>
            <a:endParaRPr lang="zh-CN" altLang="en-US" dirty="0"/>
          </a:p>
        </p:txBody>
      </p:sp>
      <p:sp>
        <p:nvSpPr>
          <p:cNvPr id="53" name="文本框 52"/>
          <p:cNvSpPr txBox="1"/>
          <p:nvPr/>
        </p:nvSpPr>
        <p:spPr>
          <a:xfrm>
            <a:off x="4145201" y="4602180"/>
            <a:ext cx="1646244" cy="646331"/>
          </a:xfrm>
          <a:prstGeom prst="rect">
            <a:avLst/>
          </a:prstGeom>
          <a:noFill/>
        </p:spPr>
        <p:txBody>
          <a:bodyPr wrap="square" rtlCol="0">
            <a:spAutoFit/>
          </a:bodyPr>
          <a:lstStyle/>
          <a:p>
            <a:r>
              <a:rPr lang="en-US" altLang="zh-CN" dirty="0" smtClean="0"/>
              <a:t>0.3 X resource with t2 latency)</a:t>
            </a:r>
            <a:endParaRPr lang="zh-CN" altLang="en-US" dirty="0"/>
          </a:p>
        </p:txBody>
      </p:sp>
      <p:sp>
        <p:nvSpPr>
          <p:cNvPr id="54" name="文本框 53"/>
          <p:cNvSpPr txBox="1"/>
          <p:nvPr/>
        </p:nvSpPr>
        <p:spPr>
          <a:xfrm>
            <a:off x="7151467" y="4597850"/>
            <a:ext cx="1646244" cy="646331"/>
          </a:xfrm>
          <a:prstGeom prst="rect">
            <a:avLst/>
          </a:prstGeom>
          <a:noFill/>
        </p:spPr>
        <p:txBody>
          <a:bodyPr wrap="square" rtlCol="0">
            <a:spAutoFit/>
          </a:bodyPr>
          <a:lstStyle/>
          <a:p>
            <a:r>
              <a:rPr lang="en-US" altLang="zh-CN" dirty="0" smtClean="0"/>
              <a:t>0.2 X resource with t3 latency)</a:t>
            </a:r>
            <a:endParaRPr lang="zh-CN" altLang="en-US" dirty="0"/>
          </a:p>
        </p:txBody>
      </p:sp>
      <p:sp>
        <p:nvSpPr>
          <p:cNvPr id="55" name="文本框 54"/>
          <p:cNvSpPr txBox="1"/>
          <p:nvPr/>
        </p:nvSpPr>
        <p:spPr>
          <a:xfrm>
            <a:off x="9654998" y="4597849"/>
            <a:ext cx="1646244" cy="646331"/>
          </a:xfrm>
          <a:prstGeom prst="rect">
            <a:avLst/>
          </a:prstGeom>
          <a:noFill/>
        </p:spPr>
        <p:txBody>
          <a:bodyPr wrap="square" rtlCol="0">
            <a:spAutoFit/>
          </a:bodyPr>
          <a:lstStyle/>
          <a:p>
            <a:r>
              <a:rPr lang="en-US" altLang="zh-CN" dirty="0" smtClean="0"/>
              <a:t>0.1 X resource with t4 latency)</a:t>
            </a:r>
            <a:endParaRPr lang="zh-CN" altLang="en-US" dirty="0"/>
          </a:p>
        </p:txBody>
      </p:sp>
      <p:sp>
        <p:nvSpPr>
          <p:cNvPr id="51" name="文本框 50"/>
          <p:cNvSpPr txBox="1"/>
          <p:nvPr/>
        </p:nvSpPr>
        <p:spPr>
          <a:xfrm>
            <a:off x="8385110" y="1387888"/>
            <a:ext cx="3670041" cy="1754326"/>
          </a:xfrm>
          <a:prstGeom prst="rect">
            <a:avLst/>
          </a:prstGeom>
          <a:solidFill>
            <a:schemeClr val="tx2">
              <a:lumMod val="20000"/>
              <a:lumOff val="80000"/>
            </a:schemeClr>
          </a:solidFill>
        </p:spPr>
        <p:txBody>
          <a:bodyPr wrap="square" rtlCol="0">
            <a:spAutoFit/>
          </a:bodyPr>
          <a:lstStyle/>
          <a:p>
            <a:pPr marL="285750" indent="-285750">
              <a:buFont typeface="Arial" panose="020B0604020202020204" pitchFamily="34" charset="0"/>
              <a:buChar char="•"/>
            </a:pPr>
            <a:r>
              <a:rPr lang="en-US" altLang="zh-CN" dirty="0" smtClean="0"/>
              <a:t>Service provider 1: Data center 1 and 3</a:t>
            </a:r>
          </a:p>
          <a:p>
            <a:pPr marL="285750" indent="-285750">
              <a:buFont typeface="Arial" panose="020B0604020202020204" pitchFamily="34" charset="0"/>
              <a:buChar char="•"/>
            </a:pPr>
            <a:r>
              <a:rPr lang="en-US" altLang="zh-CN" dirty="0"/>
              <a:t>Service provider </a:t>
            </a:r>
            <a:r>
              <a:rPr lang="en-US" altLang="zh-CN" dirty="0" smtClean="0"/>
              <a:t>2: Data </a:t>
            </a:r>
            <a:r>
              <a:rPr lang="en-US" altLang="zh-CN" dirty="0"/>
              <a:t>center </a:t>
            </a:r>
            <a:r>
              <a:rPr lang="en-US" altLang="zh-CN" dirty="0" smtClean="0"/>
              <a:t>2 </a:t>
            </a:r>
          </a:p>
          <a:p>
            <a:pPr marL="285750" indent="-285750">
              <a:buFont typeface="Arial" panose="020B0604020202020204" pitchFamily="34" charset="0"/>
              <a:buChar char="•"/>
            </a:pPr>
            <a:r>
              <a:rPr lang="en-US" altLang="zh-CN" dirty="0"/>
              <a:t>Service provider </a:t>
            </a:r>
            <a:r>
              <a:rPr lang="en-US" altLang="zh-CN" dirty="0" smtClean="0"/>
              <a:t>3: </a:t>
            </a:r>
            <a:r>
              <a:rPr lang="en-US" altLang="zh-CN" dirty="0"/>
              <a:t>Data center </a:t>
            </a:r>
            <a:r>
              <a:rPr lang="en-US" altLang="zh-CN" dirty="0" smtClean="0"/>
              <a:t>4 </a:t>
            </a:r>
            <a:endParaRPr lang="en-US" altLang="zh-CN" dirty="0"/>
          </a:p>
          <a:p>
            <a:pPr marL="285750" indent="-285750">
              <a:buFont typeface="Arial" panose="020B0604020202020204" pitchFamily="34" charset="0"/>
              <a:buChar char="•"/>
            </a:pPr>
            <a:r>
              <a:rPr lang="en-US" altLang="zh-CN" dirty="0" smtClean="0"/>
              <a:t>t1, t2, t3, t4 network and processing time less that Y</a:t>
            </a:r>
          </a:p>
        </p:txBody>
      </p:sp>
    </p:spTree>
    <p:extLst>
      <p:ext uri="{BB962C8B-B14F-4D97-AF65-F5344CB8AC3E}">
        <p14:creationId xmlns:p14="http://schemas.microsoft.com/office/powerpoint/2010/main" val="227125125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内容占位符 2"/>
          <p:cNvSpPr>
            <a:spLocks noGrp="1"/>
          </p:cNvSpPr>
          <p:nvPr>
            <p:ph idx="1"/>
          </p:nvPr>
        </p:nvSpPr>
        <p:spPr>
          <a:xfrm>
            <a:off x="524226" y="1993392"/>
            <a:ext cx="11124670" cy="4830763"/>
          </a:xfrm>
        </p:spPr>
        <p:txBody>
          <a:bodyPr/>
          <a:lstStyle/>
          <a:p>
            <a:r>
              <a:rPr lang="en-US" altLang="zh-CN" sz="2000" dirty="0" smtClean="0"/>
              <a:t>Some service may need UEs lot of computing resource, so UE may need to share some of the computing load through 5GS to other computing resource, to achieve lower energy consumption.</a:t>
            </a:r>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pPr marL="0" indent="0">
              <a:buNone/>
            </a:pPr>
            <a:endParaRPr lang="zh-CN" altLang="en-US" sz="1900" dirty="0"/>
          </a:p>
        </p:txBody>
      </p:sp>
      <p:sp>
        <p:nvSpPr>
          <p:cNvPr id="2" name="标题 1"/>
          <p:cNvSpPr>
            <a:spLocks noGrp="1"/>
          </p:cNvSpPr>
          <p:nvPr>
            <p:ph type="title"/>
          </p:nvPr>
        </p:nvSpPr>
        <p:spPr>
          <a:xfrm>
            <a:off x="652463" y="228600"/>
            <a:ext cx="9237986" cy="1143000"/>
          </a:xfrm>
        </p:spPr>
        <p:txBody>
          <a:bodyPr/>
          <a:lstStyle/>
          <a:p>
            <a:pPr algn="l"/>
            <a:r>
              <a:rPr lang="en-US" altLang="zh-CN" sz="3200" b="1" dirty="0" smtClean="0"/>
              <a:t>Use case 2: Computing </a:t>
            </a:r>
            <a:r>
              <a:rPr lang="en-US" altLang="zh-CN" sz="3200" b="1" dirty="0"/>
              <a:t>load sharing </a:t>
            </a:r>
            <a:r>
              <a:rPr lang="en-US" altLang="zh-CN" sz="3200" b="1" dirty="0" smtClean="0"/>
              <a:t>among terminals and between </a:t>
            </a:r>
            <a:r>
              <a:rPr lang="en-US" altLang="zh-CN" sz="3200" b="1" dirty="0"/>
              <a:t>terminal and network</a:t>
            </a:r>
            <a:endParaRPr lang="zh-CN" altLang="en-US" sz="3200" b="1" dirty="0"/>
          </a:p>
        </p:txBody>
      </p:sp>
      <p:pic>
        <p:nvPicPr>
          <p:cNvPr id="3074" name="Picture 2" descr="https://gimg2.baidu.com/image_search/src=http%3A%2F%2Fpic.51yuansu.com%2Fpic2%2Fcover%2F00%2F45%2F49%2F5814e9e87e7e7_610.jpg&amp;refer=http%3A%2F%2Fpic.51yuansu.com&amp;app=2002&amp;size=f9999,10000&amp;q=a80&amp;n=0&amp;g=0n&amp;fmt=jpeg?sec=1638005243&amp;t=94e7feea5eb17f3b4b7b4ed34a6dfab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14564" y="5003351"/>
            <a:ext cx="1327634" cy="132763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gimg2.baidu.com/image_search/src=http%3A%2F%2Fpic.51yuansu.com%2Fpic3%2Fcover%2F03%2F05%2F92%2F5b2b18390da37_610.jpg&amp;refer=http%3A%2F%2Fpic.51yuansu.com&amp;app=2002&amp;size=f9999,10000&amp;q=a80&amp;n=0&amp;g=0n&amp;fmt=jpeg?sec=1638005273&amp;t=abb35662c363e39d7d57cbd72c55c20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930" y="2716289"/>
            <a:ext cx="1328463" cy="132846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gimg2.baidu.com/image_search/src=http%3A%2F%2Fpic.51yuansu.com%2Fpic2%2Fcover%2F00%2F32%2F40%2F5810ee6107d83_610.jpg&amp;refer=http%3A%2F%2Fpic.51yuansu.com&amp;app=2002&amp;size=f9999,10000&amp;q=a80&amp;n=0&amp;g=0n&amp;fmt=jpeg?sec=1638005304&amp;t=9912190cec0c41b04478465607160e0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35954" y="2944554"/>
            <a:ext cx="1334617" cy="133461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gimg2.baidu.com/image_search/src=http%3A%2F%2Ffile.elecfans.com%2Fweb1%2FM00%2FD0%2F06%2Fo4YBAF-3GcCAQUpCAAA5SAU7wOg644.jpg&amp;refer=http%3A%2F%2Ffile.elecfans.com&amp;app=2002&amp;size=f9999,10000&amp;q=a80&amp;n=0&amp;g=0n&amp;fmt=jpeg?sec=1638005371&amp;t=39cb3d1a5397eee8bf222295d32e4e37"/>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r="15436"/>
          <a:stretch/>
        </p:blipFill>
        <p:spPr bwMode="auto">
          <a:xfrm>
            <a:off x="7142209" y="4408773"/>
            <a:ext cx="1922105" cy="1729647"/>
          </a:xfrm>
          <a:prstGeom prst="rect">
            <a:avLst/>
          </a:prstGeom>
          <a:noFill/>
          <a:extLst>
            <a:ext uri="{909E8E84-426E-40DD-AFC4-6F175D3DCCD1}">
              <a14:hiddenFill xmlns:a14="http://schemas.microsoft.com/office/drawing/2010/main">
                <a:solidFill>
                  <a:srgbClr val="FFFFFF"/>
                </a:solidFill>
              </a14:hiddenFill>
            </a:ext>
          </a:extLst>
        </p:spPr>
      </p:pic>
      <p:sp>
        <p:nvSpPr>
          <p:cNvPr id="8" name="Freeform 13"/>
          <p:cNvSpPr>
            <a:spLocks noChangeAspect="1"/>
          </p:cNvSpPr>
          <p:nvPr/>
        </p:nvSpPr>
        <p:spPr bwMode="auto">
          <a:xfrm flipH="1">
            <a:off x="4049065" y="3608785"/>
            <a:ext cx="2627246" cy="1295845"/>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70C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ctr" anchorCtr="0" compatLnSpc="1"/>
          <a:lstStyle/>
          <a:p>
            <a:pPr algn="ctr">
              <a:lnSpc>
                <a:spcPct val="240000"/>
              </a:lnSpc>
            </a:pPr>
            <a:r>
              <a:rPr lang="en-US" altLang="zh-CN" sz="2800" dirty="0" smtClean="0">
                <a:solidFill>
                  <a:schemeClr val="tx1"/>
                </a:solidFill>
                <a:latin typeface="Source Sans Pro Black" panose="020B0803030403020204" charset="0"/>
                <a:ea typeface="微软雅黑" panose="020B0503020204020204" charset="-122"/>
              </a:rPr>
              <a:t>5GS</a:t>
            </a:r>
            <a:endParaRPr lang="en-US" altLang="zh-CN" sz="2800" dirty="0">
              <a:solidFill>
                <a:schemeClr val="tx1"/>
              </a:solidFill>
              <a:latin typeface="Source Sans Pro Black" panose="020B0803030403020204" charset="0"/>
              <a:ea typeface="微软雅黑" panose="020B0503020204020204" charset="-122"/>
            </a:endParaRPr>
          </a:p>
        </p:txBody>
      </p:sp>
      <p:cxnSp>
        <p:nvCxnSpPr>
          <p:cNvPr id="4" name="肘形连接符 3"/>
          <p:cNvCxnSpPr/>
          <p:nvPr/>
        </p:nvCxnSpPr>
        <p:spPr bwMode="auto">
          <a:xfrm>
            <a:off x="3067218" y="3608785"/>
            <a:ext cx="958130" cy="664232"/>
          </a:xfrm>
          <a:prstGeom prst="bentConnector3">
            <a:avLst/>
          </a:prstGeom>
          <a:solidFill>
            <a:schemeClr val="accent1"/>
          </a:solidFill>
          <a:ln w="9525" cap="flat" cmpd="sng" algn="ctr">
            <a:solidFill>
              <a:schemeClr val="tx1"/>
            </a:solidFill>
            <a:prstDash val="solid"/>
            <a:round/>
            <a:headEnd type="triangle" w="med" len="med"/>
            <a:tailEnd type="triangle"/>
          </a:ln>
          <a:effectLst/>
        </p:spPr>
      </p:cxnSp>
      <p:cxnSp>
        <p:nvCxnSpPr>
          <p:cNvPr id="6" name="肘形连接符 5"/>
          <p:cNvCxnSpPr>
            <a:stCxn id="3074" idx="3"/>
          </p:cNvCxnSpPr>
          <p:nvPr/>
        </p:nvCxnSpPr>
        <p:spPr bwMode="auto">
          <a:xfrm flipV="1">
            <a:off x="3042198" y="4804530"/>
            <a:ext cx="960926" cy="862638"/>
          </a:xfrm>
          <a:prstGeom prst="bentConnector3">
            <a:avLst/>
          </a:prstGeom>
          <a:solidFill>
            <a:schemeClr val="accent1"/>
          </a:solidFill>
          <a:ln w="9525" cap="flat" cmpd="sng" algn="ctr">
            <a:solidFill>
              <a:schemeClr val="tx1"/>
            </a:solidFill>
            <a:prstDash val="solid"/>
            <a:round/>
            <a:headEnd type="triangle" w="med" len="med"/>
            <a:tailEnd type="triangle"/>
          </a:ln>
          <a:effectLst/>
        </p:spPr>
      </p:cxnSp>
      <p:cxnSp>
        <p:nvCxnSpPr>
          <p:cNvPr id="9" name="肘形连接符 8"/>
          <p:cNvCxnSpPr>
            <a:stCxn id="8" idx="8"/>
            <a:endCxn id="3078" idx="1"/>
          </p:cNvCxnSpPr>
          <p:nvPr/>
        </p:nvCxnSpPr>
        <p:spPr bwMode="auto">
          <a:xfrm rot="10800000" flipH="1">
            <a:off x="6676310" y="3611864"/>
            <a:ext cx="759643" cy="945355"/>
          </a:xfrm>
          <a:prstGeom prst="bentConnector5">
            <a:avLst>
              <a:gd name="adj1" fmla="val 40560"/>
              <a:gd name="adj2" fmla="val 100326"/>
              <a:gd name="adj3" fmla="val 67446"/>
            </a:avLst>
          </a:prstGeom>
          <a:solidFill>
            <a:schemeClr val="accent1"/>
          </a:solidFill>
          <a:ln w="9525" cap="flat" cmpd="sng" algn="ctr">
            <a:solidFill>
              <a:schemeClr val="tx1"/>
            </a:solidFill>
            <a:prstDash val="solid"/>
            <a:round/>
            <a:headEnd type="none" w="med" len="med"/>
            <a:tailEnd type="triangle"/>
          </a:ln>
          <a:effectLst/>
        </p:spPr>
      </p:cxnSp>
      <p:cxnSp>
        <p:nvCxnSpPr>
          <p:cNvPr id="14" name="肘形连接符 13"/>
          <p:cNvCxnSpPr>
            <a:stCxn id="8" idx="8"/>
            <a:endCxn id="3080" idx="1"/>
          </p:cNvCxnSpPr>
          <p:nvPr/>
        </p:nvCxnSpPr>
        <p:spPr bwMode="auto">
          <a:xfrm rot="10800000" flipH="1" flipV="1">
            <a:off x="6676311" y="4557217"/>
            <a:ext cx="465898" cy="716379"/>
          </a:xfrm>
          <a:prstGeom prst="bentConnector3">
            <a:avLst>
              <a:gd name="adj1" fmla="val 46221"/>
            </a:avLst>
          </a:prstGeom>
          <a:solidFill>
            <a:schemeClr val="accent1"/>
          </a:solidFill>
          <a:ln w="9525" cap="flat" cmpd="sng" algn="ctr">
            <a:solidFill>
              <a:schemeClr val="tx1"/>
            </a:solidFill>
            <a:prstDash val="solid"/>
            <a:round/>
            <a:headEnd type="triangle" w="med" len="med"/>
            <a:tailEnd type="triangle"/>
          </a:ln>
          <a:effectLst/>
        </p:spPr>
      </p:cxnSp>
      <p:sp>
        <p:nvSpPr>
          <p:cNvPr id="16" name="文本框 15"/>
          <p:cNvSpPr txBox="1"/>
          <p:nvPr/>
        </p:nvSpPr>
        <p:spPr>
          <a:xfrm>
            <a:off x="3064252" y="3248334"/>
            <a:ext cx="1202635" cy="369332"/>
          </a:xfrm>
          <a:prstGeom prst="rect">
            <a:avLst/>
          </a:prstGeom>
          <a:noFill/>
        </p:spPr>
        <p:txBody>
          <a:bodyPr wrap="square" rtlCol="0">
            <a:spAutoFit/>
          </a:bodyPr>
          <a:lstStyle/>
          <a:p>
            <a:r>
              <a:rPr lang="en-US" altLang="zh-CN" dirty="0" smtClean="0"/>
              <a:t>Load share</a:t>
            </a:r>
            <a:endParaRPr lang="zh-CN" altLang="en-US" dirty="0"/>
          </a:p>
        </p:txBody>
      </p:sp>
      <p:sp>
        <p:nvSpPr>
          <p:cNvPr id="22" name="文本框 21"/>
          <p:cNvSpPr txBox="1"/>
          <p:nvPr/>
        </p:nvSpPr>
        <p:spPr>
          <a:xfrm>
            <a:off x="6086561" y="3006659"/>
            <a:ext cx="1446918" cy="646331"/>
          </a:xfrm>
          <a:prstGeom prst="rect">
            <a:avLst/>
          </a:prstGeom>
          <a:noFill/>
        </p:spPr>
        <p:txBody>
          <a:bodyPr wrap="square" rtlCol="0">
            <a:spAutoFit/>
          </a:bodyPr>
          <a:lstStyle/>
          <a:p>
            <a:r>
              <a:rPr lang="en-US" altLang="zh-CN" dirty="0" smtClean="0"/>
              <a:t>Load distribute </a:t>
            </a:r>
            <a:endParaRPr lang="zh-CN" altLang="en-US" dirty="0"/>
          </a:p>
        </p:txBody>
      </p:sp>
      <p:sp>
        <p:nvSpPr>
          <p:cNvPr id="15" name="文本框 14"/>
          <p:cNvSpPr txBox="1"/>
          <p:nvPr/>
        </p:nvSpPr>
        <p:spPr>
          <a:xfrm>
            <a:off x="3111135" y="5691663"/>
            <a:ext cx="1202635" cy="369332"/>
          </a:xfrm>
          <a:prstGeom prst="rect">
            <a:avLst/>
          </a:prstGeom>
          <a:noFill/>
        </p:spPr>
        <p:txBody>
          <a:bodyPr wrap="square" rtlCol="0">
            <a:spAutoFit/>
          </a:bodyPr>
          <a:lstStyle/>
          <a:p>
            <a:r>
              <a:rPr lang="en-US" altLang="zh-CN" dirty="0" smtClean="0"/>
              <a:t>Load share</a:t>
            </a:r>
            <a:endParaRPr lang="zh-CN" altLang="en-US" dirty="0"/>
          </a:p>
        </p:txBody>
      </p:sp>
    </p:spTree>
    <p:extLst>
      <p:ext uri="{BB962C8B-B14F-4D97-AF65-F5344CB8AC3E}">
        <p14:creationId xmlns:p14="http://schemas.microsoft.com/office/powerpoint/2010/main" val="380291614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238539" y="1256697"/>
            <a:ext cx="11817626" cy="646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09585" indent="-609585" fontAlgn="base">
              <a:spcBef>
                <a:spcPct val="20000"/>
              </a:spcBef>
              <a:spcAft>
                <a:spcPct val="0"/>
              </a:spcAft>
              <a:buFontTx/>
              <a:buBlip>
                <a:blip r:embed="rId2"/>
              </a:buBlip>
            </a:pPr>
            <a:r>
              <a:rPr lang="en-GB" altLang="zh-CN" dirty="0"/>
              <a:t>Definition of computing force network. </a:t>
            </a:r>
            <a:endParaRPr lang="zh-CN" altLang="zh-CN" dirty="0"/>
          </a:p>
          <a:p>
            <a:pPr marL="609585" indent="-609585" fontAlgn="base">
              <a:spcBef>
                <a:spcPct val="20000"/>
              </a:spcBef>
              <a:spcAft>
                <a:spcPct val="0"/>
              </a:spcAft>
              <a:buFontTx/>
              <a:buBlip>
                <a:blip r:embed="rId2"/>
              </a:buBlip>
            </a:pPr>
            <a:r>
              <a:rPr lang="en-GB" altLang="zh-CN" dirty="0"/>
              <a:t>Study use cases related to 5GS support of computing force network and potential requirements, e.g.</a:t>
            </a:r>
            <a:endParaRPr lang="zh-CN" altLang="zh-CN" dirty="0"/>
          </a:p>
          <a:p>
            <a:pPr marL="989013" lvl="1" indent="-379413" fontAlgn="base">
              <a:spcBef>
                <a:spcPct val="20000"/>
              </a:spcBef>
              <a:spcAft>
                <a:spcPct val="0"/>
              </a:spcAft>
              <a:buClr>
                <a:srgbClr val="C00000"/>
              </a:buClr>
              <a:buBlip>
                <a:blip r:embed="rId3"/>
              </a:buBlip>
            </a:pPr>
            <a:r>
              <a:rPr lang="en-US" altLang="zh-CN" sz="1600" dirty="0" smtClean="0"/>
              <a:t>Quantify </a:t>
            </a:r>
            <a:r>
              <a:rPr lang="en-US" altLang="zh-CN" sz="1600" dirty="0"/>
              <a:t>computing resource (including 5GS internal computing resource and external computing resource) and computing requirements.</a:t>
            </a:r>
          </a:p>
          <a:p>
            <a:pPr marL="989013" lvl="1" indent="-379413" fontAlgn="base">
              <a:spcBef>
                <a:spcPct val="20000"/>
              </a:spcBef>
              <a:spcAft>
                <a:spcPct val="0"/>
              </a:spcAft>
              <a:buClr>
                <a:srgbClr val="C00000"/>
              </a:buClr>
              <a:buBlip>
                <a:blip r:embed="rId3"/>
              </a:buBlip>
            </a:pPr>
            <a:r>
              <a:rPr lang="en-US" altLang="zh-CN" sz="1600" dirty="0" smtClean="0"/>
              <a:t>Authentication </a:t>
            </a:r>
            <a:r>
              <a:rPr lang="en-US" altLang="zh-CN" sz="1600" dirty="0"/>
              <a:t>and registration of 3rd party computing resource (data </a:t>
            </a:r>
            <a:r>
              <a:rPr lang="en-US" altLang="zh-CN" sz="1600" dirty="0" err="1"/>
              <a:t>centre</a:t>
            </a:r>
            <a:r>
              <a:rPr lang="en-US" altLang="zh-CN" sz="1600" dirty="0"/>
              <a:t> of cloud service providers, computing capability in UE, edge computing service providers, computing capability in customer-premise networks, </a:t>
            </a:r>
            <a:r>
              <a:rPr lang="en-US" altLang="zh-CN" sz="1600" dirty="0" err="1"/>
              <a:t>etc</a:t>
            </a:r>
            <a:r>
              <a:rPr lang="en-US" altLang="zh-CN" sz="1600" dirty="0"/>
              <a:t>).</a:t>
            </a:r>
          </a:p>
          <a:p>
            <a:pPr marL="989013" lvl="1" indent="-379413" fontAlgn="base">
              <a:spcBef>
                <a:spcPct val="20000"/>
              </a:spcBef>
              <a:spcAft>
                <a:spcPct val="0"/>
              </a:spcAft>
              <a:buClr>
                <a:srgbClr val="C00000"/>
              </a:buClr>
              <a:buBlip>
                <a:blip r:embed="rId3"/>
              </a:buBlip>
            </a:pPr>
            <a:r>
              <a:rPr lang="en-US" altLang="zh-CN" sz="1600" dirty="0" smtClean="0"/>
              <a:t>Discovery </a:t>
            </a:r>
            <a:r>
              <a:rPr lang="en-US" altLang="zh-CN" sz="1600" dirty="0"/>
              <a:t>and utilization of computing resources based on service requirements.</a:t>
            </a:r>
          </a:p>
          <a:p>
            <a:pPr marL="989013" lvl="1" indent="-379413" fontAlgn="base">
              <a:spcBef>
                <a:spcPct val="20000"/>
              </a:spcBef>
              <a:spcAft>
                <a:spcPct val="0"/>
              </a:spcAft>
              <a:buClr>
                <a:srgbClr val="C00000"/>
              </a:buClr>
              <a:buBlip>
                <a:blip r:embed="rId3"/>
              </a:buBlip>
            </a:pPr>
            <a:r>
              <a:rPr lang="en-US" altLang="zh-CN" sz="1600" dirty="0" smtClean="0"/>
              <a:t>Communication </a:t>
            </a:r>
            <a:r>
              <a:rPr lang="en-US" altLang="zh-CN" sz="1600" dirty="0"/>
              <a:t>requirements to achieve optimal computing resource usage.</a:t>
            </a:r>
          </a:p>
          <a:p>
            <a:pPr marL="989013" lvl="1" indent="-379413" fontAlgn="base">
              <a:spcBef>
                <a:spcPct val="20000"/>
              </a:spcBef>
              <a:spcAft>
                <a:spcPct val="0"/>
              </a:spcAft>
              <a:buClr>
                <a:srgbClr val="C00000"/>
              </a:buClr>
              <a:buBlip>
                <a:blip r:embed="rId3"/>
              </a:buBlip>
            </a:pPr>
            <a:r>
              <a:rPr lang="en-US" altLang="zh-CN" sz="1600" dirty="0" smtClean="0"/>
              <a:t>Potential </a:t>
            </a:r>
            <a:r>
              <a:rPr lang="en-US" altLang="zh-CN" sz="1600" dirty="0"/>
              <a:t>enhancement on </a:t>
            </a:r>
            <a:r>
              <a:rPr lang="en-US" altLang="zh-CN" sz="1600" dirty="0" err="1"/>
              <a:t>QoS</a:t>
            </a:r>
            <a:r>
              <a:rPr lang="en-US" altLang="zh-CN" sz="1600" dirty="0"/>
              <a:t> of computing involved communication service</a:t>
            </a:r>
          </a:p>
          <a:p>
            <a:pPr marL="989013" lvl="1" indent="-379413" fontAlgn="base">
              <a:spcBef>
                <a:spcPct val="20000"/>
              </a:spcBef>
              <a:spcAft>
                <a:spcPct val="0"/>
              </a:spcAft>
              <a:buClr>
                <a:srgbClr val="C00000"/>
              </a:buClr>
              <a:buBlip>
                <a:blip r:embed="rId3"/>
              </a:buBlip>
            </a:pPr>
            <a:r>
              <a:rPr lang="en-US" altLang="zh-CN" sz="1600" dirty="0" smtClean="0"/>
              <a:t>Interactions </a:t>
            </a:r>
            <a:r>
              <a:rPr lang="en-US" altLang="zh-CN" sz="1600" dirty="0"/>
              <a:t>between external computing capability provider (e.g. data </a:t>
            </a:r>
            <a:r>
              <a:rPr lang="en-US" altLang="zh-CN" sz="1600" dirty="0" err="1"/>
              <a:t>centre</a:t>
            </a:r>
            <a:r>
              <a:rPr lang="en-US" altLang="zh-CN" sz="1600" dirty="0"/>
              <a:t>, edge data networks, personal GPU, etc.), whether and how the 5GS can enable users of the compute service to support efficient selection of computing capabilities.</a:t>
            </a:r>
          </a:p>
          <a:p>
            <a:pPr marL="989013" lvl="1" indent="-379413" fontAlgn="base">
              <a:spcBef>
                <a:spcPct val="20000"/>
              </a:spcBef>
              <a:spcAft>
                <a:spcPct val="0"/>
              </a:spcAft>
              <a:buClr>
                <a:srgbClr val="C00000"/>
              </a:buClr>
              <a:buBlip>
                <a:blip r:embed="rId3"/>
              </a:buBlip>
            </a:pPr>
            <a:r>
              <a:rPr lang="en-US" altLang="zh-CN" sz="1600" dirty="0" smtClean="0"/>
              <a:t>Computing </a:t>
            </a:r>
            <a:r>
              <a:rPr lang="en-US" altLang="zh-CN" sz="1600" dirty="0"/>
              <a:t>load sharing between terminal and network, e.g. for some cases, the low energy consumption requirement for UE.</a:t>
            </a:r>
          </a:p>
          <a:p>
            <a:pPr marL="609585" indent="-609585" fontAlgn="base">
              <a:spcBef>
                <a:spcPct val="20000"/>
              </a:spcBef>
              <a:spcAft>
                <a:spcPct val="0"/>
              </a:spcAft>
              <a:buFontTx/>
              <a:buBlip>
                <a:blip r:embed="rId2"/>
              </a:buBlip>
            </a:pPr>
            <a:r>
              <a:rPr lang="en-GB" altLang="zh-CN" dirty="0" smtClean="0"/>
              <a:t>Identify KPIs regarding computing capability including latency (include network latency and processing latency), reliability, etc.</a:t>
            </a:r>
            <a:endParaRPr lang="zh-CN" altLang="zh-CN" dirty="0" smtClean="0"/>
          </a:p>
          <a:p>
            <a:pPr marL="609585" indent="-609585" fontAlgn="base">
              <a:spcBef>
                <a:spcPct val="20000"/>
              </a:spcBef>
              <a:spcAft>
                <a:spcPct val="0"/>
              </a:spcAft>
              <a:buFontTx/>
              <a:buBlip>
                <a:blip r:embed="rId2"/>
              </a:buBlip>
            </a:pPr>
            <a:r>
              <a:rPr lang="en-GB" altLang="zh-CN" dirty="0" smtClean="0"/>
              <a:t>Other </a:t>
            </a:r>
            <a:r>
              <a:rPr lang="en-GB" altLang="zh-CN" dirty="0"/>
              <a:t>aspects include security, charging and privacy.</a:t>
            </a:r>
            <a:endParaRPr lang="zh-CN" altLang="zh-CN" dirty="0"/>
          </a:p>
        </p:txBody>
      </p:sp>
    </p:spTree>
    <p:extLst>
      <p:ext uri="{BB962C8B-B14F-4D97-AF65-F5344CB8AC3E}">
        <p14:creationId xmlns:p14="http://schemas.microsoft.com/office/powerpoint/2010/main" val="344224368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extLst>
      <p:ext uri="{BB962C8B-B14F-4D97-AF65-F5344CB8AC3E}">
        <p14:creationId xmlns:p14="http://schemas.microsoft.com/office/powerpoint/2010/main" val="1189684872"/>
      </p:ext>
    </p:extLst>
  </p:cSld>
  <p:clrMapOvr>
    <a:masterClrMapping/>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33" id="{970E216D-5523-4E27-BDA7-46024EE7912B}" vid="{C31BEF71-225D-4777-A534-150524F04754}"/>
    </a:ext>
  </a:extLst>
</a:theme>
</file>

<file path=docProps/app.xml><?xml version="1.0" encoding="utf-8"?>
<Properties xmlns="http://schemas.openxmlformats.org/officeDocument/2006/extended-properties" xmlns:vt="http://schemas.openxmlformats.org/officeDocument/2006/docPropsVTypes">
  <Template>33</Template>
  <TotalTime>284</TotalTime>
  <Words>626</Words>
  <Application>Microsoft Office PowerPoint</Application>
  <PresentationFormat>宽屏</PresentationFormat>
  <Paragraphs>69</Paragraphs>
  <Slides>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Source Sans Pro Black</vt:lpstr>
      <vt:lpstr>宋体</vt:lpstr>
      <vt:lpstr>微软雅黑</vt:lpstr>
      <vt:lpstr>Arial</vt:lpstr>
      <vt:lpstr>Calibri</vt:lpstr>
      <vt:lpstr>33</vt:lpstr>
      <vt:lpstr>Motivation of supporting computing force network</vt:lpstr>
      <vt:lpstr>Motivation of computing force network</vt:lpstr>
      <vt:lpstr>Classify of computing resource</vt:lpstr>
      <vt:lpstr>Use case 1: 3D modelling for Automobile Manufacturing Company</vt:lpstr>
      <vt:lpstr>Use case 1: 3D modelling for Automobile Manufacturing Company</vt:lpstr>
      <vt:lpstr>Use case 2: Computing load sharing among terminals and between terminal and network</vt:lpstr>
      <vt:lpstr>Objectives:</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xiaonan5</cp:lastModifiedBy>
  <cp:revision>36</cp:revision>
  <dcterms:created xsi:type="dcterms:W3CDTF">2021-10-27T15:05:34Z</dcterms:created>
  <dcterms:modified xsi:type="dcterms:W3CDTF">2021-11-15T08:52:17Z</dcterms:modified>
</cp:coreProperties>
</file>