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61" r:id="rId3"/>
    <p:sldId id="258" r:id="rId4"/>
    <p:sldId id="264" r:id="rId5"/>
    <p:sldId id="263" r:id="rId6"/>
    <p:sldId id="265" r:id="rId7"/>
  </p:sldIdLst>
  <p:sldSz cx="12192000" cy="6858000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0847" autoAdjust="0"/>
  </p:normalViewPr>
  <p:slideViewPr>
    <p:cSldViewPr snapToGrid="0">
      <p:cViewPr varScale="1">
        <p:scale>
          <a:sx n="80" d="100"/>
          <a:sy n="80" d="100"/>
        </p:scale>
        <p:origin x="126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66733" cy="4697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08706" y="1"/>
            <a:ext cx="3066733" cy="4697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5B314-5ABD-4F0B-B461-B8BA6A93A872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1169988"/>
            <a:ext cx="5616575" cy="3160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7708" y="4505981"/>
            <a:ext cx="5661660" cy="36867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8893297"/>
            <a:ext cx="3066733" cy="46977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08706" y="8893297"/>
            <a:ext cx="3066733" cy="46977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301A7-CB7B-4C53-9F35-A85A08552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61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507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251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5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5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74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4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25E182-FFC2-4D7F-BCCF-CEDD62297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0A1607-26E3-493C-8E10-467F457DF2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F4559-5ECC-4BC6-A29D-DB6EDC763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05997D-7BD3-4579-A0D6-56A149DEE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1E1525-6DE3-4630-BA9D-A8CF7FD33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0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555C2E-2CA2-44FB-9F00-E3069A6C0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69CC02-4FCE-4004-B970-F23D7D1A00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AC1334-6D62-4FA8-ADBE-ABBF1EE3A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7EB2ED-1C6B-4D84-920D-BD42238DC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0F7AC2-FB43-49E3-B99E-F6A3E24BC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1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CD00030-FF38-4F46-903B-D92C322F86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1EF05F-8AB1-476F-9CF8-3A1A3CE37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F13254-6CF8-433A-A412-C7816ABFB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C26CC7-54C5-45C7-A317-86ACF174E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77736E-DE33-4111-AB32-A568CE090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76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3EDAD-D539-4A99-84C3-5FF297E15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47DD07-8E58-489F-A8CF-F280B85E2B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A7F069-15C6-44E9-9A3E-38F5B3C83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BE048D-E57D-4440-905B-269DA8E50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CEE40C-7536-47DA-B09A-8F9F1C5B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5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FEA12E-3872-4241-BF9D-2E6539844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10C002-DFEB-4012-BE20-2DB0D0868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95C322-7713-417C-8B83-4C548E444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32926E-38F1-4414-BECE-51D5913F1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34619A-3702-4ABF-80EB-E94D9689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ACB6D3-3582-48BA-B140-7CD6DCEB5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E93F6B-9B03-4E29-A013-795AA606D0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A25131-6B0C-4C8E-966B-DE8AB24FD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6669A9E-E8FD-40AB-8B36-BB0280F3B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73BFE0-7499-4AEB-BC3F-FAB22299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E812DE-FF9A-4C3A-8BFC-9D4E98D80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0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603A40-DB58-4F85-A25D-C044EAA30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688348-196B-48BE-BECD-68C14016B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A4EB76-7602-44F8-BB69-D2082B4A2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98FDF37-6100-4AB3-879A-3D27274309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7E4010D-4044-485A-8C04-6D61042A72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B09EA8B-E579-406B-AD8C-C2BC22E6D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3D3A223-D3B0-42FC-9035-10A9B18DA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DC47E52-5D65-4ACF-A5E5-CD92F2B3B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1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DF685F-560A-4CE7-8197-D4A69437B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256C11D-4894-4631-8237-03238D66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85BA39F-D37A-4360-8946-9CC2B53E7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DBC31D3-5E99-4A09-A83E-EA634B70C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64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7F3AE16-BDD5-4B55-A3FC-AF10ED764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1D04488-10B1-4B56-9E3D-141D14B67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2A224A-6326-40A9-86B2-8FD114E99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920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BB2B6E-BA64-4D77-90F0-3A5F53C2A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645549-2DB8-468A-BD6C-51CABEA78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752BC16-C7DD-4856-88E7-CCE80F4738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06EE29-9178-4B83-BF3E-AF51C169D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449434-2825-4EFD-AA3A-9AB7CC990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E336B7-5A79-44EA-8C2C-1C9ACF18C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605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937266-E80F-4252-B870-702F14CEF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DE30BF3-B597-4534-9EBA-F7C24A231E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056C86-EB5D-462E-9C6D-86BFB2AE8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FC30046-22BE-43A5-899F-1BAB5244E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6DB72A2-EC68-40D6-BD2A-FA31A4628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E4C2D48-43DF-4B16-977C-90C5EEDC8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9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935183-3012-4061-8694-706D64FD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62C329-D0C6-48EB-B0A8-CFA63D37E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8156C6-255D-44BB-A21A-49D0B9B4C9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DE7D6-9568-406B-A47B-C9B4589A9AD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BE3852-B3CD-47C8-AADF-C51F0FEAD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B0E0B3-51CF-4A76-9EBF-D31F4B11C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2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tex.stackexchange.com/questions/229548/adding-legends-to-a-tikz-picture-made-of-graphic-components" TargetMode="External"/><Relationship Id="rId13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hyperlink" Target="http://www.pesnewupdate.com/2017/10/pes-2018-stadium-unlock-by-kilay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reesvg.org/comic-style-servers-vector-illustration" TargetMode="Externa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hyperlink" Target="https://pixabay.com/en/person-symbol-icon-abstract-design-304210/" TargetMode="External"/><Relationship Id="rId4" Type="http://schemas.openxmlformats.org/officeDocument/2006/relationships/hyperlink" Target="https://pixabay.com/en/cloud-weather-rainy-blue-296440/" TargetMode="External"/><Relationship Id="rId9" Type="http://schemas.openxmlformats.org/officeDocument/2006/relationships/image" Target="../media/image4.png"/><Relationship Id="rId14" Type="http://schemas.openxmlformats.org/officeDocument/2006/relationships/hyperlink" Target="https://pixabay.com/ko/%EC%BB%B4%ED%93%A8%ED%84%B0-%EC%84%9C%EB%B2%84-%EC%BC%80%EC%9D%B4%EC%8A%A4-146405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loud-weather-rainy-blue-296440/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503B84-1317-4941-B74A-762527D51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1441450"/>
            <a:ext cx="10987232" cy="414655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Discussion on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Enhanced 5G functionalities for application AI/ML services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OPPO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A9F3CA1-4D3D-4AC7-AF64-44903F84A9C8}"/>
              </a:ext>
            </a:extLst>
          </p:cNvPr>
          <p:cNvSpPr/>
          <p:nvPr/>
        </p:nvSpPr>
        <p:spPr>
          <a:xfrm>
            <a:off x="547396" y="343974"/>
            <a:ext cx="11255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  <a:tabLst>
                <a:tab pos="6120130" algn="r"/>
              </a:tabLst>
            </a:pP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3GPP SA WG1 Meeting #96e 					</a:t>
            </a:r>
            <a:r>
              <a:rPr lang="en-GB" altLang="zh-CN" b="1">
                <a:latin typeface="Arial" panose="020B0604020202020204" pitchFamily="34" charset="0"/>
                <a:cs typeface="Times New Roman" panose="02020603050405020304" pitchFamily="18" charset="0"/>
              </a:rPr>
              <a:t>         S1-214038r1</a:t>
            </a:r>
            <a:endParaRPr lang="zh-CN" altLang="zh-CN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Electronic Meeting, 11 – 18 Nov. 2021</a:t>
            </a:r>
            <a:r>
              <a:rPr lang="en-GB" altLang="zh-CN" sz="12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5551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418" y="1325563"/>
            <a:ext cx="10515600" cy="3767432"/>
          </a:xfrm>
        </p:spPr>
        <p:txBody>
          <a:bodyPr>
            <a:normAutofit/>
          </a:bodyPr>
          <a:lstStyle/>
          <a:p>
            <a:pPr marL="608012" indent="-342900">
              <a:buFont typeface="Wingdings" panose="05000000000000000000" pitchFamily="2" charset="2"/>
              <a:buChar char="q"/>
            </a:pPr>
            <a:r>
              <a:rPr lang="en-US" sz="2200" dirty="0"/>
              <a:t>R18 SA1 study on AMMT identify the basic requirements for AI/ML model transfer on 5GS, which regards 5GS as a channel to </a:t>
            </a:r>
            <a:r>
              <a:rPr lang="en-US" sz="2200"/>
              <a:t>transfer data </a:t>
            </a:r>
            <a:r>
              <a:rPr lang="en-US" sz="2200" dirty="0"/>
              <a:t>about AI/ML.</a:t>
            </a:r>
          </a:p>
          <a:p>
            <a:pPr marL="608012" indent="-342900">
              <a:buFont typeface="Wingdings" panose="05000000000000000000" pitchFamily="2" charset="2"/>
              <a:buChar char="q"/>
            </a:pPr>
            <a:r>
              <a:rPr lang="en-US" sz="2200" dirty="0"/>
              <a:t>However, to better support AI/ML operations on NW as well as device side,  more advanced functionalities need to be investigated, e.g.</a:t>
            </a:r>
          </a:p>
          <a:p>
            <a:pPr marL="265112" indent="0">
              <a:buNone/>
            </a:pPr>
            <a:r>
              <a:rPr lang="en-US" sz="2200" dirty="0"/>
              <a:t>	-  Using Edge Hosting Environment for AI/ML service with 5GS assistance</a:t>
            </a:r>
          </a:p>
          <a:p>
            <a:pPr marL="265112" indent="0">
              <a:buNone/>
            </a:pPr>
            <a:r>
              <a:rPr lang="en-US" sz="2200" dirty="0"/>
              <a:t>	-  Information to be exchanged between NW and device, and between devices</a:t>
            </a:r>
          </a:p>
          <a:p>
            <a:pPr marL="265112" indent="0">
              <a:buNone/>
            </a:pPr>
            <a:r>
              <a:rPr lang="en-US" sz="2200" dirty="0"/>
              <a:t>	-  etc.</a:t>
            </a:r>
          </a:p>
          <a:p>
            <a:pPr marL="542925" indent="-277813">
              <a:buFontTx/>
              <a:buChar char="-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78060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056" y="26546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Using Edge Hosting Environment for AI/ML service with 5GS assistance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810" y="1533551"/>
            <a:ext cx="10515600" cy="2920782"/>
          </a:xfrm>
        </p:spPr>
        <p:txBody>
          <a:bodyPr>
            <a:noAutofit/>
          </a:bodyPr>
          <a:lstStyle/>
          <a:p>
            <a:pPr marL="542925" indent="-277813">
              <a:buFontTx/>
              <a:buChar char="-"/>
            </a:pPr>
            <a:r>
              <a:rPr lang="en-US" sz="2200" dirty="0"/>
              <a:t>AI for Edge Server Content caching</a:t>
            </a:r>
          </a:p>
          <a:p>
            <a:pPr marL="608012" indent="-342900">
              <a:buFont typeface="Wingdings" panose="05000000000000000000" pitchFamily="2" charset="2"/>
              <a:buChar char="ü"/>
            </a:pPr>
            <a:r>
              <a:rPr lang="en-US" sz="2200" dirty="0"/>
              <a:t>How the 5GS can support for model training and inference for Edge server to intelligently cache the most popular content in real-time; </a:t>
            </a:r>
          </a:p>
          <a:p>
            <a:pPr marL="542925" indent="-277813">
              <a:buFontTx/>
              <a:buChar char="-"/>
            </a:pPr>
            <a:r>
              <a:rPr lang="en-US" sz="2200" dirty="0"/>
              <a:t>EHE for 3</a:t>
            </a:r>
            <a:r>
              <a:rPr lang="en-US" sz="2200" baseline="30000" dirty="0"/>
              <a:t>rd</a:t>
            </a:r>
            <a:r>
              <a:rPr lang="en-US" sz="2200" dirty="0"/>
              <a:t> party’s AI/ML work</a:t>
            </a:r>
          </a:p>
          <a:p>
            <a:pPr marL="608012" indent="-342900">
              <a:buFont typeface="Wingdings" panose="05000000000000000000" pitchFamily="2" charset="2"/>
              <a:buChar char="ü"/>
            </a:pPr>
            <a:r>
              <a:rPr lang="en-US" sz="2200" dirty="0"/>
              <a:t>How the 5GS can support 3</a:t>
            </a:r>
            <a:r>
              <a:rPr lang="en-US" sz="2200" baseline="30000" dirty="0"/>
              <a:t>rd</a:t>
            </a:r>
            <a:r>
              <a:rPr lang="en-US" sz="2200" dirty="0"/>
              <a:t> party to use Edge server’s resource in EHE for AI/ML service. e.g. training in MNO EHE and inference in 3</a:t>
            </a:r>
            <a:r>
              <a:rPr lang="en-US" sz="2200" baseline="30000" dirty="0"/>
              <a:t>rd</a:t>
            </a:r>
            <a:r>
              <a:rPr lang="en-US" sz="2200" dirty="0"/>
              <a:t> party’s application service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DDF900C-1DEB-429A-875A-3C42F473C828}"/>
              </a:ext>
            </a:extLst>
          </p:cNvPr>
          <p:cNvSpPr/>
          <p:nvPr/>
        </p:nvSpPr>
        <p:spPr>
          <a:xfrm>
            <a:off x="2373008" y="5256496"/>
            <a:ext cx="1578184" cy="14491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8CE2CB61-C747-4A99-99C6-0D0D225CD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614322" y="4378080"/>
            <a:ext cx="2581239" cy="654304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A88721B-7821-4E59-A4C9-8538E08369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239388" y="4535853"/>
            <a:ext cx="1420362" cy="427453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291683AE-1660-44D7-ADBF-2EDF8D75B0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188062" y="4301902"/>
            <a:ext cx="623898" cy="90511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3F79703-2A0E-4DDD-946D-D2D371E467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280132">
            <a:off x="4595426" y="4261487"/>
            <a:ext cx="409775" cy="263691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2DC72B0-4E2F-48CA-8D41-D484BF3FA9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280132">
            <a:off x="4622430" y="4980382"/>
            <a:ext cx="409775" cy="263691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E1D659CF-EDF0-4E00-9325-DF02A38E899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280132">
            <a:off x="4595426" y="4625968"/>
            <a:ext cx="409775" cy="263691"/>
          </a:xfrm>
          <a:prstGeom prst="rect">
            <a:avLst/>
          </a:prstGeom>
        </p:spPr>
      </p:pic>
      <p:pic>
        <p:nvPicPr>
          <p:cNvPr id="11" name="Picture 10" descr="A picture containing chart&#10;&#10;Description automatically generated">
            <a:extLst>
              <a:ext uri="{FF2B5EF4-FFF2-40B4-BE49-F238E27FC236}">
                <a16:creationId xmlns:a16="http://schemas.microsoft.com/office/drawing/2014/main" id="{1E004695-6B4B-4CA7-AEDC-E2BE11C76EF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553572" y="4324372"/>
            <a:ext cx="1290194" cy="708012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C2313C0-07F0-4681-BC5F-C58DEC129D81}"/>
              </a:ext>
            </a:extLst>
          </p:cNvPr>
          <p:cNvCxnSpPr>
            <a:cxnSpLocks/>
          </p:cNvCxnSpPr>
          <p:nvPr/>
        </p:nvCxnSpPr>
        <p:spPr>
          <a:xfrm flipV="1">
            <a:off x="5024078" y="4393333"/>
            <a:ext cx="1163984" cy="2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0F2D31C8-F918-474D-8BC9-A1955604AE7F}"/>
              </a:ext>
            </a:extLst>
          </p:cNvPr>
          <p:cNvSpPr/>
          <p:nvPr/>
        </p:nvSpPr>
        <p:spPr>
          <a:xfrm>
            <a:off x="4402291" y="4081560"/>
            <a:ext cx="807061" cy="1336039"/>
          </a:xfrm>
          <a:prstGeom prst="ellipse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B561147-E761-451A-904B-2826D7F603C1}"/>
              </a:ext>
            </a:extLst>
          </p:cNvPr>
          <p:cNvCxnSpPr>
            <a:cxnSpLocks/>
          </p:cNvCxnSpPr>
          <p:nvPr/>
        </p:nvCxnSpPr>
        <p:spPr>
          <a:xfrm flipH="1">
            <a:off x="3654622" y="4081560"/>
            <a:ext cx="1042447" cy="596817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63E2F6E-0B70-4283-AA72-D83DFE7CAD4C}"/>
              </a:ext>
            </a:extLst>
          </p:cNvPr>
          <p:cNvCxnSpPr>
            <a:cxnSpLocks/>
          </p:cNvCxnSpPr>
          <p:nvPr/>
        </p:nvCxnSpPr>
        <p:spPr>
          <a:xfrm>
            <a:off x="3322223" y="4885259"/>
            <a:ext cx="1374846" cy="53233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EF09091-DECC-4380-B54D-EF4C89145021}"/>
              </a:ext>
            </a:extLst>
          </p:cNvPr>
          <p:cNvCxnSpPr>
            <a:cxnSpLocks/>
          </p:cNvCxnSpPr>
          <p:nvPr/>
        </p:nvCxnSpPr>
        <p:spPr>
          <a:xfrm flipH="1">
            <a:off x="5024181" y="4496301"/>
            <a:ext cx="1147562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C787AD1-7EA8-489F-AB1B-916B8218ADD3}"/>
              </a:ext>
            </a:extLst>
          </p:cNvPr>
          <p:cNvCxnSpPr>
            <a:cxnSpLocks/>
          </p:cNvCxnSpPr>
          <p:nvPr/>
        </p:nvCxnSpPr>
        <p:spPr>
          <a:xfrm flipV="1">
            <a:off x="5034661" y="4725497"/>
            <a:ext cx="1163984" cy="2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33EB98A-5393-400F-8F21-67E85A5E0762}"/>
              </a:ext>
            </a:extLst>
          </p:cNvPr>
          <p:cNvCxnSpPr>
            <a:cxnSpLocks/>
          </p:cNvCxnSpPr>
          <p:nvPr/>
        </p:nvCxnSpPr>
        <p:spPr>
          <a:xfrm flipV="1">
            <a:off x="5051082" y="5018559"/>
            <a:ext cx="1163984" cy="2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D17145F-3616-46E1-B094-DB4A18FA0A2A}"/>
              </a:ext>
            </a:extLst>
          </p:cNvPr>
          <p:cNvCxnSpPr>
            <a:cxnSpLocks/>
          </p:cNvCxnSpPr>
          <p:nvPr/>
        </p:nvCxnSpPr>
        <p:spPr>
          <a:xfrm flipH="1">
            <a:off x="5040500" y="4821084"/>
            <a:ext cx="1147562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C902389-A19F-453A-8871-8AB4AF225EF4}"/>
              </a:ext>
            </a:extLst>
          </p:cNvPr>
          <p:cNvCxnSpPr>
            <a:cxnSpLocks/>
          </p:cNvCxnSpPr>
          <p:nvPr/>
        </p:nvCxnSpPr>
        <p:spPr>
          <a:xfrm flipH="1">
            <a:off x="5067504" y="5119288"/>
            <a:ext cx="1147562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8823117-6FB5-490E-BC12-A61533C572B3}"/>
              </a:ext>
            </a:extLst>
          </p:cNvPr>
          <p:cNvCxnSpPr>
            <a:cxnSpLocks/>
          </p:cNvCxnSpPr>
          <p:nvPr/>
        </p:nvCxnSpPr>
        <p:spPr>
          <a:xfrm flipH="1">
            <a:off x="6680433" y="4821084"/>
            <a:ext cx="933890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F5EA850-6723-4F26-A4A3-796722817E92}"/>
              </a:ext>
            </a:extLst>
          </p:cNvPr>
          <p:cNvCxnSpPr>
            <a:cxnSpLocks/>
          </p:cNvCxnSpPr>
          <p:nvPr/>
        </p:nvCxnSpPr>
        <p:spPr>
          <a:xfrm flipV="1">
            <a:off x="6765162" y="4725497"/>
            <a:ext cx="758341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F494B99-D92C-4E50-830E-626AD8A15FF2}"/>
              </a:ext>
            </a:extLst>
          </p:cNvPr>
          <p:cNvCxnSpPr>
            <a:cxnSpLocks/>
          </p:cNvCxnSpPr>
          <p:nvPr/>
        </p:nvCxnSpPr>
        <p:spPr>
          <a:xfrm flipV="1">
            <a:off x="6788121" y="4948233"/>
            <a:ext cx="758341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AD79DAD-A18B-42DB-A852-13B5DFC6D3B4}"/>
              </a:ext>
            </a:extLst>
          </p:cNvPr>
          <p:cNvCxnSpPr>
            <a:cxnSpLocks/>
          </p:cNvCxnSpPr>
          <p:nvPr/>
        </p:nvCxnSpPr>
        <p:spPr>
          <a:xfrm flipV="1">
            <a:off x="6818312" y="5075384"/>
            <a:ext cx="758341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ext&#10;&#10;Description automatically generated with medium confidence">
            <a:extLst>
              <a:ext uri="{FF2B5EF4-FFF2-40B4-BE49-F238E27FC236}">
                <a16:creationId xmlns:a16="http://schemas.microsoft.com/office/drawing/2014/main" id="{C67FB00F-E693-4CC4-8A3B-80B12CAF9D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 flipH="1">
            <a:off x="6645299" y="5102473"/>
            <a:ext cx="441171" cy="352857"/>
          </a:xfrm>
          <a:prstGeom prst="rect">
            <a:avLst/>
          </a:prstGeom>
        </p:spPr>
      </p:pic>
      <p:sp>
        <p:nvSpPr>
          <p:cNvPr id="26" name="Cylinder 25">
            <a:extLst>
              <a:ext uri="{FF2B5EF4-FFF2-40B4-BE49-F238E27FC236}">
                <a16:creationId xmlns:a16="http://schemas.microsoft.com/office/drawing/2014/main" id="{8C5D09F9-1C73-4C2C-9A05-907E9C004DF2}"/>
              </a:ext>
            </a:extLst>
          </p:cNvPr>
          <p:cNvSpPr/>
          <p:nvPr/>
        </p:nvSpPr>
        <p:spPr>
          <a:xfrm>
            <a:off x="6328519" y="5602738"/>
            <a:ext cx="483441" cy="177596"/>
          </a:xfrm>
          <a:prstGeom prst="can">
            <a:avLst>
              <a:gd name="adj" fmla="val 25000"/>
            </a:avLst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7" name="Cylinder 26">
            <a:extLst>
              <a:ext uri="{FF2B5EF4-FFF2-40B4-BE49-F238E27FC236}">
                <a16:creationId xmlns:a16="http://schemas.microsoft.com/office/drawing/2014/main" id="{50AE18B3-F81A-4271-AA7D-0A0C2C0D20EE}"/>
              </a:ext>
            </a:extLst>
          </p:cNvPr>
          <p:cNvSpPr/>
          <p:nvPr/>
        </p:nvSpPr>
        <p:spPr>
          <a:xfrm>
            <a:off x="9125030" y="5559946"/>
            <a:ext cx="800417" cy="270255"/>
          </a:xfrm>
          <a:prstGeom prst="can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8" name="Arrow: Notched Right 27">
            <a:extLst>
              <a:ext uri="{FF2B5EF4-FFF2-40B4-BE49-F238E27FC236}">
                <a16:creationId xmlns:a16="http://schemas.microsoft.com/office/drawing/2014/main" id="{87CF36C9-C9C8-474C-80FD-7D15F52951E0}"/>
              </a:ext>
            </a:extLst>
          </p:cNvPr>
          <p:cNvSpPr/>
          <p:nvPr/>
        </p:nvSpPr>
        <p:spPr>
          <a:xfrm rot="10800000">
            <a:off x="4697069" y="5851057"/>
            <a:ext cx="5319214" cy="374868"/>
          </a:xfrm>
          <a:prstGeom prst="notched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6B7A4D0-00D7-4D2F-A6A3-31FA1385CBEA}"/>
              </a:ext>
            </a:extLst>
          </p:cNvPr>
          <p:cNvSpPr txBox="1"/>
          <p:nvPr/>
        </p:nvSpPr>
        <p:spPr>
          <a:xfrm>
            <a:off x="2900433" y="5595810"/>
            <a:ext cx="747705" cy="249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Storage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0AC7DAA-A816-4321-8531-C09263F4A9D9}"/>
              </a:ext>
            </a:extLst>
          </p:cNvPr>
          <p:cNvSpPr txBox="1"/>
          <p:nvPr/>
        </p:nvSpPr>
        <p:spPr>
          <a:xfrm>
            <a:off x="2503705" y="5282251"/>
            <a:ext cx="874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u="sng" dirty="0"/>
              <a:t>Legends</a:t>
            </a:r>
          </a:p>
        </p:txBody>
      </p:sp>
      <p:sp>
        <p:nvSpPr>
          <p:cNvPr id="31" name="Cylinder 30">
            <a:extLst>
              <a:ext uri="{FF2B5EF4-FFF2-40B4-BE49-F238E27FC236}">
                <a16:creationId xmlns:a16="http://schemas.microsoft.com/office/drawing/2014/main" id="{DF272B57-B998-48B8-8596-520775AD6C1E}"/>
              </a:ext>
            </a:extLst>
          </p:cNvPr>
          <p:cNvSpPr/>
          <p:nvPr/>
        </p:nvSpPr>
        <p:spPr>
          <a:xfrm>
            <a:off x="2633185" y="5656377"/>
            <a:ext cx="217403" cy="127955"/>
          </a:xfrm>
          <a:prstGeom prst="can">
            <a:avLst>
              <a:gd name="adj" fmla="val 25000"/>
            </a:avLst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8308A7E5-B010-448D-8A2B-D15130CA97F6}"/>
              </a:ext>
            </a:extLst>
          </p:cNvPr>
          <p:cNvCxnSpPr>
            <a:cxnSpLocks/>
          </p:cNvCxnSpPr>
          <p:nvPr/>
        </p:nvCxnSpPr>
        <p:spPr>
          <a:xfrm>
            <a:off x="2539028" y="5930267"/>
            <a:ext cx="331696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90242415-6CD5-4221-856B-32E13D33BE06}"/>
              </a:ext>
            </a:extLst>
          </p:cNvPr>
          <p:cNvSpPr txBox="1"/>
          <p:nvPr/>
        </p:nvSpPr>
        <p:spPr>
          <a:xfrm>
            <a:off x="2898007" y="5822437"/>
            <a:ext cx="883896" cy="4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400" b="1" dirty="0"/>
              <a:t>Inference</a:t>
            </a:r>
          </a:p>
          <a:p>
            <a:pPr>
              <a:lnSpc>
                <a:spcPts val="1600"/>
              </a:lnSpc>
            </a:pPr>
            <a:r>
              <a:rPr lang="en-US" sz="1400" b="1" dirty="0"/>
              <a:t>Data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929EAEF-015B-426B-AB1E-0847A34CCD20}"/>
              </a:ext>
            </a:extLst>
          </p:cNvPr>
          <p:cNvCxnSpPr>
            <a:cxnSpLocks/>
          </p:cNvCxnSpPr>
          <p:nvPr/>
        </p:nvCxnSpPr>
        <p:spPr>
          <a:xfrm flipH="1" flipV="1">
            <a:off x="2539028" y="6358745"/>
            <a:ext cx="358979" cy="2627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1A1A99C-D803-4833-97DE-143571035D92}"/>
              </a:ext>
            </a:extLst>
          </p:cNvPr>
          <p:cNvSpPr txBox="1"/>
          <p:nvPr/>
        </p:nvSpPr>
        <p:spPr>
          <a:xfrm>
            <a:off x="2935639" y="6165358"/>
            <a:ext cx="931345" cy="4389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400" b="1" dirty="0"/>
              <a:t>Model</a:t>
            </a:r>
          </a:p>
          <a:p>
            <a:pPr>
              <a:lnSpc>
                <a:spcPts val="1600"/>
              </a:lnSpc>
            </a:pPr>
            <a:r>
              <a:rPr lang="en-US" sz="1400" b="1" dirty="0"/>
              <a:t>download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4B1E790-DA91-4DB3-9E2B-3E8787A7DE1E}"/>
              </a:ext>
            </a:extLst>
          </p:cNvPr>
          <p:cNvSpPr txBox="1"/>
          <p:nvPr/>
        </p:nvSpPr>
        <p:spPr>
          <a:xfrm>
            <a:off x="5602187" y="5916617"/>
            <a:ext cx="3295582" cy="249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Low (Latency, backhaul load, energy, cost)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763CF76-ECDE-4BDE-80DE-34EDBBB18858}"/>
              </a:ext>
            </a:extLst>
          </p:cNvPr>
          <p:cNvSpPr txBox="1"/>
          <p:nvPr/>
        </p:nvSpPr>
        <p:spPr>
          <a:xfrm>
            <a:off x="5547912" y="4023360"/>
            <a:ext cx="2309969" cy="326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b="1" u="sng" dirty="0"/>
              <a:t>Edge Content Caching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FF91D8-BB72-43FD-9479-535EE8DD2545}"/>
              </a:ext>
            </a:extLst>
          </p:cNvPr>
          <p:cNvSpPr txBox="1"/>
          <p:nvPr/>
        </p:nvSpPr>
        <p:spPr>
          <a:xfrm>
            <a:off x="8550863" y="3976731"/>
            <a:ext cx="1374584" cy="299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Core Cloud</a:t>
            </a:r>
          </a:p>
        </p:txBody>
      </p:sp>
    </p:spTree>
    <p:extLst>
      <p:ext uri="{BB962C8B-B14F-4D97-AF65-F5344CB8AC3E}">
        <p14:creationId xmlns:p14="http://schemas.microsoft.com/office/powerpoint/2010/main" val="2987455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84" y="1256062"/>
            <a:ext cx="7041775" cy="5377829"/>
          </a:xfrm>
        </p:spPr>
        <p:txBody>
          <a:bodyPr>
            <a:normAutofit/>
          </a:bodyPr>
          <a:lstStyle/>
          <a:p>
            <a:pPr marL="542925" indent="-277813">
              <a:buFontTx/>
              <a:buChar char="-"/>
            </a:pPr>
            <a:r>
              <a:rPr lang="en-US" altLang="zh-CN" sz="2000" dirty="0"/>
              <a:t>Device-side AI inference is needed in many scenarios, which requires more knowledge about communication conditions because communication resource is limited in some position/scenario for a device-side AI/ML operation (e.g. very high data rate is required as shown in Rel-18 AMMT study). </a:t>
            </a:r>
          </a:p>
          <a:p>
            <a:pPr marL="542925" indent="-277813">
              <a:buFontTx/>
              <a:buChar char="-"/>
            </a:pPr>
            <a:r>
              <a:rPr lang="en-US" altLang="zh-CN" sz="2000" dirty="0"/>
              <a:t>With network assistant information (RAN/CN/Combined), e.g. data-rate time profile, coverage map, AI device performing predictive analytics achieves a more effective AI/ML operation. </a:t>
            </a:r>
          </a:p>
          <a:p>
            <a:pPr marL="1000125" lvl="1" indent="-277813">
              <a:buFontTx/>
              <a:buChar char="-"/>
            </a:pPr>
            <a:r>
              <a:rPr lang="en-US" altLang="zh-CN" sz="1800" dirty="0"/>
              <a:t>E.g., robots and smart cars derives a prediction of the expected communication quality/distribution at unvisited positions, to enable device-side AI/ML traffic control (for when to apply split inference, model downloading, federated learning, etc.), position control and motion planning (e.g. trajectory, speed, stop time at Position of Interests (POIs), etc.).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3CC0A4E-FA42-464B-84B2-29721EF024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025" y="3376085"/>
            <a:ext cx="3810894" cy="2439269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76653632-A3CB-4612-9ACF-CD612BE70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09" y="124422"/>
            <a:ext cx="11702684" cy="1069979"/>
          </a:xfrm>
        </p:spPr>
        <p:txBody>
          <a:bodyPr>
            <a:no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NW-assistant information for </a:t>
            </a:r>
            <a:r>
              <a:rPr lang="en-US" altLang="zh-CN" sz="28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device based predictive analytics</a:t>
            </a:r>
            <a:endParaRPr lang="en-US" sz="2800" b="1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4A798DA-A82B-43A3-B62A-244DD4C8C00F}"/>
              </a:ext>
            </a:extLst>
          </p:cNvPr>
          <p:cNvSpPr/>
          <p:nvPr/>
        </p:nvSpPr>
        <p:spPr>
          <a:xfrm>
            <a:off x="7899024" y="5938676"/>
            <a:ext cx="41361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“To Go or Not to Go: On Energy-Aware and Communication-Aware Robotic Operation”, IEEE TRANSACTIONS ON CONTROL OF NETWORK SYSTEMS, VOL. 1, NO. 3, SEPTEMBER 2014</a:t>
            </a:r>
            <a:endParaRPr lang="zh-CN" alt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DC9E698-A96C-4965-889F-C86222ABFF67}"/>
              </a:ext>
            </a:extLst>
          </p:cNvPr>
          <p:cNvGrpSpPr/>
          <p:nvPr/>
        </p:nvGrpSpPr>
        <p:grpSpPr>
          <a:xfrm>
            <a:off x="7772942" y="1112454"/>
            <a:ext cx="4025376" cy="1973463"/>
            <a:chOff x="7772942" y="1112454"/>
            <a:chExt cx="4025376" cy="1973463"/>
          </a:xfrm>
        </p:grpSpPr>
        <p:pic>
          <p:nvPicPr>
            <p:cNvPr id="1026" name="Picture 2" descr="See the source image">
              <a:extLst>
                <a:ext uri="{FF2B5EF4-FFF2-40B4-BE49-F238E27FC236}">
                  <a16:creationId xmlns:a16="http://schemas.microsoft.com/office/drawing/2014/main" id="{82D73DC8-F304-4E3E-8C6C-1997E553D9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3097" y="2497261"/>
              <a:ext cx="588655" cy="588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Icon&#10;&#10;Description automatically generated">
              <a:extLst>
                <a:ext uri="{FF2B5EF4-FFF2-40B4-BE49-F238E27FC236}">
                  <a16:creationId xmlns:a16="http://schemas.microsoft.com/office/drawing/2014/main" id="{A20D8195-C76C-40DA-9A45-5A8CF920D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7772942" y="1112454"/>
              <a:ext cx="2581239" cy="654304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A753479-96F2-44A4-9DDE-6C256A290371}"/>
                </a:ext>
              </a:extLst>
            </p:cNvPr>
            <p:cNvSpPr/>
            <p:nvPr/>
          </p:nvSpPr>
          <p:spPr>
            <a:xfrm>
              <a:off x="8449406" y="1790711"/>
              <a:ext cx="139959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accent1"/>
                  </a:solidFill>
                </a:rPr>
                <a:t>NW-assistant information</a:t>
              </a:r>
              <a:endParaRPr lang="zh-CN" altLang="en-US" sz="1400" dirty="0"/>
            </a:p>
          </p:txBody>
        </p:sp>
        <p:pic>
          <p:nvPicPr>
            <p:cNvPr id="1028" name="Picture 4" descr="See the source image">
              <a:extLst>
                <a:ext uri="{FF2B5EF4-FFF2-40B4-BE49-F238E27FC236}">
                  <a16:creationId xmlns:a16="http://schemas.microsoft.com/office/drawing/2014/main" id="{C7DBAF08-B9A9-4B5A-81E4-EA4BDBAEB9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1751" y="2558645"/>
              <a:ext cx="790909" cy="527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箭头: 下 4">
              <a:extLst>
                <a:ext uri="{FF2B5EF4-FFF2-40B4-BE49-F238E27FC236}">
                  <a16:creationId xmlns:a16="http://schemas.microsoft.com/office/drawing/2014/main" id="{AA4C4DFE-08A7-450E-9D8E-D638452581CA}"/>
                </a:ext>
              </a:extLst>
            </p:cNvPr>
            <p:cNvSpPr/>
            <p:nvPr/>
          </p:nvSpPr>
          <p:spPr>
            <a:xfrm>
              <a:off x="8262796" y="1766757"/>
              <a:ext cx="261258" cy="88757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4441B7D5-6E1E-4027-91BB-2C5994620183}"/>
                </a:ext>
              </a:extLst>
            </p:cNvPr>
            <p:cNvCxnSpPr>
              <a:cxnSpLocks/>
            </p:cNvCxnSpPr>
            <p:nvPr/>
          </p:nvCxnSpPr>
          <p:spPr>
            <a:xfrm>
              <a:off x="9283959" y="2836506"/>
              <a:ext cx="203407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4DA0F20-D1D0-48F7-9A05-69083956F1AD}"/>
                </a:ext>
              </a:extLst>
            </p:cNvPr>
            <p:cNvSpPr/>
            <p:nvPr/>
          </p:nvSpPr>
          <p:spPr>
            <a:xfrm>
              <a:off x="9162660" y="2377336"/>
              <a:ext cx="2635658" cy="46166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Device based predictive analytics</a:t>
              </a:r>
            </a:p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e.g. motion planning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882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Enhanced 5G Side Link for AI/ML service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418" y="1129201"/>
            <a:ext cx="10515600" cy="1991811"/>
          </a:xfrm>
        </p:spPr>
        <p:txBody>
          <a:bodyPr>
            <a:normAutofit/>
          </a:bodyPr>
          <a:lstStyle/>
          <a:p>
            <a:pPr marL="542925" indent="-277813">
              <a:buFontTx/>
              <a:buChar char="-"/>
            </a:pPr>
            <a:r>
              <a:rPr lang="en-US" sz="2200" dirty="0"/>
              <a:t>Distributed learning among multiple end users/nodes</a:t>
            </a:r>
          </a:p>
          <a:p>
            <a:pPr marL="542925" indent="-277813">
              <a:buFontTx/>
              <a:buChar char="-"/>
            </a:pPr>
            <a:r>
              <a:rPr lang="en-US" sz="2200" dirty="0"/>
              <a:t>Distributed inference(/learning) to use the localized data while transfer the intermediate data to other nodes for power saving and privacy protection.</a:t>
            </a:r>
          </a:p>
          <a:p>
            <a:pPr marL="542925" indent="-277813">
              <a:buFontTx/>
              <a:buChar char="-"/>
            </a:pPr>
            <a:r>
              <a:rPr lang="en-US" sz="2200" dirty="0"/>
              <a:t>PC5 capacity/discovery support for Application services needs to be enhanced.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A2329A8-A3CB-4E9B-91A5-69CBAC8236D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44795" y="3234779"/>
            <a:ext cx="2990215" cy="24568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212D110-8574-4547-AB07-2FEA5CF6866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435010" y="3460430"/>
            <a:ext cx="2815590" cy="218884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45E15AB-2F0B-4F96-A451-E7BDE72C0779}"/>
              </a:ext>
            </a:extLst>
          </p:cNvPr>
          <p:cNvSpPr/>
          <p:nvPr/>
        </p:nvSpPr>
        <p:spPr>
          <a:xfrm>
            <a:off x="838200" y="57071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ea typeface="宋体" panose="02010600030101010101" pitchFamily="2" charset="-122"/>
              </a:rPr>
              <a:t>UC-1: Hybrid splitting architecture based on model parallelism with the participation of UEs and networks</a:t>
            </a:r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2983B8D-2882-473F-A1D3-928CD18181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6292" y="2576662"/>
            <a:ext cx="2815589" cy="339342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B71EE4C-C71C-4C3B-8F85-B33D858F77EE}"/>
              </a:ext>
            </a:extLst>
          </p:cNvPr>
          <p:cNvSpPr/>
          <p:nvPr/>
        </p:nvSpPr>
        <p:spPr>
          <a:xfrm>
            <a:off x="6876414" y="5934670"/>
            <a:ext cx="47768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ea typeface="宋体" panose="02010600030101010101" pitchFamily="2" charset="-122"/>
              </a:rPr>
              <a:t>UC-2: Factory service flow (Intermediate data can be changed between two robots and the robot with low battery can continue working)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86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</a:rPr>
              <a:t>Proposed objective of the study item</a:t>
            </a:r>
            <a:endParaRPr lang="en-US" sz="3600" b="1" dirty="0">
              <a:solidFill>
                <a:schemeClr val="accent1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750" y="1325563"/>
            <a:ext cx="9852318" cy="544304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objectives are to study the use cases and potential service and performance requirements for identifying enhanced NW and UE functionalities to support more efficient AI/ML operations, e.g. distributed inference, distributed model training, </a:t>
            </a:r>
            <a:r>
              <a:rPr lang="en-GB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prodictive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model downloading, AI device motion planning, including :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Using Edge Hosting Environment for AI/ML service with 5GS assistance;</a:t>
            </a:r>
          </a:p>
          <a:p>
            <a:pPr lvl="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  <a:defRPr/>
            </a:pP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Note: This objective can be adjusted/modified according to the progress of SA2 study item “Study on 5G System Support for AI/ML-based Services”.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NW-assistant information for device based predictive analytics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  <a:defRPr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Enhanced 5G Side Link for AI/ML service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, e.g., enhanced UE-to-UE cooperation/discovery for AI/ML inference and training.</a:t>
            </a:r>
            <a:endParaRPr lang="zh-CN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759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5456</TotalTime>
  <Words>683</Words>
  <Application>Microsoft Office PowerPoint</Application>
  <PresentationFormat>宽屏</PresentationFormat>
  <Paragraphs>49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Arial Black</vt:lpstr>
      <vt:lpstr>Calibri</vt:lpstr>
      <vt:lpstr>Calibri Light</vt:lpstr>
      <vt:lpstr>Times New Roman</vt:lpstr>
      <vt:lpstr>Wingdings</vt:lpstr>
      <vt:lpstr>Office 主题​​</vt:lpstr>
      <vt:lpstr>Discussion on Enhanced 5G functionalities for application AI/ML services   OPPO </vt:lpstr>
      <vt:lpstr>Background</vt:lpstr>
      <vt:lpstr>Using Edge Hosting Environment for AI/ML service with 5GS assistance</vt:lpstr>
      <vt:lpstr>NW-assistant information for device based predictive analytics</vt:lpstr>
      <vt:lpstr>Enhanced 5G Side Link for AI/ML service</vt:lpstr>
      <vt:lpstr>Proposed objective of the study item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OPPO0831</dc:creator>
  <cp:lastModifiedBy>沈嘉(James)</cp:lastModifiedBy>
  <cp:revision>77</cp:revision>
  <cp:lastPrinted>2021-10-29T08:10:32Z</cp:lastPrinted>
  <dcterms:created xsi:type="dcterms:W3CDTF">2021-09-22T08:09:38Z</dcterms:created>
  <dcterms:modified xsi:type="dcterms:W3CDTF">2021-11-11T10:35:47Z</dcterms:modified>
</cp:coreProperties>
</file>