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56" r:id="rId2"/>
    <p:sldId id="258" r:id="rId3"/>
    <p:sldId id="269" r:id="rId4"/>
    <p:sldId id="268" r:id="rId5"/>
    <p:sldId id="265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6327"/>
  </p:normalViewPr>
  <p:slideViewPr>
    <p:cSldViewPr snapToGrid="0" snapToObjects="1">
      <p:cViewPr varScale="1">
        <p:scale>
          <a:sx n="74" d="100"/>
          <a:sy n="74" d="100"/>
        </p:scale>
        <p:origin x="37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56" d="100"/>
          <a:sy n="56" d="100"/>
        </p:scale>
        <p:origin x="2588" y="5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57B04-EBB6-457A-A72F-9F254DBE914F}" type="datetimeFigureOut">
              <a:rPr lang="zh-CN" altLang="en-US" smtClean="0"/>
              <a:t>2021/4/30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F21A78-A81D-43A2-98C6-5D4628C7ED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078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639EB-EEF8-6E47-8414-FA616B0607BB}" type="datetimeFigureOut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4681D-31D1-4340-952E-15D9F277D24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94200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9AF454-2660-6242-AA6F-F50935F30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6C8C5D-54C1-4D49-9EA3-827F30B8C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4D1DBD-12A4-7A47-9EA6-8A9C8F48C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6F856-DF7D-A34A-8017-B856314443B7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6810942-F1A4-8144-B190-A15647634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FD59C0-2185-B740-AFB6-BF51A1124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08482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DD8584-9652-2942-A6AC-788E40ADB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D471777-0B6D-734A-90D1-9AF40938D2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BE8F98-754B-264F-8518-F6CAA31B79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F33C4-EF8D-0247-9951-1BD6A9AD70F4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E40BF2-367A-1E4B-8352-BF1E0C6D7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03E908-A9D8-F54D-A1FE-B5C62AEBA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7719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E6351E0-3BB7-5945-A4AA-2F6C9765BE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D4F9342-B19E-E048-9D04-01344AE96B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D7C8F5-B3B0-2542-BC1E-2F59A260AB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645FA4-9104-5F45-8058-CA857328AB30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84098DB-48EF-2F4A-8A85-E69B0BA8C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F457F11-E395-C843-8885-141D89D35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885639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5C1BF-9A50-C34D-8787-7F4C349FBB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3245EA-20E9-5E47-90A4-43793A03BE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57C921-990E-104A-A259-6B3CC00FF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8C36B-A7C3-A243-9DE0-69FCDE76ECB1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E79210-7008-634C-AC86-7D267FFFB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1A8B7C3-F965-CD41-A20B-D2E2FC2BD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73959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207367-3F93-F044-A7FD-9FA37DF3E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9F08B1-183F-2447-B166-C96C83192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88D18DD-CC47-FD47-BD42-B96B04B3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640F92-B9F8-DB4F-A9D2-EB6369146C19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0D1813-A02F-0945-BFDE-1B13AC1A8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6730C87-711F-5442-87BF-DB45C39D8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68681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4E3A05-3EEA-204E-965D-BFC2BC9EE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562571-9E62-9C4C-AAC6-5187D9A686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23950"/>
            <a:ext cx="5181600" cy="505301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CDB7C3E-09A7-5945-A444-98657AF77D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123950"/>
            <a:ext cx="5181600" cy="5053013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99B4EB9-2A71-1B42-B149-0A8D613C0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6E5F7D-49B1-CD4B-91C8-643EBEA6D66E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45B68CC-771D-154F-8C19-2C962ABB1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89C5A79-A075-6B41-A3E3-9C288FEE2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377418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132655-DBBB-9943-91C9-9764121AE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68532"/>
            <a:ext cx="10515600" cy="651600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4BD3C98-F868-B34C-923D-EC2FD3A3A1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831E66-3E95-A64B-8984-FC91FB634A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A1DEF85-B3AC-D741-9623-06B8D959D5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9657DB3-D97C-094F-A46E-EEBD75B01D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80C9269-7116-E743-9E33-8D1D7CB57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CADA70-639B-144E-BB93-9789C5F6810B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3657815-DC3D-9445-9DE7-597318CAD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74130B05-4792-7442-AC7A-C6BC8C0F6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18337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A70447-B069-9549-94C9-163196C94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3306290-2100-2046-8EEC-82A56F3B8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E330C6-3D13-A14F-8933-43F915614881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35BAAC2-9136-DC4A-A5A1-F50E60FA7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9F72A8D-5ABD-D540-9A82-D335C8212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90114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2ECAE1A-4167-C24A-8288-5B82A0F82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E899C-7C01-D14D-A792-2E01769799F4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BFA798-7723-CB45-85E4-5B44A0D238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41CFE18-A0A6-9E44-9AE7-FB6DBFA02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63822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E5E58AD-5175-AC45-9096-3AB65FE65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8484F83-9092-F840-B00D-68B8159A95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0CBC034-AC80-174D-A073-2A4B6495B3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DF14244-9531-1F42-B565-8EDE05CE99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5FC9F-95DB-BE42-8F6D-6ACAF1B147A4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8E80B5C-4AD2-1245-B66D-C103DF6966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FA94451-7D7B-6148-B6F6-470C2A6B96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452667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9556E5-A87F-9441-AE4B-7FF04E1BE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A354285D-244B-EA4A-B105-699348F2794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zh-CN" altLang="en-US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C3A6D1F-A4DD-F74D-8B2B-64A80E01AC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EF152D8-2B18-FD4A-99E3-E95AA79AA5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DA05F-5AD9-814D-BE0E-B82CEAD51BD2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8B111C2-73B9-624C-A79F-14E1DE035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CEA014-932D-6D4B-94E9-496737254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1306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A7F31E41-08A4-654B-B79D-22A0753F0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008"/>
            <a:ext cx="10515600" cy="65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F8E2861-A27E-FC4C-BF74-7D9E56CC46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123949"/>
            <a:ext cx="10515600" cy="50530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82F4D1-67BD-914B-B6E1-07E4C5545B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E6E03-58EB-844B-8088-C09988330593}" type="datetime1">
              <a:rPr kumimoji="1" lang="zh-CN" altLang="en-US" smtClean="0"/>
              <a:t>2021/4/30</a:t>
            </a:fld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EA9A28-E5CE-3A4B-89AC-2EB3E9AF1C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11770-284B-C147-B5E9-471F58B3A2F8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B002783-B503-884E-AE94-E6DC12B9C7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kumimoji="0" lang="zh-CN" altLang="en-US" sz="11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标准化与新技术部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0" lang="zh-CN" altLang="en-US" sz="12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42C4E038-87AE-254B-9457-AAEEAD0C988E}"/>
              </a:ext>
            </a:extLst>
          </p:cNvPr>
          <p:cNvCxnSpPr/>
          <p:nvPr userDrawn="1"/>
        </p:nvCxnSpPr>
        <p:spPr>
          <a:xfrm>
            <a:off x="1" y="864000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 8">
            <a:extLst>
              <a:ext uri="{FF2B5EF4-FFF2-40B4-BE49-F238E27FC236}">
                <a16:creationId xmlns:a16="http://schemas.microsoft.com/office/drawing/2014/main" id="{04083B96-F9BE-45E6-BCE1-56F5EDC97DD8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6826" y="98031"/>
            <a:ext cx="500352" cy="615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16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7528BC-98B7-0348-8EFB-308604AC60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366" y="1362973"/>
            <a:ext cx="10757140" cy="2804541"/>
          </a:xfrm>
        </p:spPr>
        <p:txBody>
          <a:bodyPr>
            <a:normAutofit/>
          </a:bodyPr>
          <a:lstStyle/>
          <a:p>
            <a:r>
              <a:rPr kumimoji="1" lang="en-US" altLang="zh-CN" b="1" dirty="0" smtClean="0"/>
              <a:t>Study on </a:t>
            </a:r>
            <a:r>
              <a:rPr kumimoji="1" lang="en-US" altLang="zh-CN" b="1" dirty="0"/>
              <a:t>5G system with satellite access to Support Control </a:t>
            </a:r>
            <a:r>
              <a:rPr kumimoji="1" lang="en-US" altLang="zh-CN" b="1" dirty="0" smtClean="0"/>
              <a:t>and/or </a:t>
            </a:r>
            <a:r>
              <a:rPr kumimoji="1" lang="en-US" altLang="zh-CN" b="1" dirty="0"/>
              <a:t>Video Surveillance</a:t>
            </a:r>
            <a:endParaRPr kumimoji="1" lang="zh-CN" altLang="en-US" b="1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3B98000-15DC-B94C-8BD0-0060867C8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E7528BC-98B7-0348-8EFB-308604AC6023}"/>
              </a:ext>
            </a:extLst>
          </p:cNvPr>
          <p:cNvSpPr txBox="1">
            <a:spLocks/>
          </p:cNvSpPr>
          <p:nvPr/>
        </p:nvSpPr>
        <p:spPr>
          <a:xfrm>
            <a:off x="1607390" y="5193102"/>
            <a:ext cx="9144000" cy="86740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kumimoji="1" lang="en-US" altLang="zh-CN" sz="2800" dirty="0" smtClean="0">
                <a:solidFill>
                  <a:srgbClr val="0070C0"/>
                </a:solidFill>
              </a:rPr>
              <a:t>S1 Rel-18 Study Proposal</a:t>
            </a:r>
          </a:p>
          <a:p>
            <a:pPr algn="l"/>
            <a:r>
              <a:rPr kumimoji="1" lang="en-US" altLang="zh-CN" sz="2800" dirty="0" smtClean="0">
                <a:solidFill>
                  <a:srgbClr val="0070C0"/>
                </a:solidFill>
              </a:rPr>
              <a:t>-Motivations, Use cases and Objectives</a:t>
            </a:r>
            <a:endParaRPr kumimoji="1"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7365" y="216463"/>
            <a:ext cx="267418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/>
              <a:t>S1-211105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37322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565546-92C9-8842-A927-B2D243B48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kumimoji="1"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F16E9EF-6AEB-F542-BAED-934187C56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4298" y="1037684"/>
            <a:ext cx="10515600" cy="5053013"/>
          </a:xfrm>
        </p:spPr>
        <p:txBody>
          <a:bodyPr>
            <a:normAutofit/>
          </a:bodyPr>
          <a:lstStyle/>
          <a:p>
            <a:pPr hangingPunct="0"/>
            <a:r>
              <a:rPr lang="en-GB" altLang="zh-CN" dirty="0" smtClean="0"/>
              <a:t>Service on Control </a:t>
            </a:r>
            <a:r>
              <a:rPr lang="en-GB" altLang="zh-CN" dirty="0"/>
              <a:t>and/or Video </a:t>
            </a:r>
            <a:r>
              <a:rPr lang="en-GB" altLang="zh-CN" dirty="0" smtClean="0"/>
              <a:t>Surveillance is widely demanded in where </a:t>
            </a:r>
            <a:r>
              <a:rPr lang="en-GB" altLang="zh-CN" dirty="0"/>
              <a:t>there may be no coverage by terrestrial </a:t>
            </a:r>
            <a:r>
              <a:rPr lang="en-GB" altLang="zh-CN" dirty="0" smtClean="0"/>
              <a:t>telecommunication </a:t>
            </a:r>
            <a:r>
              <a:rPr lang="en-GB" altLang="zh-CN" dirty="0"/>
              <a:t>system</a:t>
            </a:r>
            <a:r>
              <a:rPr lang="en-GB" altLang="zh-CN" dirty="0" smtClean="0"/>
              <a:t>. e.g.</a:t>
            </a:r>
            <a:endParaRPr lang="en-US" altLang="zh-CN" dirty="0" smtClean="0"/>
          </a:p>
          <a:p>
            <a:pPr lvl="1" hangingPunct="0"/>
            <a:r>
              <a:rPr lang="en-US" altLang="zh-CN" dirty="0" smtClean="0"/>
              <a:t>UAV to be used for geographic survey for a country’s land, mountains, see and desert. It can also be used to prevent forest fires and indiscriminate felling of trees.</a:t>
            </a:r>
          </a:p>
          <a:p>
            <a:pPr lvl="1" hangingPunct="0"/>
            <a:r>
              <a:rPr lang="en-GB" altLang="zh-CN" dirty="0" smtClean="0"/>
              <a:t>Operation and monitoring for </a:t>
            </a:r>
            <a:r>
              <a:rPr kumimoji="1" lang="en-US" altLang="zh-CN" dirty="0"/>
              <a:t>stationary vertical </a:t>
            </a:r>
            <a:r>
              <a:rPr kumimoji="1" lang="en-US" altLang="zh-CN" dirty="0" smtClean="0"/>
              <a:t>applications, such as </a:t>
            </a:r>
            <a:r>
              <a:rPr lang="en-GB" altLang="zh-CN" dirty="0" smtClean="0"/>
              <a:t>operation </a:t>
            </a:r>
            <a:r>
              <a:rPr lang="en-GB" altLang="zh-CN" dirty="0"/>
              <a:t>and monitoring for </a:t>
            </a:r>
            <a:r>
              <a:rPr lang="en-GB" altLang="zh-CN" dirty="0" smtClean="0"/>
              <a:t>wind </a:t>
            </a:r>
            <a:r>
              <a:rPr lang="en-GB" altLang="zh-CN" dirty="0"/>
              <a:t>power plants and solar power </a:t>
            </a:r>
            <a:r>
              <a:rPr lang="en-GB" altLang="zh-CN" dirty="0" smtClean="0"/>
              <a:t>plants</a:t>
            </a:r>
            <a:endParaRPr lang="en-US" altLang="zh-CN" dirty="0"/>
          </a:p>
          <a:p>
            <a:pPr hangingPunct="0"/>
            <a:endParaRPr lang="en-US" altLang="zh-CN" dirty="0" smtClean="0"/>
          </a:p>
          <a:p>
            <a:pPr hangingPunct="0"/>
            <a:r>
              <a:rPr lang="en-US" altLang="zh-CN" dirty="0" smtClean="0"/>
              <a:t>5G system with satellite access is promising communication system to satisfy the requirement of the service.</a:t>
            </a:r>
            <a:endParaRPr lang="en-US" altLang="zh-CN" dirty="0"/>
          </a:p>
          <a:p>
            <a:pPr lvl="1" hangingPunct="0"/>
            <a:endParaRPr lang="en-US" altLang="zh-CN" dirty="0"/>
          </a:p>
          <a:p>
            <a:pPr lvl="1" hangingPunct="0"/>
            <a:endParaRPr lang="en-US" altLang="zh-CN" dirty="0" smtClean="0"/>
          </a:p>
          <a:p>
            <a:pPr marL="457200" lvl="1" indent="0" hangingPunct="0">
              <a:buNone/>
            </a:pPr>
            <a:endParaRPr lang="en-US" altLang="zh-CN" dirty="0" smtClean="0"/>
          </a:p>
          <a:p>
            <a:pPr lvl="1" hangingPunct="0"/>
            <a:endParaRPr lang="en-US" altLang="zh-CN" dirty="0"/>
          </a:p>
          <a:p>
            <a:pPr lvl="1" hangingPunct="0"/>
            <a:endParaRPr lang="en-US" altLang="zh-CN" dirty="0"/>
          </a:p>
          <a:p>
            <a:pPr lvl="1" hangingPunct="0"/>
            <a:endParaRPr lang="zh-CN" altLang="zh-CN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19C3A8-0F87-1B4D-8EA5-311E4A8F1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45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565546-92C9-8842-A927-B2D243B48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Motivation</a:t>
            </a:r>
            <a:endParaRPr kumimoji="1"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719C3A8-0F87-1B4D-8EA5-311E4A8F1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312" y="1166322"/>
            <a:ext cx="11001375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11872" y="1175309"/>
            <a:ext cx="6088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x-none" altLang="zh-CN" dirty="0"/>
              <a:t>Table 7.4.2-1: </a:t>
            </a:r>
            <a:r>
              <a:rPr lang="en-US" altLang="zh-CN" dirty="0"/>
              <a:t>Performance requirements for satellite access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9182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6F296-E014-A14C-86AE-B91A504D7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Use case 1 </a:t>
            </a:r>
            <a:endParaRPr kumimoji="1"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75654C-795F-0149-8C44-6F68EA483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43" y="1123949"/>
            <a:ext cx="6615023" cy="5053013"/>
          </a:xfrm>
        </p:spPr>
        <p:txBody>
          <a:bodyPr>
            <a:normAutofit fontScale="92500"/>
          </a:bodyPr>
          <a:lstStyle/>
          <a:p>
            <a:r>
              <a:rPr kumimoji="1" lang="en-US" altLang="zh-CN" dirty="0" smtClean="0"/>
              <a:t>Scenario: UAV for forest-fire prevention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Remote control UAV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UAV send back video/picture of the forest</a:t>
            </a:r>
            <a:endParaRPr kumimoji="1" lang="en-US" altLang="zh-CN" sz="2600" dirty="0"/>
          </a:p>
          <a:p>
            <a:pPr lvl="2"/>
            <a:endParaRPr kumimoji="1" lang="en-US" altLang="zh-CN" dirty="0"/>
          </a:p>
          <a:p>
            <a:pPr marL="228600" lvl="2">
              <a:spcBef>
                <a:spcPts val="1000"/>
              </a:spcBef>
            </a:pPr>
            <a:r>
              <a:rPr kumimoji="1" lang="en-US" altLang="zh-CN" sz="2800" dirty="0" smtClean="0"/>
              <a:t>Control command need to transmit to the UAV from the console and flying data and video/picture need to send back.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Data rate for control command: DL&amp;UL, 0.1Mbps-1Mbps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Data rate for video: UL only, 3M-5Mbps</a:t>
            </a:r>
            <a:r>
              <a:rPr kumimoji="1" lang="en-US" altLang="zh-CN" sz="2600" dirty="0"/>
              <a:t>, up to resolution, image </a:t>
            </a:r>
            <a:r>
              <a:rPr kumimoji="1" lang="en-US" altLang="zh-CN" sz="2600" dirty="0" smtClean="0"/>
              <a:t>compression, frames per second</a:t>
            </a:r>
            <a:endParaRPr kumimoji="1" lang="en-US" altLang="zh-CN" sz="2600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8257AD-AC22-EF42-97F0-0F4767B04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165" y="2968016"/>
            <a:ext cx="5023449" cy="334373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2143" y="1047771"/>
            <a:ext cx="2932981" cy="1920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165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1F6F296-E014-A14C-86AE-B91A504D7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Example Use case 2 </a:t>
            </a:r>
            <a:endParaRPr kumimoji="1"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575654C-795F-0149-8C44-6F68EA483D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2636" y="1123949"/>
            <a:ext cx="6375400" cy="5053013"/>
          </a:xfrm>
        </p:spPr>
        <p:txBody>
          <a:bodyPr>
            <a:normAutofit fontScale="92500" lnSpcReduction="20000"/>
          </a:bodyPr>
          <a:lstStyle/>
          <a:p>
            <a:r>
              <a:rPr kumimoji="1" lang="en-US" altLang="zh-CN" dirty="0" smtClean="0"/>
              <a:t>Scenario: Wind </a:t>
            </a:r>
            <a:r>
              <a:rPr kumimoji="1" lang="en-US" altLang="zh-CN" dirty="0"/>
              <a:t>power </a:t>
            </a:r>
            <a:r>
              <a:rPr kumimoji="1" lang="en-US" altLang="zh-CN" dirty="0" smtClean="0"/>
              <a:t>plants operation and video surveillance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Control and operation </a:t>
            </a:r>
            <a:r>
              <a:rPr kumimoji="1" lang="en-US" altLang="zh-CN" sz="2600" dirty="0"/>
              <a:t>system and </a:t>
            </a:r>
            <a:r>
              <a:rPr kumimoji="1" lang="en-US" altLang="zh-CN" sz="2600" dirty="0" smtClean="0"/>
              <a:t>video surveillance system are installed for each wind </a:t>
            </a:r>
            <a:r>
              <a:rPr kumimoji="1" lang="en-US" altLang="zh-CN" sz="2600" dirty="0"/>
              <a:t>power </a:t>
            </a:r>
            <a:r>
              <a:rPr kumimoji="1" lang="en-US" altLang="zh-CN" sz="2600" dirty="0" smtClean="0"/>
              <a:t>pole</a:t>
            </a:r>
            <a:endParaRPr kumimoji="1" lang="en-US" altLang="zh-CN" sz="2600" dirty="0"/>
          </a:p>
          <a:p>
            <a:pPr lvl="2"/>
            <a:endParaRPr kumimoji="1" lang="en-US" altLang="zh-CN" dirty="0"/>
          </a:p>
          <a:p>
            <a:pPr marL="228600" lvl="2">
              <a:spcBef>
                <a:spcPts val="1000"/>
              </a:spcBef>
            </a:pPr>
            <a:r>
              <a:rPr kumimoji="1" lang="en-US" altLang="zh-CN" sz="2800" dirty="0" smtClean="0"/>
              <a:t>Control command need to be transmitted to the wind power from the console and operation status including data and picture/video need to be transmitted back to monitor center.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Data rate for control command: DL&amp;UL, 0.1Mbps-1Mbps</a:t>
            </a:r>
          </a:p>
          <a:p>
            <a:pPr marL="685800" lvl="3">
              <a:spcBef>
                <a:spcPts val="1000"/>
              </a:spcBef>
            </a:pPr>
            <a:r>
              <a:rPr kumimoji="1" lang="en-US" altLang="zh-CN" sz="2600" dirty="0" smtClean="0"/>
              <a:t>Data rate for video: UL only, 3M-5Mbps</a:t>
            </a:r>
            <a:r>
              <a:rPr kumimoji="1" lang="en-US" altLang="zh-CN" sz="2600" dirty="0"/>
              <a:t>, up to resolution, image </a:t>
            </a:r>
            <a:r>
              <a:rPr kumimoji="1" lang="en-US" altLang="zh-CN" sz="2600" dirty="0" smtClean="0"/>
              <a:t>compression, frames per second</a:t>
            </a:r>
            <a:endParaRPr kumimoji="1" lang="en-US" altLang="zh-CN" sz="2600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58257AD-AC22-EF42-97F0-0F4767B04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1984" y="999996"/>
            <a:ext cx="5340016" cy="400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73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0222250-2F38-E147-B44D-7C29F4B01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zh-CN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SA1 Rel-18 Study Proposal - Objectives</a:t>
            </a:r>
            <a:endParaRPr kumimoji="1"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87A574-D9EE-8542-855D-87BEAD1F77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23949"/>
            <a:ext cx="10515600" cy="5232401"/>
          </a:xfrm>
        </p:spPr>
        <p:txBody>
          <a:bodyPr>
            <a:normAutofit/>
          </a:bodyPr>
          <a:lstStyle/>
          <a:p>
            <a:pPr hangingPunct="0"/>
            <a:r>
              <a:rPr lang="en-US" altLang="zh-CN" sz="3200" dirty="0"/>
              <a:t>The objective of this work is to update requirements on satellite access to specify: </a:t>
            </a:r>
          </a:p>
          <a:p>
            <a:pPr marL="685800" lvl="3">
              <a:lnSpc>
                <a:spcPct val="70000"/>
              </a:lnSpc>
              <a:spcBef>
                <a:spcPts val="1000"/>
              </a:spcBef>
            </a:pPr>
            <a:r>
              <a:rPr kumimoji="1" lang="en-US" altLang="zh-CN" sz="2400" dirty="0"/>
              <a:t>Requirements on 5G satellite access to support control and/or video surveillance for UAV</a:t>
            </a:r>
          </a:p>
          <a:p>
            <a:pPr marL="685800" lvl="3">
              <a:lnSpc>
                <a:spcPct val="70000"/>
              </a:lnSpc>
              <a:spcBef>
                <a:spcPts val="1000"/>
              </a:spcBef>
            </a:pPr>
            <a:r>
              <a:rPr kumimoji="1" lang="en-US" altLang="zh-CN" sz="2400" dirty="0"/>
              <a:t>Requirements on 5G satellite access to support control and/or video surveillance for </a:t>
            </a:r>
            <a:r>
              <a:rPr kumimoji="1" lang="en-US" altLang="zh-CN" sz="2400" dirty="0" smtClean="0"/>
              <a:t>stationary </a:t>
            </a:r>
            <a:r>
              <a:rPr kumimoji="1" lang="en-US" altLang="zh-CN" sz="2400" dirty="0"/>
              <a:t>vertical applications</a:t>
            </a:r>
          </a:p>
          <a:p>
            <a:endParaRPr kumimoji="1"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C02219A-33E7-3640-8A14-6714C29216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kumimoji="0" lang="en-US" altLang="zh-CN" sz="1100" b="0" i="0" u="none" strike="noStrike" kern="1200" cap="all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XIAO MI</a:t>
            </a:r>
            <a:endParaRPr kumimoji="0" lang="en-US" altLang="zh-CN" sz="1100" b="0" i="0" u="none" strike="noStrike" kern="1200" cap="all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>
              <a:defRPr/>
            </a:pPr>
            <a:r>
              <a:rPr kumimoji="0" lang="en-US" altLang="zh-CN" sz="1200" b="0" i="0" u="none" strike="noStrike" kern="1200" cap="all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Copy right 2020,  all rights reserved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90825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标准与新技术部_个人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0" id="{89EAB16B-74D9-5B40-A87A-39FFF650AEF8}" vid="{E471E674-6C14-5249-8828-2E9A3B1427AB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标准与新技术部_个人</Template>
  <TotalTime>3737</TotalTime>
  <Words>390</Words>
  <Application>Microsoft Office PowerPoint</Application>
  <PresentationFormat>宽屏</PresentationFormat>
  <Paragraphs>47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等线</vt:lpstr>
      <vt:lpstr>等线 Light</vt:lpstr>
      <vt:lpstr>Arial</vt:lpstr>
      <vt:lpstr>标准与新技术部_个人</vt:lpstr>
      <vt:lpstr>Study on 5G system with satellite access to Support Control and/or Video Surveillance</vt:lpstr>
      <vt:lpstr>Motivation</vt:lpstr>
      <vt:lpstr>Motivation</vt:lpstr>
      <vt:lpstr>Example Use case 1 </vt:lpstr>
      <vt:lpstr>Example Use case 2 </vt:lpstr>
      <vt:lpstr>SA1 Rel-18 Study Proposal - Objectives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Lei</dc:creator>
  <cp:lastModifiedBy>Dong CHEN (Xiaomi)</cp:lastModifiedBy>
  <cp:revision>154</cp:revision>
  <dcterms:created xsi:type="dcterms:W3CDTF">2020-04-08T07:55:47Z</dcterms:created>
  <dcterms:modified xsi:type="dcterms:W3CDTF">2021-04-30T02:19:39Z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777138e0441e43798ded417118b06729">
    <vt:lpwstr>CWMSlr4th3R5LntG5h5XIVVHZMuQ0jXGaWXYdNlvKLR86FXmvC7rqJHteBpvnh66Ae/4eXUWWrolak1IJxRVfYhNw==</vt:lpwstr>
  </property>
</Properties>
</file>