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handoutMasterIdLst>
    <p:handoutMasterId r:id="rId18"/>
  </p:handoutMasterIdLst>
  <p:sldIdLst>
    <p:sldId id="766" r:id="rId3"/>
    <p:sldId id="759" r:id="rId4"/>
    <p:sldId id="767" r:id="rId5"/>
    <p:sldId id="754" r:id="rId6"/>
    <p:sldId id="768" r:id="rId7"/>
    <p:sldId id="758" r:id="rId8"/>
    <p:sldId id="769" r:id="rId9"/>
    <p:sldId id="756" r:id="rId10"/>
    <p:sldId id="770" r:id="rId11"/>
    <p:sldId id="771" r:id="rId12"/>
    <p:sldId id="773" r:id="rId13"/>
    <p:sldId id="774" r:id="rId14"/>
    <p:sldId id="757" r:id="rId15"/>
    <p:sldId id="713" r:id="rId16"/>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1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1682" autoAdjust="0"/>
  </p:normalViewPr>
  <p:slideViewPr>
    <p:cSldViewPr snapToGrid="0" showGuides="1">
      <p:cViewPr varScale="1">
        <p:scale>
          <a:sx n="90" d="100"/>
          <a:sy n="90" d="100"/>
        </p:scale>
        <p:origin x="840" y="96"/>
      </p:cViewPr>
      <p:guideLst>
        <p:guide orient="horz" pos="211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notesViewPr>
    <p:cSldViewPr snapToGrid="0">
      <p:cViewPr varScale="1">
        <p:scale>
          <a:sx n="55" d="100"/>
          <a:sy n="55" d="100"/>
        </p:scale>
        <p:origin x="2886" y="90"/>
      </p:cViewPr>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2/25/2021</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t>‹#›</a:t>
            </a:fld>
            <a:endParaRPr lang="en-GB" altLang="en-US" sz="1200" strike="noStrike" noProof="1">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2/25/2021</a:t>
            </a:fld>
            <a:endParaRPr kumimoji="0" lang="en-US" altLang="zh-CN" sz="1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t>‹#›</a:t>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1927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extLst>
      <p:ext uri="{BB962C8B-B14F-4D97-AF65-F5344CB8AC3E}">
        <p14:creationId xmlns:p14="http://schemas.microsoft.com/office/powerpoint/2010/main" val="2839651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135733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76743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2404241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477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smtClean="0">
                <a:latin typeface="Arial" panose="020B0604020202020204" pitchFamily="34" charset="0"/>
              </a:rPr>
              <a:t>93</a:t>
            </a:r>
            <a:r>
              <a:rPr lang="sv-SE" altLang="en-US" sz="1600" b="1" dirty="0" smtClean="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altLang="en-US" sz="1600" b="1" dirty="0" smtClean="0">
                <a:latin typeface="Arial" panose="020B0604020202020204" pitchFamily="34" charset="0"/>
              </a:rPr>
              <a:t>22</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February– </a:t>
            </a:r>
            <a:r>
              <a:rPr lang="en-US" altLang="en-GB" sz="1600" b="1" dirty="0" smtClean="0">
                <a:latin typeface="Arial" panose="020B0604020202020204" pitchFamily="34" charset="0"/>
              </a:rPr>
              <a:t>4</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March </a:t>
            </a:r>
            <a:r>
              <a:rPr lang="en-GB" altLang="en-US" sz="1600" b="1" dirty="0" smtClean="0">
                <a:latin typeface="Arial" panose="020B0604020202020204" pitchFamily="34" charset="0"/>
              </a:rPr>
              <a:t>2021</a:t>
            </a:r>
            <a:endParaRPr lang="en-GB" altLang="en-US"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smtClean="0">
                <a:latin typeface="Arial" panose="020B0604020202020204" pitchFamily="34" charset="0"/>
              </a:rPr>
              <a:t>-210036</a:t>
            </a:r>
            <a:r>
              <a:rPr lang="en-GB" altLang="en-US" sz="1600" dirty="0" smtClean="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endParaRPr lang="en-GB" strike="noStrike" noProof="1"/>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p>
          <a:p>
            <a:pPr lvl="1" indent="-285750"/>
            <a:r>
              <a:rPr lang="en-US" altLang="en-US" dirty="0"/>
              <a:t>Second level</a:t>
            </a:r>
          </a:p>
          <a:p>
            <a:pPr lvl="2" indent="-228600"/>
            <a:r>
              <a:rPr lang="en-US" altLang="en-US" dirty="0"/>
              <a:t>Third level</a:t>
            </a:r>
          </a:p>
          <a:p>
            <a:pPr lvl="3" indent="-228600"/>
            <a:r>
              <a:rPr lang="en-US" altLang="en-US" dirty="0"/>
              <a:t>Fourth level</a:t>
            </a:r>
          </a:p>
          <a:p>
            <a:pPr lvl="4" indent="-228600"/>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2/25/2021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p>
          <a:p>
            <a:pPr lvl="1" indent="-285750"/>
            <a:r>
              <a:rPr lang="en-US" altLang="en-US" dirty="0"/>
              <a:t>Second level</a:t>
            </a:r>
          </a:p>
          <a:p>
            <a:pPr lvl="2" indent="-228600"/>
            <a:r>
              <a:rPr lang="en-US" altLang="en-US" dirty="0"/>
              <a:t>Third level</a:t>
            </a:r>
          </a:p>
          <a:p>
            <a:pPr lvl="3" indent="-228600"/>
            <a:r>
              <a:rPr lang="en-US" altLang="en-US" dirty="0"/>
              <a:t>Fourth level</a:t>
            </a:r>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p>
        </p:txBody>
      </p:sp>
      <p:pic>
        <p:nvPicPr>
          <p:cNvPr id="5128"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Disscussion paper of Addition of requirements on </a:t>
            </a:r>
            <a:r>
              <a:rPr lang="en-US" altLang="zh-CN"/>
              <a:t>Data Integrity in 5GS</a:t>
            </a:r>
            <a:endParaRPr lang="zh-CN" altLang="en-US"/>
          </a:p>
        </p:txBody>
      </p:sp>
      <p:sp>
        <p:nvSpPr>
          <p:cNvPr id="3" name="副标题 2"/>
          <p:cNvSpPr>
            <a:spLocks noGrp="1"/>
          </p:cNvSpPr>
          <p:nvPr>
            <p:ph type="subTitle" idx="1"/>
          </p:nvPr>
        </p:nvSpPr>
        <p:spPr/>
        <p:txBody>
          <a:bodyPr/>
          <a:lstStyle/>
          <a:p>
            <a:r>
              <a:rPr lang="en-US" altLang="zh-CN"/>
              <a:t>China Unicom</a:t>
            </a:r>
          </a:p>
          <a:p>
            <a:r>
              <a:rPr lang="en-US" altLang="zh-CN"/>
              <a:t>weiqun5@chinaunicom.cn</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573A079-BA2E-49AE-90D2-91A10494B0BC}"/>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Real time and non real time</a:t>
            </a:r>
            <a:endParaRPr lang="zh-CN" altLang="en-US" b="1" dirty="0">
              <a:effectLst>
                <a:outerShdw blurRad="38100" dist="38100" dir="2700000" algn="tl">
                  <a:srgbClr val="000000">
                    <a:alpha val="43137"/>
                  </a:srgbClr>
                </a:outerShdw>
              </a:effectLst>
            </a:endParaRPr>
          </a:p>
        </p:txBody>
      </p:sp>
      <p:sp>
        <p:nvSpPr>
          <p:cNvPr id="71" name="矩形 1">
            <a:extLst>
              <a:ext uri="{FF2B5EF4-FFF2-40B4-BE49-F238E27FC236}">
                <a16:creationId xmlns:a16="http://schemas.microsoft.com/office/drawing/2014/main" id="{79019E62-4680-4B96-8AFF-8BC4EDE67007}"/>
              </a:ext>
            </a:extLst>
          </p:cNvPr>
          <p:cNvSpPr/>
          <p:nvPr/>
        </p:nvSpPr>
        <p:spPr>
          <a:xfrm>
            <a:off x="106507" y="1007206"/>
            <a:ext cx="4510907"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en-US" sz="1600" b="1" dirty="0">
                <a:latin typeface="Calibri" panose="020F0502020204030204" pitchFamily="34" charset="0"/>
              </a:rPr>
              <a:t>Real-time Verification</a:t>
            </a:r>
            <a:endParaRPr lang="en-IN" altLang="en-US" sz="1800" b="1" dirty="0">
              <a:latin typeface="Calibri" panose="020F0502020204030204" pitchFamily="34" charset="0"/>
            </a:endParaRPr>
          </a:p>
        </p:txBody>
      </p:sp>
      <p:sp>
        <p:nvSpPr>
          <p:cNvPr id="6" name="矩形 5">
            <a:extLst>
              <a:ext uri="{FF2B5EF4-FFF2-40B4-BE49-F238E27FC236}">
                <a16:creationId xmlns:a16="http://schemas.microsoft.com/office/drawing/2014/main" id="{0C7DC1DC-54F4-4243-BD5D-D98B9665FA0A}"/>
              </a:ext>
            </a:extLst>
          </p:cNvPr>
          <p:cNvSpPr/>
          <p:nvPr/>
        </p:nvSpPr>
        <p:spPr>
          <a:xfrm>
            <a:off x="5486157" y="4876653"/>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pic>
        <p:nvPicPr>
          <p:cNvPr id="7" name="图片 6">
            <a:extLst>
              <a:ext uri="{FF2B5EF4-FFF2-40B4-BE49-F238E27FC236}">
                <a16:creationId xmlns:a16="http://schemas.microsoft.com/office/drawing/2014/main" id="{F0A6BC69-FAC7-4355-B7AA-1101AD42A7C9}"/>
              </a:ext>
            </a:extLst>
          </p:cNvPr>
          <p:cNvPicPr>
            <a:picLocks noChangeAspect="1"/>
          </p:cNvPicPr>
          <p:nvPr/>
        </p:nvPicPr>
        <p:blipFill>
          <a:blip r:embed="rId4"/>
          <a:stretch>
            <a:fillRect/>
          </a:stretch>
        </p:blipFill>
        <p:spPr>
          <a:xfrm>
            <a:off x="2239507" y="4010618"/>
            <a:ext cx="2695540" cy="1252432"/>
          </a:xfrm>
          <a:prstGeom prst="rect">
            <a:avLst/>
          </a:prstGeom>
          <a:effectLst>
            <a:outerShdw blurRad="63500" sx="102000" sy="102000" algn="ctr" rotWithShape="0">
              <a:prstClr val="black">
                <a:alpha val="40000"/>
              </a:prstClr>
            </a:outerShdw>
          </a:effectLst>
        </p:spPr>
      </p:pic>
      <p:sp>
        <p:nvSpPr>
          <p:cNvPr id="10" name="矩形 9">
            <a:extLst>
              <a:ext uri="{FF2B5EF4-FFF2-40B4-BE49-F238E27FC236}">
                <a16:creationId xmlns:a16="http://schemas.microsoft.com/office/drawing/2014/main" id="{F269CFDD-BC60-4537-AD4D-06485800FF23}"/>
              </a:ext>
            </a:extLst>
          </p:cNvPr>
          <p:cNvSpPr/>
          <p:nvPr/>
        </p:nvSpPr>
        <p:spPr>
          <a:xfrm>
            <a:off x="5284884" y="4736698"/>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11" name="文本框 10">
            <a:extLst>
              <a:ext uri="{FF2B5EF4-FFF2-40B4-BE49-F238E27FC236}">
                <a16:creationId xmlns:a16="http://schemas.microsoft.com/office/drawing/2014/main" id="{EC470814-2BE3-44AA-A27F-0FD5C338B4E9}"/>
              </a:ext>
            </a:extLst>
          </p:cNvPr>
          <p:cNvSpPr txBox="1"/>
          <p:nvPr/>
        </p:nvSpPr>
        <p:spPr>
          <a:xfrm>
            <a:off x="5217360" y="4882034"/>
            <a:ext cx="953700" cy="830997"/>
          </a:xfrm>
          <a:prstGeom prst="rect">
            <a:avLst/>
          </a:prstGeom>
          <a:noFill/>
        </p:spPr>
        <p:txBody>
          <a:bodyPr wrap="square" rtlCol="0">
            <a:spAutoFit/>
          </a:bodyPr>
          <a:lstStyle/>
          <a:p>
            <a:pPr algn="ctr"/>
            <a:r>
              <a:rPr lang="en-US" altLang="zh-CN" sz="1200" b="1" dirty="0">
                <a:solidFill>
                  <a:schemeClr val="tx2">
                    <a:lumMod val="60000"/>
                    <a:lumOff val="40000"/>
                  </a:schemeClr>
                </a:solidFill>
              </a:rPr>
              <a:t>Third parity service providers</a:t>
            </a:r>
            <a:endParaRPr lang="zh-CN" altLang="en-US" sz="1200" b="1" dirty="0">
              <a:solidFill>
                <a:schemeClr val="tx2">
                  <a:lumMod val="60000"/>
                  <a:lumOff val="40000"/>
                </a:schemeClr>
              </a:solidFill>
            </a:endParaRPr>
          </a:p>
        </p:txBody>
      </p:sp>
      <p:sp>
        <p:nvSpPr>
          <p:cNvPr id="12" name="iconfont-11253-5321868">
            <a:extLst>
              <a:ext uri="{FF2B5EF4-FFF2-40B4-BE49-F238E27FC236}">
                <a16:creationId xmlns:a16="http://schemas.microsoft.com/office/drawing/2014/main" id="{24AC37A4-62F7-4EEF-BA2F-5743FC8FA6B7}"/>
              </a:ext>
            </a:extLst>
          </p:cNvPr>
          <p:cNvSpPr>
            <a:spLocks noChangeAspect="1"/>
          </p:cNvSpPr>
          <p:nvPr/>
        </p:nvSpPr>
        <p:spPr bwMode="auto">
          <a:xfrm>
            <a:off x="641528" y="4382188"/>
            <a:ext cx="334499" cy="238192"/>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3" name="iconfont-11562-5483983">
            <a:extLst>
              <a:ext uri="{FF2B5EF4-FFF2-40B4-BE49-F238E27FC236}">
                <a16:creationId xmlns:a16="http://schemas.microsoft.com/office/drawing/2014/main" id="{2E46330D-FF2A-4C43-B785-902EEC84718A}"/>
              </a:ext>
            </a:extLst>
          </p:cNvPr>
          <p:cNvSpPr>
            <a:spLocks noChangeAspect="1"/>
          </p:cNvSpPr>
          <p:nvPr/>
        </p:nvSpPr>
        <p:spPr bwMode="auto">
          <a:xfrm>
            <a:off x="648478" y="4822220"/>
            <a:ext cx="334499" cy="173962"/>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sz="900"/>
          </a:p>
        </p:txBody>
      </p:sp>
      <p:sp>
        <p:nvSpPr>
          <p:cNvPr id="14" name="warehouse_124434">
            <a:extLst>
              <a:ext uri="{FF2B5EF4-FFF2-40B4-BE49-F238E27FC236}">
                <a16:creationId xmlns:a16="http://schemas.microsoft.com/office/drawing/2014/main" id="{401CABDB-EB59-49A0-9889-4FFFBCF65856}"/>
              </a:ext>
            </a:extLst>
          </p:cNvPr>
          <p:cNvSpPr>
            <a:spLocks noChangeAspect="1"/>
          </p:cNvSpPr>
          <p:nvPr/>
        </p:nvSpPr>
        <p:spPr bwMode="auto">
          <a:xfrm>
            <a:off x="648478" y="5655126"/>
            <a:ext cx="334499" cy="256050"/>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15" name="矩形: 圆角 14">
            <a:extLst>
              <a:ext uri="{FF2B5EF4-FFF2-40B4-BE49-F238E27FC236}">
                <a16:creationId xmlns:a16="http://schemas.microsoft.com/office/drawing/2014/main" id="{083A2980-2D60-40DF-8C9E-3720A257EF92}"/>
              </a:ext>
            </a:extLst>
          </p:cNvPr>
          <p:cNvSpPr/>
          <p:nvPr/>
        </p:nvSpPr>
        <p:spPr>
          <a:xfrm>
            <a:off x="534604" y="4317759"/>
            <a:ext cx="587055" cy="170092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18" name="Rectangle: Rounded Corners 38">
            <a:extLst>
              <a:ext uri="{FF2B5EF4-FFF2-40B4-BE49-F238E27FC236}">
                <a16:creationId xmlns:a16="http://schemas.microsoft.com/office/drawing/2014/main" id="{20208466-0150-4308-8EAB-E8F21C6D0669}"/>
              </a:ext>
            </a:extLst>
          </p:cNvPr>
          <p:cNvSpPr/>
          <p:nvPr/>
        </p:nvSpPr>
        <p:spPr>
          <a:xfrm>
            <a:off x="3057690" y="4343348"/>
            <a:ext cx="1018903" cy="452149"/>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00" dirty="0"/>
          </a:p>
          <a:p>
            <a:pPr algn="ctr"/>
            <a:endParaRPr lang="en-US" sz="200" dirty="0"/>
          </a:p>
          <a:p>
            <a:pPr algn="ctr"/>
            <a:endParaRPr lang="en-US" sz="200" dirty="0"/>
          </a:p>
          <a:p>
            <a:pPr algn="ctr"/>
            <a:endParaRPr lang="en-US" sz="200" dirty="0"/>
          </a:p>
          <a:p>
            <a:pPr algn="ctr"/>
            <a:endParaRPr lang="en-US" sz="200" dirty="0"/>
          </a:p>
          <a:p>
            <a:pPr algn="ctr"/>
            <a:endParaRPr lang="en-US" sz="200" dirty="0"/>
          </a:p>
        </p:txBody>
      </p:sp>
      <p:sp>
        <p:nvSpPr>
          <p:cNvPr id="19" name="文本框 18">
            <a:extLst>
              <a:ext uri="{FF2B5EF4-FFF2-40B4-BE49-F238E27FC236}">
                <a16:creationId xmlns:a16="http://schemas.microsoft.com/office/drawing/2014/main" id="{B47A8ADA-DE6E-4BC6-8898-C164EFA10E41}"/>
              </a:ext>
            </a:extLst>
          </p:cNvPr>
          <p:cNvSpPr txBox="1"/>
          <p:nvPr/>
        </p:nvSpPr>
        <p:spPr>
          <a:xfrm>
            <a:off x="3018441" y="5181929"/>
            <a:ext cx="1489946"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grpSp>
        <p:nvGrpSpPr>
          <p:cNvPr id="21" name="组合 20">
            <a:extLst>
              <a:ext uri="{FF2B5EF4-FFF2-40B4-BE49-F238E27FC236}">
                <a16:creationId xmlns:a16="http://schemas.microsoft.com/office/drawing/2014/main" id="{ED086840-86B5-47AE-9D33-B559B2A916A8}"/>
              </a:ext>
            </a:extLst>
          </p:cNvPr>
          <p:cNvGrpSpPr/>
          <p:nvPr/>
        </p:nvGrpSpPr>
        <p:grpSpPr>
          <a:xfrm>
            <a:off x="3916965" y="4503523"/>
            <a:ext cx="1645413" cy="600164"/>
            <a:chOff x="5325565" y="2519597"/>
            <a:chExt cx="2417101" cy="1083372"/>
          </a:xfrm>
        </p:grpSpPr>
        <p:sp>
          <p:nvSpPr>
            <p:cNvPr id="36" name="箭头: 上下 35">
              <a:extLst>
                <a:ext uri="{FF2B5EF4-FFF2-40B4-BE49-F238E27FC236}">
                  <a16:creationId xmlns:a16="http://schemas.microsoft.com/office/drawing/2014/main" id="{742B0980-A470-49F1-A240-7673CC17068B}"/>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sz="900"/>
            </a:p>
          </p:txBody>
        </p:sp>
        <p:sp>
          <p:nvSpPr>
            <p:cNvPr id="37" name="文本框 36">
              <a:extLst>
                <a:ext uri="{FF2B5EF4-FFF2-40B4-BE49-F238E27FC236}">
                  <a16:creationId xmlns:a16="http://schemas.microsoft.com/office/drawing/2014/main" id="{CADBBEB0-8C89-47B2-9847-651F8890D3A9}"/>
                </a:ext>
              </a:extLst>
            </p:cNvPr>
            <p:cNvSpPr txBox="1"/>
            <p:nvPr/>
          </p:nvSpPr>
          <p:spPr>
            <a:xfrm rot="1141141">
              <a:off x="5343902" y="2519597"/>
              <a:ext cx="2398764" cy="1083372"/>
            </a:xfrm>
            <a:prstGeom prst="rect">
              <a:avLst/>
            </a:prstGeom>
            <a:noFill/>
          </p:spPr>
          <p:txBody>
            <a:bodyPr wrap="square" rtlCol="0">
              <a:spAutoFit/>
            </a:bodyPr>
            <a:lstStyle/>
            <a:p>
              <a:r>
                <a:rPr lang="en-US" altLang="zh-CN" sz="1100" dirty="0"/>
                <a:t>Verify Data integrity</a:t>
              </a:r>
            </a:p>
            <a:p>
              <a:endParaRPr lang="en-US" altLang="zh-CN" sz="1100" dirty="0"/>
            </a:p>
            <a:p>
              <a:r>
                <a:rPr lang="en-US" altLang="ko-KR" sz="1100" b="1" dirty="0">
                  <a:solidFill>
                    <a:schemeClr val="tx2">
                      <a:lumMod val="60000"/>
                      <a:lumOff val="40000"/>
                    </a:schemeClr>
                  </a:solidFill>
                </a:rPr>
                <a:t>Obtain UE Public key</a:t>
              </a:r>
              <a:endParaRPr lang="zh-CN" altLang="en-US" sz="1100" dirty="0"/>
            </a:p>
          </p:txBody>
        </p:sp>
      </p:grpSp>
      <p:sp>
        <p:nvSpPr>
          <p:cNvPr id="22" name="文本框 21">
            <a:extLst>
              <a:ext uri="{FF2B5EF4-FFF2-40B4-BE49-F238E27FC236}">
                <a16:creationId xmlns:a16="http://schemas.microsoft.com/office/drawing/2014/main" id="{2CF17135-70ED-4302-9188-0BB8A2E1D590}"/>
              </a:ext>
            </a:extLst>
          </p:cNvPr>
          <p:cNvSpPr txBox="1"/>
          <p:nvPr/>
        </p:nvSpPr>
        <p:spPr>
          <a:xfrm>
            <a:off x="3204475" y="4338589"/>
            <a:ext cx="1334622" cy="461665"/>
          </a:xfrm>
          <a:prstGeom prst="rect">
            <a:avLst/>
          </a:prstGeom>
          <a:noFill/>
        </p:spPr>
        <p:txBody>
          <a:bodyPr wrap="square" rtlCol="0">
            <a:spAutoFit/>
          </a:bodyPr>
          <a:lstStyle/>
          <a:p>
            <a:r>
              <a:rPr lang="en-US" altLang="zh-CN" sz="1200" b="1" dirty="0">
                <a:solidFill>
                  <a:schemeClr val="tx2">
                    <a:lumMod val="60000"/>
                    <a:lumOff val="40000"/>
                  </a:schemeClr>
                </a:solidFill>
              </a:rPr>
              <a:t>3GPP </a:t>
            </a:r>
          </a:p>
          <a:p>
            <a:r>
              <a:rPr lang="en-US" altLang="zh-CN" sz="1200" b="1" dirty="0">
                <a:solidFill>
                  <a:schemeClr val="tx2">
                    <a:lumMod val="60000"/>
                    <a:lumOff val="40000"/>
                  </a:schemeClr>
                </a:solidFill>
              </a:rPr>
              <a:t>System</a:t>
            </a:r>
            <a:endParaRPr lang="zh-CN" altLang="en-US" sz="1200" b="1" dirty="0">
              <a:solidFill>
                <a:schemeClr val="tx2">
                  <a:lumMod val="60000"/>
                  <a:lumOff val="40000"/>
                </a:schemeClr>
              </a:solidFill>
            </a:endParaRPr>
          </a:p>
        </p:txBody>
      </p:sp>
      <p:sp>
        <p:nvSpPr>
          <p:cNvPr id="23" name="文本框 22">
            <a:extLst>
              <a:ext uri="{FF2B5EF4-FFF2-40B4-BE49-F238E27FC236}">
                <a16:creationId xmlns:a16="http://schemas.microsoft.com/office/drawing/2014/main" id="{C13E6FCE-04F5-4087-9F31-8155CE0025F9}"/>
              </a:ext>
            </a:extLst>
          </p:cNvPr>
          <p:cNvSpPr txBox="1"/>
          <p:nvPr/>
        </p:nvSpPr>
        <p:spPr>
          <a:xfrm rot="20184994">
            <a:off x="1571768" y="4593489"/>
            <a:ext cx="1474160" cy="261610"/>
          </a:xfrm>
          <a:prstGeom prst="rect">
            <a:avLst/>
          </a:prstGeom>
          <a:noFill/>
        </p:spPr>
        <p:txBody>
          <a:bodyPr wrap="square" rtlCol="0">
            <a:spAutoFit/>
          </a:bodyPr>
          <a:lstStyle/>
          <a:p>
            <a:r>
              <a:rPr lang="en-US" altLang="zh-CN" sz="1100" dirty="0"/>
              <a:t>UE</a:t>
            </a:r>
            <a:r>
              <a:rPr lang="zh-CN" altLang="en-US" sz="1100" dirty="0"/>
              <a:t> </a:t>
            </a:r>
            <a:r>
              <a:rPr lang="en-US" altLang="zh-CN" sz="1100" dirty="0"/>
              <a:t>access</a:t>
            </a:r>
            <a:r>
              <a:rPr lang="zh-CN" altLang="en-US" sz="1100" dirty="0"/>
              <a:t> </a:t>
            </a:r>
            <a:r>
              <a:rPr lang="en-US" altLang="zh-CN" sz="1100" dirty="0"/>
              <a:t>network</a:t>
            </a:r>
            <a:endParaRPr lang="zh-CN" altLang="en-US" sz="1100" dirty="0"/>
          </a:p>
        </p:txBody>
      </p:sp>
      <p:sp>
        <p:nvSpPr>
          <p:cNvPr id="24" name="矩形 39">
            <a:extLst>
              <a:ext uri="{FF2B5EF4-FFF2-40B4-BE49-F238E27FC236}">
                <a16:creationId xmlns:a16="http://schemas.microsoft.com/office/drawing/2014/main" id="{5CF7CFBA-9177-455A-A50F-7BBEF833D70D}"/>
              </a:ext>
            </a:extLst>
          </p:cNvPr>
          <p:cNvSpPr>
            <a:spLocks noChangeArrowheads="1"/>
          </p:cNvSpPr>
          <p:nvPr/>
        </p:nvSpPr>
        <p:spPr bwMode="auto">
          <a:xfrm>
            <a:off x="447955" y="3987367"/>
            <a:ext cx="179155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25" name="矩形 39">
            <a:extLst>
              <a:ext uri="{FF2B5EF4-FFF2-40B4-BE49-F238E27FC236}">
                <a16:creationId xmlns:a16="http://schemas.microsoft.com/office/drawing/2014/main" id="{4B9BF79B-5B6B-4840-964F-51837ED685D0}"/>
              </a:ext>
            </a:extLst>
          </p:cNvPr>
          <p:cNvSpPr>
            <a:spLocks noChangeArrowheads="1"/>
          </p:cNvSpPr>
          <p:nvPr/>
        </p:nvSpPr>
        <p:spPr bwMode="auto">
          <a:xfrm>
            <a:off x="4794858" y="3987367"/>
            <a:ext cx="404866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26" name="文本框 25">
            <a:extLst>
              <a:ext uri="{FF2B5EF4-FFF2-40B4-BE49-F238E27FC236}">
                <a16:creationId xmlns:a16="http://schemas.microsoft.com/office/drawing/2014/main" id="{5A0A36DD-24E3-4601-859A-78D5B79F22AD}"/>
              </a:ext>
            </a:extLst>
          </p:cNvPr>
          <p:cNvSpPr txBox="1"/>
          <p:nvPr/>
        </p:nvSpPr>
        <p:spPr>
          <a:xfrm>
            <a:off x="781918" y="4062536"/>
            <a:ext cx="1500272" cy="276999"/>
          </a:xfrm>
          <a:prstGeom prst="rect">
            <a:avLst/>
          </a:prstGeom>
          <a:noFill/>
        </p:spPr>
        <p:txBody>
          <a:bodyPr wrap="square" rtlCol="0">
            <a:spAutoFit/>
          </a:bodyPr>
          <a:lstStyle/>
          <a:p>
            <a:r>
              <a:rPr lang="en-US" altLang="zh-CN" sz="1200" dirty="0"/>
              <a:t>Data Generation</a:t>
            </a:r>
            <a:endParaRPr lang="zh-CN" altLang="en-US" sz="1200" dirty="0"/>
          </a:p>
        </p:txBody>
      </p:sp>
      <p:sp>
        <p:nvSpPr>
          <p:cNvPr id="27" name="文本框 26">
            <a:extLst>
              <a:ext uri="{FF2B5EF4-FFF2-40B4-BE49-F238E27FC236}">
                <a16:creationId xmlns:a16="http://schemas.microsoft.com/office/drawing/2014/main" id="{2B4E0AC0-A34F-4F69-85FC-FC0ED1D3E253}"/>
              </a:ext>
            </a:extLst>
          </p:cNvPr>
          <p:cNvSpPr txBox="1"/>
          <p:nvPr/>
        </p:nvSpPr>
        <p:spPr>
          <a:xfrm>
            <a:off x="6162620" y="4000467"/>
            <a:ext cx="1570014" cy="276999"/>
          </a:xfrm>
          <a:prstGeom prst="rect">
            <a:avLst/>
          </a:prstGeom>
          <a:noFill/>
        </p:spPr>
        <p:txBody>
          <a:bodyPr wrap="square" rtlCol="0">
            <a:spAutoFit/>
          </a:bodyPr>
          <a:lstStyle/>
          <a:p>
            <a:r>
              <a:rPr lang="en-US" altLang="zh-CN" sz="1200" dirty="0"/>
              <a:t>Integrity Verification</a:t>
            </a:r>
            <a:endParaRPr lang="zh-CN" altLang="en-US" sz="1200" dirty="0"/>
          </a:p>
        </p:txBody>
      </p:sp>
      <p:sp>
        <p:nvSpPr>
          <p:cNvPr id="28" name="箭头: 右 27">
            <a:extLst>
              <a:ext uri="{FF2B5EF4-FFF2-40B4-BE49-F238E27FC236}">
                <a16:creationId xmlns:a16="http://schemas.microsoft.com/office/drawing/2014/main" id="{9EF592B7-DC6B-4B71-BFAE-1B4A289342AF}"/>
              </a:ext>
            </a:extLst>
          </p:cNvPr>
          <p:cNvSpPr/>
          <p:nvPr/>
        </p:nvSpPr>
        <p:spPr bwMode="auto">
          <a:xfrm rot="20181504">
            <a:off x="1731414" y="4775407"/>
            <a:ext cx="1313040" cy="185302"/>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29" name="iconfont-10585-5147482">
            <a:extLst>
              <a:ext uri="{FF2B5EF4-FFF2-40B4-BE49-F238E27FC236}">
                <a16:creationId xmlns:a16="http://schemas.microsoft.com/office/drawing/2014/main" id="{F3AAB977-4AF5-43AA-8F12-9B9AF3E3A149}"/>
              </a:ext>
            </a:extLst>
          </p:cNvPr>
          <p:cNvSpPr>
            <a:spLocks noChangeAspect="1"/>
          </p:cNvSpPr>
          <p:nvPr/>
        </p:nvSpPr>
        <p:spPr bwMode="auto">
          <a:xfrm>
            <a:off x="624594" y="5187792"/>
            <a:ext cx="346992" cy="307591"/>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sz="900" dirty="0"/>
          </a:p>
        </p:txBody>
      </p:sp>
      <p:sp>
        <p:nvSpPr>
          <p:cNvPr id="30" name="矩形 29">
            <a:extLst>
              <a:ext uri="{FF2B5EF4-FFF2-40B4-BE49-F238E27FC236}">
                <a16:creationId xmlns:a16="http://schemas.microsoft.com/office/drawing/2014/main" id="{1F7F0AB1-DA33-4184-ADC7-EE77618532F3}"/>
              </a:ext>
            </a:extLst>
          </p:cNvPr>
          <p:cNvSpPr/>
          <p:nvPr/>
        </p:nvSpPr>
        <p:spPr>
          <a:xfrm>
            <a:off x="3085921" y="4040724"/>
            <a:ext cx="1149674" cy="369332"/>
          </a:xfrm>
          <a:prstGeom prst="rect">
            <a:avLst/>
          </a:prstGeom>
        </p:spPr>
        <p:txBody>
          <a:bodyPr wrap="none">
            <a:spAutoFit/>
          </a:bodyPr>
          <a:lstStyle/>
          <a:p>
            <a:r>
              <a:rPr lang="en-US" altLang="zh-CN" sz="900" dirty="0">
                <a:solidFill>
                  <a:prstClr val="black"/>
                </a:solidFill>
                <a:latin typeface="Calibri" panose="020F0502020204030204" pitchFamily="34" charset="0"/>
                <a:ea typeface="Malgun Gothic" panose="020B0503020000020004" pitchFamily="34" charset="-127"/>
              </a:rPr>
              <a:t>UE’s public</a:t>
            </a:r>
            <a:r>
              <a:rPr lang="zh-CN" altLang="en-US" sz="900" dirty="0">
                <a:solidFill>
                  <a:prstClr val="black"/>
                </a:solidFill>
                <a:latin typeface="Calibri" panose="020F0502020204030204" pitchFamily="34" charset="0"/>
                <a:ea typeface="Malgun Gothic" panose="020B0503020000020004" pitchFamily="34" charset="-127"/>
              </a:rPr>
              <a:t> </a:t>
            </a:r>
            <a:r>
              <a:rPr lang="en-US" altLang="zh-CN" sz="900" dirty="0">
                <a:solidFill>
                  <a:prstClr val="black"/>
                </a:solidFill>
                <a:latin typeface="Calibri" panose="020F0502020204030204" pitchFamily="34" charset="0"/>
                <a:ea typeface="Malgun Gothic" panose="020B0503020000020004" pitchFamily="34" charset="-127"/>
              </a:rPr>
              <a:t>Key</a:t>
            </a:r>
          </a:p>
          <a:p>
            <a:r>
              <a:rPr lang="en-US" altLang="ko-KR" sz="900" dirty="0">
                <a:solidFill>
                  <a:prstClr val="black"/>
                </a:solidFill>
                <a:latin typeface="Calibri" panose="020F0502020204030204" pitchFamily="34" charset="0"/>
                <a:ea typeface="Malgun Gothic" panose="020B0503020000020004" pitchFamily="34" charset="-127"/>
              </a:rPr>
              <a:t>banding information</a:t>
            </a:r>
            <a:endParaRPr lang="zh-CN" altLang="en-US" sz="900" dirty="0"/>
          </a:p>
        </p:txBody>
      </p:sp>
      <p:sp>
        <p:nvSpPr>
          <p:cNvPr id="33" name="圆角矩形 1">
            <a:extLst>
              <a:ext uri="{FF2B5EF4-FFF2-40B4-BE49-F238E27FC236}">
                <a16:creationId xmlns:a16="http://schemas.microsoft.com/office/drawing/2014/main" id="{D0116679-C10A-4ECF-B410-B463A1F691C2}"/>
              </a:ext>
            </a:extLst>
          </p:cNvPr>
          <p:cNvSpPr/>
          <p:nvPr/>
        </p:nvSpPr>
        <p:spPr bwMode="auto">
          <a:xfrm>
            <a:off x="7272982" y="5017064"/>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34" name="圆角矩形 35">
            <a:extLst>
              <a:ext uri="{FF2B5EF4-FFF2-40B4-BE49-F238E27FC236}">
                <a16:creationId xmlns:a16="http://schemas.microsoft.com/office/drawing/2014/main" id="{2C3D6299-6ADC-4071-832A-5F0E6076CB5F}"/>
              </a:ext>
            </a:extLst>
          </p:cNvPr>
          <p:cNvSpPr/>
          <p:nvPr/>
        </p:nvSpPr>
        <p:spPr bwMode="auto">
          <a:xfrm>
            <a:off x="5961734" y="5021730"/>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sz="900" dirty="0"/>
              <a:t>Logistics</a:t>
            </a:r>
            <a:endParaRPr lang="zh-CN" altLang="en-US" sz="900" dirty="0"/>
          </a:p>
        </p:txBody>
      </p:sp>
      <p:sp>
        <p:nvSpPr>
          <p:cNvPr id="35" name="右箭头 7">
            <a:extLst>
              <a:ext uri="{FF2B5EF4-FFF2-40B4-BE49-F238E27FC236}">
                <a16:creationId xmlns:a16="http://schemas.microsoft.com/office/drawing/2014/main" id="{62CA0074-A1B9-4CA5-AEF6-BC7B844F5970}"/>
              </a:ext>
            </a:extLst>
          </p:cNvPr>
          <p:cNvSpPr/>
          <p:nvPr/>
        </p:nvSpPr>
        <p:spPr bwMode="auto">
          <a:xfrm rot="11918976">
            <a:off x="3949027" y="4806612"/>
            <a:ext cx="2038971" cy="19462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39" name="矩形 38">
            <a:extLst>
              <a:ext uri="{FF2B5EF4-FFF2-40B4-BE49-F238E27FC236}">
                <a16:creationId xmlns:a16="http://schemas.microsoft.com/office/drawing/2014/main" id="{960ABE1E-D179-4642-8A0A-2C9450179F84}"/>
              </a:ext>
            </a:extLst>
          </p:cNvPr>
          <p:cNvSpPr/>
          <p:nvPr/>
        </p:nvSpPr>
        <p:spPr>
          <a:xfrm>
            <a:off x="5486157" y="2317045"/>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pic>
        <p:nvPicPr>
          <p:cNvPr id="40" name="图片 39">
            <a:extLst>
              <a:ext uri="{FF2B5EF4-FFF2-40B4-BE49-F238E27FC236}">
                <a16:creationId xmlns:a16="http://schemas.microsoft.com/office/drawing/2014/main" id="{D84E0BFE-6458-451F-94F8-27814228F3E6}"/>
              </a:ext>
            </a:extLst>
          </p:cNvPr>
          <p:cNvPicPr>
            <a:picLocks noChangeAspect="1"/>
          </p:cNvPicPr>
          <p:nvPr/>
        </p:nvPicPr>
        <p:blipFill>
          <a:blip r:embed="rId4"/>
          <a:stretch>
            <a:fillRect/>
          </a:stretch>
        </p:blipFill>
        <p:spPr>
          <a:xfrm>
            <a:off x="2239507" y="1451010"/>
            <a:ext cx="2695540" cy="1252432"/>
          </a:xfrm>
          <a:prstGeom prst="rect">
            <a:avLst/>
          </a:prstGeom>
          <a:effectLst>
            <a:outerShdw blurRad="63500" sx="102000" sy="102000" algn="ctr" rotWithShape="0">
              <a:prstClr val="black">
                <a:alpha val="40000"/>
              </a:prstClr>
            </a:outerShdw>
          </a:effectLst>
        </p:spPr>
      </p:pic>
      <p:sp>
        <p:nvSpPr>
          <p:cNvPr id="43" name="矩形 42">
            <a:extLst>
              <a:ext uri="{FF2B5EF4-FFF2-40B4-BE49-F238E27FC236}">
                <a16:creationId xmlns:a16="http://schemas.microsoft.com/office/drawing/2014/main" id="{5BA84214-9116-40C5-8AC7-0150F4CAEA34}"/>
              </a:ext>
            </a:extLst>
          </p:cNvPr>
          <p:cNvSpPr/>
          <p:nvPr/>
        </p:nvSpPr>
        <p:spPr>
          <a:xfrm>
            <a:off x="5284884" y="2177090"/>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44" name="文本框 43">
            <a:extLst>
              <a:ext uri="{FF2B5EF4-FFF2-40B4-BE49-F238E27FC236}">
                <a16:creationId xmlns:a16="http://schemas.microsoft.com/office/drawing/2014/main" id="{775FC3B2-8CF3-4B99-9165-470BE6FA20A2}"/>
              </a:ext>
            </a:extLst>
          </p:cNvPr>
          <p:cNvSpPr txBox="1"/>
          <p:nvPr/>
        </p:nvSpPr>
        <p:spPr>
          <a:xfrm>
            <a:off x="5217360" y="2322426"/>
            <a:ext cx="953700" cy="830997"/>
          </a:xfrm>
          <a:prstGeom prst="rect">
            <a:avLst/>
          </a:prstGeom>
          <a:noFill/>
        </p:spPr>
        <p:txBody>
          <a:bodyPr wrap="square" rtlCol="0">
            <a:spAutoFit/>
          </a:bodyPr>
          <a:lstStyle/>
          <a:p>
            <a:pPr algn="ctr"/>
            <a:r>
              <a:rPr lang="en-US" altLang="zh-CN" sz="1200" b="1" dirty="0">
                <a:solidFill>
                  <a:schemeClr val="tx2">
                    <a:lumMod val="60000"/>
                    <a:lumOff val="40000"/>
                  </a:schemeClr>
                </a:solidFill>
              </a:rPr>
              <a:t>Third parity service providers</a:t>
            </a:r>
            <a:endParaRPr lang="zh-CN" altLang="en-US" sz="1200" b="1" dirty="0">
              <a:solidFill>
                <a:schemeClr val="tx2">
                  <a:lumMod val="60000"/>
                  <a:lumOff val="40000"/>
                </a:schemeClr>
              </a:solidFill>
            </a:endParaRPr>
          </a:p>
        </p:txBody>
      </p:sp>
      <p:sp>
        <p:nvSpPr>
          <p:cNvPr id="45" name="iconfont-11253-5321868">
            <a:extLst>
              <a:ext uri="{FF2B5EF4-FFF2-40B4-BE49-F238E27FC236}">
                <a16:creationId xmlns:a16="http://schemas.microsoft.com/office/drawing/2014/main" id="{EEC1886D-E0B0-401C-82D2-C0E6E7E98262}"/>
              </a:ext>
            </a:extLst>
          </p:cNvPr>
          <p:cNvSpPr>
            <a:spLocks noChangeAspect="1"/>
          </p:cNvSpPr>
          <p:nvPr/>
        </p:nvSpPr>
        <p:spPr bwMode="auto">
          <a:xfrm>
            <a:off x="641528" y="1822580"/>
            <a:ext cx="334499" cy="238192"/>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46" name="iconfont-11562-5483983">
            <a:extLst>
              <a:ext uri="{FF2B5EF4-FFF2-40B4-BE49-F238E27FC236}">
                <a16:creationId xmlns:a16="http://schemas.microsoft.com/office/drawing/2014/main" id="{F65BD2E8-D91A-4795-BFEB-161E9A955553}"/>
              </a:ext>
            </a:extLst>
          </p:cNvPr>
          <p:cNvSpPr>
            <a:spLocks noChangeAspect="1"/>
          </p:cNvSpPr>
          <p:nvPr/>
        </p:nvSpPr>
        <p:spPr bwMode="auto">
          <a:xfrm>
            <a:off x="648478" y="2262612"/>
            <a:ext cx="334499" cy="173962"/>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sz="900"/>
          </a:p>
        </p:txBody>
      </p:sp>
      <p:sp>
        <p:nvSpPr>
          <p:cNvPr id="47" name="warehouse_124434">
            <a:extLst>
              <a:ext uri="{FF2B5EF4-FFF2-40B4-BE49-F238E27FC236}">
                <a16:creationId xmlns:a16="http://schemas.microsoft.com/office/drawing/2014/main" id="{D975F37A-1AEA-4055-8951-0E8F12A6B2A2}"/>
              </a:ext>
            </a:extLst>
          </p:cNvPr>
          <p:cNvSpPr>
            <a:spLocks noChangeAspect="1"/>
          </p:cNvSpPr>
          <p:nvPr/>
        </p:nvSpPr>
        <p:spPr bwMode="auto">
          <a:xfrm>
            <a:off x="648478" y="3095518"/>
            <a:ext cx="334499" cy="256050"/>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48" name="矩形: 圆角 47">
            <a:extLst>
              <a:ext uri="{FF2B5EF4-FFF2-40B4-BE49-F238E27FC236}">
                <a16:creationId xmlns:a16="http://schemas.microsoft.com/office/drawing/2014/main" id="{0717C6C6-D24F-4A2B-9425-EEA8D079BD88}"/>
              </a:ext>
            </a:extLst>
          </p:cNvPr>
          <p:cNvSpPr/>
          <p:nvPr/>
        </p:nvSpPr>
        <p:spPr>
          <a:xfrm>
            <a:off x="534604" y="1758151"/>
            <a:ext cx="587055" cy="170092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50" name="Rectangle 9">
            <a:extLst>
              <a:ext uri="{FF2B5EF4-FFF2-40B4-BE49-F238E27FC236}">
                <a16:creationId xmlns:a16="http://schemas.microsoft.com/office/drawing/2014/main" id="{7221E30E-13CA-4628-950E-235F8167F0A0}"/>
              </a:ext>
            </a:extLst>
          </p:cNvPr>
          <p:cNvSpPr/>
          <p:nvPr/>
        </p:nvSpPr>
        <p:spPr>
          <a:xfrm>
            <a:off x="1080647" y="2628184"/>
            <a:ext cx="733113" cy="430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200" b="1" dirty="0"/>
              <a:t>IoT UE</a:t>
            </a:r>
            <a:endParaRPr lang="en-US" sz="1200" b="1" dirty="0"/>
          </a:p>
        </p:txBody>
      </p:sp>
      <p:sp>
        <p:nvSpPr>
          <p:cNvPr id="51" name="Rectangle: Rounded Corners 38">
            <a:extLst>
              <a:ext uri="{FF2B5EF4-FFF2-40B4-BE49-F238E27FC236}">
                <a16:creationId xmlns:a16="http://schemas.microsoft.com/office/drawing/2014/main" id="{B6C8A648-F54A-492F-8F5F-3D1E5AC42742}"/>
              </a:ext>
            </a:extLst>
          </p:cNvPr>
          <p:cNvSpPr/>
          <p:nvPr/>
        </p:nvSpPr>
        <p:spPr>
          <a:xfrm>
            <a:off x="3057690" y="1783740"/>
            <a:ext cx="1018903" cy="452149"/>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00" dirty="0"/>
          </a:p>
          <a:p>
            <a:pPr algn="ctr"/>
            <a:endParaRPr lang="en-US" sz="200" dirty="0"/>
          </a:p>
          <a:p>
            <a:pPr algn="ctr"/>
            <a:endParaRPr lang="en-US" sz="200" dirty="0"/>
          </a:p>
          <a:p>
            <a:pPr algn="ctr"/>
            <a:endParaRPr lang="en-US" sz="200" dirty="0"/>
          </a:p>
          <a:p>
            <a:pPr algn="ctr"/>
            <a:endParaRPr lang="en-US" sz="200" dirty="0"/>
          </a:p>
          <a:p>
            <a:pPr algn="ctr"/>
            <a:endParaRPr lang="en-US" sz="200" dirty="0"/>
          </a:p>
        </p:txBody>
      </p:sp>
      <p:sp>
        <p:nvSpPr>
          <p:cNvPr id="52" name="文本框 51">
            <a:extLst>
              <a:ext uri="{FF2B5EF4-FFF2-40B4-BE49-F238E27FC236}">
                <a16:creationId xmlns:a16="http://schemas.microsoft.com/office/drawing/2014/main" id="{D25955B5-3692-438D-95D0-3B6E15563A09}"/>
              </a:ext>
            </a:extLst>
          </p:cNvPr>
          <p:cNvSpPr txBox="1"/>
          <p:nvPr/>
        </p:nvSpPr>
        <p:spPr>
          <a:xfrm>
            <a:off x="3127468" y="2835196"/>
            <a:ext cx="1489946"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grpSp>
        <p:nvGrpSpPr>
          <p:cNvPr id="54" name="组合 53">
            <a:extLst>
              <a:ext uri="{FF2B5EF4-FFF2-40B4-BE49-F238E27FC236}">
                <a16:creationId xmlns:a16="http://schemas.microsoft.com/office/drawing/2014/main" id="{F5535084-269D-4EB2-91F2-6BA7955331E0}"/>
              </a:ext>
            </a:extLst>
          </p:cNvPr>
          <p:cNvGrpSpPr/>
          <p:nvPr/>
        </p:nvGrpSpPr>
        <p:grpSpPr>
          <a:xfrm>
            <a:off x="3896485" y="1963407"/>
            <a:ext cx="1553160" cy="769441"/>
            <a:chOff x="5348717" y="2487649"/>
            <a:chExt cx="2281581" cy="1388937"/>
          </a:xfrm>
        </p:grpSpPr>
        <p:sp>
          <p:nvSpPr>
            <p:cNvPr id="69" name="箭头: 上下 68">
              <a:extLst>
                <a:ext uri="{FF2B5EF4-FFF2-40B4-BE49-F238E27FC236}">
                  <a16:creationId xmlns:a16="http://schemas.microsoft.com/office/drawing/2014/main" id="{59A36591-E065-4CDE-84CF-6FE5ACC916AF}"/>
                </a:ext>
              </a:extLst>
            </p:cNvPr>
            <p:cNvSpPr/>
            <p:nvPr/>
          </p:nvSpPr>
          <p:spPr bwMode="auto">
            <a:xfrm rot="17378737">
              <a:off x="6302095" y="2144064"/>
              <a:ext cx="363023" cy="182488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sz="900"/>
            </a:p>
          </p:txBody>
        </p:sp>
        <p:sp>
          <p:nvSpPr>
            <p:cNvPr id="70" name="文本框 69">
              <a:extLst>
                <a:ext uri="{FF2B5EF4-FFF2-40B4-BE49-F238E27FC236}">
                  <a16:creationId xmlns:a16="http://schemas.microsoft.com/office/drawing/2014/main" id="{2D0C42C3-6A27-4CAB-9B42-03B850968C8C}"/>
                </a:ext>
              </a:extLst>
            </p:cNvPr>
            <p:cNvSpPr txBox="1"/>
            <p:nvPr/>
          </p:nvSpPr>
          <p:spPr>
            <a:xfrm rot="1141141">
              <a:off x="5348717" y="2487649"/>
              <a:ext cx="2281581" cy="1388937"/>
            </a:xfrm>
            <a:prstGeom prst="rect">
              <a:avLst/>
            </a:prstGeom>
            <a:noFill/>
          </p:spPr>
          <p:txBody>
            <a:bodyPr wrap="square" rtlCol="0">
              <a:spAutoFit/>
            </a:bodyPr>
            <a:lstStyle/>
            <a:p>
              <a:r>
                <a:rPr lang="en-US" altLang="zh-CN" sz="1100" dirty="0"/>
                <a:t>Verify Data integrity</a:t>
              </a:r>
            </a:p>
            <a:p>
              <a:endParaRPr lang="en-US" altLang="zh-CN" sz="1100" dirty="0"/>
            </a:p>
            <a:p>
              <a:r>
                <a:rPr lang="en-US" altLang="ko-KR" sz="1100" b="1" dirty="0">
                  <a:solidFill>
                    <a:schemeClr val="tx2">
                      <a:lumMod val="60000"/>
                      <a:lumOff val="40000"/>
                    </a:schemeClr>
                  </a:solidFill>
                </a:rPr>
                <a:t>Obtain UE Public key</a:t>
              </a:r>
              <a:endParaRPr lang="zh-CN" altLang="en-US" sz="1100" dirty="0"/>
            </a:p>
          </p:txBody>
        </p:sp>
      </p:grpSp>
      <p:sp>
        <p:nvSpPr>
          <p:cNvPr id="55" name="文本框 54">
            <a:extLst>
              <a:ext uri="{FF2B5EF4-FFF2-40B4-BE49-F238E27FC236}">
                <a16:creationId xmlns:a16="http://schemas.microsoft.com/office/drawing/2014/main" id="{8CBE7505-C663-4710-A6FB-1F6A417934EE}"/>
              </a:ext>
            </a:extLst>
          </p:cNvPr>
          <p:cNvSpPr txBox="1"/>
          <p:nvPr/>
        </p:nvSpPr>
        <p:spPr>
          <a:xfrm>
            <a:off x="3231282" y="1812189"/>
            <a:ext cx="1334622" cy="461665"/>
          </a:xfrm>
          <a:prstGeom prst="rect">
            <a:avLst/>
          </a:prstGeom>
          <a:noFill/>
        </p:spPr>
        <p:txBody>
          <a:bodyPr wrap="square" rtlCol="0">
            <a:spAutoFit/>
          </a:bodyPr>
          <a:lstStyle/>
          <a:p>
            <a:r>
              <a:rPr lang="en-US" altLang="zh-CN" sz="1200" b="1" dirty="0">
                <a:solidFill>
                  <a:schemeClr val="tx2">
                    <a:lumMod val="60000"/>
                    <a:lumOff val="40000"/>
                  </a:schemeClr>
                </a:solidFill>
              </a:rPr>
              <a:t>3GPP </a:t>
            </a:r>
          </a:p>
          <a:p>
            <a:r>
              <a:rPr lang="en-US" altLang="zh-CN" sz="1200" b="1" dirty="0">
                <a:solidFill>
                  <a:schemeClr val="tx2">
                    <a:lumMod val="60000"/>
                    <a:lumOff val="40000"/>
                  </a:schemeClr>
                </a:solidFill>
              </a:rPr>
              <a:t>System</a:t>
            </a:r>
            <a:endParaRPr lang="zh-CN" altLang="en-US" sz="1200" b="1" dirty="0">
              <a:solidFill>
                <a:schemeClr val="tx2">
                  <a:lumMod val="60000"/>
                  <a:lumOff val="40000"/>
                </a:schemeClr>
              </a:solidFill>
            </a:endParaRPr>
          </a:p>
        </p:txBody>
      </p:sp>
      <p:sp>
        <p:nvSpPr>
          <p:cNvPr id="56" name="文本框 55">
            <a:extLst>
              <a:ext uri="{FF2B5EF4-FFF2-40B4-BE49-F238E27FC236}">
                <a16:creationId xmlns:a16="http://schemas.microsoft.com/office/drawing/2014/main" id="{01F59D41-C343-497B-A37A-4933F7B3F67A}"/>
              </a:ext>
            </a:extLst>
          </p:cNvPr>
          <p:cNvSpPr txBox="1"/>
          <p:nvPr/>
        </p:nvSpPr>
        <p:spPr>
          <a:xfrm rot="20184994">
            <a:off x="1571768" y="2033881"/>
            <a:ext cx="1474160" cy="261610"/>
          </a:xfrm>
          <a:prstGeom prst="rect">
            <a:avLst/>
          </a:prstGeom>
          <a:noFill/>
        </p:spPr>
        <p:txBody>
          <a:bodyPr wrap="square" rtlCol="0">
            <a:spAutoFit/>
          </a:bodyPr>
          <a:lstStyle/>
          <a:p>
            <a:r>
              <a:rPr lang="en-US" altLang="zh-CN" sz="1100" dirty="0"/>
              <a:t>UE</a:t>
            </a:r>
            <a:r>
              <a:rPr lang="zh-CN" altLang="en-US" sz="1100" dirty="0"/>
              <a:t> </a:t>
            </a:r>
            <a:r>
              <a:rPr lang="en-US" altLang="zh-CN" sz="1100" dirty="0"/>
              <a:t>access</a:t>
            </a:r>
            <a:r>
              <a:rPr lang="zh-CN" altLang="en-US" sz="1100" dirty="0"/>
              <a:t> </a:t>
            </a:r>
            <a:r>
              <a:rPr lang="en-US" altLang="zh-CN" sz="1100" dirty="0"/>
              <a:t>network</a:t>
            </a:r>
            <a:endParaRPr lang="zh-CN" altLang="en-US" sz="1100" dirty="0"/>
          </a:p>
        </p:txBody>
      </p:sp>
      <p:sp>
        <p:nvSpPr>
          <p:cNvPr id="57" name="矩形 39">
            <a:extLst>
              <a:ext uri="{FF2B5EF4-FFF2-40B4-BE49-F238E27FC236}">
                <a16:creationId xmlns:a16="http://schemas.microsoft.com/office/drawing/2014/main" id="{E8F872C4-6778-448B-8450-E9AC049E0EB4}"/>
              </a:ext>
            </a:extLst>
          </p:cNvPr>
          <p:cNvSpPr>
            <a:spLocks noChangeArrowheads="1"/>
          </p:cNvSpPr>
          <p:nvPr/>
        </p:nvSpPr>
        <p:spPr bwMode="auto">
          <a:xfrm>
            <a:off x="447955" y="1427759"/>
            <a:ext cx="179155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58" name="矩形 39">
            <a:extLst>
              <a:ext uri="{FF2B5EF4-FFF2-40B4-BE49-F238E27FC236}">
                <a16:creationId xmlns:a16="http://schemas.microsoft.com/office/drawing/2014/main" id="{D1DBF11C-1BA6-4DF5-B945-905362004AA3}"/>
              </a:ext>
            </a:extLst>
          </p:cNvPr>
          <p:cNvSpPr>
            <a:spLocks noChangeArrowheads="1"/>
          </p:cNvSpPr>
          <p:nvPr/>
        </p:nvSpPr>
        <p:spPr bwMode="auto">
          <a:xfrm>
            <a:off x="4794859" y="1427759"/>
            <a:ext cx="4048662"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59" name="文本框 58">
            <a:extLst>
              <a:ext uri="{FF2B5EF4-FFF2-40B4-BE49-F238E27FC236}">
                <a16:creationId xmlns:a16="http://schemas.microsoft.com/office/drawing/2014/main" id="{CDF9D8C7-B1FF-4B62-BF26-034AA660AF34}"/>
              </a:ext>
            </a:extLst>
          </p:cNvPr>
          <p:cNvSpPr txBox="1"/>
          <p:nvPr/>
        </p:nvSpPr>
        <p:spPr>
          <a:xfrm>
            <a:off x="781918" y="1502928"/>
            <a:ext cx="1500272" cy="276999"/>
          </a:xfrm>
          <a:prstGeom prst="rect">
            <a:avLst/>
          </a:prstGeom>
          <a:noFill/>
        </p:spPr>
        <p:txBody>
          <a:bodyPr wrap="square" rtlCol="0">
            <a:spAutoFit/>
          </a:bodyPr>
          <a:lstStyle/>
          <a:p>
            <a:r>
              <a:rPr lang="en-US" altLang="zh-CN" sz="1200" dirty="0"/>
              <a:t>Data Generation</a:t>
            </a:r>
            <a:endParaRPr lang="zh-CN" altLang="en-US" sz="1200" dirty="0"/>
          </a:p>
        </p:txBody>
      </p:sp>
      <p:sp>
        <p:nvSpPr>
          <p:cNvPr id="60" name="文本框 59">
            <a:extLst>
              <a:ext uri="{FF2B5EF4-FFF2-40B4-BE49-F238E27FC236}">
                <a16:creationId xmlns:a16="http://schemas.microsoft.com/office/drawing/2014/main" id="{C3D050CF-5D4A-4AA1-87E5-B84160FB0A6A}"/>
              </a:ext>
            </a:extLst>
          </p:cNvPr>
          <p:cNvSpPr txBox="1"/>
          <p:nvPr/>
        </p:nvSpPr>
        <p:spPr>
          <a:xfrm>
            <a:off x="6168148" y="1452586"/>
            <a:ext cx="1570014" cy="276999"/>
          </a:xfrm>
          <a:prstGeom prst="rect">
            <a:avLst/>
          </a:prstGeom>
          <a:noFill/>
        </p:spPr>
        <p:txBody>
          <a:bodyPr wrap="square" rtlCol="0">
            <a:spAutoFit/>
          </a:bodyPr>
          <a:lstStyle/>
          <a:p>
            <a:r>
              <a:rPr lang="en-US" altLang="zh-CN" sz="1200" dirty="0"/>
              <a:t>Integrity Verification</a:t>
            </a:r>
            <a:endParaRPr lang="zh-CN" altLang="en-US" sz="1200" dirty="0"/>
          </a:p>
        </p:txBody>
      </p:sp>
      <p:sp>
        <p:nvSpPr>
          <p:cNvPr id="61" name="箭头: 右 60">
            <a:extLst>
              <a:ext uri="{FF2B5EF4-FFF2-40B4-BE49-F238E27FC236}">
                <a16:creationId xmlns:a16="http://schemas.microsoft.com/office/drawing/2014/main" id="{355AD4D5-49A8-4126-8213-9D157DD7839E}"/>
              </a:ext>
            </a:extLst>
          </p:cNvPr>
          <p:cNvSpPr/>
          <p:nvPr/>
        </p:nvSpPr>
        <p:spPr bwMode="auto">
          <a:xfrm rot="20181504">
            <a:off x="1731414" y="2215799"/>
            <a:ext cx="1313040" cy="185302"/>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62" name="iconfont-10585-5147482">
            <a:extLst>
              <a:ext uri="{FF2B5EF4-FFF2-40B4-BE49-F238E27FC236}">
                <a16:creationId xmlns:a16="http://schemas.microsoft.com/office/drawing/2014/main" id="{9E50B288-ACA5-4CF1-9F19-ECF8DC4938A2}"/>
              </a:ext>
            </a:extLst>
          </p:cNvPr>
          <p:cNvSpPr>
            <a:spLocks noChangeAspect="1"/>
          </p:cNvSpPr>
          <p:nvPr/>
        </p:nvSpPr>
        <p:spPr bwMode="auto">
          <a:xfrm>
            <a:off x="624594" y="2628184"/>
            <a:ext cx="346992" cy="307591"/>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sz="900" dirty="0"/>
          </a:p>
        </p:txBody>
      </p:sp>
      <p:sp>
        <p:nvSpPr>
          <p:cNvPr id="63" name="矩形 62">
            <a:extLst>
              <a:ext uri="{FF2B5EF4-FFF2-40B4-BE49-F238E27FC236}">
                <a16:creationId xmlns:a16="http://schemas.microsoft.com/office/drawing/2014/main" id="{E33335AA-0729-41E9-9CF9-A6AE72A3C7E1}"/>
              </a:ext>
            </a:extLst>
          </p:cNvPr>
          <p:cNvSpPr/>
          <p:nvPr/>
        </p:nvSpPr>
        <p:spPr>
          <a:xfrm>
            <a:off x="3085921" y="1444045"/>
            <a:ext cx="1149674" cy="369332"/>
          </a:xfrm>
          <a:prstGeom prst="rect">
            <a:avLst/>
          </a:prstGeom>
        </p:spPr>
        <p:txBody>
          <a:bodyPr wrap="none">
            <a:spAutoFit/>
          </a:bodyPr>
          <a:lstStyle/>
          <a:p>
            <a:r>
              <a:rPr lang="en-US" altLang="zh-CN" sz="900" dirty="0">
                <a:solidFill>
                  <a:prstClr val="black"/>
                </a:solidFill>
                <a:latin typeface="Calibri" panose="020F0502020204030204" pitchFamily="34" charset="0"/>
                <a:ea typeface="Malgun Gothic" panose="020B0503020000020004" pitchFamily="34" charset="-127"/>
              </a:rPr>
              <a:t>UE’s public</a:t>
            </a:r>
            <a:r>
              <a:rPr lang="zh-CN" altLang="en-US" sz="900" dirty="0">
                <a:solidFill>
                  <a:prstClr val="black"/>
                </a:solidFill>
                <a:latin typeface="Calibri" panose="020F0502020204030204" pitchFamily="34" charset="0"/>
                <a:ea typeface="Malgun Gothic" panose="020B0503020000020004" pitchFamily="34" charset="-127"/>
              </a:rPr>
              <a:t> </a:t>
            </a:r>
            <a:r>
              <a:rPr lang="en-US" altLang="zh-CN" sz="900" dirty="0">
                <a:solidFill>
                  <a:prstClr val="black"/>
                </a:solidFill>
                <a:latin typeface="Calibri" panose="020F0502020204030204" pitchFamily="34" charset="0"/>
                <a:ea typeface="Malgun Gothic" panose="020B0503020000020004" pitchFamily="34" charset="-127"/>
              </a:rPr>
              <a:t>Key</a:t>
            </a:r>
          </a:p>
          <a:p>
            <a:r>
              <a:rPr lang="en-US" altLang="ko-KR" sz="900" dirty="0">
                <a:solidFill>
                  <a:prstClr val="black"/>
                </a:solidFill>
                <a:latin typeface="Calibri" panose="020F0502020204030204" pitchFamily="34" charset="0"/>
                <a:ea typeface="Malgun Gothic" panose="020B0503020000020004" pitchFamily="34" charset="-127"/>
              </a:rPr>
              <a:t>banding information</a:t>
            </a:r>
            <a:endParaRPr lang="zh-CN" altLang="en-US" sz="900" dirty="0"/>
          </a:p>
        </p:txBody>
      </p:sp>
      <p:sp>
        <p:nvSpPr>
          <p:cNvPr id="66" name="圆角矩形 1">
            <a:extLst>
              <a:ext uri="{FF2B5EF4-FFF2-40B4-BE49-F238E27FC236}">
                <a16:creationId xmlns:a16="http://schemas.microsoft.com/office/drawing/2014/main" id="{54DA78C0-CBE9-4E3E-BE18-EE2BC9FD4E32}"/>
              </a:ext>
            </a:extLst>
          </p:cNvPr>
          <p:cNvSpPr/>
          <p:nvPr/>
        </p:nvSpPr>
        <p:spPr bwMode="auto">
          <a:xfrm>
            <a:off x="7310852" y="2582580"/>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67" name="圆角矩形 35">
            <a:extLst>
              <a:ext uri="{FF2B5EF4-FFF2-40B4-BE49-F238E27FC236}">
                <a16:creationId xmlns:a16="http://schemas.microsoft.com/office/drawing/2014/main" id="{0A3DE8BB-AB83-4D8F-ABAC-896D7388D1CD}"/>
              </a:ext>
            </a:extLst>
          </p:cNvPr>
          <p:cNvSpPr/>
          <p:nvPr/>
        </p:nvSpPr>
        <p:spPr bwMode="auto">
          <a:xfrm>
            <a:off x="5992342" y="2814066"/>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sz="900" dirty="0"/>
              <a:t>Logistics</a:t>
            </a:r>
            <a:endParaRPr lang="zh-CN" altLang="en-US" sz="900" dirty="0"/>
          </a:p>
        </p:txBody>
      </p:sp>
      <p:sp>
        <p:nvSpPr>
          <p:cNvPr id="68" name="右箭头 7">
            <a:extLst>
              <a:ext uri="{FF2B5EF4-FFF2-40B4-BE49-F238E27FC236}">
                <a16:creationId xmlns:a16="http://schemas.microsoft.com/office/drawing/2014/main" id="{1C30B78A-4EDF-4170-8702-AB106CAE1002}"/>
              </a:ext>
            </a:extLst>
          </p:cNvPr>
          <p:cNvSpPr/>
          <p:nvPr/>
        </p:nvSpPr>
        <p:spPr bwMode="auto">
          <a:xfrm rot="11958121">
            <a:off x="4031108" y="2307532"/>
            <a:ext cx="2133509" cy="213994"/>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2" name="矩形 1">
            <a:extLst>
              <a:ext uri="{FF2B5EF4-FFF2-40B4-BE49-F238E27FC236}">
                <a16:creationId xmlns:a16="http://schemas.microsoft.com/office/drawing/2014/main" id="{57C4DAD3-DEA5-414D-B239-B88A4E00EE62}"/>
              </a:ext>
            </a:extLst>
          </p:cNvPr>
          <p:cNvSpPr/>
          <p:nvPr/>
        </p:nvSpPr>
        <p:spPr>
          <a:xfrm>
            <a:off x="106508" y="3582057"/>
            <a:ext cx="3743238"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en-US" sz="1600" b="1" dirty="0">
                <a:latin typeface="Calibri" panose="020F0502020204030204" pitchFamily="34" charset="0"/>
              </a:rPr>
              <a:t>Non-real-time Verification</a:t>
            </a:r>
            <a:endParaRPr lang="en-IN" altLang="en-US" sz="1800" b="1" dirty="0">
              <a:latin typeface="Calibri" panose="020F0502020204030204" pitchFamily="34" charset="0"/>
            </a:endParaRPr>
          </a:p>
        </p:txBody>
      </p:sp>
      <p:sp>
        <p:nvSpPr>
          <p:cNvPr id="74" name="圆角矩形 1">
            <a:extLst>
              <a:ext uri="{FF2B5EF4-FFF2-40B4-BE49-F238E27FC236}">
                <a16:creationId xmlns:a16="http://schemas.microsoft.com/office/drawing/2014/main" id="{F0932986-B2FE-44C6-AADB-6A5F39F9F568}"/>
              </a:ext>
            </a:extLst>
          </p:cNvPr>
          <p:cNvSpPr/>
          <p:nvPr/>
        </p:nvSpPr>
        <p:spPr bwMode="auto">
          <a:xfrm>
            <a:off x="7308401" y="2101001"/>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75" name="圆角矩形 1">
            <a:extLst>
              <a:ext uri="{FF2B5EF4-FFF2-40B4-BE49-F238E27FC236}">
                <a16:creationId xmlns:a16="http://schemas.microsoft.com/office/drawing/2014/main" id="{3847859F-54F1-484B-9DC9-75EDFFEE243E}"/>
              </a:ext>
            </a:extLst>
          </p:cNvPr>
          <p:cNvSpPr/>
          <p:nvPr/>
        </p:nvSpPr>
        <p:spPr bwMode="auto">
          <a:xfrm>
            <a:off x="7289846" y="4607456"/>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76" name="右箭头 7">
            <a:extLst>
              <a:ext uri="{FF2B5EF4-FFF2-40B4-BE49-F238E27FC236}">
                <a16:creationId xmlns:a16="http://schemas.microsoft.com/office/drawing/2014/main" id="{751E77FC-7500-42B0-AF00-7915352E795A}"/>
              </a:ext>
            </a:extLst>
          </p:cNvPr>
          <p:cNvSpPr/>
          <p:nvPr/>
        </p:nvSpPr>
        <p:spPr bwMode="auto">
          <a:xfrm rot="11087458">
            <a:off x="4165490" y="1992185"/>
            <a:ext cx="3060768" cy="156357"/>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7" name="右箭头 7">
            <a:extLst>
              <a:ext uri="{FF2B5EF4-FFF2-40B4-BE49-F238E27FC236}">
                <a16:creationId xmlns:a16="http://schemas.microsoft.com/office/drawing/2014/main" id="{50DC0FFE-F544-43DF-8917-5A86608200C9}"/>
              </a:ext>
            </a:extLst>
          </p:cNvPr>
          <p:cNvSpPr/>
          <p:nvPr/>
        </p:nvSpPr>
        <p:spPr bwMode="auto">
          <a:xfrm rot="11087458">
            <a:off x="4165490" y="4526671"/>
            <a:ext cx="3060768" cy="156357"/>
          </a:xfrm>
          <a:prstGeom prst="rightArrow">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8" name="箭头: 右 77">
            <a:extLst>
              <a:ext uri="{FF2B5EF4-FFF2-40B4-BE49-F238E27FC236}">
                <a16:creationId xmlns:a16="http://schemas.microsoft.com/office/drawing/2014/main" id="{E361CDB3-83CE-4DD8-8BB2-EAFABF584693}"/>
              </a:ext>
            </a:extLst>
          </p:cNvPr>
          <p:cNvSpPr/>
          <p:nvPr/>
        </p:nvSpPr>
        <p:spPr bwMode="auto">
          <a:xfrm>
            <a:off x="6655648" y="5096121"/>
            <a:ext cx="617334" cy="151086"/>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1" name="文本框 80">
            <a:extLst>
              <a:ext uri="{FF2B5EF4-FFF2-40B4-BE49-F238E27FC236}">
                <a16:creationId xmlns:a16="http://schemas.microsoft.com/office/drawing/2014/main" id="{D5DA0B83-EBF3-488A-B3E6-A851A4F66CC6}"/>
              </a:ext>
            </a:extLst>
          </p:cNvPr>
          <p:cNvSpPr txBox="1"/>
          <p:nvPr/>
        </p:nvSpPr>
        <p:spPr>
          <a:xfrm>
            <a:off x="6746890" y="5269673"/>
            <a:ext cx="526092" cy="276999"/>
          </a:xfrm>
          <a:prstGeom prst="rect">
            <a:avLst/>
          </a:prstGeom>
          <a:noFill/>
        </p:spPr>
        <p:txBody>
          <a:bodyPr wrap="square" rtlCol="0">
            <a:spAutoFit/>
          </a:bodyPr>
          <a:lstStyle/>
          <a:p>
            <a:r>
              <a:rPr lang="en-US" altLang="zh-CN" sz="1200" b="1" dirty="0">
                <a:solidFill>
                  <a:schemeClr val="tx2">
                    <a:lumMod val="60000"/>
                    <a:lumOff val="40000"/>
                  </a:schemeClr>
                </a:solidFill>
              </a:rPr>
              <a:t>PGP</a:t>
            </a:r>
            <a:endParaRPr lang="zh-CN" altLang="en-US" sz="1200" b="1" dirty="0">
              <a:solidFill>
                <a:schemeClr val="tx2">
                  <a:lumMod val="60000"/>
                  <a:lumOff val="40000"/>
                </a:schemeClr>
              </a:solidFill>
            </a:endParaRPr>
          </a:p>
        </p:txBody>
      </p:sp>
      <p:sp>
        <p:nvSpPr>
          <p:cNvPr id="41" name="箭头: 右 40">
            <a:extLst>
              <a:ext uri="{FF2B5EF4-FFF2-40B4-BE49-F238E27FC236}">
                <a16:creationId xmlns:a16="http://schemas.microsoft.com/office/drawing/2014/main" id="{2AA23088-4CD5-4658-9457-E453F11E2897}"/>
              </a:ext>
            </a:extLst>
          </p:cNvPr>
          <p:cNvSpPr/>
          <p:nvPr/>
        </p:nvSpPr>
        <p:spPr bwMode="auto">
          <a:xfrm>
            <a:off x="1867499" y="2840171"/>
            <a:ext cx="4114198" cy="274120"/>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2" name="文本框 81">
            <a:extLst>
              <a:ext uri="{FF2B5EF4-FFF2-40B4-BE49-F238E27FC236}">
                <a16:creationId xmlns:a16="http://schemas.microsoft.com/office/drawing/2014/main" id="{C8B0CB31-D93D-40A1-A8A8-F8946CBFB093}"/>
              </a:ext>
            </a:extLst>
          </p:cNvPr>
          <p:cNvSpPr txBox="1"/>
          <p:nvPr/>
        </p:nvSpPr>
        <p:spPr>
          <a:xfrm>
            <a:off x="3132790" y="2593521"/>
            <a:ext cx="1978669"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sp>
        <p:nvSpPr>
          <p:cNvPr id="83" name="箭头: 右 82">
            <a:extLst>
              <a:ext uri="{FF2B5EF4-FFF2-40B4-BE49-F238E27FC236}">
                <a16:creationId xmlns:a16="http://schemas.microsoft.com/office/drawing/2014/main" id="{21557722-B588-434E-85AF-2BA85EF6F34F}"/>
              </a:ext>
            </a:extLst>
          </p:cNvPr>
          <p:cNvSpPr/>
          <p:nvPr/>
        </p:nvSpPr>
        <p:spPr bwMode="auto">
          <a:xfrm>
            <a:off x="1872822" y="2598496"/>
            <a:ext cx="5435580" cy="261394"/>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4" name="Rectangle 9">
            <a:extLst>
              <a:ext uri="{FF2B5EF4-FFF2-40B4-BE49-F238E27FC236}">
                <a16:creationId xmlns:a16="http://schemas.microsoft.com/office/drawing/2014/main" id="{6FD62739-E571-4CBD-8BA3-39637CC98F23}"/>
              </a:ext>
            </a:extLst>
          </p:cNvPr>
          <p:cNvSpPr/>
          <p:nvPr/>
        </p:nvSpPr>
        <p:spPr>
          <a:xfrm>
            <a:off x="1042652" y="5067637"/>
            <a:ext cx="733113" cy="430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200" b="1" dirty="0"/>
              <a:t>IoT UE</a:t>
            </a:r>
            <a:endParaRPr lang="en-US" sz="1200" b="1" dirty="0"/>
          </a:p>
        </p:txBody>
      </p:sp>
      <p:sp>
        <p:nvSpPr>
          <p:cNvPr id="2" name="文本框 1"/>
          <p:cNvSpPr txBox="1"/>
          <p:nvPr/>
        </p:nvSpPr>
        <p:spPr>
          <a:xfrm>
            <a:off x="7998520" y="2656599"/>
            <a:ext cx="1200970" cy="461665"/>
          </a:xfrm>
          <a:prstGeom prst="rect">
            <a:avLst/>
          </a:prstGeom>
          <a:noFill/>
        </p:spPr>
        <p:txBody>
          <a:bodyPr wrap="none" rtlCol="0">
            <a:spAutoFit/>
          </a:bodyPr>
          <a:lstStyle/>
          <a:p>
            <a:r>
              <a:rPr lang="en-US" altLang="zh-CN" sz="1200" b="1" dirty="0">
                <a:solidFill>
                  <a:schemeClr val="tx2">
                    <a:lumMod val="60000"/>
                    <a:lumOff val="40000"/>
                  </a:schemeClr>
                </a:solidFill>
              </a:rPr>
              <a:t>Data collector</a:t>
            </a:r>
          </a:p>
          <a:p>
            <a:r>
              <a:rPr lang="en-US" altLang="zh-CN" sz="1200" b="1" dirty="0">
                <a:solidFill>
                  <a:schemeClr val="tx2">
                    <a:lumMod val="60000"/>
                    <a:lumOff val="40000"/>
                  </a:schemeClr>
                </a:solidFill>
              </a:rPr>
              <a:t>Data verifier</a:t>
            </a:r>
            <a:endParaRPr lang="zh-CN" altLang="en-US" sz="1200" b="1" dirty="0">
              <a:solidFill>
                <a:schemeClr val="tx2">
                  <a:lumMod val="60000"/>
                  <a:lumOff val="40000"/>
                </a:schemeClr>
              </a:solidFill>
            </a:endParaRPr>
          </a:p>
        </p:txBody>
      </p:sp>
      <p:sp>
        <p:nvSpPr>
          <p:cNvPr id="73" name="文本框 72"/>
          <p:cNvSpPr txBox="1"/>
          <p:nvPr/>
        </p:nvSpPr>
        <p:spPr>
          <a:xfrm>
            <a:off x="6705409" y="2971249"/>
            <a:ext cx="965329" cy="400110"/>
          </a:xfrm>
          <a:prstGeom prst="rect">
            <a:avLst/>
          </a:prstGeom>
          <a:noFill/>
        </p:spPr>
        <p:txBody>
          <a:bodyPr wrap="none" rtlCol="0">
            <a:spAutoFit/>
          </a:bodyPr>
          <a:lstStyle/>
          <a:p>
            <a:r>
              <a:rPr lang="en-US" altLang="zh-CN" dirty="0"/>
              <a:t>Data collector</a:t>
            </a:r>
          </a:p>
          <a:p>
            <a:r>
              <a:rPr lang="en-US" altLang="zh-CN" dirty="0"/>
              <a:t>Data verifier</a:t>
            </a:r>
            <a:endParaRPr lang="zh-CN" altLang="en-US" dirty="0"/>
          </a:p>
        </p:txBody>
      </p:sp>
      <p:sp>
        <p:nvSpPr>
          <p:cNvPr id="79" name="文本框 78"/>
          <p:cNvSpPr txBox="1"/>
          <p:nvPr/>
        </p:nvSpPr>
        <p:spPr>
          <a:xfrm>
            <a:off x="6264225" y="5483595"/>
            <a:ext cx="965329" cy="400110"/>
          </a:xfrm>
          <a:prstGeom prst="rect">
            <a:avLst/>
          </a:prstGeom>
          <a:noFill/>
        </p:spPr>
        <p:txBody>
          <a:bodyPr wrap="none" rtlCol="0">
            <a:spAutoFit/>
          </a:bodyPr>
          <a:lstStyle/>
          <a:p>
            <a:r>
              <a:rPr lang="en-US" altLang="zh-CN" dirty="0"/>
              <a:t>Data collector</a:t>
            </a:r>
          </a:p>
          <a:p>
            <a:r>
              <a:rPr lang="en-US" altLang="zh-CN" dirty="0"/>
              <a:t>Data verifier</a:t>
            </a:r>
            <a:endParaRPr lang="zh-CN" altLang="en-US" dirty="0"/>
          </a:p>
        </p:txBody>
      </p:sp>
      <p:sp>
        <p:nvSpPr>
          <p:cNvPr id="80" name="文本框 79"/>
          <p:cNvSpPr txBox="1"/>
          <p:nvPr/>
        </p:nvSpPr>
        <p:spPr>
          <a:xfrm>
            <a:off x="7980913" y="4904654"/>
            <a:ext cx="1071127" cy="276999"/>
          </a:xfrm>
          <a:prstGeom prst="rect">
            <a:avLst/>
          </a:prstGeom>
          <a:noFill/>
        </p:spPr>
        <p:txBody>
          <a:bodyPr wrap="none" rtlCol="0">
            <a:spAutoFit/>
          </a:bodyPr>
          <a:lstStyle/>
          <a:p>
            <a:r>
              <a:rPr lang="en-US" altLang="zh-CN" sz="1200" b="1" dirty="0">
                <a:solidFill>
                  <a:schemeClr val="tx2">
                    <a:lumMod val="60000"/>
                    <a:lumOff val="40000"/>
                  </a:schemeClr>
                </a:solidFill>
              </a:rPr>
              <a:t>Data verifier</a:t>
            </a:r>
            <a:endParaRPr lang="zh-CN" altLang="en-US" sz="1200" b="1" dirty="0">
              <a:solidFill>
                <a:schemeClr val="tx2">
                  <a:lumMod val="60000"/>
                  <a:lumOff val="40000"/>
                </a:schemeClr>
              </a:solidFill>
            </a:endParaRPr>
          </a:p>
        </p:txBody>
      </p:sp>
      <p:sp>
        <p:nvSpPr>
          <p:cNvPr id="3" name="椭圆 2"/>
          <p:cNvSpPr/>
          <p:nvPr/>
        </p:nvSpPr>
        <p:spPr bwMode="auto">
          <a:xfrm>
            <a:off x="7670738" y="2436574"/>
            <a:ext cx="1658613" cy="914994"/>
          </a:xfrm>
          <a:prstGeom prst="ellips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椭圆 84"/>
          <p:cNvSpPr/>
          <p:nvPr/>
        </p:nvSpPr>
        <p:spPr bwMode="auto">
          <a:xfrm>
            <a:off x="7746820" y="4568601"/>
            <a:ext cx="1658613" cy="914994"/>
          </a:xfrm>
          <a:prstGeom prst="ellips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 name="箭头: 右 7">
            <a:extLst>
              <a:ext uri="{FF2B5EF4-FFF2-40B4-BE49-F238E27FC236}">
                <a16:creationId xmlns:a16="http://schemas.microsoft.com/office/drawing/2014/main" id="{D6900238-1307-4701-BFD2-D6A641ED88DA}"/>
              </a:ext>
            </a:extLst>
          </p:cNvPr>
          <p:cNvSpPr/>
          <p:nvPr/>
        </p:nvSpPr>
        <p:spPr bwMode="auto">
          <a:xfrm>
            <a:off x="1794691" y="5197679"/>
            <a:ext cx="4197651" cy="22891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5" name="文本框 4"/>
          <p:cNvSpPr txBox="1"/>
          <p:nvPr/>
        </p:nvSpPr>
        <p:spPr>
          <a:xfrm>
            <a:off x="2282190" y="6153662"/>
            <a:ext cx="4360241" cy="246221"/>
          </a:xfrm>
          <a:prstGeom prst="rect">
            <a:avLst/>
          </a:prstGeom>
          <a:noFill/>
        </p:spPr>
        <p:txBody>
          <a:bodyPr wrap="square" rtlCol="0">
            <a:spAutoFit/>
          </a:bodyPr>
          <a:lstStyle/>
          <a:p>
            <a:r>
              <a:rPr lang="en-US" altLang="zh-CN" dirty="0"/>
              <a:t>The communication is real-time, but the service can be non real-time</a:t>
            </a:r>
            <a:endParaRPr lang="zh-CN" altLang="en-US" dirty="0"/>
          </a:p>
        </p:txBody>
      </p:sp>
      <p:sp>
        <p:nvSpPr>
          <p:cNvPr id="87" name="文本框 86">
            <a:extLst>
              <a:ext uri="{FF2B5EF4-FFF2-40B4-BE49-F238E27FC236}">
                <a16:creationId xmlns:a16="http://schemas.microsoft.com/office/drawing/2014/main" id="{73C83BEA-6526-4009-959A-6557D33D4790}"/>
              </a:ext>
            </a:extLst>
          </p:cNvPr>
          <p:cNvSpPr txBox="1"/>
          <p:nvPr/>
        </p:nvSpPr>
        <p:spPr>
          <a:xfrm>
            <a:off x="6384616" y="4893030"/>
            <a:ext cx="1590963" cy="215444"/>
          </a:xfrm>
          <a:prstGeom prst="rect">
            <a:avLst/>
          </a:prstGeom>
          <a:noFill/>
        </p:spPr>
        <p:txBody>
          <a:bodyPr wrap="square" rtlCol="0">
            <a:spAutoFit/>
          </a:bodyPr>
          <a:lstStyle/>
          <a:p>
            <a:r>
              <a:rPr lang="en-US" altLang="zh-CN" sz="800" dirty="0" err="1"/>
              <a:t>Data+data</a:t>
            </a:r>
            <a:r>
              <a:rPr lang="en-US" altLang="zh-CN" sz="800" dirty="0"/>
              <a:t> signature</a:t>
            </a:r>
            <a:endParaRPr lang="zh-CN" altLang="en-US" sz="800" dirty="0"/>
          </a:p>
        </p:txBody>
      </p:sp>
    </p:spTree>
    <p:extLst>
      <p:ext uri="{BB962C8B-B14F-4D97-AF65-F5344CB8AC3E}">
        <p14:creationId xmlns:p14="http://schemas.microsoft.com/office/powerpoint/2010/main" val="827072187"/>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Non real-time</a:t>
            </a:r>
            <a:r>
              <a:rPr lang="zh-CN" altLang="en-US" b="1" dirty="0">
                <a:effectLst>
                  <a:outerShdw blurRad="38100" dist="38100" dir="2700000" algn="tl">
                    <a:srgbClr val="000000">
                      <a:alpha val="43137"/>
                    </a:srgbClr>
                  </a:outerShdw>
                </a:effectLst>
              </a:rPr>
              <a:t> </a:t>
            </a:r>
            <a:r>
              <a:rPr lang="en-US" altLang="zh-CN" b="1" dirty="0">
                <a:effectLst>
                  <a:outerShdw blurRad="38100" dist="38100" dir="2700000" algn="tl">
                    <a:srgbClr val="000000">
                      <a:alpha val="43137"/>
                    </a:srgbClr>
                  </a:outerShdw>
                </a:effectLst>
              </a:rPr>
              <a:t>Service</a:t>
            </a:r>
            <a:endParaRPr lang="zh-CN" altLang="en-US"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pPr>
              <a:spcBef>
                <a:spcPts val="600"/>
              </a:spcBef>
              <a:spcAft>
                <a:spcPts val="600"/>
              </a:spcAft>
            </a:pPr>
            <a:r>
              <a:rPr lang="en-US" altLang="zh-CN" sz="1600" b="1" kern="1200" dirty="0">
                <a:latin typeface="Calibri" panose="020F0502020204030204" pitchFamily="34" charset="0"/>
              </a:rPr>
              <a:t>real-time integrity protection service</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After the data is transferred from </a:t>
            </a:r>
            <a:r>
              <a:rPr lang="en-US" altLang="zh-CN" sz="1400" kern="1200" dirty="0" err="1">
                <a:solidFill>
                  <a:prstClr val="black"/>
                </a:solidFill>
                <a:latin typeface="Calibri" panose="020F0502020204030204" pitchFamily="34" charset="0"/>
                <a:ea typeface="Malgun Gothic" panose="020B0503020000020004" pitchFamily="34" charset="-127"/>
              </a:rPr>
              <a:t>IoT</a:t>
            </a:r>
            <a:r>
              <a:rPr lang="en-US" altLang="zh-CN" sz="1400" kern="1200" dirty="0">
                <a:solidFill>
                  <a:prstClr val="black"/>
                </a:solidFill>
                <a:latin typeface="Calibri" panose="020F0502020204030204" pitchFamily="34" charset="0"/>
                <a:ea typeface="Malgun Gothic" panose="020B0503020000020004" pitchFamily="34" charset="-127"/>
              </a:rPr>
              <a:t> UE to SP, the SP verifies</a:t>
            </a:r>
            <a:r>
              <a:rPr lang="zh-CN" altLang="en-US" sz="1400" kern="1200" dirty="0">
                <a:solidFill>
                  <a:prstClr val="black"/>
                </a:solidFill>
                <a:latin typeface="Calibri" panose="020F0502020204030204" pitchFamily="34" charset="0"/>
                <a:ea typeface="Malgun Gothic" panose="020B0503020000020004" pitchFamily="34" charset="-127"/>
              </a:rPr>
              <a:t> </a:t>
            </a:r>
            <a:r>
              <a:rPr lang="en-US" altLang="zh-CN" sz="1400" kern="1200" dirty="0">
                <a:solidFill>
                  <a:prstClr val="black"/>
                </a:solidFill>
                <a:latin typeface="Calibri" panose="020F0502020204030204" pitchFamily="34" charset="0"/>
                <a:ea typeface="Malgun Gothic" panose="020B0503020000020004" pitchFamily="34" charset="-127"/>
              </a:rPr>
              <a:t>the data integrity, if the data haven’t been changed, and then stores it in SP. (this kind of SP can be called the </a:t>
            </a:r>
            <a:r>
              <a:rPr lang="en-US" altLang="zh-CN" sz="1400" b="1" dirty="0">
                <a:solidFill>
                  <a:schemeClr val="tx2">
                    <a:lumMod val="60000"/>
                    <a:lumOff val="40000"/>
                  </a:schemeClr>
                </a:solidFill>
              </a:rPr>
              <a:t>Data collector)</a:t>
            </a: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If the upstream SP wants to obtain data, it needs to have direct interaction with UE. (The upstream SP is also the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a:t>
            </a:r>
          </a:p>
          <a:p>
            <a:pPr>
              <a:buFont typeface="Arial" panose="020B0604020202020204" pitchFamily="34" charset="0"/>
              <a:buChar char="•"/>
            </a:pPr>
            <a:r>
              <a:rPr lang="en-US" altLang="zh-CN" sz="1400" dirty="0" err="1"/>
              <a:t>Logistics’s</a:t>
            </a:r>
            <a:r>
              <a:rPr lang="en-US" altLang="zh-CN" sz="1400" dirty="0"/>
              <a:t> SPs </a:t>
            </a:r>
            <a:r>
              <a:rPr lang="en-US" altLang="zh-CN" sz="1400" kern="1200" dirty="0">
                <a:solidFill>
                  <a:prstClr val="black"/>
                </a:solidFill>
                <a:latin typeface="Calibri" panose="020F0502020204030204" pitchFamily="34" charset="0"/>
                <a:ea typeface="Malgun Gothic" panose="020B0503020000020004" pitchFamily="34" charset="-127"/>
              </a:rPr>
              <a:t>and UE usually belong to real-time integrity protection</a:t>
            </a:r>
            <a:r>
              <a:rPr lang="en-US" altLang="zh-CN" sz="1400" kern="1200" dirty="0" smtClean="0">
                <a:solidFill>
                  <a:prstClr val="black"/>
                </a:solidFill>
                <a:latin typeface="Calibri" panose="020F0502020204030204" pitchFamily="34" charset="0"/>
                <a:ea typeface="Malgun Gothic" panose="020B0503020000020004" pitchFamily="34" charset="-127"/>
              </a:rPr>
              <a:t>.(application layer data process)</a:t>
            </a: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spcBef>
                <a:spcPts val="600"/>
              </a:spcBef>
              <a:spcAft>
                <a:spcPts val="600"/>
              </a:spcAft>
            </a:pPr>
            <a:r>
              <a:rPr lang="en-US" altLang="zh-CN" sz="1600" b="1" kern="1200" dirty="0">
                <a:latin typeface="Calibri" panose="020F0502020204030204" pitchFamily="34" charset="0"/>
              </a:rPr>
              <a:t>Non real-time integrity protection service</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After the data is transferred from </a:t>
            </a:r>
            <a:r>
              <a:rPr lang="en-US" altLang="zh-CN" sz="1400" kern="1200" dirty="0" err="1">
                <a:solidFill>
                  <a:prstClr val="black"/>
                </a:solidFill>
                <a:latin typeface="Calibri" panose="020F0502020204030204" pitchFamily="34" charset="0"/>
                <a:ea typeface="Malgun Gothic" panose="020B0503020000020004" pitchFamily="34" charset="-127"/>
              </a:rPr>
              <a:t>IoT</a:t>
            </a:r>
            <a:r>
              <a:rPr lang="en-US" altLang="zh-CN" sz="1400" kern="1200" dirty="0">
                <a:solidFill>
                  <a:prstClr val="black"/>
                </a:solidFill>
                <a:latin typeface="Calibri" panose="020F0502020204030204" pitchFamily="34" charset="0"/>
                <a:ea typeface="Malgun Gothic" panose="020B0503020000020004" pitchFamily="34" charset="-127"/>
              </a:rPr>
              <a:t> UE to SP, the SP verifies</a:t>
            </a:r>
            <a:r>
              <a:rPr lang="zh-CN" altLang="en-US" sz="1400" kern="1200" dirty="0">
                <a:solidFill>
                  <a:prstClr val="black"/>
                </a:solidFill>
                <a:latin typeface="Calibri" panose="020F0502020204030204" pitchFamily="34" charset="0"/>
                <a:ea typeface="Malgun Gothic" panose="020B0503020000020004" pitchFamily="34" charset="-127"/>
              </a:rPr>
              <a:t> </a:t>
            </a:r>
            <a:r>
              <a:rPr lang="en-US" altLang="zh-CN" sz="1400" kern="1200" dirty="0">
                <a:solidFill>
                  <a:prstClr val="black"/>
                </a:solidFill>
                <a:latin typeface="Calibri" panose="020F0502020204030204" pitchFamily="34" charset="0"/>
                <a:ea typeface="Malgun Gothic" panose="020B0503020000020004" pitchFamily="34" charset="-127"/>
              </a:rPr>
              <a:t>the data integrity, if the data haven’t been changed, and then stores it in SP.</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upstream SP can obtain the data of SP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 through PGP technology. The upstream SP do not need to be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 but </a:t>
            </a:r>
            <a:r>
              <a:rPr lang="en-US" altLang="zh-CN" sz="1400" b="1" dirty="0">
                <a:solidFill>
                  <a:schemeClr val="tx2">
                    <a:lumMod val="60000"/>
                    <a:lumOff val="40000"/>
                  </a:schemeClr>
                </a:solidFill>
              </a:rPr>
              <a:t>Data verifier.</a:t>
            </a:r>
            <a:r>
              <a:rPr lang="en-US" altLang="zh-CN" sz="1400" kern="1200" dirty="0">
                <a:solidFill>
                  <a:prstClr val="black"/>
                </a:solidFill>
                <a:latin typeface="Calibri" panose="020F0502020204030204" pitchFamily="34" charset="0"/>
                <a:ea typeface="Malgun Gothic" panose="020B0503020000020004" pitchFamily="34" charset="-127"/>
              </a:rPr>
              <a:t> </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data trust between SP and upstream SP depends on paper contract, in PGP technology without 3GPP.</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data trust between SP and upstream SP depends on PGP technology with 3GPP by using  the public key shared by 3GPP system. This part belongs to </a:t>
            </a:r>
            <a:r>
              <a:rPr lang="en-US" altLang="zh-CN" sz="1400" b="1" dirty="0">
                <a:solidFill>
                  <a:schemeClr val="tx2">
                    <a:lumMod val="60000"/>
                    <a:lumOff val="40000"/>
                  </a:schemeClr>
                </a:solidFill>
              </a:rPr>
              <a:t>non real time integrity protection service</a:t>
            </a:r>
            <a:r>
              <a:rPr lang="en-US" altLang="zh-CN" sz="1400" kern="1200" dirty="0">
                <a:solidFill>
                  <a:prstClr val="black"/>
                </a:solidFill>
                <a:latin typeface="Calibri" panose="020F0502020204030204" pitchFamily="34" charset="0"/>
                <a:ea typeface="Malgun Gothic" panose="020B0503020000020004" pitchFamily="34" charset="-127"/>
              </a:rPr>
              <a:t>. However, 3GPP does not participate in data preservation.</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zh-CN" altLang="en-US"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p:txBody>
      </p:sp>
      <p:sp>
        <p:nvSpPr>
          <p:cNvPr id="4" name="矩形 3"/>
          <p:cNvSpPr/>
          <p:nvPr/>
        </p:nvSpPr>
        <p:spPr>
          <a:xfrm>
            <a:off x="2009501" y="5839025"/>
            <a:ext cx="5307287" cy="307777"/>
          </a:xfrm>
          <a:prstGeom prst="rect">
            <a:avLst/>
          </a:prstGeom>
        </p:spPr>
        <p:txBody>
          <a:bodyPr wrap="none">
            <a:spAutoFit/>
          </a:bodyPr>
          <a:lstStyle/>
          <a:p>
            <a:r>
              <a:rPr lang="en-US" altLang="zh-CN" sz="1400" b="1" dirty="0">
                <a:solidFill>
                  <a:schemeClr val="tx2">
                    <a:lumMod val="60000"/>
                    <a:lumOff val="40000"/>
                  </a:schemeClr>
                </a:solidFill>
                <a:latin typeface="+mn-lt"/>
              </a:rPr>
              <a:t>The communication is real-time, but the service can be non real-time</a:t>
            </a:r>
            <a:endParaRPr lang="zh-CN" altLang="en-US" sz="1400" b="1" dirty="0">
              <a:solidFill>
                <a:schemeClr val="tx2">
                  <a:lumMod val="60000"/>
                  <a:lumOff val="40000"/>
                </a:schemeClr>
              </a:solidFill>
              <a:latin typeface="+mn-lt"/>
            </a:endParaRPr>
          </a:p>
        </p:txBody>
      </p:sp>
    </p:spTree>
    <p:extLst>
      <p:ext uri="{BB962C8B-B14F-4D97-AF65-F5344CB8AC3E}">
        <p14:creationId xmlns:p14="http://schemas.microsoft.com/office/powerpoint/2010/main" val="220823129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Non real-time</a:t>
            </a:r>
            <a:r>
              <a:rPr lang="zh-CN" altLang="en-US" b="1" dirty="0">
                <a:effectLst>
                  <a:outerShdw blurRad="38100" dist="38100" dir="2700000" algn="tl">
                    <a:srgbClr val="000000">
                      <a:alpha val="43137"/>
                    </a:srgbClr>
                  </a:outerShdw>
                </a:effectLst>
              </a:rPr>
              <a:t> </a:t>
            </a:r>
            <a:r>
              <a:rPr lang="en-US" altLang="zh-CN" b="1" dirty="0">
                <a:effectLst>
                  <a:outerShdw blurRad="38100" dist="38100" dir="2700000" algn="tl">
                    <a:srgbClr val="000000">
                      <a:alpha val="43137"/>
                    </a:srgbClr>
                  </a:outerShdw>
                </a:effectLst>
              </a:rPr>
              <a:t>Service</a:t>
            </a:r>
            <a:endParaRPr lang="zh-CN" altLang="en-US"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dirty="0"/>
              <a:t>Typical use cases</a:t>
            </a:r>
          </a:p>
          <a:p>
            <a:endParaRPr lang="en-US" altLang="zh-CN" dirty="0"/>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post audit of insurance industry usually takes place within 1-2 weeks. For example, after the occurrence of agricultural disasters, the insurance industry can query whether the data reported by IOT equipment is true.</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collection of drug transportation data in logistics, continues in the process of transportation. When the logistics equipment arrives at the location(hospital), SP(hospital) will trigger the verification of data.</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Generally speaking, insurance companies and hospitals do not have the ability to collect UE data on a large scale.</a:t>
            </a:r>
            <a:endParaRPr lang="zh-CN" altLang="en-US" sz="1400" kern="1200" dirty="0">
              <a:solidFill>
                <a:prstClr val="black"/>
              </a:solidFill>
              <a:latin typeface="Calibri" panose="020F0502020204030204" pitchFamily="34" charset="0"/>
              <a:ea typeface="Malgun Gothic" panose="020B0503020000020004" pitchFamily="34" charset="-127"/>
            </a:endParaRPr>
          </a:p>
        </p:txBody>
      </p:sp>
    </p:spTree>
    <p:extLst>
      <p:ext uri="{BB962C8B-B14F-4D97-AF65-F5344CB8AC3E}">
        <p14:creationId xmlns:p14="http://schemas.microsoft.com/office/powerpoint/2010/main" val="37636961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5275" y="806451"/>
            <a:ext cx="8388350" cy="2365374"/>
          </a:xfrm>
        </p:spPr>
        <p:txBody>
          <a:bodyPr/>
          <a:lstStyle/>
          <a:p>
            <a:pPr>
              <a:lnSpc>
                <a:spcPct val="150000"/>
              </a:lnSpc>
            </a:pPr>
            <a:r>
              <a:rPr lang="en-US" altLang="zh-CN" sz="1800" dirty="0">
                <a:latin typeface="Times New Roman" panose="02020603050405020304" pitchFamily="18" charset="0"/>
                <a:ea typeface="等线" panose="02010600030101010101" pitchFamily="2" charset="-122"/>
              </a:rPr>
              <a:t>AKMA</a:t>
            </a:r>
          </a:p>
          <a:p>
            <a:pPr lvl="1">
              <a:lnSpc>
                <a:spcPct val="150000"/>
              </a:lnSpc>
            </a:pPr>
            <a:r>
              <a:rPr lang="en-US" altLang="zh-CN" sz="1400" dirty="0">
                <a:latin typeface="Times New Roman" panose="02020603050405020304" pitchFamily="18" charset="0"/>
                <a:ea typeface="等线" panose="02010600030101010101" pitchFamily="2" charset="-122"/>
              </a:rPr>
              <a:t>TS 33.535 </a:t>
            </a:r>
            <a:r>
              <a:rPr lang="en-GB" altLang="zh-CN" sz="1400" dirty="0">
                <a:latin typeface="Times New Roman" panose="02020603050405020304" pitchFamily="18" charset="0"/>
                <a:ea typeface="等线" panose="02010600030101010101" pitchFamily="2" charset="-122"/>
              </a:rPr>
              <a:t>specifies </a:t>
            </a:r>
            <a:r>
              <a:rPr lang="en-US" altLang="zh-CN" sz="1400" dirty="0">
                <a:latin typeface="Times New Roman" panose="02020603050405020304" pitchFamily="18" charset="0"/>
                <a:ea typeface="等线" panose="02010600030101010101" pitchFamily="2" charset="-122"/>
              </a:rPr>
              <a:t>the security features and mechanisms to support authentication and key management aspects for applications based on subscription credential(s) in 5G system. </a:t>
            </a:r>
          </a:p>
          <a:p>
            <a:pPr lvl="1"/>
            <a:r>
              <a:rPr lang="en-US" altLang="zh-CN" sz="1400" dirty="0">
                <a:latin typeface="Times New Roman" panose="02020603050405020304" pitchFamily="18" charset="0"/>
                <a:ea typeface="等线" panose="02010600030101010101" pitchFamily="2" charset="-122"/>
              </a:rPr>
              <a:t>GAP1:  AKMA is an authentication mechanism.</a:t>
            </a:r>
          </a:p>
          <a:p>
            <a:pPr lvl="1"/>
            <a:r>
              <a:rPr lang="en-US" altLang="zh-CN" sz="1400" dirty="0">
                <a:latin typeface="Times New Roman" panose="02020603050405020304" pitchFamily="18" charset="0"/>
                <a:ea typeface="等线" panose="02010600030101010101" pitchFamily="2" charset="-122"/>
              </a:rPr>
              <a:t>GAP2: The keys used in AKMA would be refreshed. </a:t>
            </a: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0" indent="0">
              <a:lnSpc>
                <a:spcPct val="150000"/>
              </a:lnSpc>
              <a:buNone/>
            </a:pPr>
            <a:endParaRPr lang="zh-CN" altLang="en-US" sz="2400" dirty="0"/>
          </a:p>
        </p:txBody>
      </p:sp>
      <p:sp>
        <p:nvSpPr>
          <p:cNvPr id="4" name="Title 1"/>
          <p:cNvSpPr>
            <a:spLocks noGrp="1"/>
          </p:cNvSpPr>
          <p:nvPr>
            <p:ph type="title"/>
          </p:nvPr>
        </p:nvSpPr>
        <p:spPr>
          <a:xfrm>
            <a:off x="488950" y="3810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Requirement Gap Analysis</a:t>
            </a:r>
          </a:p>
        </p:txBody>
      </p:sp>
      <p:sp>
        <p:nvSpPr>
          <p:cNvPr id="10" name="文本框 9"/>
          <p:cNvSpPr txBox="1"/>
          <p:nvPr/>
        </p:nvSpPr>
        <p:spPr>
          <a:xfrm>
            <a:off x="295275" y="4521726"/>
            <a:ext cx="8134350" cy="2294255"/>
          </a:xfrm>
          <a:prstGeom prst="rect">
            <a:avLst/>
          </a:prstGeom>
          <a:noFill/>
        </p:spPr>
        <p:txBody>
          <a:bodyPr wrap="square">
            <a:spAutoFit/>
          </a:bodyPr>
          <a:lstStyle/>
          <a:p>
            <a:pPr marL="342900" marR="0" lvl="0" indent="-342900" algn="l" defTabSz="914400" rtl="0" eaLnBrk="0" fontAlgn="base" latinLnBrk="0" hangingPunct="0">
              <a:lnSpc>
                <a:spcPct val="150000"/>
              </a:lnSpc>
              <a:spcBef>
                <a:spcPct val="20000"/>
              </a:spcBef>
              <a:spcAft>
                <a:spcPct val="0"/>
              </a:spcAft>
              <a:buClrTx/>
              <a:buSzTx/>
              <a:buFontTx/>
              <a:buBlip>
                <a:blip r:embed="rId3"/>
              </a:buBlip>
              <a:defRPr/>
            </a:pPr>
            <a:r>
              <a:rPr lang="en-US" altLang="zh-CN" sz="1800" kern="0" dirty="0">
                <a:solidFill>
                  <a:prstClr val="black"/>
                </a:solidFill>
                <a:latin typeface="Times New Roman" panose="02020603050405020304" pitchFamily="18" charset="0"/>
                <a:ea typeface="等线" panose="02010600030101010101" pitchFamily="2" charset="-122"/>
              </a:rPr>
              <a:t>Study on Data Integrity in 5GS  </a:t>
            </a:r>
          </a:p>
          <a:p>
            <a:pPr marL="742950" lvl="1" indent="-285750" eaLnBrk="0" hangingPunct="0">
              <a:lnSpc>
                <a:spcPct val="150000"/>
              </a:lnSpc>
              <a:spcBef>
                <a:spcPct val="20000"/>
              </a:spcBef>
              <a:buClr>
                <a:srgbClr val="C00000"/>
              </a:buClr>
              <a:buFont typeface="Arial" panose="020B0604020202020204" pitchFamily="34" charset="0"/>
              <a:buChar char="•"/>
              <a:defRPr/>
            </a:pPr>
            <a:r>
              <a:rPr lang="en-US" altLang="zh-CN" sz="1400" dirty="0">
                <a:latin typeface="Times New Roman" panose="02020603050405020304" pitchFamily="18" charset="0"/>
                <a:ea typeface="等线" panose="02010600030101010101" pitchFamily="2" charset="-122"/>
              </a:rPr>
              <a:t>This WID is designed to provide an end-to-end IoT data integrity from 3GPP UE to a</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third</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party</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SP based on 3GPP system..</a:t>
            </a:r>
          </a:p>
          <a:p>
            <a:pPr lvl="1" eaLnBrk="0" hangingPunct="0">
              <a:lnSpc>
                <a:spcPct val="150000"/>
              </a:lnSpc>
              <a:spcBef>
                <a:spcPct val="20000"/>
              </a:spcBef>
              <a:buClr>
                <a:srgbClr val="C00000"/>
              </a:buClr>
              <a:defRPr/>
            </a:pPr>
            <a:r>
              <a:rPr lang="en-US" altLang="zh-CN" sz="1400" dirty="0">
                <a:solidFill>
                  <a:srgbClr val="1D1D1A"/>
                </a:solidFill>
              </a:rPr>
              <a:t>      NOTE: Only 3GPP UE is considered in this study. </a:t>
            </a:r>
          </a:p>
          <a:p>
            <a:pPr marL="742950" lvl="1" indent="-285750" eaLnBrk="0" hangingPunct="0">
              <a:lnSpc>
                <a:spcPct val="150000"/>
              </a:lnSpc>
              <a:spcBef>
                <a:spcPct val="20000"/>
              </a:spcBef>
              <a:buClr>
                <a:srgbClr val="C00000"/>
              </a:buClr>
              <a:buFont typeface="Arial" panose="020B0604020202020204" pitchFamily="34" charset="0"/>
              <a:buChar char="•"/>
              <a:defRPr/>
            </a:pPr>
            <a:endParaRPr lang="en-US" altLang="zh-CN" sz="1400" dirty="0">
              <a:latin typeface="Times New Roman" panose="02020603050405020304" pitchFamily="18" charset="0"/>
              <a:ea typeface="等线" panose="02010600030101010101" pitchFamily="2" charset="-122"/>
            </a:endParaRPr>
          </a:p>
          <a:p>
            <a:pPr lvl="1" eaLnBrk="0" hangingPunct="0">
              <a:lnSpc>
                <a:spcPct val="150000"/>
              </a:lnSpc>
              <a:spcBef>
                <a:spcPct val="20000"/>
              </a:spcBef>
              <a:buClr>
                <a:srgbClr val="C00000"/>
              </a:buClr>
              <a:defRPr/>
            </a:pPr>
            <a:endParaRPr lang="en-US" altLang="zh-CN" sz="1400" dirty="0">
              <a:solidFill>
                <a:srgbClr val="1D1D1A"/>
              </a:solidFill>
            </a:endParaRPr>
          </a:p>
        </p:txBody>
      </p:sp>
      <p:sp>
        <p:nvSpPr>
          <p:cNvPr id="6" name="内容占位符 2"/>
          <p:cNvSpPr txBox="1"/>
          <p:nvPr/>
        </p:nvSpPr>
        <p:spPr>
          <a:xfrm>
            <a:off x="295275" y="2445152"/>
            <a:ext cx="8388350" cy="1714315"/>
          </a:xfrm>
          <a:prstGeom prst="rect">
            <a:avLst/>
          </a:prstGeom>
          <a:noFill/>
          <a:ln w="9525">
            <a:noFill/>
          </a:ln>
        </p:spPr>
        <p:txBody>
          <a:bodyPr anchor="t">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50000"/>
              </a:lnSpc>
            </a:pPr>
            <a:r>
              <a:rPr lang="en-US" altLang="zh-CN" sz="1800" kern="0" dirty="0">
                <a:latin typeface="Times New Roman" panose="02020603050405020304" pitchFamily="18" charset="0"/>
                <a:ea typeface="等线" panose="02010600030101010101" pitchFamily="2" charset="-122"/>
              </a:rPr>
              <a:t>GBA</a:t>
            </a:r>
          </a:p>
          <a:p>
            <a:pPr lvl="1">
              <a:lnSpc>
                <a:spcPct val="150000"/>
              </a:lnSpc>
            </a:pPr>
            <a:r>
              <a:rPr lang="en-US" altLang="zh-CN" sz="1400" kern="0" dirty="0">
                <a:latin typeface="Times New Roman" panose="02020603050405020304" pitchFamily="18" charset="0"/>
                <a:ea typeface="等线" panose="02010600030101010101" pitchFamily="2" charset="-122"/>
              </a:rPr>
              <a:t>TS 33.220 </a:t>
            </a:r>
            <a:r>
              <a:rPr lang="en-GB" altLang="zh-CN" sz="1400" kern="0" dirty="0">
                <a:latin typeface="Times New Roman" panose="02020603050405020304" pitchFamily="18" charset="0"/>
                <a:ea typeface="等线" panose="02010600030101010101" pitchFamily="2" charset="-122"/>
              </a:rPr>
              <a:t> describes the security features and mechanisms to bootstrap authentication and key agreement for application security. </a:t>
            </a:r>
            <a:endParaRPr lang="en-US" altLang="zh-CN" sz="1400" kern="0" dirty="0">
              <a:latin typeface="Times New Roman" panose="02020603050405020304" pitchFamily="18" charset="0"/>
              <a:ea typeface="等线" panose="02010600030101010101" pitchFamily="2" charset="-122"/>
            </a:endParaRPr>
          </a:p>
          <a:p>
            <a:pPr lvl="1"/>
            <a:r>
              <a:rPr lang="en-US" altLang="zh-CN" sz="1400" kern="0" dirty="0">
                <a:latin typeface="Times New Roman" panose="02020603050405020304" pitchFamily="18" charset="0"/>
                <a:ea typeface="等线" panose="02010600030101010101" pitchFamily="2" charset="-122"/>
              </a:rPr>
              <a:t>GAP1:GBA provide an authentication mechanism.</a:t>
            </a:r>
          </a:p>
          <a:p>
            <a:pPr lvl="1"/>
            <a:r>
              <a:rPr lang="en-US" altLang="zh-CN" sz="1400" kern="0" dirty="0">
                <a:latin typeface="Times New Roman" panose="02020603050405020304" pitchFamily="18" charset="0"/>
                <a:ea typeface="等线" panose="02010600030101010101" pitchFamily="2" charset="-122"/>
              </a:rPr>
              <a:t>GAP2:</a:t>
            </a:r>
            <a:r>
              <a:rPr lang="en-US" altLang="zh-CN" sz="1400" dirty="0">
                <a:latin typeface="Times New Roman" panose="02020603050405020304" pitchFamily="18" charset="0"/>
                <a:ea typeface="等线" panose="02010600030101010101" pitchFamily="2" charset="-122"/>
              </a:rPr>
              <a:t> The keys used in GBA would be refreshed. </a:t>
            </a:r>
            <a:endParaRPr lang="zh-CN" altLang="en-US" sz="1400" kern="0" dirty="0">
              <a:latin typeface="Times New Roman" panose="02020603050405020304" pitchFamily="18" charset="0"/>
              <a:ea typeface="等线" panose="02010600030101010101" pitchFamily="2"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a:lstStyle/>
          <a:p>
            <a:pPr>
              <a:defRPr/>
            </a:pPr>
            <a:r>
              <a:rPr lang="en-GB" altLang="en-US" b="1" i="1" noProof="1">
                <a:effectLst>
                  <a:outerShdw blurRad="38100" dist="38100" dir="2700000" algn="tl">
                    <a:srgbClr val="000000">
                      <a:alpha val="43137"/>
                    </a:srgbClr>
                  </a:outerShdw>
                </a:effectLst>
              </a:rPr>
              <a:t>Thank you</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1825" y="228049"/>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p>
        </p:txBody>
      </p:sp>
      <p:sp>
        <p:nvSpPr>
          <p:cNvPr id="6" name="矩形 1"/>
          <p:cNvSpPr/>
          <p:nvPr/>
        </p:nvSpPr>
        <p:spPr>
          <a:xfrm>
            <a:off x="-65277" y="1080483"/>
            <a:ext cx="9348537" cy="3616375"/>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zh-CN" sz="1600" b="1" dirty="0">
                <a:latin typeface="Calibri" panose="020F0502020204030204" pitchFamily="34" charset="0"/>
              </a:rPr>
              <a:t>The requirement of data integrity in verticals </a:t>
            </a:r>
            <a:endParaRPr lang="en-US" altLang="zh-CN" sz="1400" noProof="1">
              <a:sym typeface="+mn-ea"/>
            </a:endParaRPr>
          </a:p>
          <a:p>
            <a:pPr marL="800100" lvl="1" indent="-342900" eaLnBrk="0" hangingPunct="0">
              <a:buFont typeface="Arial" panose="020B0604020202020204" pitchFamily="34" charset="0"/>
              <a:buChar char="•"/>
            </a:pPr>
            <a:r>
              <a:rPr lang="en-US" altLang="ko-KR" sz="1200" dirty="0"/>
              <a:t>Data collected from IoT devices/sensors is mostly sent to service platform directly at the present, e.g. position data in logistics services.  </a:t>
            </a:r>
          </a:p>
          <a:p>
            <a:pPr marL="800100" lvl="1" indent="-342900" eaLnBrk="0" hangingPunct="0">
              <a:buFont typeface="Arial" panose="020B0604020202020204" pitchFamily="34" charset="0"/>
              <a:buChar char="•"/>
            </a:pPr>
            <a:r>
              <a:rPr lang="en-US" altLang="ko-KR" sz="1200" dirty="0"/>
              <a:t>However IoT data for finance related services may be very crucial. Hence verticals such as supply chain finance and insurance have strict requirements for data integrity, e.g. environment data(e.g. temperature and windspeed) for agricultural insurance and warehouse data (e.g. number and weight of goods) for inventory financing. Those services require to </a:t>
            </a:r>
            <a:r>
              <a:rPr lang="en-US" altLang="ko-KR" sz="1200" dirty="0" smtClean="0"/>
              <a:t>data </a:t>
            </a:r>
            <a:r>
              <a:rPr lang="en-US" altLang="zh-CN" sz="1200" dirty="0" smtClean="0"/>
              <a:t> exchange </a:t>
            </a:r>
            <a:r>
              <a:rPr lang="en-US" altLang="ko-KR" sz="1200" dirty="0" smtClean="0"/>
              <a:t>from </a:t>
            </a:r>
            <a:r>
              <a:rPr lang="en-US" altLang="ko-KR" sz="1200" dirty="0"/>
              <a:t>UE </a:t>
            </a:r>
            <a:r>
              <a:rPr lang="en-US" altLang="ko-KR" sz="1200" dirty="0">
                <a:solidFill>
                  <a:schemeClr val="tx2">
                    <a:lumMod val="60000"/>
                    <a:lumOff val="40000"/>
                  </a:schemeClr>
                </a:solidFill>
              </a:rPr>
              <a:t>to the third party </a:t>
            </a:r>
            <a:r>
              <a:rPr lang="en-US" altLang="ko-KR" sz="1200" dirty="0"/>
              <a:t>SP</a:t>
            </a:r>
            <a:r>
              <a:rPr lang="zh-CN" altLang="en-US" sz="1200" dirty="0"/>
              <a:t>（</a:t>
            </a:r>
            <a:r>
              <a:rPr lang="en-US" altLang="zh-CN" sz="1200" dirty="0"/>
              <a:t>service provider)</a:t>
            </a:r>
            <a:r>
              <a:rPr lang="en-US" altLang="ko-KR" sz="1200" dirty="0"/>
              <a:t>.</a:t>
            </a:r>
          </a:p>
          <a:p>
            <a:pPr marL="342900" lvl="1" indent="-342900" algn="l" eaLnBrk="0" hangingPunct="0">
              <a:spcBef>
                <a:spcPts val="600"/>
              </a:spcBef>
              <a:spcAft>
                <a:spcPts val="600"/>
              </a:spcAft>
              <a:buClrTx/>
              <a:buSzTx/>
              <a:buFontTx/>
              <a:buBlip>
                <a:blip r:embed="rId3"/>
              </a:buBlip>
            </a:pPr>
            <a:r>
              <a:rPr lang="en-US" altLang="ko-KR" sz="1400" b="1" dirty="0"/>
              <a:t>Gap between 3GPP and requirement of verticals</a:t>
            </a:r>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lvl="1" eaLnBrk="0" hangingPunct="0"/>
            <a:endParaRPr lang="en-US" altLang="ko-KR" sz="1400" dirty="0"/>
          </a:p>
        </p:txBody>
      </p:sp>
      <p:sp>
        <p:nvSpPr>
          <p:cNvPr id="30" name="文本框 29"/>
          <p:cNvSpPr txBox="1"/>
          <p:nvPr/>
        </p:nvSpPr>
        <p:spPr>
          <a:xfrm>
            <a:off x="-331301" y="4891192"/>
            <a:ext cx="9598025" cy="1492716"/>
          </a:xfrm>
          <a:prstGeom prst="rect">
            <a:avLst/>
          </a:prstGeom>
          <a:noFill/>
        </p:spPr>
        <p:txBody>
          <a:bodyPr wrap="square">
            <a:spAutoFit/>
          </a:bodyPr>
          <a:lstStyle/>
          <a:p>
            <a:pPr marL="800100" lvl="1" indent="-342900" eaLnBrk="0" hangingPunct="0">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rPr>
              <a:t>While data integrity methods are provided within the 3GPP network, there are gaps in ensuring end-to-end data </a:t>
            </a:r>
            <a:r>
              <a:rPr lang="en-US" altLang="ko-KR" sz="1300" dirty="0" smtClean="0">
                <a:solidFill>
                  <a:schemeClr val="accent1">
                    <a:lumMod val="75000"/>
                  </a:schemeClr>
                </a:solidFill>
                <a:ea typeface="Malgun Gothic" panose="020B0503020000020004" pitchFamily="34" charset="-127"/>
              </a:rPr>
              <a:t>integrity service </a:t>
            </a:r>
            <a:r>
              <a:rPr lang="en-US" altLang="ko-KR" sz="1300" dirty="0">
                <a:solidFill>
                  <a:schemeClr val="accent1">
                    <a:lumMod val="75000"/>
                  </a:schemeClr>
                </a:solidFill>
                <a:ea typeface="Malgun Gothic" panose="020B0503020000020004" pitchFamily="34" charset="-127"/>
              </a:rPr>
              <a:t>from a UE to </a:t>
            </a:r>
            <a:r>
              <a:rPr lang="en-US" altLang="ko-KR" sz="1300" dirty="0" smtClean="0">
                <a:solidFill>
                  <a:schemeClr val="accent1">
                    <a:lumMod val="75000"/>
                  </a:schemeClr>
                </a:solidFill>
                <a:ea typeface="Malgun Gothic" panose="020B0503020000020004" pitchFamily="34" charset="-127"/>
              </a:rPr>
              <a:t>3rd </a:t>
            </a:r>
            <a:r>
              <a:rPr lang="en-US" altLang="ko-KR" sz="1300" dirty="0">
                <a:solidFill>
                  <a:schemeClr val="accent1">
                    <a:lumMod val="75000"/>
                  </a:schemeClr>
                </a:solidFill>
                <a:ea typeface="Malgun Gothic" panose="020B0503020000020004" pitchFamily="34" charset="-127"/>
              </a:rPr>
              <a:t>party Service </a:t>
            </a:r>
            <a:r>
              <a:rPr lang="en-US" altLang="ko-KR" sz="1300" dirty="0" smtClean="0">
                <a:solidFill>
                  <a:schemeClr val="accent1">
                    <a:lumMod val="75000"/>
                  </a:schemeClr>
                </a:solidFill>
                <a:ea typeface="Malgun Gothic" panose="020B0503020000020004" pitchFamily="34" charset="-127"/>
              </a:rPr>
              <a:t>Providers </a:t>
            </a:r>
            <a:r>
              <a:rPr lang="en-US" altLang="ko-KR" sz="1300" dirty="0">
                <a:solidFill>
                  <a:schemeClr val="accent1">
                    <a:lumMod val="75000"/>
                  </a:schemeClr>
                </a:solidFill>
                <a:ea typeface="Malgun Gothic" panose="020B0503020000020004" pitchFamily="34" charset="-127"/>
              </a:rPr>
              <a:t>using the 3GPP Network.</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sym typeface="+mn-ea"/>
              </a:rPr>
              <a:t>Moreover, data integrity protection is important for data verification services(e.g. an insurance claim)</a:t>
            </a:r>
          </a:p>
          <a:p>
            <a:pPr marL="800100" lvl="1" indent="-342900" eaLnBrk="0" hangingPunct="0">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sym typeface="+mn-ea"/>
              </a:rPr>
              <a:t>In any case, all kinds of </a:t>
            </a:r>
            <a:r>
              <a:rPr lang="en-US" altLang="ko-KR" sz="1300" dirty="0" err="1">
                <a:solidFill>
                  <a:schemeClr val="accent1">
                    <a:lumMod val="75000"/>
                  </a:schemeClr>
                </a:solidFill>
                <a:ea typeface="Malgun Gothic" panose="020B0503020000020004" pitchFamily="34" charset="-127"/>
                <a:sym typeface="+mn-ea"/>
              </a:rPr>
              <a:t>IoT</a:t>
            </a:r>
            <a:r>
              <a:rPr lang="en-US" altLang="ko-KR" sz="1300" dirty="0">
                <a:solidFill>
                  <a:schemeClr val="accent1">
                    <a:lumMod val="75000"/>
                  </a:schemeClr>
                </a:solidFill>
                <a:ea typeface="Malgun Gothic" panose="020B0503020000020004" pitchFamily="34" charset="-127"/>
                <a:sym typeface="+mn-ea"/>
              </a:rPr>
              <a:t> UEs </a:t>
            </a:r>
            <a:r>
              <a:rPr lang="en-US" altLang="ko-KR" sz="1300" dirty="0" smtClean="0">
                <a:solidFill>
                  <a:schemeClr val="accent1">
                    <a:lumMod val="75000"/>
                  </a:schemeClr>
                </a:solidFill>
                <a:ea typeface="Malgun Gothic" panose="020B0503020000020004" pitchFamily="34" charset="-127"/>
                <a:sym typeface="+mn-ea"/>
              </a:rPr>
              <a:t>and SPs of </a:t>
            </a:r>
            <a:r>
              <a:rPr lang="en-US" altLang="ko-KR" sz="1300" dirty="0">
                <a:solidFill>
                  <a:schemeClr val="accent1">
                    <a:lumMod val="75000"/>
                  </a:schemeClr>
                </a:solidFill>
                <a:ea typeface="Malgun Gothic" panose="020B0503020000020004" pitchFamily="34" charset="-127"/>
                <a:sym typeface="+mn-ea"/>
              </a:rPr>
              <a:t>the enterprises above are connected to MNO’s </a:t>
            </a:r>
            <a:r>
              <a:rPr lang="en-US" altLang="ko-KR" sz="1300" dirty="0" smtClean="0">
                <a:solidFill>
                  <a:schemeClr val="accent1">
                    <a:lumMod val="75000"/>
                  </a:schemeClr>
                </a:solidFill>
                <a:ea typeface="Malgun Gothic" panose="020B0503020000020004" pitchFamily="34" charset="-127"/>
                <a:sym typeface="+mn-ea"/>
              </a:rPr>
              <a:t>networks, especially </a:t>
            </a:r>
            <a:r>
              <a:rPr lang="en-US" altLang="ko-KR" sz="1300" dirty="0">
                <a:solidFill>
                  <a:schemeClr val="accent1">
                    <a:lumMod val="75000"/>
                  </a:schemeClr>
                </a:solidFill>
                <a:ea typeface="Malgun Gothic" panose="020B0503020000020004" pitchFamily="34" charset="-127"/>
                <a:sym typeface="+mn-ea"/>
              </a:rPr>
              <a:t>the more extensive cross industry SP business model</a:t>
            </a:r>
            <a:r>
              <a:rPr lang="en-US" altLang="ko-KR" sz="1300" dirty="0" smtClean="0">
                <a:solidFill>
                  <a:schemeClr val="accent1">
                    <a:lumMod val="75000"/>
                  </a:schemeClr>
                </a:solidFill>
                <a:ea typeface="Malgun Gothic" panose="020B0503020000020004" pitchFamily="34" charset="-127"/>
                <a:sym typeface="+mn-ea"/>
              </a:rPr>
              <a:t>. </a:t>
            </a:r>
          </a:p>
          <a:p>
            <a:pPr marL="800100" lvl="1" indent="-342900" eaLnBrk="0" hangingPunct="0">
              <a:buFont typeface="Arial" panose="020B0604020202020204" pitchFamily="34" charset="0"/>
              <a:buChar char="•"/>
              <a:defRPr/>
            </a:pPr>
            <a:r>
              <a:rPr lang="en-US" altLang="ko-KR" sz="1300" dirty="0" smtClean="0">
                <a:solidFill>
                  <a:schemeClr val="accent1">
                    <a:lumMod val="75000"/>
                  </a:schemeClr>
                </a:solidFill>
                <a:ea typeface="Malgun Gothic" panose="020B0503020000020004" pitchFamily="34" charset="-127"/>
                <a:sym typeface="+mn-ea"/>
              </a:rPr>
              <a:t>MNOs need to get ready to provide a mechanism to realize data integrity service for the community in the interest alliance.</a:t>
            </a:r>
            <a:endParaRPr lang="en-US" altLang="ko-KR" sz="1300" dirty="0">
              <a:solidFill>
                <a:schemeClr val="accent1">
                  <a:lumMod val="75000"/>
                </a:schemeClr>
              </a:solidFill>
              <a:ea typeface="Malgun Gothic" panose="020B0503020000020004" pitchFamily="34" charset="-127"/>
            </a:endParaRPr>
          </a:p>
        </p:txBody>
      </p:sp>
      <p:sp>
        <p:nvSpPr>
          <p:cNvPr id="22" name="Rectangle: Rounded Corners 38">
            <a:extLst>
              <a:ext uri="{FF2B5EF4-FFF2-40B4-BE49-F238E27FC236}">
                <a16:creationId xmlns:a16="http://schemas.microsoft.com/office/drawing/2014/main" id="{0E2A4606-929C-429C-AB93-E4E14B23A873}"/>
              </a:ext>
            </a:extLst>
          </p:cNvPr>
          <p:cNvSpPr/>
          <p:nvPr/>
        </p:nvSpPr>
        <p:spPr>
          <a:xfrm>
            <a:off x="466891" y="2869749"/>
            <a:ext cx="6030099" cy="1282176"/>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3" name="Cloud 3">
            <a:extLst>
              <a:ext uri="{FF2B5EF4-FFF2-40B4-BE49-F238E27FC236}">
                <a16:creationId xmlns:a16="http://schemas.microsoft.com/office/drawing/2014/main" id="{19175097-701B-4A18-8C88-5A9E43920DDE}"/>
              </a:ext>
            </a:extLst>
          </p:cNvPr>
          <p:cNvSpPr/>
          <p:nvPr/>
        </p:nvSpPr>
        <p:spPr>
          <a:xfrm>
            <a:off x="2218738" y="2841347"/>
            <a:ext cx="2636686" cy="1379148"/>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800" b="1" dirty="0"/>
          </a:p>
        </p:txBody>
      </p:sp>
      <p:cxnSp>
        <p:nvCxnSpPr>
          <p:cNvPr id="24" name="Straight Arrow Connector 44">
            <a:extLst>
              <a:ext uri="{FF2B5EF4-FFF2-40B4-BE49-F238E27FC236}">
                <a16:creationId xmlns:a16="http://schemas.microsoft.com/office/drawing/2014/main" id="{EFEBD288-9465-4C9C-94FC-92170621AAAB}"/>
              </a:ext>
            </a:extLst>
          </p:cNvPr>
          <p:cNvCxnSpPr>
            <a:stCxn id="28" idx="3"/>
            <a:endCxn id="44" idx="1"/>
          </p:cNvCxnSpPr>
          <p:nvPr/>
        </p:nvCxnSpPr>
        <p:spPr>
          <a:xfrm>
            <a:off x="1809447" y="3540446"/>
            <a:ext cx="3432607" cy="0"/>
          </a:xfrm>
          <a:prstGeom prst="straightConnector1">
            <a:avLst/>
          </a:prstGeom>
          <a:ln w="38100">
            <a:headEnd type="none"/>
            <a:tailEnd type="stealth"/>
          </a:ln>
        </p:spPr>
        <p:style>
          <a:lnRef idx="2">
            <a:schemeClr val="accent1"/>
          </a:lnRef>
          <a:fillRef idx="0">
            <a:schemeClr val="accent1"/>
          </a:fillRef>
          <a:effectRef idx="1">
            <a:schemeClr val="accent1"/>
          </a:effectRef>
          <a:fontRef idx="minor">
            <a:schemeClr val="tx1"/>
          </a:fontRef>
        </p:style>
      </p:cxnSp>
      <p:sp>
        <p:nvSpPr>
          <p:cNvPr id="26" name="文本框 25">
            <a:extLst>
              <a:ext uri="{FF2B5EF4-FFF2-40B4-BE49-F238E27FC236}">
                <a16:creationId xmlns:a16="http://schemas.microsoft.com/office/drawing/2014/main" id="{70EA198E-4FBA-4D04-A3B7-1CD76004A9CB}"/>
              </a:ext>
            </a:extLst>
          </p:cNvPr>
          <p:cNvSpPr txBox="1"/>
          <p:nvPr/>
        </p:nvSpPr>
        <p:spPr>
          <a:xfrm>
            <a:off x="3007395" y="3759226"/>
            <a:ext cx="1460317" cy="230832"/>
          </a:xfrm>
          <a:prstGeom prst="rect">
            <a:avLst/>
          </a:prstGeom>
          <a:noFill/>
        </p:spPr>
        <p:txBody>
          <a:bodyPr wrap="square" rtlCol="0">
            <a:spAutoFit/>
          </a:bodyPr>
          <a:lstStyle/>
          <a:p>
            <a:r>
              <a:rPr lang="en-US" altLang="zh-CN" sz="900" b="1" dirty="0"/>
              <a:t>3GPP System</a:t>
            </a:r>
            <a:endParaRPr lang="zh-CN" altLang="en-US" sz="900" b="1" dirty="0"/>
          </a:p>
        </p:txBody>
      </p:sp>
      <p:cxnSp>
        <p:nvCxnSpPr>
          <p:cNvPr id="27" name="Straight Arrow Connector 44">
            <a:extLst>
              <a:ext uri="{FF2B5EF4-FFF2-40B4-BE49-F238E27FC236}">
                <a16:creationId xmlns:a16="http://schemas.microsoft.com/office/drawing/2014/main" id="{A1CE5D7F-3C5E-4F20-BA4B-CABB5A27DF83}"/>
              </a:ext>
            </a:extLst>
          </p:cNvPr>
          <p:cNvCxnSpPr/>
          <p:nvPr/>
        </p:nvCxnSpPr>
        <p:spPr>
          <a:xfrm flipH="1">
            <a:off x="6205669" y="3549886"/>
            <a:ext cx="677951" cy="0"/>
          </a:xfrm>
          <a:prstGeom prst="straightConnector1">
            <a:avLst/>
          </a:prstGeom>
          <a:ln w="38100">
            <a:headEnd type="stealth"/>
            <a:tailEnd type="none"/>
          </a:ln>
        </p:spPr>
        <p:style>
          <a:lnRef idx="2">
            <a:schemeClr val="accent1"/>
          </a:lnRef>
          <a:fillRef idx="0">
            <a:schemeClr val="accent1"/>
          </a:fillRef>
          <a:effectRef idx="1">
            <a:schemeClr val="accent1"/>
          </a:effectRef>
          <a:fontRef idx="minor">
            <a:schemeClr val="tx1"/>
          </a:fontRef>
        </p:style>
      </p:cxnSp>
      <p:sp>
        <p:nvSpPr>
          <p:cNvPr id="28" name="Rectangle 9">
            <a:extLst>
              <a:ext uri="{FF2B5EF4-FFF2-40B4-BE49-F238E27FC236}">
                <a16:creationId xmlns:a16="http://schemas.microsoft.com/office/drawing/2014/main" id="{857FE7FD-263B-4EA6-AE79-B280E7A87DEC}"/>
              </a:ext>
            </a:extLst>
          </p:cNvPr>
          <p:cNvSpPr/>
          <p:nvPr/>
        </p:nvSpPr>
        <p:spPr>
          <a:xfrm>
            <a:off x="858057" y="3332474"/>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3GPP UE</a:t>
            </a:r>
            <a:endParaRPr lang="en-US" b="1" dirty="0"/>
          </a:p>
        </p:txBody>
      </p:sp>
      <p:grpSp>
        <p:nvGrpSpPr>
          <p:cNvPr id="29" name="组合 28">
            <a:extLst>
              <a:ext uri="{FF2B5EF4-FFF2-40B4-BE49-F238E27FC236}">
                <a16:creationId xmlns:a16="http://schemas.microsoft.com/office/drawing/2014/main" id="{E4CE97D0-31FA-4C53-83EC-713F37C709AF}"/>
              </a:ext>
            </a:extLst>
          </p:cNvPr>
          <p:cNvGrpSpPr/>
          <p:nvPr/>
        </p:nvGrpSpPr>
        <p:grpSpPr>
          <a:xfrm>
            <a:off x="1333752" y="4151925"/>
            <a:ext cx="4414693" cy="233473"/>
            <a:chOff x="1062540" y="5523333"/>
            <a:chExt cx="4414693" cy="233473"/>
          </a:xfrm>
        </p:grpSpPr>
        <p:cxnSp>
          <p:nvCxnSpPr>
            <p:cNvPr id="31" name="直接连接符 30">
              <a:extLst>
                <a:ext uri="{FF2B5EF4-FFF2-40B4-BE49-F238E27FC236}">
                  <a16:creationId xmlns:a16="http://schemas.microsoft.com/office/drawing/2014/main" id="{0865C2B7-D5A3-4552-B357-FD9ED0A4D124}"/>
                </a:ext>
              </a:extLst>
            </p:cNvPr>
            <p:cNvCxnSpPr/>
            <p:nvPr/>
          </p:nvCxnSpPr>
          <p:spPr bwMode="auto">
            <a:xfrm>
              <a:off x="1062540"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2" name="直接连接符 31">
              <a:extLst>
                <a:ext uri="{FF2B5EF4-FFF2-40B4-BE49-F238E27FC236}">
                  <a16:creationId xmlns:a16="http://schemas.microsoft.com/office/drawing/2014/main" id="{EFB49996-3980-4691-8A95-4574DBE39C0F}"/>
                </a:ext>
              </a:extLst>
            </p:cNvPr>
            <p:cNvCxnSpPr/>
            <p:nvPr/>
          </p:nvCxnSpPr>
          <p:spPr bwMode="auto">
            <a:xfrm>
              <a:off x="5477233"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3" name="直接连接符 32">
              <a:extLst>
                <a:ext uri="{FF2B5EF4-FFF2-40B4-BE49-F238E27FC236}">
                  <a16:creationId xmlns:a16="http://schemas.microsoft.com/office/drawing/2014/main" id="{66D820C6-DE9E-4366-A439-EA6B2F266A8A}"/>
                </a:ext>
              </a:extLst>
            </p:cNvPr>
            <p:cNvCxnSpPr/>
            <p:nvPr/>
          </p:nvCxnSpPr>
          <p:spPr bwMode="auto">
            <a:xfrm>
              <a:off x="1062540" y="5640069"/>
              <a:ext cx="4409428"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grpSp>
      <p:grpSp>
        <p:nvGrpSpPr>
          <p:cNvPr id="34" name="组合 33">
            <a:extLst>
              <a:ext uri="{FF2B5EF4-FFF2-40B4-BE49-F238E27FC236}">
                <a16:creationId xmlns:a16="http://schemas.microsoft.com/office/drawing/2014/main" id="{37813CD9-AD40-4166-AABC-B44FCF19CEEF}"/>
              </a:ext>
            </a:extLst>
          </p:cNvPr>
          <p:cNvGrpSpPr/>
          <p:nvPr/>
        </p:nvGrpSpPr>
        <p:grpSpPr>
          <a:xfrm>
            <a:off x="1328487" y="4448690"/>
            <a:ext cx="6030095" cy="233473"/>
            <a:chOff x="1062540" y="5523333"/>
            <a:chExt cx="4414693" cy="233473"/>
          </a:xfrm>
          <a:effectLst>
            <a:outerShdw blurRad="50800" dist="38100" dir="2700000" algn="tl" rotWithShape="0">
              <a:prstClr val="black">
                <a:alpha val="40000"/>
              </a:prstClr>
            </a:outerShdw>
          </a:effectLst>
        </p:grpSpPr>
        <p:cxnSp>
          <p:nvCxnSpPr>
            <p:cNvPr id="36" name="直接连接符 35">
              <a:extLst>
                <a:ext uri="{FF2B5EF4-FFF2-40B4-BE49-F238E27FC236}">
                  <a16:creationId xmlns:a16="http://schemas.microsoft.com/office/drawing/2014/main" id="{1A3F550E-A411-4AB2-A845-CE0D8BF1F126}"/>
                </a:ext>
              </a:extLst>
            </p:cNvPr>
            <p:cNvCxnSpPr/>
            <p:nvPr/>
          </p:nvCxnSpPr>
          <p:spPr bwMode="auto">
            <a:xfrm>
              <a:off x="1062540"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39" name="直接连接符 38">
              <a:extLst>
                <a:ext uri="{FF2B5EF4-FFF2-40B4-BE49-F238E27FC236}">
                  <a16:creationId xmlns:a16="http://schemas.microsoft.com/office/drawing/2014/main" id="{04E561B5-7685-4E9F-A566-59B54ABB4F75}"/>
                </a:ext>
              </a:extLst>
            </p:cNvPr>
            <p:cNvCxnSpPr/>
            <p:nvPr/>
          </p:nvCxnSpPr>
          <p:spPr bwMode="auto">
            <a:xfrm>
              <a:off x="5477233"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0" name="直接连接符 39">
              <a:extLst>
                <a:ext uri="{FF2B5EF4-FFF2-40B4-BE49-F238E27FC236}">
                  <a16:creationId xmlns:a16="http://schemas.microsoft.com/office/drawing/2014/main" id="{83C90265-64E4-465D-8D4C-AE772D11FECA}"/>
                </a:ext>
              </a:extLst>
            </p:cNvPr>
            <p:cNvCxnSpPr/>
            <p:nvPr/>
          </p:nvCxnSpPr>
          <p:spPr bwMode="auto">
            <a:xfrm>
              <a:off x="1062540" y="5640069"/>
              <a:ext cx="4409428" cy="0"/>
            </a:xfrm>
            <a:prstGeom prst="line">
              <a:avLst/>
            </a:prstGeom>
            <a:ln w="31750">
              <a:headEnd type="stealth" w="lg" len="lg"/>
              <a:tailEnd type="stealth" w="lg" len="lg"/>
            </a:ln>
          </p:spPr>
          <p:style>
            <a:lnRef idx="1">
              <a:schemeClr val="accent2"/>
            </a:lnRef>
            <a:fillRef idx="0">
              <a:schemeClr val="accent2"/>
            </a:fillRef>
            <a:effectRef idx="0">
              <a:schemeClr val="accent2"/>
            </a:effectRef>
            <a:fontRef idx="minor">
              <a:schemeClr val="tx1"/>
            </a:fontRef>
          </p:style>
        </p:cxnSp>
      </p:grpSp>
      <p:sp>
        <p:nvSpPr>
          <p:cNvPr id="42" name="文本框 41">
            <a:extLst>
              <a:ext uri="{FF2B5EF4-FFF2-40B4-BE49-F238E27FC236}">
                <a16:creationId xmlns:a16="http://schemas.microsoft.com/office/drawing/2014/main" id="{748C136B-3CF7-4F7B-A869-59B98A434BDB}"/>
              </a:ext>
            </a:extLst>
          </p:cNvPr>
          <p:cNvSpPr txBox="1"/>
          <p:nvPr/>
        </p:nvSpPr>
        <p:spPr>
          <a:xfrm>
            <a:off x="2169903" y="4301628"/>
            <a:ext cx="3132032" cy="230832"/>
          </a:xfrm>
          <a:prstGeom prst="rect">
            <a:avLst/>
          </a:prstGeom>
          <a:noFill/>
        </p:spPr>
        <p:txBody>
          <a:bodyPr wrap="square" rtlCol="0">
            <a:spAutoFit/>
          </a:bodyPr>
          <a:lstStyle/>
          <a:p>
            <a:r>
              <a:rPr lang="en-US" altLang="zh-CN" sz="900" b="1" dirty="0"/>
              <a:t>Data integrity and Encryption in 3GPP </a:t>
            </a:r>
            <a:endParaRPr lang="zh-CN" altLang="en-US" sz="900" b="1" dirty="0"/>
          </a:p>
        </p:txBody>
      </p:sp>
      <p:sp>
        <p:nvSpPr>
          <p:cNvPr id="43" name="文本框 42">
            <a:extLst>
              <a:ext uri="{FF2B5EF4-FFF2-40B4-BE49-F238E27FC236}">
                <a16:creationId xmlns:a16="http://schemas.microsoft.com/office/drawing/2014/main" id="{1CCF9BC6-0B1B-4891-8D4C-6F30A1BEA1C6}"/>
              </a:ext>
            </a:extLst>
          </p:cNvPr>
          <p:cNvSpPr txBox="1"/>
          <p:nvPr/>
        </p:nvSpPr>
        <p:spPr>
          <a:xfrm>
            <a:off x="3431131" y="4614650"/>
            <a:ext cx="2924778" cy="230832"/>
          </a:xfrm>
          <a:prstGeom prst="rect">
            <a:avLst/>
          </a:prstGeom>
          <a:noFill/>
        </p:spPr>
        <p:txBody>
          <a:bodyPr wrap="square" rtlCol="0">
            <a:spAutoFit/>
          </a:bodyPr>
          <a:lstStyle/>
          <a:p>
            <a:r>
              <a:rPr lang="en-US" altLang="zh-CN" sz="900" b="1" dirty="0"/>
              <a:t>Data integrity from UE to </a:t>
            </a:r>
            <a:r>
              <a:rPr lang="en-US" altLang="zh-CN" sz="900" b="1" dirty="0" smtClean="0"/>
              <a:t>SPs </a:t>
            </a:r>
            <a:endParaRPr lang="zh-CN" altLang="en-US" sz="900" b="1" dirty="0"/>
          </a:p>
        </p:txBody>
      </p:sp>
      <p:sp>
        <p:nvSpPr>
          <p:cNvPr id="44" name="Rectangle 9">
            <a:extLst>
              <a:ext uri="{FF2B5EF4-FFF2-40B4-BE49-F238E27FC236}">
                <a16:creationId xmlns:a16="http://schemas.microsoft.com/office/drawing/2014/main" id="{BA7E1500-8C4E-4547-B743-30D9EE8F45CA}"/>
              </a:ext>
            </a:extLst>
          </p:cNvPr>
          <p:cNvSpPr/>
          <p:nvPr/>
        </p:nvSpPr>
        <p:spPr>
          <a:xfrm>
            <a:off x="5242054" y="3332474"/>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UPF</a:t>
            </a:r>
            <a:endParaRPr lang="en-US" b="1" dirty="0"/>
          </a:p>
        </p:txBody>
      </p:sp>
      <p:sp>
        <p:nvSpPr>
          <p:cNvPr id="45" name="Rectangle 9">
            <a:extLst>
              <a:ext uri="{FF2B5EF4-FFF2-40B4-BE49-F238E27FC236}">
                <a16:creationId xmlns:a16="http://schemas.microsoft.com/office/drawing/2014/main" id="{7BA2B7FF-DF56-4F51-BBA3-6DE4A7AC2C2A}"/>
              </a:ext>
            </a:extLst>
          </p:cNvPr>
          <p:cNvSpPr/>
          <p:nvPr/>
        </p:nvSpPr>
        <p:spPr>
          <a:xfrm>
            <a:off x="6883620" y="3311253"/>
            <a:ext cx="1140942" cy="41594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1100" b="1" dirty="0"/>
              <a:t>3</a:t>
            </a:r>
            <a:r>
              <a:rPr lang="en-US" altLang="zh-CN" sz="1100" b="1" baseline="30000" dirty="0"/>
              <a:t>rd</a:t>
            </a:r>
            <a:r>
              <a:rPr lang="en-US" altLang="zh-CN" sz="1100" b="1" dirty="0"/>
              <a:t> party </a:t>
            </a:r>
            <a:r>
              <a:rPr lang="en-US" altLang="zh-CN" sz="1100" b="1" dirty="0" smtClean="0"/>
              <a:t>SPs</a:t>
            </a:r>
          </a:p>
          <a:p>
            <a:pPr algn="ctr"/>
            <a:r>
              <a:rPr lang="en-US" altLang="zh-CN" sz="1100" b="1" dirty="0" smtClean="0"/>
              <a:t>Cross industry</a:t>
            </a:r>
            <a:endParaRPr lang="en-US" altLang="zh-CN" sz="1100" b="1" dirty="0"/>
          </a:p>
        </p:txBody>
      </p:sp>
      <p:cxnSp>
        <p:nvCxnSpPr>
          <p:cNvPr id="46" name="直接连接符 45">
            <a:extLst>
              <a:ext uri="{FF2B5EF4-FFF2-40B4-BE49-F238E27FC236}">
                <a16:creationId xmlns:a16="http://schemas.microsoft.com/office/drawing/2014/main" id="{9482B009-4A4F-46E5-95D6-B1DFE0500357}"/>
              </a:ext>
            </a:extLst>
          </p:cNvPr>
          <p:cNvCxnSpPr/>
          <p:nvPr/>
        </p:nvCxnSpPr>
        <p:spPr bwMode="auto">
          <a:xfrm>
            <a:off x="7358582" y="4565426"/>
            <a:ext cx="323080"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47" name="直接连接符 46">
            <a:extLst>
              <a:ext uri="{FF2B5EF4-FFF2-40B4-BE49-F238E27FC236}">
                <a16:creationId xmlns:a16="http://schemas.microsoft.com/office/drawing/2014/main" id="{7943A01D-8AA9-43F3-8AF5-304E5CC07C94}"/>
              </a:ext>
            </a:extLst>
          </p:cNvPr>
          <p:cNvCxnSpPr/>
          <p:nvPr/>
        </p:nvCxnSpPr>
        <p:spPr bwMode="auto">
          <a:xfrm flipV="1">
            <a:off x="7672137" y="4151925"/>
            <a:ext cx="352425" cy="413501"/>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48" name="矩形 39">
            <a:extLst>
              <a:ext uri="{FF2B5EF4-FFF2-40B4-BE49-F238E27FC236}">
                <a16:creationId xmlns:a16="http://schemas.microsoft.com/office/drawing/2014/main" id="{5F09DB32-8D11-4A04-987D-224F8F25F533}"/>
              </a:ext>
            </a:extLst>
          </p:cNvPr>
          <p:cNvSpPr>
            <a:spLocks noChangeArrowheads="1"/>
          </p:cNvSpPr>
          <p:nvPr/>
        </p:nvSpPr>
        <p:spPr bwMode="auto">
          <a:xfrm>
            <a:off x="8018007" y="3990058"/>
            <a:ext cx="959055" cy="230399"/>
          </a:xfrm>
          <a:prstGeom prst="rect">
            <a:avLst/>
          </a:prstGeom>
          <a:solidFill>
            <a:schemeClr val="bg1"/>
          </a:solidFill>
          <a:ln w="9525" algn="ctr">
            <a:solidFill>
              <a:schemeClr val="tx1"/>
            </a:solidFill>
            <a:round/>
          </a:ln>
          <a:effectLst>
            <a:outerShdw blurRad="50800" dist="38100" dir="2700000" algn="tl" rotWithShape="0">
              <a:prstClr val="black">
                <a:alpha val="40000"/>
              </a:prstClr>
            </a:outerShdw>
          </a:effectLst>
        </p:spPr>
        <p:txBody>
          <a:bodyPr anchor="ctr" anchorCtr="0"/>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n-US" altLang="zh-CN" sz="800" dirty="0"/>
              <a:t>WID Study Area</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55D0E0E-C11E-4599-94E3-7028A02FC568}"/>
              </a:ext>
            </a:extLst>
          </p:cNvPr>
          <p:cNvSpPr>
            <a:spLocks noGrp="1"/>
          </p:cNvSpPr>
          <p:nvPr>
            <p:ph type="title"/>
          </p:nvPr>
        </p:nvSpPr>
        <p:spPr>
          <a:xfrm>
            <a:off x="631825" y="256624"/>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GB" altLang="en-US" b="1" noProof="1">
                <a:effectLst>
                  <a:outerShdw blurRad="38100" dist="38100" dir="2700000" algn="tl">
                    <a:srgbClr val="000000">
                      <a:alpha val="43137"/>
                    </a:srgbClr>
                  </a:outerShdw>
                </a:effectLst>
              </a:rPr>
              <a:t>What SA1 can do?</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graphicFrame>
        <p:nvGraphicFramePr>
          <p:cNvPr id="5" name="表格 5">
            <a:extLst>
              <a:ext uri="{FF2B5EF4-FFF2-40B4-BE49-F238E27FC236}">
                <a16:creationId xmlns:a16="http://schemas.microsoft.com/office/drawing/2014/main" id="{D047AFCA-2450-4BFE-AF60-61CFAD33AD7A}"/>
              </a:ext>
            </a:extLst>
          </p:cNvPr>
          <p:cNvGraphicFramePr>
            <a:graphicFrameLocks noGrp="1"/>
          </p:cNvGraphicFramePr>
          <p:nvPr>
            <p:extLst>
              <p:ext uri="{D42A27DB-BD31-4B8C-83A1-F6EECF244321}">
                <p14:modId xmlns:p14="http://schemas.microsoft.com/office/powerpoint/2010/main" val="3243323320"/>
              </p:ext>
            </p:extLst>
          </p:nvPr>
        </p:nvGraphicFramePr>
        <p:xfrm>
          <a:off x="739393" y="1966861"/>
          <a:ext cx="5293897" cy="3141583"/>
        </p:xfrm>
        <a:graphic>
          <a:graphicData uri="http://schemas.openxmlformats.org/drawingml/2006/table">
            <a:tbl>
              <a:tblPr firstRow="1" bandRow="1">
                <a:tableStyleId>{073A0DAA-6AF3-43AB-8588-CEC1D06C72B9}</a:tableStyleId>
              </a:tblPr>
              <a:tblGrid>
                <a:gridCol w="818147">
                  <a:extLst>
                    <a:ext uri="{9D8B030D-6E8A-4147-A177-3AD203B41FA5}">
                      <a16:colId xmlns:a16="http://schemas.microsoft.com/office/drawing/2014/main" val="2216772582"/>
                    </a:ext>
                  </a:extLst>
                </a:gridCol>
                <a:gridCol w="775105">
                  <a:extLst>
                    <a:ext uri="{9D8B030D-6E8A-4147-A177-3AD203B41FA5}">
                      <a16:colId xmlns:a16="http://schemas.microsoft.com/office/drawing/2014/main" val="3204299023"/>
                    </a:ext>
                  </a:extLst>
                </a:gridCol>
                <a:gridCol w="962991">
                  <a:extLst>
                    <a:ext uri="{9D8B030D-6E8A-4147-A177-3AD203B41FA5}">
                      <a16:colId xmlns:a16="http://schemas.microsoft.com/office/drawing/2014/main" val="1531195448"/>
                    </a:ext>
                  </a:extLst>
                </a:gridCol>
                <a:gridCol w="910604">
                  <a:extLst>
                    <a:ext uri="{9D8B030D-6E8A-4147-A177-3AD203B41FA5}">
                      <a16:colId xmlns:a16="http://schemas.microsoft.com/office/drawing/2014/main" val="377790601"/>
                    </a:ext>
                  </a:extLst>
                </a:gridCol>
                <a:gridCol w="1018903">
                  <a:extLst>
                    <a:ext uri="{9D8B030D-6E8A-4147-A177-3AD203B41FA5}">
                      <a16:colId xmlns:a16="http://schemas.microsoft.com/office/drawing/2014/main" val="2698449067"/>
                    </a:ext>
                  </a:extLst>
                </a:gridCol>
                <a:gridCol w="808147">
                  <a:extLst>
                    <a:ext uri="{9D8B030D-6E8A-4147-A177-3AD203B41FA5}">
                      <a16:colId xmlns:a16="http://schemas.microsoft.com/office/drawing/2014/main" val="416964269"/>
                    </a:ext>
                  </a:extLst>
                </a:gridCol>
              </a:tblGrid>
              <a:tr h="409075">
                <a:tc>
                  <a:txBody>
                    <a:bodyPr/>
                    <a:lstStyle/>
                    <a:p>
                      <a:pPr marL="0" algn="ctr" defTabSz="914400" rtl="0" eaLnBrk="1" latinLnBrk="0" hangingPunct="1"/>
                      <a:r>
                        <a:rPr lang="en-US" altLang="zh-CN" sz="1400" b="0" kern="1200" dirty="0">
                          <a:solidFill>
                            <a:schemeClr val="lt1"/>
                          </a:solidFill>
                          <a:latin typeface="+mn-lt"/>
                          <a:ea typeface="+mn-ea"/>
                          <a:cs typeface="+mn-cs"/>
                        </a:rPr>
                        <a:t>Solution</a:t>
                      </a:r>
                      <a:endParaRPr lang="zh-CN" altLang="en-US" sz="1400" b="0" kern="1200" dirty="0">
                        <a:solidFill>
                          <a:schemeClr val="lt1"/>
                        </a:solidFill>
                        <a:latin typeface="+mn-lt"/>
                        <a:ea typeface="+mn-ea"/>
                        <a:cs typeface="+mn-cs"/>
                      </a:endParaRPr>
                    </a:p>
                  </a:txBody>
                  <a:tcPr anchor="ctr">
                    <a:solidFill>
                      <a:schemeClr val="tx1">
                        <a:lumMod val="50000"/>
                        <a:lumOff val="50000"/>
                      </a:schemeClr>
                    </a:solidFill>
                  </a:tcPr>
                </a:tc>
                <a:tc>
                  <a:txBody>
                    <a:bodyPr/>
                    <a:lstStyle/>
                    <a:p>
                      <a:pPr algn="ctr"/>
                      <a:r>
                        <a:rPr lang="en-US" altLang="zh-CN" sz="1400" b="0" dirty="0"/>
                        <a:t>UE(App)</a:t>
                      </a:r>
                      <a:endParaRPr lang="zh-CN" altLang="en-US" sz="1400" b="0" dirty="0"/>
                    </a:p>
                  </a:txBody>
                  <a:tcPr anchor="ctr">
                    <a:solidFill>
                      <a:schemeClr val="tx1">
                        <a:lumMod val="50000"/>
                        <a:lumOff val="50000"/>
                      </a:schemeClr>
                    </a:solidFill>
                  </a:tcPr>
                </a:tc>
                <a:tc>
                  <a:txBody>
                    <a:bodyPr/>
                    <a:lstStyle/>
                    <a:p>
                      <a:pPr algn="ctr"/>
                      <a:r>
                        <a:rPr lang="en-US" altLang="zh-CN" sz="1600" b="0" dirty="0"/>
                        <a:t>UE(</a:t>
                      </a:r>
                      <a:r>
                        <a:rPr lang="en-US" altLang="zh-CN" sz="1200" b="0" dirty="0"/>
                        <a:t>Module</a:t>
                      </a:r>
                      <a:r>
                        <a:rPr lang="en-US" altLang="zh-CN" sz="1600" b="0" dirty="0"/>
                        <a:t>)</a:t>
                      </a:r>
                      <a:endParaRPr lang="zh-CN" altLang="en-US" sz="1600" b="0" dirty="0"/>
                    </a:p>
                  </a:txBody>
                  <a:tcPr anchor="ctr">
                    <a:solidFill>
                      <a:schemeClr val="tx1">
                        <a:lumMod val="50000"/>
                        <a:lumOff val="50000"/>
                      </a:schemeClr>
                    </a:solidFill>
                  </a:tcPr>
                </a:tc>
                <a:tc>
                  <a:txBody>
                    <a:bodyPr/>
                    <a:lstStyle/>
                    <a:p>
                      <a:pPr algn="ctr"/>
                      <a:r>
                        <a:rPr lang="en-US" altLang="zh-CN" sz="1600" b="0" dirty="0"/>
                        <a:t>UE(</a:t>
                      </a:r>
                      <a:r>
                        <a:rPr lang="en-US" altLang="zh-CN" sz="1400" b="0" dirty="0"/>
                        <a:t>SIM</a:t>
                      </a:r>
                      <a:r>
                        <a:rPr lang="en-US" altLang="zh-CN" sz="1600" b="0" dirty="0"/>
                        <a:t>)</a:t>
                      </a:r>
                      <a:endParaRPr lang="zh-CN" altLang="en-US" sz="1600" b="0" dirty="0"/>
                    </a:p>
                  </a:txBody>
                  <a:tcPr anchor="ctr">
                    <a:solidFill>
                      <a:schemeClr val="tx1">
                        <a:lumMod val="50000"/>
                        <a:lumOff val="50000"/>
                      </a:schemeClr>
                    </a:solidFill>
                  </a:tcPr>
                </a:tc>
                <a:tc>
                  <a:txBody>
                    <a:bodyPr/>
                    <a:lstStyle/>
                    <a:p>
                      <a:pPr algn="ctr"/>
                      <a:r>
                        <a:rPr lang="en-US" altLang="zh-CN" sz="1600" b="0" dirty="0"/>
                        <a:t>SP</a:t>
                      </a:r>
                      <a:endParaRPr lang="zh-CN" altLang="en-US" sz="1600" b="0" dirty="0"/>
                    </a:p>
                  </a:txBody>
                  <a:tcPr anchor="ctr">
                    <a:solidFill>
                      <a:schemeClr val="tx1">
                        <a:lumMod val="50000"/>
                        <a:lumOff val="50000"/>
                      </a:schemeClr>
                    </a:solidFill>
                  </a:tcPr>
                </a:tc>
                <a:tc>
                  <a:txBody>
                    <a:bodyPr/>
                    <a:lstStyle/>
                    <a:p>
                      <a:pPr algn="ctr"/>
                      <a:r>
                        <a:rPr lang="en-US" altLang="zh-CN" sz="1600" b="0" dirty="0"/>
                        <a:t>3GPP</a:t>
                      </a:r>
                      <a:endParaRPr lang="zh-CN" altLang="en-US" sz="1600" b="0" dirty="0"/>
                    </a:p>
                  </a:txBody>
                  <a:tcPr anchor="ctr">
                    <a:solidFill>
                      <a:schemeClr val="tx1">
                        <a:lumMod val="50000"/>
                        <a:lumOff val="50000"/>
                      </a:schemeClr>
                    </a:solidFill>
                  </a:tcPr>
                </a:tc>
                <a:extLst>
                  <a:ext uri="{0D108BD9-81ED-4DB2-BD59-A6C34878D82A}">
                    <a16:rowId xmlns:a16="http://schemas.microsoft.com/office/drawing/2014/main" val="3429105522"/>
                  </a:ext>
                </a:extLst>
              </a:tr>
              <a:tr h="683127">
                <a:tc>
                  <a:txBody>
                    <a:bodyPr/>
                    <a:lstStyle/>
                    <a:p>
                      <a:endParaRPr lang="zh-CN" altLang="en-US" b="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b="0" dirty="0"/>
                        <a:t> </a:t>
                      </a: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109507958"/>
                  </a:ext>
                </a:extLst>
              </a:tr>
              <a:tr h="683127">
                <a:tc>
                  <a:txBody>
                    <a:bodyPr/>
                    <a:lstStyle/>
                    <a:p>
                      <a:endParaRPr lang="zh-CN" altLang="en-US" b="0" dirty="0"/>
                    </a:p>
                  </a:txBody>
                  <a:tcPr/>
                </a:tc>
                <a:tc>
                  <a:txBody>
                    <a:bodyPr/>
                    <a:lstStyle/>
                    <a:p>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239955062"/>
                  </a:ext>
                </a:extLst>
              </a:tr>
              <a:tr h="683127">
                <a:tc>
                  <a:txBody>
                    <a:bodyPr/>
                    <a:lstStyle/>
                    <a:p>
                      <a:endParaRPr lang="zh-CN" altLang="en-US" b="0"/>
                    </a:p>
                  </a:txBody>
                  <a:tcPr/>
                </a:tc>
                <a:tc>
                  <a:txBody>
                    <a:bodyPr/>
                    <a:lstStyle/>
                    <a:p>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2218421541"/>
                  </a:ext>
                </a:extLst>
              </a:tr>
              <a:tr h="683127">
                <a:tc>
                  <a:txBody>
                    <a:bodyPr/>
                    <a:lstStyle/>
                    <a:p>
                      <a:endParaRPr lang="zh-CN" altLang="en-US" b="0" dirty="0"/>
                    </a:p>
                  </a:txBody>
                  <a:tcPr/>
                </a:tc>
                <a:tc>
                  <a:txBody>
                    <a:bodyPr/>
                    <a:lstStyle/>
                    <a:p>
                      <a:endParaRPr lang="zh-CN" altLang="en-US" b="0" dirty="0"/>
                    </a:p>
                  </a:txBody>
                  <a:tcPr anchor="ctr"/>
                </a:tc>
                <a:tc>
                  <a:txBody>
                    <a:bodyPr/>
                    <a:lstStyle/>
                    <a:p>
                      <a:pPr algn="ctr"/>
                      <a:endParaRPr lang="zh-CN" altLang="en-US" b="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extLst>
                  <a:ext uri="{0D108BD9-81ED-4DB2-BD59-A6C34878D82A}">
                    <a16:rowId xmlns:a16="http://schemas.microsoft.com/office/drawing/2014/main" val="2736534337"/>
                  </a:ext>
                </a:extLst>
              </a:tr>
            </a:tbl>
          </a:graphicData>
        </a:graphic>
      </p:graphicFrame>
      <p:sp>
        <p:nvSpPr>
          <p:cNvPr id="6" name="矩形 39">
            <a:extLst>
              <a:ext uri="{FF2B5EF4-FFF2-40B4-BE49-F238E27FC236}">
                <a16:creationId xmlns:a16="http://schemas.microsoft.com/office/drawing/2014/main" id="{3A598AFD-E2F7-43F4-BC84-D34FEE58D4C9}"/>
              </a:ext>
            </a:extLst>
          </p:cNvPr>
          <p:cNvSpPr>
            <a:spLocks noChangeArrowheads="1"/>
          </p:cNvSpPr>
          <p:nvPr/>
        </p:nvSpPr>
        <p:spPr bwMode="auto">
          <a:xfrm>
            <a:off x="88233" y="4318164"/>
            <a:ext cx="8662736" cy="1716636"/>
          </a:xfrm>
          <a:prstGeom prst="rect">
            <a:avLst/>
          </a:prstGeom>
          <a:noFill/>
          <a:ln w="12700">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solidFill>
                <a:srgbClr val="FF0000"/>
              </a:solidFill>
            </a:endParaRPr>
          </a:p>
        </p:txBody>
      </p:sp>
      <p:sp>
        <p:nvSpPr>
          <p:cNvPr id="13" name="文本框 12">
            <a:extLst>
              <a:ext uri="{FF2B5EF4-FFF2-40B4-BE49-F238E27FC236}">
                <a16:creationId xmlns:a16="http://schemas.microsoft.com/office/drawing/2014/main" id="{44AB6AE1-5718-4D5F-A780-BCF5860B0F34}"/>
              </a:ext>
            </a:extLst>
          </p:cNvPr>
          <p:cNvSpPr txBox="1"/>
          <p:nvPr/>
        </p:nvSpPr>
        <p:spPr>
          <a:xfrm>
            <a:off x="6172345" y="4412169"/>
            <a:ext cx="2439569" cy="1477328"/>
          </a:xfrm>
          <a:prstGeom prst="rect">
            <a:avLst/>
          </a:prstGeom>
          <a:noFill/>
        </p:spPr>
        <p:txBody>
          <a:bodyPr wrap="square">
            <a:spAutoFit/>
          </a:bodyPr>
          <a:lstStyle/>
          <a:p>
            <a:pPr marL="228600" indent="-228600" eaLnBrk="0" hangingPunct="0">
              <a:buFontTx/>
              <a:buAutoNum type="arabicPeriod"/>
              <a:defRPr/>
            </a:pPr>
            <a:r>
              <a:rPr lang="en-US" altLang="ko-KR" dirty="0">
                <a:solidFill>
                  <a:prstClr val="black"/>
                </a:solidFill>
                <a:latin typeface="Calibri" panose="020F0502020204030204" pitchFamily="34" charset="0"/>
                <a:ea typeface="Malgun Gothic" panose="020B0503020000020004" pitchFamily="34" charset="-127"/>
              </a:rPr>
              <a:t>A data integrity protection service which can be used as a 3GPP capability.</a:t>
            </a:r>
            <a:endPar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 data integrity protection service which is provided by operators and cover lots of UEs and SPs. </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lang="en-US" altLang="ko-KR" dirty="0">
                <a:solidFill>
                  <a:prstClr val="black"/>
                </a:solidFill>
                <a:latin typeface="Calibri" panose="020F0502020204030204" pitchFamily="34" charset="0"/>
                <a:ea typeface="Malgun Gothic" panose="020B0503020000020004" pitchFamily="34" charset="-127"/>
              </a:rPr>
              <a:t>A data integrity protection service which is end-to-end from UEs and the SPs.</a:t>
            </a:r>
          </a:p>
        </p:txBody>
      </p:sp>
      <p:sp>
        <p:nvSpPr>
          <p:cNvPr id="16" name="文本框 15">
            <a:extLst>
              <a:ext uri="{FF2B5EF4-FFF2-40B4-BE49-F238E27FC236}">
                <a16:creationId xmlns:a16="http://schemas.microsoft.com/office/drawing/2014/main" id="{EEB7C72A-610A-406E-81F7-84B582299E8E}"/>
              </a:ext>
            </a:extLst>
          </p:cNvPr>
          <p:cNvSpPr txBox="1"/>
          <p:nvPr/>
        </p:nvSpPr>
        <p:spPr>
          <a:xfrm>
            <a:off x="6172345" y="2136272"/>
            <a:ext cx="2805910" cy="1015663"/>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Many SPs may </a:t>
            </a:r>
            <a:r>
              <a:rPr lang="en-US" altLang="ko-KR" dirty="0">
                <a:solidFill>
                  <a:prstClr val="black"/>
                </a:solidFill>
                <a:latin typeface="Calibri" panose="020F0502020204030204" pitchFamily="34" charset="0"/>
                <a:ea typeface="Malgun Gothic" panose="020B0503020000020004" pitchFamily="34" charset="-127"/>
              </a:rPr>
              <a:t>have realized</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data integrity services in several ways. That’s depends on SP themselves, however the data protected </a:t>
            </a:r>
            <a:r>
              <a:rPr lang="en-US" altLang="ko-KR" dirty="0">
                <a:solidFill>
                  <a:prstClr val="black"/>
                </a:solidFill>
                <a:latin typeface="Calibri" panose="020F0502020204030204" pitchFamily="34" charset="0"/>
                <a:ea typeface="Malgun Gothic" panose="020B0503020000020004" pitchFamily="34" charset="-127"/>
              </a:rPr>
              <a:t>of</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SP private data integrity cannot be fully trusted by other SPs. In other words, it is not easy to achieve a wide </a:t>
            </a:r>
            <a:r>
              <a:rPr lang="en-US" altLang="ko-KR" dirty="0">
                <a:solidFill>
                  <a:prstClr val="black"/>
                </a:solidFill>
                <a:latin typeface="Calibri" panose="020F0502020204030204" pitchFamily="34" charset="0"/>
                <a:ea typeface="Malgun Gothic" panose="020B0503020000020004" pitchFamily="34" charset="-127"/>
              </a:rPr>
              <a:t>coverage of </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UEs and SPs.</a:t>
            </a:r>
          </a:p>
        </p:txBody>
      </p:sp>
      <p:sp>
        <p:nvSpPr>
          <p:cNvPr id="18" name="文本框 17">
            <a:extLst>
              <a:ext uri="{FF2B5EF4-FFF2-40B4-BE49-F238E27FC236}">
                <a16:creationId xmlns:a16="http://schemas.microsoft.com/office/drawing/2014/main" id="{067C4EFE-C933-4CD4-8D1D-C35E764839BD}"/>
              </a:ext>
            </a:extLst>
          </p:cNvPr>
          <p:cNvSpPr txBox="1"/>
          <p:nvPr/>
        </p:nvSpPr>
        <p:spPr>
          <a:xfrm>
            <a:off x="88233" y="4909509"/>
            <a:ext cx="1047834"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ko-KR" sz="1800" b="1" i="0" u="none" strike="noStrike" kern="1200" cap="none" spc="0" normalizeH="0" baseline="0" noProof="0" dirty="0">
                <a:ln>
                  <a:noFill/>
                </a:ln>
                <a:solidFill>
                  <a:srgbClr val="FF0000"/>
                </a:solidFill>
                <a:effectLst/>
                <a:uLnTx/>
                <a:uFillTx/>
                <a:latin typeface="Calibri" panose="020F0502020204030204" pitchFamily="34" charset="0"/>
                <a:ea typeface="Malgun Gothic" panose="020B0503020000020004" pitchFamily="34" charset="-127"/>
                <a:cs typeface="+mn-cs"/>
              </a:rPr>
              <a:t>3GPP</a:t>
            </a:r>
          </a:p>
        </p:txBody>
      </p:sp>
      <p:sp>
        <p:nvSpPr>
          <p:cNvPr id="19" name="矩形 1">
            <a:extLst>
              <a:ext uri="{FF2B5EF4-FFF2-40B4-BE49-F238E27FC236}">
                <a16:creationId xmlns:a16="http://schemas.microsoft.com/office/drawing/2014/main" id="{AAE62892-47B6-4A48-BF23-E8035EF1F2C9}"/>
              </a:ext>
            </a:extLst>
          </p:cNvPr>
          <p:cNvSpPr/>
          <p:nvPr/>
        </p:nvSpPr>
        <p:spPr>
          <a:xfrm>
            <a:off x="120316" y="1289156"/>
            <a:ext cx="9348537"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zh-CN" sz="1600" b="1" dirty="0">
                <a:latin typeface="Calibri" panose="020F0502020204030204" pitchFamily="34" charset="0"/>
              </a:rPr>
              <a:t>Data </a:t>
            </a:r>
            <a:r>
              <a:rPr lang="en-US" altLang="zh-CN" sz="1600" b="1">
                <a:latin typeface="Calibri" panose="020F0502020204030204" pitchFamily="34" charset="0"/>
              </a:rPr>
              <a:t>Integrity Service </a:t>
            </a:r>
            <a:r>
              <a:rPr lang="en-US" altLang="zh-CN" sz="1600" b="1" dirty="0">
                <a:latin typeface="Calibri" panose="020F0502020204030204" pitchFamily="34" charset="0"/>
              </a:rPr>
              <a:t>solutions</a:t>
            </a:r>
            <a:endParaRPr lang="en-US" altLang="zh-CN" sz="1400" noProof="1">
              <a:sym typeface="+mn-ea"/>
            </a:endParaRPr>
          </a:p>
        </p:txBody>
      </p:sp>
      <p:sp>
        <p:nvSpPr>
          <p:cNvPr id="20" name="文本框 19">
            <a:extLst>
              <a:ext uri="{FF2B5EF4-FFF2-40B4-BE49-F238E27FC236}">
                <a16:creationId xmlns:a16="http://schemas.microsoft.com/office/drawing/2014/main" id="{BEB0994C-0A16-477C-82AB-79CD3E51B3FF}"/>
              </a:ext>
            </a:extLst>
          </p:cNvPr>
          <p:cNvSpPr txBox="1"/>
          <p:nvPr/>
        </p:nvSpPr>
        <p:spPr>
          <a:xfrm>
            <a:off x="962151" y="2379644"/>
            <a:ext cx="698209"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a:pPr>
            <a:r>
              <a:rPr lang="en-US" altLang="zh-CN" sz="1200" b="1" dirty="0"/>
              <a:t> </a:t>
            </a:r>
            <a:endParaRPr lang="zh-CN" altLang="en-US" sz="1200" b="1" dirty="0"/>
          </a:p>
        </p:txBody>
      </p:sp>
      <p:sp>
        <p:nvSpPr>
          <p:cNvPr id="21" name="文本框 20">
            <a:extLst>
              <a:ext uri="{FF2B5EF4-FFF2-40B4-BE49-F238E27FC236}">
                <a16:creationId xmlns:a16="http://schemas.microsoft.com/office/drawing/2014/main" id="{51CC467F-01EA-4F20-AE1B-522D31441959}"/>
              </a:ext>
            </a:extLst>
          </p:cNvPr>
          <p:cNvSpPr txBox="1"/>
          <p:nvPr/>
        </p:nvSpPr>
        <p:spPr>
          <a:xfrm>
            <a:off x="962151" y="3056983"/>
            <a:ext cx="409265"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startAt="2"/>
            </a:pPr>
            <a:r>
              <a:rPr lang="en-US" altLang="zh-CN" sz="1200" b="1" dirty="0"/>
              <a:t> </a:t>
            </a:r>
            <a:endParaRPr lang="zh-CN" altLang="en-US" sz="1200" b="1" dirty="0"/>
          </a:p>
        </p:txBody>
      </p:sp>
      <p:sp>
        <p:nvSpPr>
          <p:cNvPr id="22" name="文本框 21">
            <a:extLst>
              <a:ext uri="{FF2B5EF4-FFF2-40B4-BE49-F238E27FC236}">
                <a16:creationId xmlns:a16="http://schemas.microsoft.com/office/drawing/2014/main" id="{8B3483FC-84A4-4F04-AEC1-AC047011C410}"/>
              </a:ext>
            </a:extLst>
          </p:cNvPr>
          <p:cNvSpPr txBox="1"/>
          <p:nvPr/>
        </p:nvSpPr>
        <p:spPr>
          <a:xfrm>
            <a:off x="970172" y="3767488"/>
            <a:ext cx="409265"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startAt="3"/>
            </a:pPr>
            <a:r>
              <a:rPr lang="en-US" altLang="zh-CN" sz="1200" b="1" dirty="0"/>
              <a:t> </a:t>
            </a:r>
            <a:endParaRPr lang="zh-CN" altLang="en-US" sz="1200" b="1" dirty="0"/>
          </a:p>
        </p:txBody>
      </p:sp>
      <p:sp>
        <p:nvSpPr>
          <p:cNvPr id="23" name="文本框 22">
            <a:extLst>
              <a:ext uri="{FF2B5EF4-FFF2-40B4-BE49-F238E27FC236}">
                <a16:creationId xmlns:a16="http://schemas.microsoft.com/office/drawing/2014/main" id="{A511C142-7339-427C-8FAF-77C5EC456E25}"/>
              </a:ext>
            </a:extLst>
          </p:cNvPr>
          <p:cNvSpPr txBox="1"/>
          <p:nvPr/>
        </p:nvSpPr>
        <p:spPr>
          <a:xfrm>
            <a:off x="977106" y="4646380"/>
            <a:ext cx="549364" cy="276999"/>
          </a:xfrm>
          <a:prstGeom prst="rect">
            <a:avLst/>
          </a:prstGeom>
          <a:noFill/>
        </p:spPr>
        <p:txBody>
          <a:bodyPr wrap="square">
            <a:spAutoFit/>
          </a:bodyPr>
          <a:lstStyle/>
          <a:p>
            <a:pPr marL="342900" indent="-342900">
              <a:buFont typeface="+mj-ea"/>
              <a:buAutoNum type="circleNumDbPlain" startAt="4"/>
            </a:pPr>
            <a:r>
              <a:rPr lang="en-US" altLang="zh-CN" sz="1200" b="1" dirty="0"/>
              <a:t> </a:t>
            </a:r>
            <a:endParaRPr lang="zh-CN" altLang="en-US" sz="1200" b="1" dirty="0"/>
          </a:p>
        </p:txBody>
      </p:sp>
    </p:spTree>
    <p:extLst>
      <p:ext uri="{BB962C8B-B14F-4D97-AF65-F5344CB8AC3E}">
        <p14:creationId xmlns:p14="http://schemas.microsoft.com/office/powerpoint/2010/main" val="182724889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a:off x="74612" y="906894"/>
            <a:ext cx="8994775" cy="4239879"/>
          </a:xfrm>
          <a:prstGeom prst="rect">
            <a:avLst/>
          </a:prstGeom>
          <a:noFill/>
          <a:ln w="9525">
            <a:noFill/>
          </a:ln>
        </p:spPr>
        <p:txBody>
          <a:bodyPr anchor="t">
            <a:spAutoFit/>
          </a:bodyPr>
          <a:lstStyle/>
          <a:p>
            <a:pPr marL="342900" indent="-342900" eaLnBrk="0" hangingPunct="0">
              <a:lnSpc>
                <a:spcPct val="150000"/>
              </a:lnSpc>
              <a:spcBef>
                <a:spcPts val="600"/>
              </a:spcBef>
              <a:spcAft>
                <a:spcPts val="600"/>
              </a:spcAft>
              <a:buBlip>
                <a:blip r:embed="rId3"/>
              </a:buBlip>
            </a:pPr>
            <a:r>
              <a:rPr lang="en-US" altLang="en-US" sz="1800" b="1" dirty="0">
                <a:latin typeface="Calibri" panose="020F0502020204030204" pitchFamily="34" charset="0"/>
              </a:rPr>
              <a:t>Cold chain logistics</a:t>
            </a:r>
            <a:endParaRPr lang="en-IN" altLang="en-US" sz="2000" b="1" dirty="0">
              <a:latin typeface="Calibri" panose="020F0502020204030204" pitchFamily="34" charset="0"/>
            </a:endParaRP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sym typeface="+mn-ea"/>
              </a:rPr>
              <a:t>During the transportation of vaccines/drugs,</a:t>
            </a:r>
            <a:r>
              <a:rPr lang="zh-CN" altLang="en-US" sz="1600" dirty="0">
                <a:latin typeface="Calibri" panose="020F0502020204030204" pitchFamily="34" charset="0"/>
                <a:ea typeface="Malgun Gothic" panose="020B0503020000020004" pitchFamily="34" charset="-127"/>
                <a:sym typeface="+mn-ea"/>
              </a:rPr>
              <a:t> </a:t>
            </a:r>
            <a:r>
              <a:rPr lang="en-US" altLang="zh-CN" sz="1600" dirty="0">
                <a:latin typeface="Calibri" panose="020F0502020204030204" pitchFamily="34" charset="0"/>
                <a:ea typeface="Malgun Gothic" panose="020B0503020000020004" pitchFamily="34" charset="-127"/>
                <a:sym typeface="+mn-ea"/>
              </a:rPr>
              <a:t>va</a:t>
            </a:r>
            <a:r>
              <a:rPr lang="en-US" altLang="ko-KR" sz="1600" dirty="0">
                <a:latin typeface="Calibri" panose="020F0502020204030204" pitchFamily="34" charset="0"/>
                <a:ea typeface="Malgun Gothic" panose="020B0503020000020004" pitchFamily="34" charset="-127"/>
                <a:sym typeface="+mn-ea"/>
              </a:rPr>
              <a:t>ccines/drugs c</a:t>
            </a:r>
            <a:r>
              <a:rPr lang="en-US" altLang="ko-KR" sz="1600" dirty="0">
                <a:latin typeface="Calibri" panose="020F0502020204030204" pitchFamily="34" charset="0"/>
                <a:ea typeface="Malgun Gothic" panose="020B0503020000020004" pitchFamily="34" charset="-127"/>
              </a:rPr>
              <a:t>ontainers in cold chain logistics may be equipped with IoT sensors which send data to the vehicles. Those vehicles connect to a SP </a:t>
            </a:r>
            <a:r>
              <a:rPr lang="en-US" altLang="zh-CN" sz="1600" dirty="0">
                <a:latin typeface="Calibri" panose="020F0502020204030204" pitchFamily="34" charset="0"/>
                <a:ea typeface="宋体" panose="02010600030101010101" pitchFamily="2" charset="-122"/>
              </a:rPr>
              <a:t>platform</a:t>
            </a:r>
            <a:r>
              <a:rPr lang="en-US" altLang="ko-KR" sz="1600" dirty="0">
                <a:latin typeface="Calibri" panose="020F0502020204030204" pitchFamily="34" charset="0"/>
                <a:ea typeface="Malgun Gothic" panose="020B0503020000020004" pitchFamily="34" charset="-127"/>
              </a:rPr>
              <a:t> by 3</a:t>
            </a:r>
            <a:r>
              <a:rPr lang="en-US" altLang="zh-CN" sz="1600" dirty="0">
                <a:latin typeface="Calibri" panose="020F0502020204030204" pitchFamily="34" charset="0"/>
                <a:ea typeface="Malgun Gothic" panose="020B0503020000020004" pitchFamily="34" charset="-127"/>
              </a:rPr>
              <a:t>GPP network </a:t>
            </a:r>
            <a:r>
              <a:rPr lang="en-US" altLang="ko-KR" sz="1600" dirty="0">
                <a:latin typeface="Calibri" panose="020F0502020204030204" pitchFamily="34" charset="0"/>
                <a:ea typeface="Malgun Gothic" panose="020B0503020000020004" pitchFamily="34" charset="-127"/>
              </a:rPr>
              <a:t>for data gathering and processing. </a:t>
            </a:r>
            <a:r>
              <a:rPr lang="en-US" altLang="ko-KR" sz="1600" dirty="0">
                <a:solidFill>
                  <a:schemeClr val="tx2">
                    <a:lumMod val="60000"/>
                    <a:lumOff val="40000"/>
                  </a:schemeClr>
                </a:solidFill>
                <a:latin typeface="Calibri" panose="020F0502020204030204" pitchFamily="34" charset="0"/>
                <a:ea typeface="Malgun Gothic" panose="020B0503020000020004" pitchFamily="34" charset="-127"/>
              </a:rPr>
              <a:t>Monitoring</a:t>
            </a:r>
            <a:r>
              <a:rPr lang="en-US" altLang="ko-KR" sz="1600" dirty="0">
                <a:latin typeface="Calibri" panose="020F0502020204030204" pitchFamily="34" charset="0"/>
                <a:ea typeface="Malgun Gothic" panose="020B0503020000020004" pitchFamily="34" charset="-127"/>
              </a:rPr>
              <a:t> is very critical since the products in the container may exceptionally sensitive to changes in pH, temperature and even light conditions. </a:t>
            </a: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Ensuring the trustiness of the collected environment data in each container/sensor is necessary to the service in order </a:t>
            </a:r>
            <a:r>
              <a:rPr lang="en-US" altLang="zh-CN" sz="1600" dirty="0">
                <a:latin typeface="Calibri" panose="020F0502020204030204" pitchFamily="34" charset="0"/>
                <a:ea typeface="宋体" panose="02010600030101010101" pitchFamily="2" charset="-122"/>
              </a:rPr>
              <a:t>to guarantee vaccine/drug activity.</a:t>
            </a:r>
            <a:endParaRPr lang="en-US" altLang="ko-KR" sz="1600" dirty="0">
              <a:latin typeface="Calibri" panose="020F0502020204030204" pitchFamily="34" charset="0"/>
              <a:ea typeface="Malgun Gothic" panose="020B0503020000020004" pitchFamily="34" charset="-127"/>
            </a:endParaRP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In this use case, the requirements </a:t>
            </a:r>
            <a:r>
              <a:rPr lang="en-US" altLang="zh-CN" sz="1600" dirty="0">
                <a:latin typeface="Calibri" panose="020F0502020204030204" pitchFamily="34" charset="0"/>
                <a:ea typeface="Malgun Gothic" panose="020B0503020000020004" pitchFamily="34" charset="-127"/>
              </a:rPr>
              <a:t>are</a:t>
            </a:r>
            <a:r>
              <a:rPr lang="en-US" altLang="ko-KR" sz="1600" dirty="0">
                <a:latin typeface="Calibri" panose="020F0502020204030204" pitchFamily="34" charset="0"/>
                <a:ea typeface="Malgun Gothic" panose="020B0503020000020004" pitchFamily="34" charset="-127"/>
              </a:rPr>
              <a:t> to achieve the data integrity for the environment data from IoT </a:t>
            </a:r>
            <a:r>
              <a:rPr lang="en-US" altLang="ko-KR" sz="1600" dirty="0">
                <a:latin typeface="Calibri" panose="020F0502020204030204" pitchFamily="34" charset="0"/>
                <a:ea typeface="Malgun Gothic" panose="020B0503020000020004" pitchFamily="34" charset="-127"/>
                <a:sym typeface="+mn-ea"/>
              </a:rPr>
              <a:t>sensors </a:t>
            </a:r>
            <a:r>
              <a:rPr lang="en-US" altLang="ko-KR" sz="1600" dirty="0">
                <a:latin typeface="Calibri" panose="020F0502020204030204" pitchFamily="34" charset="0"/>
                <a:ea typeface="Malgun Gothic" panose="020B0503020000020004" pitchFamily="34" charset="-127"/>
              </a:rPr>
              <a:t>to the SP.</a:t>
            </a: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rPr>
              <a:t>Moreover, I</a:t>
            </a:r>
            <a:r>
              <a:rPr lang="en-US" altLang="ko-KR" sz="1600" dirty="0">
                <a:latin typeface="Calibri" panose="020F0502020204030204" pitchFamily="34" charset="0"/>
                <a:ea typeface="Malgun Gothic" panose="020B0503020000020004" pitchFamily="34" charset="-127"/>
              </a:rPr>
              <a:t>f problems arose, SP (</a:t>
            </a:r>
            <a:r>
              <a:rPr lang="en-US" altLang="zh-CN" sz="1600" dirty="0">
                <a:latin typeface="Calibri" panose="020F0502020204030204" pitchFamily="34" charset="0"/>
                <a:ea typeface="Malgun Gothic" panose="020B0503020000020004" pitchFamily="34" charset="-127"/>
              </a:rPr>
              <a:t>hospital or vaccine company) would claim to trace and verify all the environment data </a:t>
            </a:r>
            <a:r>
              <a:rPr lang="en-US" altLang="ko-KR" sz="1600" dirty="0">
                <a:latin typeface="Calibri" panose="020F0502020204030204" pitchFamily="34" charset="0"/>
                <a:ea typeface="Malgun Gothic" panose="020B0503020000020004" pitchFamily="34" charset="-127"/>
              </a:rPr>
              <a:t>during transportation afterwards.  </a:t>
            </a:r>
          </a:p>
        </p:txBody>
      </p:sp>
      <p:sp>
        <p:nvSpPr>
          <p:cNvPr id="33" name="Title 1"/>
          <p:cNvSpPr txBox="1"/>
          <p:nvPr/>
        </p:nvSpPr>
        <p:spPr>
          <a:xfrm>
            <a:off x="577134" y="89138"/>
            <a:ext cx="6827838" cy="11430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GB" altLang="en-US" b="1" kern="0" noProof="1">
                <a:effectLst>
                  <a:outerShdw blurRad="38100" dist="38100" dir="2700000" algn="tl">
                    <a:srgbClr val="000000">
                      <a:alpha val="43137"/>
                    </a:srgbClr>
                  </a:outerShdw>
                </a:effectLst>
              </a:rPr>
              <a:t>Example Use Case</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4"/>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2246668" cy="307777"/>
          </a:xfrm>
          <a:prstGeom prst="rect">
            <a:avLst/>
          </a:prstGeom>
          <a:noFill/>
        </p:spPr>
        <p:txBody>
          <a:bodyPr wrap="square" rtlCol="0">
            <a:spAutoFit/>
          </a:bodyPr>
          <a:lstStyle/>
          <a:p>
            <a:r>
              <a:rPr lang="en-US" altLang="zh-CN" sz="1400" b="1" dirty="0" err="1">
                <a:solidFill>
                  <a:schemeClr val="tx2">
                    <a:lumMod val="60000"/>
                    <a:lumOff val="40000"/>
                  </a:schemeClr>
                </a:solidFill>
              </a:rPr>
              <a:t>Data+data</a:t>
            </a:r>
            <a:r>
              <a:rPr lang="en-US" altLang="zh-CN" sz="1400" b="1" dirty="0">
                <a:solidFill>
                  <a:schemeClr val="tx2">
                    <a:lumMod val="60000"/>
                    <a:lumOff val="40000"/>
                  </a:schemeClr>
                </a:solidFill>
              </a:rPr>
              <a:t> signature</a:t>
            </a:r>
            <a:endParaRPr lang="zh-CN" altLang="en-US" sz="1400" b="1" dirty="0">
              <a:solidFill>
                <a:schemeClr val="tx2">
                  <a:lumMod val="60000"/>
                  <a:lumOff val="40000"/>
                </a:schemeClr>
              </a:solidFill>
            </a:endParaRPr>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170398"/>
            <a:ext cx="1694551" cy="442234"/>
            <a:chOff x="5325565" y="2566207"/>
            <a:chExt cx="2133188" cy="619557"/>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75999">
              <a:off x="5461101" y="2566207"/>
              <a:ext cx="1997652" cy="388067"/>
            </a:xfrm>
            <a:prstGeom prst="rect">
              <a:avLst/>
            </a:prstGeom>
            <a:noFill/>
          </p:spPr>
          <p:txBody>
            <a:bodyPr wrap="square" rtlCol="0">
              <a:spAutoFit/>
            </a:bodyPr>
            <a:lstStyle/>
            <a:p>
              <a:r>
                <a:rPr lang="en-US" altLang="zh-CN" sz="1200" dirty="0"/>
                <a:t>Verify Data integrity</a:t>
              </a:r>
              <a:endParaRPr lang="zh-CN" altLang="en-US" sz="1200" dirty="0"/>
            </a:p>
          </p:txBody>
        </p:sp>
      </p:grpSp>
      <p:sp>
        <p:nvSpPr>
          <p:cNvPr id="7" name="文本框 6">
            <a:extLst>
              <a:ext uri="{FF2B5EF4-FFF2-40B4-BE49-F238E27FC236}">
                <a16:creationId xmlns:a16="http://schemas.microsoft.com/office/drawing/2014/main" id="{1188F22A-0FA8-4535-9B6C-7E964BDD7446}"/>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810195"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Data exchange between UE and SP</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9920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5"/>
              </a:buBlip>
            </a:pPr>
            <a:r>
              <a:rPr lang="en-US" altLang="zh-CN" sz="1600" b="1" dirty="0" smtClean="0">
                <a:latin typeface="Calibri" panose="020F0502020204030204" pitchFamily="34" charset="0"/>
              </a:rPr>
              <a:t>Example of Logistics</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26461" y="1907138"/>
            <a:ext cx="8839200" cy="1384995"/>
          </a:xfrm>
          <a:prstGeom prst="rect">
            <a:avLst/>
          </a:prstGeom>
          <a:noFill/>
        </p:spPr>
        <p:txBody>
          <a:bodyPr wrap="square">
            <a:spAutoFit/>
          </a:bodyPr>
          <a:lstStyle/>
          <a:p>
            <a:pPr marL="342900" lvl="0" indent="-342900" eaLnBrk="0" hangingPunct="0">
              <a:buFontTx/>
              <a:buAutoNum type="arabicPeriod"/>
              <a:defRPr/>
            </a:pPr>
            <a:r>
              <a:rPr lang="en-US" altLang="zh-CN" sz="1400" b="1" dirty="0" err="1">
                <a:solidFill>
                  <a:schemeClr val="tx2">
                    <a:lumMod val="60000"/>
                    <a:lumOff val="40000"/>
                  </a:schemeClr>
                </a:solidFill>
              </a:rPr>
              <a:t>IoT</a:t>
            </a:r>
            <a:r>
              <a:rPr lang="zh-CN" altLang="en-US" sz="1400" b="1" dirty="0">
                <a:solidFill>
                  <a:schemeClr val="tx2">
                    <a:lumMod val="60000"/>
                    <a:lumOff val="40000"/>
                  </a:schemeClr>
                </a:solidFill>
              </a:rPr>
              <a:t> </a:t>
            </a:r>
            <a:r>
              <a:rPr lang="en-US" altLang="zh-CN" sz="1400" b="1" dirty="0">
                <a:solidFill>
                  <a:schemeClr val="tx2">
                    <a:lumMod val="60000"/>
                    <a:lumOff val="40000"/>
                  </a:schemeClr>
                </a:solidFill>
              </a:rPr>
              <a:t>UE=</a:t>
            </a:r>
            <a:r>
              <a:rPr lang="en-US" altLang="zh-CN" sz="1400" dirty="0">
                <a:solidFill>
                  <a:prstClr val="black"/>
                </a:solidFill>
                <a:latin typeface="Calibri" panose="020F0502020204030204" pitchFamily="34" charset="0"/>
                <a:ea typeface="Malgun Gothic" panose="020B0503020000020004" pitchFamily="34" charset="-127"/>
              </a:rPr>
              <a:t>Vehicles</a:t>
            </a:r>
            <a:r>
              <a:rPr lang="en-US" altLang="zh-CN" sz="1400" b="1" dirty="0">
                <a:solidFill>
                  <a:schemeClr val="tx2">
                    <a:lumMod val="60000"/>
                    <a:lumOff val="40000"/>
                  </a:schemeClr>
                </a:solidFill>
              </a:rPr>
              <a:t> </a:t>
            </a:r>
            <a:r>
              <a:rPr lang="en-US" altLang="zh-CN" sz="1400" dirty="0">
                <a:solidFill>
                  <a:prstClr val="black"/>
                </a:solidFill>
                <a:latin typeface="Calibri" panose="020F0502020204030204" pitchFamily="34" charset="0"/>
                <a:ea typeface="Malgun Gothic" panose="020B0503020000020004" pitchFamily="34" charset="-127"/>
              </a:rPr>
              <a:t>belonging to logistics companies that deliver vaccines and medicines.</a:t>
            </a:r>
          </a:p>
          <a:p>
            <a:pPr marL="342900" indent="-342900" eaLnBrk="0" hangingPunct="0">
              <a:buFontTx/>
              <a:buAutoNum type="arabicPeriod"/>
              <a:defRPr/>
            </a:pPr>
            <a:r>
              <a:rPr lang="en-US" altLang="zh-CN" sz="1400" b="1" dirty="0" err="1">
                <a:solidFill>
                  <a:schemeClr val="tx2">
                    <a:lumMod val="60000"/>
                    <a:lumOff val="40000"/>
                  </a:schemeClr>
                </a:solidFill>
              </a:rPr>
              <a:t>Data+data</a:t>
            </a:r>
            <a:r>
              <a:rPr lang="en-US" altLang="zh-CN" sz="1400" b="1" dirty="0">
                <a:solidFill>
                  <a:schemeClr val="tx2">
                    <a:lumMod val="60000"/>
                    <a:lumOff val="40000"/>
                  </a:schemeClr>
                </a:solidFill>
              </a:rPr>
              <a:t> signature=</a:t>
            </a:r>
            <a:r>
              <a:rPr lang="en-US" altLang="ko-KR" sz="1400" dirty="0">
                <a:solidFill>
                  <a:prstClr val="black"/>
                </a:solidFill>
                <a:latin typeface="Calibri" panose="020F0502020204030204" pitchFamily="34" charset="0"/>
                <a:ea typeface="Malgun Gothic" panose="020B0503020000020004" pitchFamily="34" charset="-127"/>
              </a:rPr>
              <a:t>application</a:t>
            </a:r>
            <a:r>
              <a:rPr lang="en-US" altLang="ko-KR" sz="1400" b="1" dirty="0">
                <a:solidFill>
                  <a:schemeClr val="tx2">
                    <a:lumMod val="60000"/>
                    <a:lumOff val="40000"/>
                  </a:schemeClr>
                </a:solidFill>
              </a:rPr>
              <a:t>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data</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lang="en-US" altLang="zh-CN" sz="1400" dirty="0">
                <a:solidFill>
                  <a:prstClr val="black"/>
                </a:solidFill>
                <a:latin typeface="Calibri" panose="020F0502020204030204" pitchFamily="34" charset="0"/>
                <a:ea typeface="Malgun Gothic" panose="020B0503020000020004" pitchFamily="34" charset="-127"/>
              </a:rPr>
              <a:t>temperature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 the container</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and related digital </a:t>
            </a:r>
            <a:r>
              <a:rPr lang="en-US" altLang="ko-KR" sz="1400" dirty="0">
                <a:solidFill>
                  <a:prstClr val="black"/>
                </a:solidFill>
                <a:latin typeface="Calibri" panose="020F0502020204030204" pitchFamily="34" charset="0"/>
                <a:ea typeface="Malgun Gothic" panose="020B0503020000020004" pitchFamily="34" charset="-127"/>
              </a:rPr>
              <a:t>signature </a:t>
            </a:r>
            <a:r>
              <a:rPr lang="en-US" altLang="zh-CN" sz="1400" dirty="0">
                <a:solidFill>
                  <a:prstClr val="black"/>
                </a:solidFill>
                <a:latin typeface="Calibri" panose="020F0502020204030204" pitchFamily="34" charset="0"/>
                <a:ea typeface="Malgun Gothic" panose="020B0503020000020004" pitchFamily="34" charset="-127"/>
              </a:rPr>
              <a:t>(</a:t>
            </a:r>
            <a:r>
              <a:rPr lang="en-US" altLang="ko-KR" sz="1400" dirty="0">
                <a:solidFill>
                  <a:prstClr val="black"/>
                </a:solidFill>
                <a:latin typeface="Calibri" panose="020F0502020204030204" pitchFamily="34" charset="0"/>
                <a:ea typeface="Malgun Gothic" panose="020B0503020000020004" pitchFamily="34" charset="-127"/>
              </a:rPr>
              <a:t>IoT UE source</a:t>
            </a:r>
            <a:r>
              <a:rPr lang="en-US" altLang="zh-CN" sz="1400" dirty="0">
                <a:solidFill>
                  <a:prstClr val="black"/>
                </a:solidFill>
                <a:latin typeface="Calibri" panose="020F0502020204030204" pitchFamily="34" charset="0"/>
                <a:ea typeface="Malgun Gothic" panose="020B0503020000020004" pitchFamily="34" charset="-127"/>
              </a:rPr>
              <a:t>)</a:t>
            </a:r>
            <a:r>
              <a:rPr lang="en-US" altLang="ko-KR" sz="1400" dirty="0">
                <a:solidFill>
                  <a:prstClr val="black"/>
                </a:solidFill>
                <a:latin typeface="Calibri" panose="020F0502020204030204" pitchFamily="34" charset="0"/>
                <a:ea typeface="Malgun Gothic" panose="020B0503020000020004" pitchFamily="34" charset="-127"/>
              </a:rPr>
              <a:t> . </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eaLnBrk="0" hangingPunct="0">
              <a:defRPr/>
            </a:pPr>
            <a:r>
              <a:rPr lang="en-US" altLang="zh-CN" sz="1400" i="1" dirty="0">
                <a:solidFill>
                  <a:prstClr val="black"/>
                </a:solidFill>
                <a:latin typeface="Calibri" panose="020F0502020204030204" pitchFamily="34" charset="0"/>
                <a:ea typeface="Malgun Gothic" panose="020B0503020000020004" pitchFamily="34" charset="-127"/>
              </a:rPr>
              <a:t>  </a:t>
            </a:r>
            <a:r>
              <a:rPr lang="en-US" altLang="zh-CN" sz="1400" b="1" dirty="0">
                <a:solidFill>
                  <a:schemeClr val="tx2">
                    <a:lumMod val="60000"/>
                    <a:lumOff val="40000"/>
                  </a:schemeClr>
                </a:solidFill>
              </a:rPr>
              <a:t>NOTE: </a:t>
            </a:r>
            <a:r>
              <a:rPr lang="en-US" altLang="zh-CN" sz="1400" i="1" dirty="0">
                <a:solidFill>
                  <a:prstClr val="black"/>
                </a:solidFill>
                <a:latin typeface="Calibri" panose="020F0502020204030204" pitchFamily="34" charset="0"/>
                <a:ea typeface="Malgun Gothic" panose="020B0503020000020004" pitchFamily="34" charset="-127"/>
              </a:rPr>
              <a:t>Application data and data signature is only transmitted .</a:t>
            </a:r>
            <a:r>
              <a:rPr lang="en-US" altLang="zh-CN" sz="1400" b="1" dirty="0">
                <a:solidFill>
                  <a:schemeClr val="tx2">
                    <a:lumMod val="60000"/>
                    <a:lumOff val="40000"/>
                  </a:schemeClr>
                </a:solidFill>
              </a:rPr>
              <a:t>3GPP would not store or process any of this part of data. (3GPP does not want to repeat the work of OPC UA)</a:t>
            </a:r>
            <a:endParaRPr lang="en-US" altLang="ko-KR" sz="1400" b="1" dirty="0">
              <a:solidFill>
                <a:schemeClr val="tx2">
                  <a:lumMod val="60000"/>
                  <a:lumOff val="40000"/>
                </a:schemeClr>
              </a:solidFill>
            </a:endParaRPr>
          </a:p>
          <a:p>
            <a:pPr eaLnBrk="0" hangingPunct="0">
              <a:defRPr/>
            </a:pP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Application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collected data</a:t>
            </a:r>
            <a:r>
              <a:rPr lang="en-US" altLang="zh-CN" sz="1400" noProof="0" dirty="0">
                <a:solidFill>
                  <a:prstClr val="black"/>
                </a:solidFill>
                <a:latin typeface="Calibri" panose="020F0502020204030204" pitchFamily="34" charset="0"/>
                <a:ea typeface="Malgun Gothic" panose="020B0503020000020004" pitchFamily="34" charset="-127"/>
              </a:rPr>
              <a:t>(</a:t>
            </a:r>
            <a:r>
              <a:rPr lang="en-US" altLang="zh-CN" sz="1400" dirty="0">
                <a:solidFill>
                  <a:prstClr val="black"/>
                </a:solidFill>
                <a:latin typeface="Calibri" panose="020F0502020204030204" pitchFamily="34" charset="0"/>
                <a:ea typeface="Malgun Gothic" panose="020B0503020000020004" pitchFamily="34" charset="-127"/>
              </a:rPr>
              <a:t>temperature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 the container</a:t>
            </a:r>
            <a:r>
              <a:rPr lang="en-US" altLang="zh-CN" sz="1400" noProof="0" dirty="0">
                <a:solidFill>
                  <a:prstClr val="black"/>
                </a:solidFill>
                <a:latin typeface="Calibri" panose="020F0502020204030204" pitchFamily="34" charset="0"/>
                <a:ea typeface="Malgun Gothic" panose="020B0503020000020004" pitchFamily="34" charset="-127"/>
              </a:rPr>
              <a:t>)+hash </a:t>
            </a:r>
            <a:r>
              <a:rPr lang="en-US" altLang="zh-CN" sz="1400" noProof="0" dirty="0" err="1">
                <a:solidFill>
                  <a:prstClr val="black"/>
                </a:solidFill>
                <a:latin typeface="Calibri" panose="020F0502020204030204" pitchFamily="34" charset="0"/>
                <a:ea typeface="Malgun Gothic" panose="020B0503020000020004" pitchFamily="34" charset="-127"/>
              </a:rPr>
              <a:t>algorithm+UE</a:t>
            </a:r>
            <a:r>
              <a:rPr lang="en-US" altLang="zh-CN" sz="1400" noProof="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private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key</a:t>
            </a:r>
            <a:r>
              <a:rPr lang="en-US" altLang="zh-CN" sz="1400" noProof="0" dirty="0">
                <a:solidFill>
                  <a:prstClr val="black"/>
                </a:solidFill>
                <a:latin typeface="Calibri" panose="020F0502020204030204" pitchFamily="34" charset="0"/>
                <a:ea typeface="Malgun Gothic" panose="020B0503020000020004" pitchFamily="34" charset="-127"/>
              </a:rPr>
              <a:t>-&gt;</a:t>
            </a:r>
            <a:r>
              <a:rPr lang="en-US" altLang="zh-CN" sz="1400" dirty="0"/>
              <a:t>Data signature</a:t>
            </a:r>
            <a:endParaRPr lang="zh-CN" altLang="en-US" sz="1400" dirty="0"/>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2" name="圆角矩形 1"/>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36" name="圆角矩形 35"/>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4" name="椭圆 3"/>
          <p:cNvSpPr/>
          <p:nvPr/>
        </p:nvSpPr>
        <p:spPr bwMode="auto">
          <a:xfrm>
            <a:off x="1209030" y="5335854"/>
            <a:ext cx="6800042" cy="615011"/>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 name="矩形 4"/>
          <p:cNvSpPr/>
          <p:nvPr/>
        </p:nvSpPr>
        <p:spPr>
          <a:xfrm>
            <a:off x="1639281" y="5861435"/>
            <a:ext cx="2892138"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 :</a:t>
            </a:r>
            <a:r>
              <a:rPr lang="en-US" altLang="ko-KR" sz="1000" dirty="0">
                <a:solidFill>
                  <a:prstClr val="black"/>
                </a:solidFill>
                <a:latin typeface="Calibri" panose="020F0502020204030204" pitchFamily="34" charset="0"/>
                <a:ea typeface="Malgun Gothic" panose="020B0503020000020004" pitchFamily="34" charset="-127"/>
              </a:rPr>
              <a:t> Application</a:t>
            </a:r>
            <a:r>
              <a:rPr lang="en-US" altLang="ko-KR" sz="1000" b="1" dirty="0">
                <a:solidFill>
                  <a:schemeClr val="tx2">
                    <a:lumMod val="60000"/>
                    <a:lumOff val="40000"/>
                  </a:schemeClr>
                </a:solidFill>
              </a:rPr>
              <a:t> </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data</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lang="en-US" altLang="zh-CN" sz="1000" dirty="0">
                <a:solidFill>
                  <a:prstClr val="black"/>
                </a:solidFill>
                <a:latin typeface="Calibri" panose="020F0502020204030204" pitchFamily="34" charset="0"/>
                <a:ea typeface="Malgun Gothic" panose="020B0503020000020004" pitchFamily="34" charset="-127"/>
              </a:rPr>
              <a:t>temperature</a:t>
            </a:r>
            <a:r>
              <a:rPr lang="zh-CN" altLang="en-US" sz="1000" dirty="0">
                <a:solidFill>
                  <a:prstClr val="black"/>
                </a:solidFill>
                <a:latin typeface="Calibri" panose="020F0502020204030204" pitchFamily="34" charset="0"/>
                <a:ea typeface="Malgun Gothic" panose="020B0503020000020004" pitchFamily="34" charset="-127"/>
              </a:rPr>
              <a:t> </a:t>
            </a:r>
            <a:r>
              <a:rPr lang="en-US" altLang="zh-CN" sz="1000" dirty="0">
                <a:solidFill>
                  <a:prstClr val="black"/>
                </a:solidFill>
                <a:latin typeface="Calibri" panose="020F0502020204030204" pitchFamily="34" charset="0"/>
                <a:ea typeface="Malgun Gothic" panose="020B0503020000020004" pitchFamily="34" charset="-127"/>
              </a:rPr>
              <a:t>in the container</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p>
          <a:p>
            <a:r>
              <a:rPr lang="en-US" altLang="zh-CN" dirty="0">
                <a:solidFill>
                  <a:prstClr val="black"/>
                </a:solidFill>
                <a:latin typeface="Calibri" panose="020F0502020204030204" pitchFamily="34" charset="0"/>
                <a:ea typeface="Malgun Gothic" panose="020B0503020000020004" pitchFamily="34" charset="-127"/>
              </a:rPr>
              <a:t>+Data signature</a:t>
            </a:r>
            <a:endParaRPr lang="zh-CN" altLang="en-US" dirty="0"/>
          </a:p>
        </p:txBody>
      </p:sp>
      <p:sp>
        <p:nvSpPr>
          <p:cNvPr id="8" name="矩形 7"/>
          <p:cNvSpPr/>
          <p:nvPr/>
        </p:nvSpPr>
        <p:spPr>
          <a:xfrm>
            <a:off x="382769" y="1463406"/>
            <a:ext cx="8311282" cy="446276"/>
          </a:xfrm>
          <a:prstGeom prst="rect">
            <a:avLst/>
          </a:prstGeom>
        </p:spPr>
        <p:txBody>
          <a:bodyPr wrap="square">
            <a:spAutoFit/>
          </a:bodyPr>
          <a:lstStyle/>
          <a:p>
            <a:pPr>
              <a:lnSpc>
                <a:spcPct val="115000"/>
              </a:lnSpc>
              <a:spcAft>
                <a:spcPts val="900"/>
              </a:spcAft>
            </a:pPr>
            <a:r>
              <a:rPr lang="en-US" altLang="zh-CN" u="sng" dirty="0">
                <a:latin typeface="Times New Roman" panose="02020603050405020304" pitchFamily="18" charset="0"/>
                <a:ea typeface="MS Mincho" panose="02020609040205080304" pitchFamily="49" charset="-128"/>
              </a:rPr>
              <a:t>The red circle is the </a:t>
            </a:r>
            <a:r>
              <a:rPr lang="en-US" altLang="zh-CN" u="sng" dirty="0" smtClean="0">
                <a:latin typeface="Times New Roman" panose="02020603050405020304" pitchFamily="18" charset="0"/>
                <a:ea typeface="MS Mincho" panose="02020609040205080304" pitchFamily="49" charset="-128"/>
              </a:rPr>
              <a:t>way of work </a:t>
            </a:r>
            <a:r>
              <a:rPr lang="en-US" altLang="zh-CN" u="sng" dirty="0">
                <a:latin typeface="Times New Roman" panose="02020603050405020304" pitchFamily="18" charset="0"/>
                <a:ea typeface="MS Mincho" panose="02020609040205080304" pitchFamily="49" charset="-128"/>
              </a:rPr>
              <a:t>of logistics company and UE in the application layer. </a:t>
            </a:r>
            <a:r>
              <a:rPr lang="en-US" altLang="zh-CN" u="sng" dirty="0" smtClean="0">
                <a:latin typeface="Times New Roman" panose="02020603050405020304" pitchFamily="18" charset="0"/>
                <a:ea typeface="MS Mincho" panose="02020609040205080304" pitchFamily="49" charset="-128"/>
              </a:rPr>
              <a:t>These </a:t>
            </a:r>
            <a:r>
              <a:rPr lang="en-US" altLang="zh-CN" u="sng" dirty="0">
                <a:latin typeface="Times New Roman" panose="02020603050405020304" pitchFamily="18" charset="0"/>
                <a:ea typeface="MS Mincho" panose="02020609040205080304" pitchFamily="49" charset="-128"/>
              </a:rPr>
              <a:t>UE are usually the terminals of the Internet of things, which is the scope of our discussion.</a:t>
            </a:r>
            <a:endParaRPr lang="zh-CN" altLang="zh-CN" dirty="0">
              <a:latin typeface="Times New Roman" panose="02020603050405020304" pitchFamily="18" charset="0"/>
              <a:ea typeface="MS Mincho" panose="02020609040205080304" pitchFamily="49" charset="-128"/>
            </a:endParaRPr>
          </a:p>
        </p:txBody>
      </p:sp>
    </p:spTree>
    <p:custDataLst>
      <p:tags r:id="rId1"/>
    </p:custDataLst>
    <p:extLst>
      <p:ext uri="{BB962C8B-B14F-4D97-AF65-F5344CB8AC3E}">
        <p14:creationId xmlns:p14="http://schemas.microsoft.com/office/powerpoint/2010/main" val="164896727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170398"/>
            <a:ext cx="1694551" cy="442234"/>
            <a:chOff x="5325565" y="2566207"/>
            <a:chExt cx="2133188" cy="619557"/>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75999">
              <a:off x="5461101" y="2566207"/>
              <a:ext cx="1997652" cy="388067"/>
            </a:xfrm>
            <a:prstGeom prst="rect">
              <a:avLst/>
            </a:prstGeom>
            <a:noFill/>
          </p:spPr>
          <p:txBody>
            <a:bodyPr wrap="square" rtlCol="0">
              <a:spAutoFit/>
            </a:bodyPr>
            <a:lstStyle/>
            <a:p>
              <a:r>
                <a:rPr lang="en-US" altLang="zh-CN" sz="1200" dirty="0"/>
                <a:t>Verify Data integrity</a:t>
              </a:r>
              <a:endParaRPr lang="zh-CN" altLang="en-US" sz="1200" dirty="0"/>
            </a:p>
          </p:txBody>
        </p:sp>
      </p:gr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67783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Operator's Role</a:t>
            </a:r>
          </a:p>
        </p:txBody>
      </p:sp>
      <p:sp>
        <p:nvSpPr>
          <p:cNvPr id="45" name="矩形 1">
            <a:extLst>
              <a:ext uri="{FF2B5EF4-FFF2-40B4-BE49-F238E27FC236}">
                <a16:creationId xmlns:a16="http://schemas.microsoft.com/office/drawing/2014/main" id="{9D948552-03C8-4D4D-A47C-992A946FC254}"/>
              </a:ext>
            </a:extLst>
          </p:cNvPr>
          <p:cNvSpPr/>
          <p:nvPr/>
        </p:nvSpPr>
        <p:spPr>
          <a:xfrm>
            <a:off x="2154" y="9920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MNOs play the trusted party</a:t>
            </a:r>
            <a:endParaRPr lang="en-IN" altLang="en-US" sz="1800" b="1" dirty="0">
              <a:latin typeface="Calibri" panose="020F0502020204030204" pitchFamily="34" charset="0"/>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4" name="椭圆 3"/>
          <p:cNvSpPr/>
          <p:nvPr/>
        </p:nvSpPr>
        <p:spPr bwMode="auto">
          <a:xfrm>
            <a:off x="6512327" y="4060333"/>
            <a:ext cx="1292883" cy="194240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 name="矩形 7"/>
          <p:cNvSpPr/>
          <p:nvPr/>
        </p:nvSpPr>
        <p:spPr>
          <a:xfrm>
            <a:off x="779671" y="1446408"/>
            <a:ext cx="7359045" cy="517065"/>
          </a:xfrm>
          <a:prstGeom prst="rect">
            <a:avLst/>
          </a:prstGeom>
        </p:spPr>
        <p:txBody>
          <a:bodyPr wrap="square">
            <a:spAutoFit/>
          </a:bodyPr>
          <a:lstStyle/>
          <a:p>
            <a:pPr>
              <a:lnSpc>
                <a:spcPct val="115000"/>
              </a:lnSpc>
              <a:spcAft>
                <a:spcPts val="900"/>
              </a:spcAft>
            </a:pPr>
            <a:r>
              <a:rPr lang="en-US" altLang="zh-CN" u="sng" dirty="0">
                <a:latin typeface="Times New Roman" panose="02020603050405020304" pitchFamily="18" charset="0"/>
                <a:ea typeface="MS Mincho" panose="02020609040205080304" pitchFamily="49" charset="-128"/>
              </a:rPr>
              <a:t>CR part 1 </a:t>
            </a:r>
            <a:r>
              <a:rPr lang="en-US" altLang="zh-CN" dirty="0">
                <a:latin typeface="Times New Roman" panose="02020603050405020304" pitchFamily="18" charset="0"/>
                <a:ea typeface="MS Mincho" panose="02020609040205080304" pitchFamily="49" charset="-128"/>
              </a:rPr>
              <a:t>: Subject to regulatory requirements and based on operator policy, the 5G system shall provide a mechanism to support integrity protection </a:t>
            </a:r>
            <a:r>
              <a:rPr lang="en-US" altLang="zh-CN" dirty="0">
                <a:latin typeface="Times New Roman" panose="02020603050405020304" pitchFamily="18" charset="0"/>
              </a:rPr>
              <a:t>service</a:t>
            </a:r>
            <a:r>
              <a:rPr lang="en-US" altLang="zh-CN" dirty="0">
                <a:latin typeface="Times New Roman" panose="02020603050405020304" pitchFamily="18" charset="0"/>
                <a:ea typeface="MS Mincho" panose="02020609040205080304" pitchFamily="49" charset="-128"/>
              </a:rPr>
              <a:t> for data</a:t>
            </a:r>
            <a:r>
              <a:rPr lang="en-US" altLang="zh-CN" dirty="0">
                <a:latin typeface="Times New Roman" panose="02020603050405020304" pitchFamily="18" charset="0"/>
              </a:rPr>
              <a:t> exchange</a:t>
            </a:r>
            <a:r>
              <a:rPr lang="en-US" altLang="zh-CN" dirty="0">
                <a:latin typeface="Times New Roman" panose="02020603050405020304" pitchFamily="18" charset="0"/>
                <a:ea typeface="MS Mincho" panose="02020609040205080304" pitchFamily="49" charset="-128"/>
              </a:rPr>
              <a:t> between </a:t>
            </a:r>
            <a:r>
              <a:rPr lang="en-US" altLang="zh-CN" dirty="0">
                <a:latin typeface="宋体" panose="02010600030101010101" pitchFamily="2" charset="-122"/>
                <a:ea typeface="MS Mincho" panose="02020609040205080304" pitchFamily="49" charset="-128"/>
              </a:rPr>
              <a:t>a</a:t>
            </a:r>
            <a:r>
              <a:rPr lang="en-US" altLang="zh-CN" dirty="0">
                <a:latin typeface="Times New Roman" panose="02020603050405020304" pitchFamily="18" charset="0"/>
                <a:ea typeface="MS Mincho" panose="02020609040205080304" pitchFamily="49" charset="-128"/>
              </a:rPr>
              <a:t> UE and an application server offered by </a:t>
            </a:r>
            <a:r>
              <a:rPr lang="en-US" altLang="zh-CN" sz="1400" b="1" dirty="0">
                <a:solidFill>
                  <a:schemeClr val="tx2">
                    <a:lumMod val="60000"/>
                    <a:lumOff val="40000"/>
                  </a:schemeClr>
                </a:solidFill>
              </a:rPr>
              <a:t>a third-party service provider</a:t>
            </a:r>
            <a:r>
              <a:rPr lang="en-US" altLang="zh-CN" sz="1050" dirty="0">
                <a:solidFill>
                  <a:srgbClr val="000000"/>
                </a:solidFill>
                <a:latin typeface="Times New Roman" panose="02020603050405020304" pitchFamily="18" charset="0"/>
                <a:ea typeface="MS Mincho" panose="02020609040205080304" pitchFamily="49" charset="-128"/>
              </a:rPr>
              <a:t>.</a:t>
            </a:r>
            <a:endParaRPr lang="zh-CN" altLang="zh-CN" dirty="0">
              <a:latin typeface="Times New Roman" panose="02020603050405020304" pitchFamily="18" charset="0"/>
              <a:ea typeface="MS Mincho" panose="02020609040205080304" pitchFamily="49" charset="-128"/>
            </a:endParaRPr>
          </a:p>
        </p:txBody>
      </p:sp>
      <p:sp>
        <p:nvSpPr>
          <p:cNvPr id="16" name="Rectangle 1"/>
          <p:cNvSpPr>
            <a:spLocks noChangeArrowheads="1"/>
          </p:cNvSpPr>
          <p:nvPr/>
        </p:nvSpPr>
        <p:spPr bwMode="auto">
          <a:xfrm>
            <a:off x="486889" y="2011346"/>
            <a:ext cx="8072203"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zh-CN" sz="1400" b="1" dirty="0">
                <a:solidFill>
                  <a:schemeClr val="tx2">
                    <a:lumMod val="60000"/>
                    <a:lumOff val="40000"/>
                  </a:schemeClr>
                </a:solidFill>
              </a:rPr>
              <a:t>3.    Third parity service </a:t>
            </a:r>
            <a:r>
              <a:rPr lang="en-US" altLang="zh-CN" sz="1400" b="1" dirty="0" smtClean="0">
                <a:solidFill>
                  <a:schemeClr val="tx2">
                    <a:lumMod val="60000"/>
                    <a:lumOff val="40000"/>
                  </a:schemeClr>
                </a:solidFill>
              </a:rPr>
              <a:t>providers’ Problem</a:t>
            </a:r>
            <a:endParaRPr lang="zh-CN" altLang="en-US" sz="1400" b="1" dirty="0">
              <a:solidFill>
                <a:schemeClr val="tx2">
                  <a:lumMod val="60000"/>
                  <a:lumOff val="40000"/>
                </a:schemeClr>
              </a:solidFill>
            </a:endParaRPr>
          </a:p>
          <a:p>
            <a:pPr lvl="0" eaLnBrk="0" hangingPunct="0"/>
            <a:r>
              <a:rPr lang="en-GB" altLang="zh-CN" sz="1400" dirty="0">
                <a:solidFill>
                  <a:prstClr val="black"/>
                </a:solidFill>
                <a:latin typeface="Calibri" panose="020F0502020204030204" pitchFamily="34" charset="0"/>
                <a:ea typeface="Malgun Gothic" panose="020B0503020000020004" pitchFamily="34" charset="-127"/>
              </a:rPr>
              <a:t>When SPs </a:t>
            </a:r>
            <a:r>
              <a:rPr lang="en-GB" altLang="zh-CN" sz="1400" dirty="0" smtClean="0">
                <a:solidFill>
                  <a:prstClr val="black"/>
                </a:solidFill>
                <a:latin typeface="Calibri" panose="020F0502020204030204" pitchFamily="34" charset="0"/>
                <a:ea typeface="Malgun Gothic" panose="020B0503020000020004" pitchFamily="34" charset="-127"/>
              </a:rPr>
              <a:t>are </a:t>
            </a:r>
            <a:r>
              <a:rPr lang="en-GB" altLang="zh-CN" sz="1400" dirty="0">
                <a:solidFill>
                  <a:prstClr val="black"/>
                </a:solidFill>
                <a:latin typeface="Calibri" panose="020F0502020204030204" pitchFamily="34" charset="0"/>
                <a:ea typeface="Malgun Gothic" panose="020B0503020000020004" pitchFamily="34" charset="-127"/>
              </a:rPr>
              <a:t>cross </a:t>
            </a:r>
            <a:r>
              <a:rPr lang="en-GB" altLang="zh-CN" sz="1400" dirty="0" smtClean="0">
                <a:solidFill>
                  <a:prstClr val="black"/>
                </a:solidFill>
                <a:latin typeface="Calibri" panose="020F0502020204030204" pitchFamily="34" charset="0"/>
                <a:ea typeface="Malgun Gothic" panose="020B0503020000020004" pitchFamily="34" charset="-127"/>
              </a:rPr>
              <a:t>industry, for example hospital and Logistics. </a:t>
            </a:r>
            <a:r>
              <a:rPr lang="en-GB" altLang="zh-CN" sz="1400" dirty="0">
                <a:solidFill>
                  <a:prstClr val="black"/>
                </a:solidFill>
                <a:latin typeface="Calibri" panose="020F0502020204030204" pitchFamily="34" charset="0"/>
                <a:ea typeface="Malgun Gothic" panose="020B0503020000020004" pitchFamily="34" charset="-127"/>
              </a:rPr>
              <a:t>UE and the application server are the two parties that want to communicate. But in that case the application server is not offered by a trusted third party, as the trusted third party is not one of the end-points in the communication. MNO plays the role of trusted third party, as it is trusted by both the UE and the application server. </a:t>
            </a:r>
          </a:p>
        </p:txBody>
      </p:sp>
      <p:sp>
        <p:nvSpPr>
          <p:cNvPr id="37" name="圆角矩形 1">
            <a:extLst>
              <a:ext uri="{FF2B5EF4-FFF2-40B4-BE49-F238E27FC236}">
                <a16:creationId xmlns:a16="http://schemas.microsoft.com/office/drawing/2014/main" id="{0DAE9947-9A44-47F2-9410-B2549350DEAB}"/>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46" name="圆角矩形 35">
            <a:extLst>
              <a:ext uri="{FF2B5EF4-FFF2-40B4-BE49-F238E27FC236}">
                <a16:creationId xmlns:a16="http://schemas.microsoft.com/office/drawing/2014/main" id="{89941398-AF77-48A7-A1BC-1837AEC87B62}"/>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35" name="文本框 34">
            <a:extLst>
              <a:ext uri="{FF2B5EF4-FFF2-40B4-BE49-F238E27FC236}">
                <a16:creationId xmlns:a16="http://schemas.microsoft.com/office/drawing/2014/main" id="{C216489B-AB36-42CF-9BC3-1A53A6A1DFF9}"/>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Tree>
    <p:custDataLst>
      <p:tags r:id="rId1"/>
    </p:custDataLst>
    <p:extLst>
      <p:ext uri="{BB962C8B-B14F-4D97-AF65-F5344CB8AC3E}">
        <p14:creationId xmlns:p14="http://schemas.microsoft.com/office/powerpoint/2010/main" val="260432289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30" name="文本框 29">
            <a:extLst>
              <a:ext uri="{FF2B5EF4-FFF2-40B4-BE49-F238E27FC236}">
                <a16:creationId xmlns:a16="http://schemas.microsoft.com/office/drawing/2014/main" id="{0B8C9C7A-C8F7-4462-A523-9CE314C7E454}"/>
              </a:ext>
            </a:extLst>
          </p:cNvPr>
          <p:cNvSpPr txBox="1"/>
          <p:nvPr/>
        </p:nvSpPr>
        <p:spPr>
          <a:xfrm rot="1722483">
            <a:off x="5223326" y="4460998"/>
            <a:ext cx="1586885" cy="646331"/>
          </a:xfrm>
          <a:prstGeom prst="rect">
            <a:avLst/>
          </a:prstGeom>
          <a:noFill/>
        </p:spPr>
        <p:txBody>
          <a:bodyPr wrap="square" rtlCol="0">
            <a:spAutoFit/>
          </a:bodyPr>
          <a:lstStyle/>
          <a:p>
            <a:r>
              <a:rPr lang="en-US" altLang="zh-CN" sz="1200" dirty="0"/>
              <a:t>Verify Data </a:t>
            </a:r>
            <a:r>
              <a:rPr lang="en-US" altLang="zh-CN" sz="1200" dirty="0" smtClean="0"/>
              <a:t>integrity</a:t>
            </a:r>
          </a:p>
          <a:p>
            <a:endParaRPr lang="en-US" altLang="zh-CN" sz="1200" dirty="0"/>
          </a:p>
          <a:p>
            <a:endParaRPr lang="en-US" altLang="zh-CN" sz="1200" dirty="0"/>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67783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How to play</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One way to achieve</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26461" y="2258240"/>
            <a:ext cx="8839200" cy="954107"/>
          </a:xfrm>
          <a:prstGeom prst="rect">
            <a:avLst/>
          </a:prstGeom>
          <a:noFill/>
        </p:spPr>
        <p:txBody>
          <a:bodyPr wrap="square">
            <a:spAutoFit/>
          </a:bodyPr>
          <a:lstStyle/>
          <a:p>
            <a:pPr lvl="0" eaLnBrk="0" hangingPunct="0">
              <a:defRPr/>
            </a:pPr>
            <a:r>
              <a:rPr lang="en-GB" altLang="zh-CN" sz="1400" b="1" dirty="0">
                <a:solidFill>
                  <a:schemeClr val="tx2">
                    <a:lumMod val="60000"/>
                    <a:lumOff val="40000"/>
                  </a:schemeClr>
                </a:solidFill>
              </a:rPr>
              <a:t>4.   </a:t>
            </a:r>
            <a:r>
              <a:rPr lang="en-US" altLang="zh-CN" sz="1400" b="1" dirty="0">
                <a:solidFill>
                  <a:schemeClr val="tx2">
                    <a:lumMod val="60000"/>
                    <a:lumOff val="40000"/>
                  </a:schemeClr>
                </a:solidFill>
              </a:rPr>
              <a:t>V</a:t>
            </a:r>
            <a:r>
              <a:rPr lang="en-GB" altLang="zh-CN" sz="1400" b="1" dirty="0" err="1">
                <a:solidFill>
                  <a:schemeClr val="tx2">
                    <a:lumMod val="60000"/>
                    <a:lumOff val="40000"/>
                  </a:schemeClr>
                </a:solidFill>
              </a:rPr>
              <a:t>erify</a:t>
            </a:r>
            <a:r>
              <a:rPr lang="en-GB" altLang="zh-CN" sz="1400" b="1" dirty="0">
                <a:solidFill>
                  <a:schemeClr val="tx2">
                    <a:lumMod val="60000"/>
                    <a:lumOff val="40000"/>
                  </a:schemeClr>
                </a:solidFill>
              </a:rPr>
              <a:t> the integrity</a:t>
            </a:r>
          </a:p>
          <a:p>
            <a:pPr lvl="0" eaLnBrk="0" hangingPunct="0">
              <a:defRPr/>
            </a:pPr>
            <a:r>
              <a:rPr kumimoji="0" lang="en-GB" altLang="zh-CN" sz="1400" b="1" i="0" u="none" strike="noStrike" kern="1200" cap="none" spc="0" normalizeH="0" noProof="0" dirty="0">
                <a:ln>
                  <a:noFill/>
                </a:ln>
                <a:solidFill>
                  <a:schemeClr val="tx2">
                    <a:lumMod val="60000"/>
                    <a:lumOff val="40000"/>
                  </a:schemeClr>
                </a:solidFill>
                <a:effectLst/>
                <a:uLnTx/>
                <a:uFillTx/>
                <a:latin typeface="Calibri" panose="020F0502020204030204" pitchFamily="34" charset="0"/>
                <a:ea typeface="Malgun Gothic" panose="020B0503020000020004" pitchFamily="34" charset="-127"/>
                <a:cs typeface="+mn-cs"/>
              </a:rPr>
              <a:t>     </a:t>
            </a:r>
            <a:r>
              <a:rPr lang="en-US" altLang="zh-CN" sz="1400" noProof="0" dirty="0" err="1">
                <a:solidFill>
                  <a:prstClr val="black"/>
                </a:solidFill>
                <a:latin typeface="Calibri" panose="020F0502020204030204" pitchFamily="34" charset="0"/>
                <a:ea typeface="Malgun Gothic" panose="020B0503020000020004" pitchFamily="34" charset="-127"/>
              </a:rPr>
              <a:t>Logisics</a:t>
            </a:r>
            <a:r>
              <a:rPr lang="en-US" altLang="zh-CN" sz="1400" noProof="0" dirty="0">
                <a:solidFill>
                  <a:prstClr val="black"/>
                </a:solidFill>
                <a:latin typeface="Calibri" panose="020F0502020204030204" pitchFamily="34" charset="0"/>
                <a:ea typeface="Malgun Gothic" panose="020B0503020000020004" pitchFamily="34" charset="-127"/>
              </a:rPr>
              <a:t> company requires</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to</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err="1">
                <a:solidFill>
                  <a:prstClr val="black"/>
                </a:solidFill>
                <a:latin typeface="Calibri" panose="020F0502020204030204" pitchFamily="34" charset="0"/>
                <a:ea typeface="Malgun Gothic" panose="020B0503020000020004" pitchFamily="34" charset="-127"/>
              </a:rPr>
              <a:t>verif</a:t>
            </a:r>
            <a:r>
              <a:rPr lang="en-US" altLang="zh-CN" sz="1400" dirty="0">
                <a:solidFill>
                  <a:prstClr val="black"/>
                </a:solidFill>
                <a:latin typeface="Calibri" panose="020F0502020204030204" pitchFamily="34" charset="0"/>
                <a:ea typeface="Malgun Gothic" panose="020B0503020000020004" pitchFamily="34" charset="-127"/>
              </a:rPr>
              <a:t>y the data in ”</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en-US" altLang="zh-CN" sz="1400" dirty="0"/>
              <a:t> </a:t>
            </a:r>
            <a:r>
              <a:rPr lang="en-US" altLang="zh-CN" sz="1400" dirty="0">
                <a:solidFill>
                  <a:prstClr val="black"/>
                </a:solidFill>
                <a:latin typeface="Calibri" panose="020F0502020204030204" pitchFamily="34" charset="0"/>
                <a:ea typeface="Malgun Gothic" panose="020B0503020000020004" pitchFamily="34" charset="-127"/>
              </a:rPr>
              <a:t>has not be tampered.</a:t>
            </a:r>
            <a:endParaRPr lang="en-US" altLang="zh-CN" sz="1400" dirty="0"/>
          </a:p>
          <a:p>
            <a:pPr marL="800100" lvl="1" indent="-342900" eaLnBrk="0" hangingPunct="0">
              <a:buFont typeface="Arial" panose="020B0604020202020204" pitchFamily="34" charset="0"/>
              <a:buChar char="•"/>
              <a:defRPr/>
            </a:pP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is</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transmitted via 3GPP system.</a:t>
            </a:r>
          </a:p>
          <a:p>
            <a:pPr marL="800100" lvl="1" indent="-342900" eaLnBrk="0" hangingPunct="0">
              <a:buFont typeface="Arial" panose="020B0604020202020204" pitchFamily="34" charset="0"/>
              <a:buChar char="•"/>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IoT UE</a:t>
            </a:r>
            <a:r>
              <a:rPr kumimoji="0" lang="zh-CN" altLang="en-US"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b</a:t>
            </a:r>
            <a:r>
              <a:rPr lang="en-US" altLang="zh-CN" sz="1400" dirty="0" err="1">
                <a:solidFill>
                  <a:prstClr val="black"/>
                </a:solidFill>
                <a:latin typeface="Calibri" panose="020F0502020204030204" pitchFamily="34" charset="0"/>
                <a:ea typeface="Malgun Gothic" panose="020B0503020000020004" pitchFamily="34" charset="-127"/>
              </a:rPr>
              <a:t>elong</a:t>
            </a:r>
            <a:r>
              <a:rPr lang="en-US" altLang="zh-CN" sz="1400" dirty="0">
                <a:solidFill>
                  <a:prstClr val="black"/>
                </a:solidFill>
                <a:latin typeface="Calibri" panose="020F0502020204030204" pitchFamily="34" charset="0"/>
                <a:ea typeface="Malgun Gothic" panose="020B0503020000020004" pitchFamily="34" charset="-127"/>
              </a:rPr>
              <a:t> to 3GPP.</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If</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have no changes, the vaccine is correctly transported.</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4" name="椭圆 3"/>
          <p:cNvSpPr/>
          <p:nvPr/>
        </p:nvSpPr>
        <p:spPr bwMode="auto">
          <a:xfrm rot="1281477">
            <a:off x="4403979" y="4114392"/>
            <a:ext cx="2788196"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3" name="矩形 2"/>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8" name="右箭头 7"/>
          <p:cNvSpPr/>
          <p:nvPr/>
        </p:nvSpPr>
        <p:spPr bwMode="auto">
          <a:xfrm rot="12489997">
            <a:off x="4959841" y="4811828"/>
            <a:ext cx="2722416" cy="25216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8" name="椭圆 47"/>
          <p:cNvSpPr/>
          <p:nvPr/>
        </p:nvSpPr>
        <p:spPr bwMode="auto">
          <a:xfrm rot="1281477">
            <a:off x="7366654" y="5313584"/>
            <a:ext cx="1042370"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9" name="圆角矩形 1">
            <a:extLst>
              <a:ext uri="{FF2B5EF4-FFF2-40B4-BE49-F238E27FC236}">
                <a16:creationId xmlns:a16="http://schemas.microsoft.com/office/drawing/2014/main" id="{36612894-54B9-4C87-AF63-7B7FB8930F87}"/>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0" name="圆角矩形 35">
            <a:extLst>
              <a:ext uri="{FF2B5EF4-FFF2-40B4-BE49-F238E27FC236}">
                <a16:creationId xmlns:a16="http://schemas.microsoft.com/office/drawing/2014/main" id="{68ED0DA7-C860-44EF-8C9B-8B75DE36DAFB}"/>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35" name="文本框 34">
            <a:extLst>
              <a:ext uri="{FF2B5EF4-FFF2-40B4-BE49-F238E27FC236}">
                <a16:creationId xmlns:a16="http://schemas.microsoft.com/office/drawing/2014/main" id="{19ECF963-6A9D-4B23-983A-B00AC8F05B42}"/>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Tree>
    <p:custDataLst>
      <p:tags r:id="rId1"/>
    </p:custDataLst>
    <p:extLst>
      <p:ext uri="{BB962C8B-B14F-4D97-AF65-F5344CB8AC3E}">
        <p14:creationId xmlns:p14="http://schemas.microsoft.com/office/powerpoint/2010/main" val="115768099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222577"/>
            <a:ext cx="1920084" cy="830997"/>
            <a:chOff x="5325565" y="2639309"/>
            <a:chExt cx="2417101" cy="1164203"/>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41141">
              <a:off x="5343903" y="2639309"/>
              <a:ext cx="2398763" cy="1164203"/>
            </a:xfrm>
            <a:prstGeom prst="rect">
              <a:avLst/>
            </a:prstGeom>
            <a:noFill/>
          </p:spPr>
          <p:txBody>
            <a:bodyPr wrap="square" rtlCol="0">
              <a:spAutoFit/>
            </a:bodyPr>
            <a:lstStyle/>
            <a:p>
              <a:r>
                <a:rPr lang="en-US" altLang="zh-CN" sz="1200" dirty="0"/>
                <a:t>Verify Data integrity</a:t>
              </a:r>
            </a:p>
            <a:p>
              <a:endParaRPr lang="en-US" altLang="zh-CN" sz="1200" dirty="0"/>
            </a:p>
            <a:p>
              <a:r>
                <a:rPr lang="en-US" altLang="ko-KR" sz="1200" b="1" dirty="0">
                  <a:solidFill>
                    <a:schemeClr val="tx2">
                      <a:lumMod val="60000"/>
                      <a:lumOff val="40000"/>
                    </a:schemeClr>
                  </a:solidFill>
                </a:rPr>
                <a:t>Obtain UE Public key</a:t>
              </a:r>
            </a:p>
            <a:p>
              <a:r>
                <a:rPr lang="en-US" altLang="zh-CN" sz="1200" dirty="0">
                  <a:solidFill>
                    <a:prstClr val="black"/>
                  </a:solidFill>
                  <a:latin typeface="Calibri" panose="020F0502020204030204" pitchFamily="34" charset="0"/>
                  <a:ea typeface="Malgun Gothic" panose="020B0503020000020004" pitchFamily="34" charset="-127"/>
                </a:rPr>
                <a:t>UE’s public</a:t>
              </a:r>
              <a:r>
                <a:rPr lang="zh-CN" altLang="en-US" sz="1200" dirty="0">
                  <a:solidFill>
                    <a:prstClr val="black"/>
                  </a:solidFill>
                  <a:latin typeface="Calibri" panose="020F0502020204030204" pitchFamily="34" charset="0"/>
                  <a:ea typeface="Malgun Gothic" panose="020B0503020000020004" pitchFamily="34" charset="-127"/>
                </a:rPr>
                <a:t> </a:t>
              </a:r>
              <a:r>
                <a:rPr lang="en-US" altLang="zh-CN" sz="1200" dirty="0">
                  <a:solidFill>
                    <a:prstClr val="black"/>
                  </a:solidFill>
                  <a:latin typeface="Calibri" panose="020F0502020204030204" pitchFamily="34" charset="0"/>
                  <a:ea typeface="Malgun Gothic" panose="020B0503020000020004" pitchFamily="34" charset="-127"/>
                </a:rPr>
                <a:t>Key</a:t>
              </a:r>
            </a:p>
          </p:txBody>
        </p:sp>
      </p:grpSp>
      <p:sp>
        <p:nvSpPr>
          <p:cNvPr id="7" name="文本框 6">
            <a:extLst>
              <a:ext uri="{FF2B5EF4-FFF2-40B4-BE49-F238E27FC236}">
                <a16:creationId xmlns:a16="http://schemas.microsoft.com/office/drawing/2014/main" id="{1188F22A-0FA8-4535-9B6C-7E964BDD7446}"/>
              </a:ext>
            </a:extLst>
          </p:cNvPr>
          <p:cNvSpPr txBox="1"/>
          <p:nvPr/>
        </p:nvSpPr>
        <p:spPr>
          <a:xfrm>
            <a:off x="3760851" y="4075657"/>
            <a:ext cx="1557412" cy="307777"/>
          </a:xfrm>
          <a:prstGeom prst="rect">
            <a:avLst/>
          </a:prstGeom>
          <a:noFill/>
        </p:spPr>
        <p:txBody>
          <a:bodyPr wrap="square" rtlCol="0">
            <a:spAutoFit/>
          </a:bodyPr>
          <a:lstStyle/>
          <a:p>
            <a:r>
              <a:rPr lang="en-US" altLang="zh-CN" sz="1400" b="1" dirty="0">
                <a:solidFill>
                  <a:schemeClr val="tx2">
                    <a:lumMod val="60000"/>
                    <a:lumOff val="40000"/>
                  </a:schemeClr>
                </a:solidFill>
              </a:rPr>
              <a:t>3GPP System</a:t>
            </a:r>
            <a:endParaRPr lang="zh-CN" altLang="en-US" sz="1400" b="1" dirty="0">
              <a:solidFill>
                <a:schemeClr val="tx2">
                  <a:lumMod val="60000"/>
                  <a:lumOff val="40000"/>
                </a:schemeClr>
              </a:solidFill>
            </a:endParaRPr>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756215"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How MNOs help</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3GPP </a:t>
            </a:r>
            <a:r>
              <a:rPr lang="en-US" altLang="en-US" sz="1600" b="1" dirty="0">
                <a:latin typeface="Calibri" panose="020F0502020204030204" pitchFamily="34" charset="0"/>
              </a:rPr>
              <a:t>can </a:t>
            </a:r>
            <a:r>
              <a:rPr lang="en-US" altLang="en-US" sz="1600" b="1" dirty="0" smtClean="0">
                <a:latin typeface="Calibri" panose="020F0502020204030204" pitchFamily="34" charset="0"/>
              </a:rPr>
              <a:t>provide data </a:t>
            </a:r>
            <a:r>
              <a:rPr lang="en-US" altLang="en-US" sz="1600" b="1" dirty="0">
                <a:latin typeface="Calibri" panose="020F0502020204030204" pitchFamily="34" charset="0"/>
              </a:rPr>
              <a:t>integrity </a:t>
            </a:r>
            <a:r>
              <a:rPr lang="en-US" altLang="en-US" sz="1600" b="1" dirty="0" smtClean="0">
                <a:latin typeface="Calibri" panose="020F0502020204030204" pitchFamily="34" charset="0"/>
              </a:rPr>
              <a:t>verification </a:t>
            </a:r>
            <a:r>
              <a:rPr lang="en-US" altLang="en-US" sz="1600" b="1" dirty="0">
                <a:latin typeface="Calibri" panose="020F0502020204030204" pitchFamily="34" charset="0"/>
              </a:rPr>
              <a:t>of multiple </a:t>
            </a:r>
            <a:r>
              <a:rPr lang="en-US" altLang="en-US" sz="1600" b="1" dirty="0" smtClean="0">
                <a:latin typeface="Calibri" panose="020F0502020204030204" pitchFamily="34" charset="0"/>
              </a:rPr>
              <a:t>SPs of one UE</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04800" y="2185163"/>
            <a:ext cx="8839200" cy="1169551"/>
          </a:xfrm>
          <a:prstGeom prst="rect">
            <a:avLst/>
          </a:prstGeom>
          <a:noFill/>
        </p:spPr>
        <p:txBody>
          <a:bodyPr wrap="square">
            <a:spAutoFit/>
          </a:bodyPr>
          <a:lstStyle/>
          <a:p>
            <a:pPr lvl="0" eaLnBrk="0" hangingPunct="0">
              <a:defRPr/>
            </a:pPr>
            <a:r>
              <a:rPr lang="en-US" altLang="zh-CN" sz="1400" dirty="0">
                <a:solidFill>
                  <a:prstClr val="black"/>
                </a:solidFill>
                <a:latin typeface="Calibri" panose="020F0502020204030204" pitchFamily="34" charset="0"/>
                <a:ea typeface="Malgun Gothic" panose="020B0503020000020004" pitchFamily="34" charset="-127"/>
              </a:rPr>
              <a:t>5.   </a:t>
            </a:r>
            <a:r>
              <a:rPr lang="en-US" altLang="zh-CN" sz="1400" b="1" dirty="0">
                <a:solidFill>
                  <a:schemeClr val="tx2">
                    <a:lumMod val="60000"/>
                    <a:lumOff val="40000"/>
                  </a:schemeClr>
                </a:solidFill>
              </a:rPr>
              <a:t>3GPP network</a:t>
            </a:r>
            <a:r>
              <a:rPr lang="zh-CN" altLang="en-US" sz="1400" noProof="0" dirty="0">
                <a:solidFill>
                  <a:prstClr val="black"/>
                </a:solidFill>
                <a:latin typeface="Calibri" panose="020F0502020204030204" pitchFamily="34" charset="0"/>
                <a:ea typeface="Malgun Gothic" panose="020B0503020000020004" pitchFamily="34" charset="-127"/>
              </a:rPr>
              <a:t>：</a:t>
            </a:r>
            <a:r>
              <a:rPr lang="en-US" altLang="zh-CN" sz="1400" noProof="0" dirty="0">
                <a:solidFill>
                  <a:prstClr val="black"/>
                </a:solidFill>
                <a:latin typeface="Calibri" panose="020F0502020204030204" pitchFamily="34" charset="0"/>
                <a:ea typeface="Malgun Gothic" panose="020B0503020000020004" pitchFamily="34" charset="-127"/>
              </a:rPr>
              <a:t>have</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“UE’s public</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Key”</a:t>
            </a:r>
            <a:r>
              <a:rPr lang="zh-CN" altLang="en-US" sz="1400" noProof="0" dirty="0">
                <a:solidFill>
                  <a:prstClr val="black"/>
                </a:solidFill>
                <a:latin typeface="Calibri" panose="020F0502020204030204" pitchFamily="34" charset="0"/>
                <a:ea typeface="Malgun Gothic" panose="020B0503020000020004" pitchFamily="34" charset="-127"/>
              </a:rPr>
              <a:t>，</a:t>
            </a:r>
            <a:r>
              <a:rPr lang="en-US" altLang="zh-CN" sz="1400" noProof="0" dirty="0">
                <a:solidFill>
                  <a:prstClr val="black"/>
                </a:solidFill>
                <a:latin typeface="Calibri" panose="020F0502020204030204" pitchFamily="34" charset="0"/>
                <a:ea typeface="Malgun Gothic" panose="020B0503020000020004" pitchFamily="34" charset="-127"/>
              </a:rPr>
              <a:t>and</a:t>
            </a:r>
            <a:r>
              <a:rPr lang="en-US" altLang="ko-KR" sz="1400" dirty="0">
                <a:solidFill>
                  <a:prstClr val="black"/>
                </a:solidFill>
                <a:latin typeface="Calibri" panose="020F0502020204030204" pitchFamily="34" charset="0"/>
                <a:ea typeface="Malgun Gothic" panose="020B0503020000020004" pitchFamily="34" charset="-127"/>
              </a:rPr>
              <a:t> the “banding information” of the UE identifier and other necessary metadata for integrity verification </a:t>
            </a:r>
            <a:r>
              <a:rPr lang="zh-CN" altLang="en-US" sz="1400" noProof="0" dirty="0">
                <a:solidFill>
                  <a:prstClr val="black"/>
                </a:solidFill>
                <a:latin typeface="Calibri" panose="020F0502020204030204" pitchFamily="34" charset="0"/>
                <a:ea typeface="Malgun Gothic" panose="020B0503020000020004" pitchFamily="34" charset="-127"/>
              </a:rPr>
              <a:t>。</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eaLnBrk="0" hangingPunct="0">
              <a:defRPr/>
            </a:pP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6. </a:t>
            </a:r>
            <a:r>
              <a:rPr lang="en-US" altLang="ko-KR" sz="1400" b="1" dirty="0">
                <a:solidFill>
                  <a:schemeClr val="tx2">
                    <a:lumMod val="60000"/>
                    <a:lumOff val="40000"/>
                  </a:schemeClr>
                </a:solidFill>
              </a:rPr>
              <a:t>Obtain UE Public key: </a:t>
            </a:r>
            <a:r>
              <a:rPr lang="en-US" altLang="ko-KR" sz="1400" dirty="0">
                <a:solidFill>
                  <a:prstClr val="black"/>
                </a:solidFill>
                <a:latin typeface="Calibri" panose="020F0502020204030204" pitchFamily="34" charset="0"/>
                <a:ea typeface="Malgun Gothic" panose="020B0503020000020004" pitchFamily="34" charset="-127"/>
              </a:rPr>
              <a:t>The </a:t>
            </a:r>
            <a:r>
              <a:rPr lang="en-US" altLang="zh-CN" sz="1400" b="1" dirty="0">
                <a:solidFill>
                  <a:schemeClr val="tx2">
                    <a:lumMod val="60000"/>
                    <a:lumOff val="40000"/>
                  </a:schemeClr>
                </a:solidFill>
              </a:rPr>
              <a:t>Third parity service providers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could</a:t>
            </a:r>
          </a:p>
          <a:p>
            <a:pPr marL="742950" lvl="1" indent="-285750" eaLnBrk="0" hangingPunct="0">
              <a:buFont typeface="Arial" panose="020B0604020202020204" pitchFamily="34" charset="0"/>
              <a:buChar char="•"/>
              <a:defRPr/>
            </a:pP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obtain “</a:t>
            </a:r>
            <a:r>
              <a:rPr lang="en-US" altLang="zh-CN" sz="1400" dirty="0">
                <a:solidFill>
                  <a:prstClr val="black"/>
                </a:solidFill>
                <a:latin typeface="Calibri" panose="020F0502020204030204" pitchFamily="34" charset="0"/>
                <a:ea typeface="Malgun Gothic" panose="020B0503020000020004" pitchFamily="34" charset="-127"/>
              </a:rPr>
              <a:t>UE’s public</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Key” from the 3GPP system.</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742950" lvl="1" indent="-285750" eaLnBrk="0" hangingPunct="0">
              <a:buFont typeface="Arial" panose="020B0604020202020204" pitchFamily="34" charset="0"/>
              <a:buChar char="•"/>
              <a:defRPr/>
            </a:pPr>
            <a:r>
              <a:rPr lang="en-US" altLang="ko-KR" sz="1400" dirty="0">
                <a:solidFill>
                  <a:prstClr val="black"/>
                </a:solidFill>
                <a:latin typeface="Calibri" panose="020F0502020204030204" pitchFamily="34" charset="0"/>
                <a:ea typeface="Malgun Gothic" panose="020B0503020000020004" pitchFamily="34" charset="-127"/>
              </a:rPr>
              <a:t>verify the “</a:t>
            </a:r>
            <a:r>
              <a:rPr lang="en-US" altLang="ko-KR" sz="1400" dirty="0" err="1">
                <a:solidFill>
                  <a:prstClr val="black"/>
                </a:solidFill>
                <a:latin typeface="Calibri" panose="020F0502020204030204" pitchFamily="34" charset="0"/>
                <a:ea typeface="Malgun Gothic" panose="020B0503020000020004" pitchFamily="34" charset="-127"/>
              </a:rPr>
              <a:t>Data+data</a:t>
            </a:r>
            <a:r>
              <a:rPr lang="en-US" altLang="ko-KR" sz="1400" dirty="0">
                <a:solidFill>
                  <a:prstClr val="black"/>
                </a:solidFill>
                <a:latin typeface="Calibri" panose="020F0502020204030204" pitchFamily="34" charset="0"/>
                <a:ea typeface="Malgun Gothic" panose="020B0503020000020004" pitchFamily="34" charset="-127"/>
              </a:rPr>
              <a:t> signature” by using “UE Public key”.</a:t>
            </a: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 name="矩形 2"/>
          <p:cNvSpPr/>
          <p:nvPr/>
        </p:nvSpPr>
        <p:spPr>
          <a:xfrm>
            <a:off x="3897643" y="3540819"/>
            <a:ext cx="1250663"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UE’s public</a:t>
            </a:r>
            <a:r>
              <a:rPr lang="zh-CN" altLang="en-US" dirty="0">
                <a:solidFill>
                  <a:prstClr val="black"/>
                </a:solidFill>
                <a:latin typeface="Calibri" panose="020F0502020204030204" pitchFamily="34" charset="0"/>
                <a:ea typeface="Malgun Gothic" panose="020B0503020000020004" pitchFamily="34" charset="-127"/>
              </a:rPr>
              <a:t> </a:t>
            </a:r>
            <a:r>
              <a:rPr lang="en-US" altLang="zh-CN" dirty="0">
                <a:solidFill>
                  <a:prstClr val="black"/>
                </a:solidFill>
                <a:latin typeface="Calibri" panose="020F0502020204030204" pitchFamily="34" charset="0"/>
                <a:ea typeface="Malgun Gothic" panose="020B0503020000020004" pitchFamily="34" charset="-127"/>
              </a:rPr>
              <a:t>Key</a:t>
            </a:r>
          </a:p>
          <a:p>
            <a:r>
              <a:rPr lang="en-US" altLang="ko-KR" dirty="0">
                <a:solidFill>
                  <a:prstClr val="black"/>
                </a:solidFill>
                <a:latin typeface="Calibri" panose="020F0502020204030204" pitchFamily="34" charset="0"/>
                <a:ea typeface="Malgun Gothic" panose="020B0503020000020004" pitchFamily="34" charset="-127"/>
              </a:rPr>
              <a:t>banding information</a:t>
            </a:r>
            <a:endParaRPr lang="zh-CN" altLang="en-US" dirty="0"/>
          </a:p>
        </p:txBody>
      </p:sp>
      <p:sp>
        <p:nvSpPr>
          <p:cNvPr id="37" name="矩形 36"/>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48" name="椭圆 47"/>
          <p:cNvSpPr/>
          <p:nvPr/>
        </p:nvSpPr>
        <p:spPr bwMode="auto">
          <a:xfrm rot="729950">
            <a:off x="3483759" y="3841207"/>
            <a:ext cx="3633609" cy="110344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9" name="圆角矩形 1">
            <a:extLst>
              <a:ext uri="{FF2B5EF4-FFF2-40B4-BE49-F238E27FC236}">
                <a16:creationId xmlns:a16="http://schemas.microsoft.com/office/drawing/2014/main" id="{ACD5FAC5-1419-4EEF-9E05-447AD7991D4B}"/>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0" name="圆角矩形 35">
            <a:extLst>
              <a:ext uri="{FF2B5EF4-FFF2-40B4-BE49-F238E27FC236}">
                <a16:creationId xmlns:a16="http://schemas.microsoft.com/office/drawing/2014/main" id="{DAA8B217-5BC3-4365-BD6F-A17762A70BFB}"/>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Tree>
    <p:custDataLst>
      <p:tags r:id="rId1"/>
    </p:custDataLst>
    <p:extLst>
      <p:ext uri="{BB962C8B-B14F-4D97-AF65-F5344CB8AC3E}">
        <p14:creationId xmlns:p14="http://schemas.microsoft.com/office/powerpoint/2010/main" val="1011947052"/>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a:extLst>
              <a:ext uri="{FF2B5EF4-FFF2-40B4-BE49-F238E27FC236}">
                <a16:creationId xmlns:a16="http://schemas.microsoft.com/office/drawing/2014/main" id="{E73D8308-7479-4305-B915-DF10FD43037F}"/>
              </a:ext>
            </a:extLst>
          </p:cNvPr>
          <p:cNvSpPr txBox="1"/>
          <p:nvPr/>
        </p:nvSpPr>
        <p:spPr>
          <a:xfrm>
            <a:off x="304800" y="2200356"/>
            <a:ext cx="8839200" cy="954107"/>
          </a:xfrm>
          <a:prstGeom prst="rect">
            <a:avLst/>
          </a:prstGeom>
          <a:noFill/>
        </p:spPr>
        <p:txBody>
          <a:bodyPr wrap="square">
            <a:spAutoFit/>
          </a:bodyPr>
          <a:lstStyle/>
          <a:p>
            <a:pPr eaLnBrk="0" hangingPunct="0">
              <a:defRPr/>
            </a:pPr>
            <a:r>
              <a:rPr lang="en-US" altLang="zh-CN" sz="1400" dirty="0">
                <a:solidFill>
                  <a:prstClr val="black"/>
                </a:solidFill>
                <a:latin typeface="Calibri" panose="020F0502020204030204" pitchFamily="34" charset="0"/>
                <a:ea typeface="Malgun Gothic" panose="020B0503020000020004" pitchFamily="34" charset="-127"/>
              </a:rPr>
              <a:t>7</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Ho</a:t>
            </a:r>
            <a:r>
              <a:rPr lang="en-US" altLang="zh-CN" sz="1400" dirty="0">
                <a:solidFill>
                  <a:prstClr val="black"/>
                </a:solidFill>
                <a:latin typeface="Calibri" panose="020F0502020204030204" pitchFamily="34" charset="0"/>
                <a:ea typeface="Malgun Gothic" panose="020B0503020000020004" pitchFamily="34" charset="-127"/>
              </a:rPr>
              <a:t>spital requires to verity the data in ”</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 has not be tampered.</a:t>
            </a:r>
            <a:r>
              <a:rPr lang="en-US" altLang="zh-CN" sz="1400" dirty="0"/>
              <a:t> </a:t>
            </a: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Repeat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procedure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5</a:t>
            </a:r>
            <a:r>
              <a:rPr lang="en-US" altLang="zh-CN" sz="1400" dirty="0">
                <a:solidFill>
                  <a:prstClr val="black"/>
                </a:solidFill>
                <a:latin typeface="Calibri" panose="020F0502020204030204" pitchFamily="34" charset="0"/>
                <a:ea typeface="Malgun Gothic" panose="020B0503020000020004" pitchFamily="34" charset="-127"/>
              </a:rPr>
              <a:t>-6</a:t>
            </a:r>
            <a:r>
              <a:rPr lang="zh-CN" altLang="en-US" sz="1400" dirty="0">
                <a:solidFill>
                  <a:prstClr val="black"/>
                </a:solidFill>
                <a:latin typeface="Calibri" panose="020F0502020204030204" pitchFamily="34" charset="0"/>
                <a:ea typeface="Malgun Gothic" panose="020B0503020000020004" pitchFamily="34" charset="-127"/>
              </a:rPr>
              <a:t> </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The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vaccine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transportation data</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hospital may obtain </a:t>
            </a:r>
            <a:r>
              <a:rPr lang="en-US" altLang="zh-CN" sz="1400" noProof="0" dirty="0">
                <a:solidFill>
                  <a:prstClr val="black"/>
                </a:solidFill>
                <a:latin typeface="Calibri" panose="020F0502020204030204" pitchFamily="34" charset="0"/>
                <a:ea typeface="Malgun Gothic" panose="020B0503020000020004" pitchFamily="34" charset="-127"/>
              </a:rPr>
              <a:t>from logistics company.</a:t>
            </a: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The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vaccine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transportation data</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hospital may obtain </a:t>
            </a:r>
            <a:r>
              <a:rPr kumimoji="0" lang="en-US" altLang="zh-CN" sz="1400" b="0" i="0" u="none" strike="noStrike" kern="1200" cap="none" spc="0" normalizeH="0" baseline="0" dirty="0">
                <a:ln>
                  <a:noFill/>
                </a:ln>
                <a:solidFill>
                  <a:prstClr val="black"/>
                </a:solidFill>
                <a:effectLst/>
                <a:uLnTx/>
                <a:uFillTx/>
                <a:latin typeface="Calibri" panose="020F0502020204030204" pitchFamily="34" charset="0"/>
                <a:ea typeface="Malgun Gothic" panose="020B0503020000020004" pitchFamily="34" charset="-127"/>
                <a:cs typeface="+mn-cs"/>
              </a:rPr>
              <a:t>from IoT UE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directly.</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p:txBody>
      </p:sp>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4"/>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30" name="文本框 29">
            <a:extLst>
              <a:ext uri="{FF2B5EF4-FFF2-40B4-BE49-F238E27FC236}">
                <a16:creationId xmlns:a16="http://schemas.microsoft.com/office/drawing/2014/main" id="{0B8C9C7A-C8F7-4462-A523-9CE314C7E454}"/>
              </a:ext>
            </a:extLst>
          </p:cNvPr>
          <p:cNvSpPr txBox="1"/>
          <p:nvPr/>
        </p:nvSpPr>
        <p:spPr>
          <a:xfrm rot="1141141">
            <a:off x="5050126" y="4162710"/>
            <a:ext cx="1905517" cy="646331"/>
          </a:xfrm>
          <a:prstGeom prst="rect">
            <a:avLst/>
          </a:prstGeom>
          <a:noFill/>
        </p:spPr>
        <p:txBody>
          <a:bodyPr wrap="square" rtlCol="0">
            <a:spAutoFit/>
          </a:bodyPr>
          <a:lstStyle/>
          <a:p>
            <a:r>
              <a:rPr lang="en-US" altLang="zh-CN" sz="1200" dirty="0"/>
              <a:t>Verify Data integrity</a:t>
            </a:r>
          </a:p>
          <a:p>
            <a:endParaRPr lang="en-US" altLang="zh-CN" sz="1200" dirty="0"/>
          </a:p>
          <a:p>
            <a:r>
              <a:rPr lang="en-US" altLang="ko-KR" sz="1200" b="1" dirty="0">
                <a:solidFill>
                  <a:schemeClr val="tx2">
                    <a:lumMod val="60000"/>
                    <a:lumOff val="40000"/>
                  </a:schemeClr>
                </a:solidFill>
              </a:rPr>
              <a:t>Obtain UE Public key</a:t>
            </a:r>
            <a:endParaRPr lang="zh-CN" altLang="en-US" sz="1200" dirty="0"/>
          </a:p>
        </p:txBody>
      </p:sp>
      <p:sp>
        <p:nvSpPr>
          <p:cNvPr id="7" name="文本框 6">
            <a:extLst>
              <a:ext uri="{FF2B5EF4-FFF2-40B4-BE49-F238E27FC236}">
                <a16:creationId xmlns:a16="http://schemas.microsoft.com/office/drawing/2014/main" id="{1188F22A-0FA8-4535-9B6C-7E964BDD7446}"/>
              </a:ext>
            </a:extLst>
          </p:cNvPr>
          <p:cNvSpPr txBox="1"/>
          <p:nvPr/>
        </p:nvSpPr>
        <p:spPr>
          <a:xfrm>
            <a:off x="3760851" y="4075657"/>
            <a:ext cx="1557412" cy="307777"/>
          </a:xfrm>
          <a:prstGeom prst="rect">
            <a:avLst/>
          </a:prstGeom>
          <a:noFill/>
        </p:spPr>
        <p:txBody>
          <a:bodyPr wrap="square" rtlCol="0">
            <a:spAutoFit/>
          </a:bodyPr>
          <a:lstStyle/>
          <a:p>
            <a:r>
              <a:rPr lang="en-US" altLang="zh-CN" sz="1400" b="1" dirty="0">
                <a:solidFill>
                  <a:schemeClr val="tx2">
                    <a:lumMod val="60000"/>
                    <a:lumOff val="40000"/>
                  </a:schemeClr>
                </a:solidFill>
              </a:rPr>
              <a:t>3GPP System</a:t>
            </a:r>
            <a:endParaRPr lang="zh-CN" altLang="en-US" sz="1400" b="1" dirty="0">
              <a:solidFill>
                <a:schemeClr val="tx2">
                  <a:lumMod val="60000"/>
                  <a:lumOff val="40000"/>
                </a:schemeClr>
              </a:solidFill>
            </a:endParaRPr>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72136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Service Flow</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5"/>
              </a:buBlip>
            </a:pPr>
            <a:r>
              <a:rPr lang="en-US" altLang="en-US" sz="1600" b="1" dirty="0">
                <a:latin typeface="Calibri" panose="020F0502020204030204" pitchFamily="34" charset="0"/>
              </a:rPr>
              <a:t>What 3GPP do</a:t>
            </a:r>
            <a:endParaRPr lang="en-IN" altLang="en-US" sz="1800" b="1" dirty="0">
              <a:latin typeface="Calibri" panose="020F0502020204030204" pitchFamily="34" charset="0"/>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 name="矩形 2"/>
          <p:cNvSpPr/>
          <p:nvPr/>
        </p:nvSpPr>
        <p:spPr>
          <a:xfrm>
            <a:off x="3897643" y="3540819"/>
            <a:ext cx="1250663"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UE’s public</a:t>
            </a:r>
            <a:r>
              <a:rPr lang="zh-CN" altLang="en-US" dirty="0">
                <a:solidFill>
                  <a:prstClr val="black"/>
                </a:solidFill>
                <a:latin typeface="Calibri" panose="020F0502020204030204" pitchFamily="34" charset="0"/>
                <a:ea typeface="Malgun Gothic" panose="020B0503020000020004" pitchFamily="34" charset="-127"/>
              </a:rPr>
              <a:t> </a:t>
            </a:r>
            <a:r>
              <a:rPr lang="en-US" altLang="zh-CN" dirty="0">
                <a:solidFill>
                  <a:prstClr val="black"/>
                </a:solidFill>
                <a:latin typeface="Calibri" panose="020F0502020204030204" pitchFamily="34" charset="0"/>
                <a:ea typeface="Malgun Gothic" panose="020B0503020000020004" pitchFamily="34" charset="-127"/>
              </a:rPr>
              <a:t>Key</a:t>
            </a:r>
          </a:p>
          <a:p>
            <a:r>
              <a:rPr lang="en-US" altLang="ko-KR" dirty="0">
                <a:solidFill>
                  <a:prstClr val="black"/>
                </a:solidFill>
                <a:latin typeface="Calibri" panose="020F0502020204030204" pitchFamily="34" charset="0"/>
                <a:ea typeface="Malgun Gothic" panose="020B0503020000020004" pitchFamily="34" charset="-127"/>
              </a:rPr>
              <a:t>banding information</a:t>
            </a:r>
            <a:endParaRPr lang="zh-CN" altLang="en-US" dirty="0"/>
          </a:p>
        </p:txBody>
      </p:sp>
      <p:sp>
        <p:nvSpPr>
          <p:cNvPr id="37" name="矩形 36"/>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48" name="椭圆 47"/>
          <p:cNvSpPr/>
          <p:nvPr/>
        </p:nvSpPr>
        <p:spPr bwMode="auto">
          <a:xfrm rot="729950">
            <a:off x="3483759" y="3841207"/>
            <a:ext cx="3633609" cy="110344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0" name="椭圆 49"/>
          <p:cNvSpPr/>
          <p:nvPr/>
        </p:nvSpPr>
        <p:spPr bwMode="auto">
          <a:xfrm rot="1281477">
            <a:off x="7366599" y="4539552"/>
            <a:ext cx="1042370"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1" name="圆角矩形 1">
            <a:extLst>
              <a:ext uri="{FF2B5EF4-FFF2-40B4-BE49-F238E27FC236}">
                <a16:creationId xmlns:a16="http://schemas.microsoft.com/office/drawing/2014/main" id="{045A5085-9A50-4AFD-ADD2-38F1A512CB40}"/>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2" name="圆角矩形 35">
            <a:extLst>
              <a:ext uri="{FF2B5EF4-FFF2-40B4-BE49-F238E27FC236}">
                <a16:creationId xmlns:a16="http://schemas.microsoft.com/office/drawing/2014/main" id="{AFDBE5E9-734D-418E-8255-F8E9CBD1E795}"/>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53" name="右箭头 7">
            <a:extLst>
              <a:ext uri="{FF2B5EF4-FFF2-40B4-BE49-F238E27FC236}">
                <a16:creationId xmlns:a16="http://schemas.microsoft.com/office/drawing/2014/main" id="{04323DFE-257E-4BC9-B840-416B53525BA7}"/>
              </a:ext>
            </a:extLst>
          </p:cNvPr>
          <p:cNvSpPr/>
          <p:nvPr/>
        </p:nvSpPr>
        <p:spPr bwMode="auto">
          <a:xfrm rot="11932611">
            <a:off x="5024211" y="4528861"/>
            <a:ext cx="2589392" cy="185661"/>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Tree>
    <p:custDataLst>
      <p:tags r:id="rId1"/>
    </p:custDataLst>
    <p:extLst>
      <p:ext uri="{BB962C8B-B14F-4D97-AF65-F5344CB8AC3E}">
        <p14:creationId xmlns:p14="http://schemas.microsoft.com/office/powerpoint/2010/main" val="3674557945"/>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2.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3.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4.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5.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5009</TotalTime>
  <Words>1889</Words>
  <Application>Microsoft Office PowerPoint</Application>
  <PresentationFormat>全屏显示(4:3)</PresentationFormat>
  <Paragraphs>285</Paragraphs>
  <Slides>14</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FrutigerNext LT Bold</vt:lpstr>
      <vt:lpstr>Malgun Gothic</vt:lpstr>
      <vt:lpstr>Malgun Gothic</vt:lpstr>
      <vt:lpstr>MS Mincho</vt:lpstr>
      <vt:lpstr>MS PGothic</vt:lpstr>
      <vt:lpstr>等线</vt:lpstr>
      <vt:lpstr>宋体</vt:lpstr>
      <vt:lpstr>Arial</vt:lpstr>
      <vt:lpstr>Calibri</vt:lpstr>
      <vt:lpstr>Times New Roman</vt:lpstr>
      <vt:lpstr>Wingdings</vt:lpstr>
      <vt:lpstr>Custom Design</vt:lpstr>
      <vt:lpstr>3_Office Theme</vt:lpstr>
      <vt:lpstr>Disscussion paper of Addition of requirements on Data Integrity in 5GS</vt:lpstr>
      <vt:lpstr>Motivation</vt:lpstr>
      <vt:lpstr>What SA1 can do?</vt:lpstr>
      <vt:lpstr>PowerPoint 演示文稿</vt:lpstr>
      <vt:lpstr>Data exchange between UE and SP</vt:lpstr>
      <vt:lpstr>Operator's Role</vt:lpstr>
      <vt:lpstr>How to play</vt:lpstr>
      <vt:lpstr>How MNOs help</vt:lpstr>
      <vt:lpstr>Service Flow</vt:lpstr>
      <vt:lpstr>Real time and non real time</vt:lpstr>
      <vt:lpstr>Non real-time Service</vt:lpstr>
      <vt:lpstr>Non real-time Service</vt:lpstr>
      <vt:lpstr>Requirement Gap Analysis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weiqun</cp:lastModifiedBy>
  <cp:revision>1285</cp:revision>
  <dcterms:created xsi:type="dcterms:W3CDTF">2008-08-30T09:32:00Z</dcterms:created>
  <dcterms:modified xsi:type="dcterms:W3CDTF">2021-02-25T08:47:20Z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2052-11.1.0.10072</vt:lpwstr>
  </property>
</Properties>
</file>