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9" d="100"/>
          <a:sy n="69" d="100"/>
        </p:scale>
        <p:origin x="1296" y="7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FS_5GSEI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altLang="zh-CN" dirty="0" smtClean="0">
                <a:solidFill>
                  <a:srgbClr val="FF0000"/>
                </a:solidFill>
              </a:rPr>
              <a:t>Study on </a:t>
            </a:r>
            <a:r>
              <a:rPr lang="en-US" altLang="zh-CN" dirty="0">
                <a:solidFill>
                  <a:srgbClr val="FF0000"/>
                </a:solidFill>
              </a:rPr>
              <a:t>5G Smart Energy and Infrastructure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Xia Xu</a:t>
            </a:r>
            <a:endParaRPr lang="en-US" dirty="0"/>
          </a:p>
          <a:p>
            <a:r>
              <a:rPr lang="en-US" dirty="0" smtClean="0"/>
              <a:t>China Telecom</a:t>
            </a:r>
            <a:endParaRPr lang="en-US" dirty="0"/>
          </a:p>
          <a:p>
            <a:r>
              <a:rPr lang="en-US" dirty="0" smtClean="0"/>
              <a:t>FS_5GSEI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S1-210348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643627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altLang="zh-CN" sz="1200" b="1" dirty="0"/>
              <a:t>3GPP TSG-SA WG1 Meeting #93e</a:t>
            </a:r>
          </a:p>
          <a:p>
            <a:r>
              <a:rPr lang="en-GB" altLang="zh-CN" sz="1200" b="1" dirty="0"/>
              <a:t>Electronic Meeting, </a:t>
            </a:r>
            <a:r>
              <a:rPr lang="en-US" altLang="zh-CN" sz="1200" b="1" dirty="0"/>
              <a:t>25 February – 5 March 2021</a:t>
            </a:r>
            <a:endParaRPr lang="en-GB" altLang="zh-CN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</a:t>
            </a:r>
            <a:r>
              <a:rPr lang="en-US" dirty="0" smtClean="0"/>
              <a:t>_5GSEI</a:t>
            </a:r>
            <a:r>
              <a:rPr lang="en-GB" dirty="0" smtClean="0"/>
              <a:t>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5248" y="1196752"/>
            <a:ext cx="9073256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US" sz="1400" dirty="0" smtClean="0"/>
              <a:t>The </a:t>
            </a:r>
            <a:r>
              <a:rPr lang="en-US" sz="1400" dirty="0"/>
              <a:t>following </a:t>
            </a:r>
            <a:r>
              <a:rPr lang="en-US" sz="1400" dirty="0" smtClean="0"/>
              <a:t>10 use cases were approved:</a:t>
            </a:r>
            <a:endParaRPr lang="en-US" sz="1400" dirty="0"/>
          </a:p>
          <a:p>
            <a:pPr lvl="2">
              <a:defRPr/>
            </a:pPr>
            <a:r>
              <a:rPr lang="en-GB" altLang="zh-CN" sz="1400" dirty="0"/>
              <a:t>Distributed Energy Resources and Micro-Grids</a:t>
            </a:r>
          </a:p>
          <a:p>
            <a:pPr lvl="2">
              <a:defRPr/>
            </a:pPr>
            <a:r>
              <a:rPr lang="en-GB" altLang="zh-CN" sz="1400" dirty="0"/>
              <a:t>Use Case for Protection of interconnection between renewable and utility grid</a:t>
            </a:r>
          </a:p>
          <a:p>
            <a:pPr lvl="2">
              <a:defRPr/>
            </a:pPr>
            <a:r>
              <a:rPr lang="en-GB" altLang="zh-CN" sz="1400" dirty="0"/>
              <a:t>Use Case of Utility Service Operator M2M service management platform in Smart Energy</a:t>
            </a:r>
          </a:p>
          <a:p>
            <a:pPr lvl="2">
              <a:defRPr/>
            </a:pPr>
            <a:r>
              <a:rPr lang="en-GB" altLang="zh-CN" sz="1400" dirty="0"/>
              <a:t>Coordination for Energy Recovery Use Case</a:t>
            </a:r>
          </a:p>
          <a:p>
            <a:pPr lvl="2">
              <a:defRPr/>
            </a:pPr>
            <a:r>
              <a:rPr lang="en-GB" altLang="zh-CN" sz="1400" dirty="0"/>
              <a:t>Use case on applications using IEC 61850-9-2 sampled values</a:t>
            </a:r>
          </a:p>
          <a:p>
            <a:pPr lvl="2">
              <a:defRPr/>
            </a:pPr>
            <a:r>
              <a:rPr lang="en-GB" altLang="zh-CN" sz="1400" dirty="0"/>
              <a:t>Use Case of power distribution grid state estimation service</a:t>
            </a:r>
          </a:p>
          <a:p>
            <a:pPr lvl="2">
              <a:defRPr/>
            </a:pPr>
            <a:r>
              <a:rPr lang="en-GB" altLang="zh-CN" sz="1400" dirty="0"/>
              <a:t>Use Case of power distribution grid load and generation prediction service</a:t>
            </a:r>
          </a:p>
          <a:p>
            <a:pPr lvl="2">
              <a:defRPr/>
            </a:pPr>
            <a:r>
              <a:rPr lang="en-GB" altLang="zh-CN" sz="1400" dirty="0"/>
              <a:t>Use Case of power distribution grid power control service</a:t>
            </a:r>
          </a:p>
          <a:p>
            <a:pPr lvl="2">
              <a:defRPr/>
            </a:pPr>
            <a:r>
              <a:rPr lang="en-GB" altLang="zh-CN" sz="1400" dirty="0"/>
              <a:t>Use Case of ensuring uninterrupted MTC service availability during emergencies</a:t>
            </a:r>
          </a:p>
          <a:p>
            <a:pPr lvl="2">
              <a:defRPr/>
            </a:pPr>
            <a:r>
              <a:rPr lang="en-GB" altLang="zh-CN" sz="1400" dirty="0"/>
              <a:t>Edge cloud driven data acquisition (</a:t>
            </a:r>
            <a:r>
              <a:rPr lang="en-GB" altLang="zh-CN" sz="1400" dirty="0" err="1"/>
              <a:t>edgePMU</a:t>
            </a:r>
            <a:r>
              <a:rPr lang="en-GB" altLang="zh-CN" sz="1400" dirty="0" smtClean="0"/>
              <a:t>)</a:t>
            </a:r>
          </a:p>
          <a:p>
            <a:pPr lvl="1">
              <a:defRPr/>
            </a:pPr>
            <a:r>
              <a:rPr lang="en-US" altLang="zh-CN" sz="1400" dirty="0" smtClean="0"/>
              <a:t>The RQs and KPIs in 5.2/5.3/5.5/5.8/5.9/5.11/5.12/5.13 were updated/consolidated </a:t>
            </a:r>
            <a:endParaRPr lang="en-GB" altLang="zh-CN" sz="1400" dirty="0" smtClean="0"/>
          </a:p>
          <a:p>
            <a:pPr>
              <a:defRPr/>
            </a:pPr>
            <a:r>
              <a:rPr lang="en-GB" altLang="zh-CN" dirty="0" smtClean="0"/>
              <a:t>Work/Study </a:t>
            </a:r>
            <a:r>
              <a:rPr lang="en-GB" altLang="zh-CN" dirty="0"/>
              <a:t>Item Completion: </a:t>
            </a:r>
            <a:r>
              <a:rPr lang="en-GB" altLang="zh-CN" dirty="0" smtClean="0"/>
              <a:t>75%</a:t>
            </a:r>
            <a:endParaRPr lang="en-GB" altLang="zh-CN" dirty="0"/>
          </a:p>
          <a:p>
            <a:pPr>
              <a:defRPr/>
            </a:pPr>
            <a:r>
              <a:rPr lang="en-GB" altLang="zh-CN" dirty="0"/>
              <a:t>Controversial issues</a:t>
            </a:r>
          </a:p>
          <a:p>
            <a:pPr lvl="1">
              <a:defRPr/>
            </a:pPr>
            <a:r>
              <a:rPr lang="en-US" altLang="zh-CN" sz="1400" dirty="0"/>
              <a:t>Dispute about whether the background and primary applications are sufficiently captured when introducing the use case(mainly Chap 5.7 </a:t>
            </a:r>
            <a:r>
              <a:rPr lang="en-US" altLang="zh-CN" sz="1400" dirty="0" smtClean="0"/>
              <a:t>)</a:t>
            </a:r>
          </a:p>
          <a:p>
            <a:pPr lvl="1">
              <a:defRPr/>
            </a:pPr>
            <a:r>
              <a:rPr lang="en-US" altLang="zh-CN" sz="1400" dirty="0"/>
              <a:t>different understanding in how the use case should justify the proposed potential requirements. </a:t>
            </a:r>
            <a:endParaRPr lang="en-GB" altLang="zh-CN" sz="1400" dirty="0"/>
          </a:p>
          <a:p>
            <a:pPr lvl="2">
              <a:defRPr/>
            </a:pPr>
            <a:endParaRPr lang="en-US" altLang="zh-CN" sz="1600" b="1" dirty="0">
              <a:effectLst/>
              <a:latin typeface="Malgun Gothic" panose="020B0503020000020004" pitchFamily="34" charset="-127"/>
              <a:cs typeface="Malgun Gothic" panose="020B0503020000020004" pitchFamily="34" charset="-127"/>
            </a:endParaRP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smtClean="0"/>
              <a:t>FS</a:t>
            </a:r>
            <a:r>
              <a:rPr lang="en-US" altLang="zh-CN" dirty="0" smtClean="0"/>
              <a:t>_5GSEI</a:t>
            </a:r>
            <a:r>
              <a:rPr lang="en-GB" dirty="0" smtClean="0"/>
              <a:t>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altLang="zh-CN" dirty="0"/>
              <a:t>Planning for subsequent meetings</a:t>
            </a:r>
          </a:p>
          <a:p>
            <a:pPr lvl="1">
              <a:defRPr/>
            </a:pPr>
            <a:r>
              <a:rPr lang="en-GB" altLang="zh-CN" dirty="0" smtClean="0"/>
              <a:t>SA1#94e</a:t>
            </a:r>
            <a:r>
              <a:rPr lang="en-GB" altLang="zh-CN" dirty="0"/>
              <a:t>	(</a:t>
            </a:r>
            <a:r>
              <a:rPr lang="en-GB" altLang="zh-CN" dirty="0" smtClean="0"/>
              <a:t>05/2021</a:t>
            </a:r>
            <a:r>
              <a:rPr lang="en-GB" altLang="zh-CN" dirty="0"/>
              <a:t>): 100%</a:t>
            </a:r>
          </a:p>
          <a:p>
            <a:pPr lvl="2">
              <a:defRPr/>
            </a:pPr>
            <a:r>
              <a:rPr lang="en-GB" altLang="zh-CN" dirty="0"/>
              <a:t>Requirements / KPI consolidation</a:t>
            </a:r>
          </a:p>
          <a:p>
            <a:pPr lvl="2">
              <a:defRPr/>
            </a:pPr>
            <a:r>
              <a:rPr lang="en-GB" altLang="zh-CN" dirty="0"/>
              <a:t>Conclusions</a:t>
            </a:r>
          </a:p>
          <a:p>
            <a:pPr lvl="2">
              <a:defRPr/>
            </a:pPr>
            <a:r>
              <a:rPr lang="en-GB" altLang="zh-CN" dirty="0" smtClean="0"/>
              <a:t>WID</a:t>
            </a:r>
            <a:endParaRPr lang="en-GB" altLang="zh-CN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Email </a:t>
            </a:r>
            <a:r>
              <a:rPr lang="en-GB" dirty="0"/>
              <a:t>discussion </a:t>
            </a:r>
          </a:p>
          <a:p>
            <a:pPr lvl="1">
              <a:defRPr/>
            </a:pPr>
            <a:r>
              <a:rPr lang="en-GB" altLang="zh-CN" dirty="0" smtClean="0"/>
              <a:t>Consolidated </a:t>
            </a:r>
            <a:r>
              <a:rPr lang="en-GB" altLang="zh-CN" dirty="0"/>
              <a:t>requirements </a:t>
            </a:r>
            <a:r>
              <a:rPr lang="en-GB" altLang="zh-CN" dirty="0" smtClean="0"/>
              <a:t>and KPI recommendations</a:t>
            </a:r>
            <a:endParaRPr lang="en-GB" altLang="zh-CN" dirty="0"/>
          </a:p>
          <a:p>
            <a:pPr>
              <a:defRPr/>
            </a:pPr>
            <a:r>
              <a:rPr lang="en-GB" dirty="0" smtClean="0"/>
              <a:t>Telephone </a:t>
            </a:r>
            <a:r>
              <a:rPr lang="en-GB" dirty="0"/>
              <a:t>conference</a:t>
            </a:r>
          </a:p>
          <a:p>
            <a:pPr lvl="1">
              <a:defRPr/>
            </a:pPr>
            <a:r>
              <a:rPr lang="en-GB" dirty="0" smtClean="0"/>
              <a:t>Two CC will </a:t>
            </a:r>
            <a:r>
              <a:rPr lang="en-GB" dirty="0"/>
              <a:t>be </a:t>
            </a:r>
            <a:r>
              <a:rPr lang="en-GB" dirty="0" smtClean="0"/>
              <a:t>scheduled</a:t>
            </a: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341889" cy="782637"/>
          </a:xfrm>
        </p:spPr>
        <p:txBody>
          <a:bodyPr/>
          <a:lstStyle/>
          <a:p>
            <a:r>
              <a:rPr lang="en-GB" altLang="zh-CN" dirty="0" smtClean="0"/>
              <a:t>FS</a:t>
            </a:r>
            <a:r>
              <a:rPr lang="en-US" altLang="zh-CN" dirty="0" smtClean="0"/>
              <a:t>_5GSEI</a:t>
            </a:r>
            <a:r>
              <a:rPr lang="en-GB" dirty="0" smtClean="0"/>
              <a:t>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altLang="zh-CN" sz="2400" dirty="0"/>
              <a:t>Current expected completion dates:</a:t>
            </a:r>
          </a:p>
          <a:p>
            <a:pPr lvl="1">
              <a:defRPr/>
            </a:pPr>
            <a:r>
              <a:rPr lang="en-GB" altLang="zh-CN" sz="2000" dirty="0"/>
              <a:t>For information: SA#91 (03/2020)</a:t>
            </a:r>
          </a:p>
          <a:p>
            <a:pPr lvl="1">
              <a:defRPr/>
            </a:pPr>
            <a:r>
              <a:rPr lang="en-GB" altLang="zh-CN" sz="2000" dirty="0"/>
              <a:t>For approval: </a:t>
            </a:r>
            <a:r>
              <a:rPr lang="en-GB" altLang="zh-CN" sz="2000" dirty="0" smtClean="0"/>
              <a:t>SA#92 </a:t>
            </a:r>
            <a:r>
              <a:rPr lang="en-GB" altLang="zh-CN" sz="2000"/>
              <a:t>(</a:t>
            </a:r>
            <a:r>
              <a:rPr lang="en-GB" altLang="zh-CN" sz="2000" smtClean="0"/>
              <a:t>06/2021</a:t>
            </a:r>
            <a:r>
              <a:rPr lang="en-GB" altLang="zh-CN" sz="2000" dirty="0"/>
              <a:t>)</a:t>
            </a:r>
          </a:p>
          <a:p>
            <a:pPr>
              <a:defRPr/>
            </a:pPr>
            <a:r>
              <a:rPr lang="en-GB" altLang="zh-CN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 marL="457200" lvl="1" indent="0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smtClean="0"/>
              <a:t>FS</a:t>
            </a:r>
            <a:r>
              <a:rPr lang="en-US" altLang="zh-CN" dirty="0" smtClean="0"/>
              <a:t>_5GSEI</a:t>
            </a:r>
            <a:r>
              <a:rPr lang="en-US" dirty="0" smtClean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</a:t>
            </a:r>
            <a:r>
              <a:rPr lang="en-GB" sz="2400" dirty="0" smtClean="0"/>
              <a:t>approved </a:t>
            </a:r>
            <a:r>
              <a:rPr lang="en-GB" sz="2400" dirty="0"/>
              <a:t>at </a:t>
            </a:r>
            <a:r>
              <a:rPr lang="en-GB" sz="2400" dirty="0" smtClean="0"/>
              <a:t>SA1#90e</a:t>
            </a:r>
            <a:r>
              <a:rPr lang="en-GB" sz="2400" dirty="0"/>
              <a:t>/ </a:t>
            </a:r>
            <a:r>
              <a:rPr lang="en-GB" sz="2400" dirty="0" smtClean="0"/>
              <a:t>SA#88e</a:t>
            </a:r>
            <a:endParaRPr lang="en-GB" sz="2400" dirty="0"/>
          </a:p>
          <a:p>
            <a:pPr lvl="1">
              <a:defRPr/>
            </a:pPr>
            <a:r>
              <a:rPr lang="en-GB" sz="2000" dirty="0" smtClean="0"/>
              <a:t>Approved </a:t>
            </a:r>
            <a:r>
              <a:rPr lang="en-GB" sz="2000" dirty="0"/>
              <a:t>WID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S1-202276 /SP-200574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altLang="zh-CN" sz="2000" dirty="0"/>
              <a:t>SA1#91e-1 (08/2020): </a:t>
            </a:r>
            <a:r>
              <a:rPr lang="en-GB" altLang="zh-CN" sz="2000" dirty="0" smtClean="0"/>
              <a:t>20</a:t>
            </a:r>
            <a:r>
              <a:rPr lang="en-GB" altLang="zh-CN" sz="2000" dirty="0" smtClean="0"/>
              <a:t>%</a:t>
            </a:r>
          </a:p>
          <a:p>
            <a:pPr lvl="1">
              <a:defRPr/>
            </a:pPr>
            <a:r>
              <a:rPr lang="en-GB" altLang="zh-CN" sz="2000" dirty="0" smtClean="0"/>
              <a:t>SA1#92e-2 (11/2020</a:t>
            </a:r>
            <a:r>
              <a:rPr lang="en-GB" altLang="zh-CN" sz="2000" dirty="0"/>
              <a:t>): </a:t>
            </a:r>
            <a:r>
              <a:rPr lang="en-GB" altLang="zh-CN" sz="2000" dirty="0" smtClean="0"/>
              <a:t>40%</a:t>
            </a:r>
            <a:endParaRPr lang="en-GB" altLang="zh-CN" sz="2000" dirty="0"/>
          </a:p>
          <a:p>
            <a:pPr lvl="1">
              <a:defRPr/>
            </a:pPr>
            <a:r>
              <a:rPr lang="en-GB" altLang="zh-CN" sz="2000" dirty="0" smtClean="0"/>
              <a:t>SA1#93e-3 (03/2021): 75%</a:t>
            </a:r>
            <a:endParaRPr lang="en-GB" altLang="zh-CN" sz="2000" dirty="0"/>
          </a:p>
          <a:p>
            <a:pPr lvl="1">
              <a:defRPr/>
            </a:pPr>
            <a:endParaRPr lang="en-GB" altLang="zh-CN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807</TotalTime>
  <Words>319</Words>
  <Application>Microsoft Office PowerPoint</Application>
  <PresentationFormat>全屏显示(4:3)</PresentationFormat>
  <Paragraphs>63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Malgun Gothic</vt:lpstr>
      <vt:lpstr>MS Mincho</vt:lpstr>
      <vt:lpstr>Arial</vt:lpstr>
      <vt:lpstr>Bookman Old Style</vt:lpstr>
      <vt:lpstr>Times New Roman</vt:lpstr>
      <vt:lpstr>Blank Presentation</vt:lpstr>
      <vt:lpstr>FS_5GSEI Status Update Study on 5G Smart Energy and Infrastructure</vt:lpstr>
      <vt:lpstr>FS_5GSEI Progress</vt:lpstr>
      <vt:lpstr>FS_5GSEI Planning</vt:lpstr>
      <vt:lpstr>Work plan between meetings</vt:lpstr>
      <vt:lpstr>FS_5GSEI Completion Date</vt:lpstr>
      <vt:lpstr>FS_5GSEI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xiaxu-chinatelecom</cp:lastModifiedBy>
  <cp:revision>352</cp:revision>
  <cp:lastPrinted>2000-01-14T10:02:55Z</cp:lastPrinted>
  <dcterms:created xsi:type="dcterms:W3CDTF">1999-11-22T09:19:47Z</dcterms:created>
  <dcterms:modified xsi:type="dcterms:W3CDTF">2021-03-06T17:11:15Z</dcterms:modified>
  <cp:category>Presentation</cp:category>
</cp:coreProperties>
</file>