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4162" r:id="rId2"/>
  </p:sldMasterIdLst>
  <p:notesMasterIdLst>
    <p:notesMasterId r:id="rId8"/>
  </p:notesMasterIdLst>
  <p:handoutMasterIdLst>
    <p:handoutMasterId r:id="rId9"/>
  </p:handoutMasterIdLst>
  <p:sldIdLst>
    <p:sldId id="303" r:id="rId3"/>
    <p:sldId id="831" r:id="rId4"/>
    <p:sldId id="833" r:id="rId5"/>
    <p:sldId id="834" r:id="rId6"/>
    <p:sldId id="836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FFC000"/>
    <a:srgbClr val="632523"/>
    <a:srgbClr val="00CC00"/>
    <a:srgbClr val="BFBFBF"/>
    <a:srgbClr val="B6BEC8"/>
    <a:srgbClr val="339933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44" autoAdjust="0"/>
    <p:restoredTop sz="90247" autoAdjust="0"/>
  </p:normalViewPr>
  <p:slideViewPr>
    <p:cSldViewPr snapToGrid="0">
      <p:cViewPr varScale="1">
        <p:scale>
          <a:sx n="111" d="100"/>
          <a:sy n="111" d="100"/>
        </p:scale>
        <p:origin x="-594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3014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09415391-7C41-45B9-B2C7-2053ABCE3E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48F9766B-AD81-4E65-8477-D0A258C9D8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9194CB6-09ED-4230-96F3-D71076429263}" type="datetime1">
              <a:rPr lang="en-US" altLang="en-US"/>
              <a:pPr/>
              <a:t>11/11/2020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1A5DCF3C-1367-45F8-83CB-D68C11F57BC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97769051-91F6-4673-ADAD-626F0E2EBBB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AC48B73B-3DE0-44EE-9DBE-D97F299985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454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D0242962-27DF-4541-9426-C69C306980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89A1D14B-CD72-4B8C-B5D5-BBBB96CA56B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D3F7FD65-40BA-48FC-B289-E0E6D5F6F316}" type="datetime1">
              <a:rPr lang="en-US" altLang="en-US"/>
              <a:pPr/>
              <a:t>11/11/2020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75E8559C-B8B9-471A-A033-A697590F7E6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3BC40688-F81C-487B-A451-C8C287A58EF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329E8B4A-2335-400F-9632-CE6844CEDF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7AFB9199-2932-44ED-9AD3-3EC3E0F7B2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8167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E47F4DF-B80B-4141-9365-19B3320B2A62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Immediate Status Sharing Operation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549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※</a:t>
            </a:r>
            <a:r>
              <a:rPr lang="en-US" dirty="0" smtClean="0"/>
              <a:t>This example is more relevant for a collaboration scenario (a group/network of robots in a site/hotel/CCRC).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0646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40793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9C7A51-2BC1-42F1-A145-0B2321112824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55026-F356-4A11-866E-B0165937E6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24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A929E-A177-46E0-B8AA-E626F5939BDF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3345B-B461-41C8-AD99-FDF6606A4F0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6250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67C0DB-E940-4246-8205-6FD3D7F22EE2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9A56D-DF23-4C18-B2A0-C0E66B1E9DA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3857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4B5573-75C4-406B-AD0A-512308D124E0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EC4E8-3D78-4A98-B0AF-B8251653A1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163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5A9496-656B-4972-A692-D00609631418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534FE-0FE4-4E28-8CDB-DB22F37B1E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905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43488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83644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487F11-D6A6-4E8C-892D-40D8A02D58CF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18F7D-F0EA-43CF-80C6-30F92A22999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864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49F974-4EF6-47D4-98E4-18F14E06E2E2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3B921-3CA9-4519-8C0D-08B47C248D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407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F63E3F-F37A-46CE-82D2-04B12680D5EB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44EC3-83D0-4895-B960-594B2BCBF5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167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CC1AFF-3EFE-48A1-AB85-23B924083640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846D-9A8C-41E3-987A-011E484A90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51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9C73E6-37FC-4C3D-86EB-1F62DBEB024D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6D398-CA91-45C2-A261-0D06C26D4B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93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B4CB71-57FB-4F59-993C-0CDB7EF09648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34F3E-2DAD-4159-A385-F5807BD716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4392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xmlns="" id="{F64A8D34-DA6A-4B64-9B15-CD4C7B4AF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lIns="91430" tIns="45715" rIns="91430" bIns="45715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FB490E0-2F6F-48B8-AF3D-4D683CA36FFF}"/>
              </a:ext>
            </a:extLst>
          </p:cNvPr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LG Electronics 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D79BE2C0-D130-47DB-84BB-BE21BA757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xmlns="" id="{13570669-F093-43C7-AF18-D7BF6D088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2020</a:t>
            </a:r>
            <a:endParaRPr lang="en-GB" altLang="en-US" sz="800" dirty="0"/>
          </a:p>
        </p:txBody>
      </p:sp>
      <p:sp>
        <p:nvSpPr>
          <p:cNvPr id="1033" name="Oval 11">
            <a:extLst>
              <a:ext uri="{FF2B5EF4-FFF2-40B4-BE49-F238E27FC236}">
                <a16:creationId xmlns:a16="http://schemas.microsoft.com/office/drawing/2014/main" xmlns="" id="{16EE53AA-8C0F-4CEA-842E-0B879A40C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fld id="{ED7EC1E0-FCF4-457B-9482-17E59F75F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3" r:id="rId1"/>
    <p:sldLayoutId id="2147484940" r:id="rId2"/>
    <p:sldLayoutId id="214748494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51813B7-5281-4EC8-A601-C5D25279725F}" type="datetimeFigureOut">
              <a:rPr lang="en-GB" altLang="en-US"/>
              <a:pPr/>
              <a:t>11/11/2020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E2F4FC1-DDAD-4142-A292-9A8D374E8CA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2" r:id="rId1"/>
    <p:sldLayoutId id="2147484943" r:id="rId2"/>
    <p:sldLayoutId id="2147484944" r:id="rId3"/>
    <p:sldLayoutId id="2147484945" r:id="rId4"/>
    <p:sldLayoutId id="2147484946" r:id="rId5"/>
    <p:sldLayoutId id="2147484947" r:id="rId6"/>
    <p:sldLayoutId id="2147484948" r:id="rId7"/>
    <p:sldLayoutId id="2147484949" r:id="rId8"/>
    <p:sldLayoutId id="2147484950" r:id="rId9"/>
    <p:sldLayoutId id="2147484951" r:id="rId10"/>
    <p:sldLayoutId id="21474849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4AD438E2-4CB6-47CA-A95B-1DA6815A8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368" y="1356148"/>
            <a:ext cx="7323442" cy="12954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lIns="91430" tIns="45715" rIns="91430" bIns="45715" anchor="ctr">
            <a:normAutofit/>
          </a:bodyPr>
          <a:lstStyle/>
          <a:p>
            <a:pPr algn="ctr"/>
            <a:r>
              <a:rPr lang="en-US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Some examples </a:t>
            </a:r>
            <a:r>
              <a:rPr lang="en-US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for time bounded communication </a:t>
            </a:r>
            <a:r>
              <a:rPr lang="en-US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for FS_SOBOT</a:t>
            </a:r>
            <a:endParaRPr lang="en-US" altLang="en-US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/>
            <a:r>
              <a:rPr lang="en-US" altLang="en-US" sz="1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 </a:t>
            </a:r>
            <a:endParaRPr lang="en-GB" altLang="en-US" sz="1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2530475" y="3862006"/>
            <a:ext cx="6249968" cy="853214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200" dirty="0" smtClean="0">
                <a:latin typeface="Arial" charset="0"/>
              </a:rPr>
              <a:t/>
            </a:r>
            <a:br>
              <a:rPr lang="en-GB" altLang="en-US" sz="1200" dirty="0" smtClean="0">
                <a:latin typeface="Arial" charset="0"/>
              </a:rPr>
            </a:br>
            <a:r>
              <a:rPr lang="en-GB" altLang="en-US" sz="1200" dirty="0" smtClean="0">
                <a:latin typeface="Arial" charset="0"/>
              </a:rPr>
              <a:t>Source: 		Ki-Dong Lee, LG </a:t>
            </a:r>
            <a:r>
              <a:rPr lang="en-GB" altLang="en-US" sz="1200" dirty="0" smtClean="0">
                <a:latin typeface="Arial" charset="0"/>
              </a:rPr>
              <a:t>Electronics [kidong.lee(at)lge.com]</a:t>
            </a:r>
            <a:endParaRPr lang="en-GB" altLang="en-US" sz="1200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200" dirty="0" smtClean="0">
                <a:latin typeface="Arial" charset="0"/>
              </a:rPr>
              <a:t>Agenda item: 	</a:t>
            </a:r>
            <a:r>
              <a:rPr lang="en-GB" altLang="en-US" sz="1200" dirty="0" smtClean="0">
                <a:latin typeface="Arial" charset="0"/>
              </a:rPr>
              <a:t>4</a:t>
            </a:r>
            <a:endParaRPr lang="en-GB" altLang="en-US" sz="1200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200" dirty="0" smtClean="0">
                <a:latin typeface="Arial" charset="0"/>
              </a:rPr>
              <a:t>Document  for:	Discussion 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296856" y="3023929"/>
            <a:ext cx="23596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GB" altLang="en-US" sz="1800" dirty="0"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dirty="0" smtClean="0">
                <a:latin typeface="Times New Roman" pitchFamily="18" charset="0"/>
              </a:rPr>
              <a:t>.</a:t>
            </a:r>
            <a:endParaRPr lang="en-GB" altLang="en-US" sz="1600" dirty="0">
              <a:latin typeface="Arial" charset="0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SA1#92E</a:t>
            </a:r>
            <a:endParaRPr lang="sv-SE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 10-19</a:t>
            </a:r>
            <a:r>
              <a:rPr lang="sv-SE" sz="1200" b="1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v-SE" sz="1200" b="1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sv-S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9656645">
            <a:off x="4264060" y="1128269"/>
            <a:ext cx="255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.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34100" y="165357"/>
            <a:ext cx="1438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S1-204295</a:t>
            </a:r>
            <a:endParaRPr lang="en-US" sz="1200" dirty="0"/>
          </a:p>
          <a:p>
            <a:r>
              <a:rPr lang="en-US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Supplementary for</a:t>
            </a:r>
          </a:p>
          <a:p>
            <a:r>
              <a:rPr lang="en-US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S1-204140</a:t>
            </a:r>
            <a:endParaRPr lang="en-US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3280" y="2469931"/>
            <a:ext cx="61044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※ </a:t>
            </a:r>
            <a:r>
              <a:rPr lang="en-US" altLang="ko-KR" sz="1400" dirty="0" smtClean="0"/>
              <a:t>After some offline discussions on Day 2, it was suggested to provide some simple examples that can help more concretely understand the Study objective.</a:t>
            </a:r>
          </a:p>
          <a:p>
            <a:r>
              <a:rPr lang="en-US" sz="1400" dirty="0" smtClean="0"/>
              <a:t>Some examples are presented in order to show how App layer info can be utilized in transport layer to help improve Service Robots operation.</a:t>
            </a:r>
            <a:endParaRPr lang="en-US" sz="1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1) Example of Immediate Status Report Operation: </a:t>
            </a:r>
            <a:r>
              <a:rPr lang="en-US" sz="2400" dirty="0" err="1" smtClean="0"/>
              <a:t>eCall</a:t>
            </a:r>
            <a:r>
              <a:rPr lang="en-US" sz="2400" dirty="0" smtClean="0"/>
              <a:t> (Post-accident response)</a:t>
            </a:r>
            <a:r>
              <a:rPr lang="en-US" sz="1600" dirty="0" smtClean="0"/>
              <a:t> (1/2)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85158" y="1871572"/>
            <a:ext cx="5038898" cy="2562983"/>
            <a:chOff x="2643448" y="1543504"/>
            <a:chExt cx="5038898" cy="25629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2643448" y="1780500"/>
              <a:ext cx="1762298" cy="232598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826155" y="3104803"/>
              <a:ext cx="1348913" cy="73725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/>
                <a:t>4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 Transport layer:</a:t>
              </a:r>
            </a:p>
            <a:p>
              <a:pPr algn="ctr"/>
              <a:r>
                <a:rPr lang="en-US" dirty="0" smtClean="0"/>
                <a:t>Initiates </a:t>
              </a:r>
              <a:r>
                <a:rPr lang="en-US" dirty="0" err="1" smtClean="0"/>
                <a:t>eCall</a:t>
              </a:r>
              <a:r>
                <a:rPr lang="en-US" dirty="0" smtClean="0"/>
                <a:t> + </a:t>
              </a:r>
              <a:r>
                <a:rPr lang="en-US" dirty="0"/>
                <a:t>sends status data (MSD</a:t>
              </a:r>
              <a:r>
                <a:rPr lang="en-US" dirty="0" smtClean="0"/>
                <a:t>)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970415" y="2100156"/>
              <a:ext cx="1144385" cy="57654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3) App layer: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PCSSF provides indication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2709606" y="2388426"/>
              <a:ext cx="233099" cy="678970"/>
            </a:xfrm>
            <a:custGeom>
              <a:avLst/>
              <a:gdLst>
                <a:gd name="connsiteX0" fmla="*/ 191536 w 233099"/>
                <a:gd name="connsiteY0" fmla="*/ 0 h 881149"/>
                <a:gd name="connsiteX1" fmla="*/ 343 w 233099"/>
                <a:gd name="connsiteY1" fmla="*/ 473826 h 881149"/>
                <a:gd name="connsiteX2" fmla="*/ 233099 w 233099"/>
                <a:gd name="connsiteY2" fmla="*/ 881149 h 88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099" h="881149">
                  <a:moveTo>
                    <a:pt x="191536" y="0"/>
                  </a:moveTo>
                  <a:cubicBezTo>
                    <a:pt x="92476" y="163484"/>
                    <a:pt x="-6584" y="326968"/>
                    <a:pt x="343" y="473826"/>
                  </a:cubicBezTo>
                  <a:cubicBezTo>
                    <a:pt x="7270" y="620684"/>
                    <a:pt x="120184" y="750916"/>
                    <a:pt x="233099" y="881149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09352" y="1543504"/>
              <a:ext cx="3626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UE</a:t>
              </a:r>
              <a:endParaRPr lang="en-US" b="1" dirty="0"/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6537961" y="2215341"/>
              <a:ext cx="1144385" cy="49876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Network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(or 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PSAP)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14800" y="2560320"/>
              <a:ext cx="2369127" cy="814647"/>
            </a:xfrm>
            <a:custGeom>
              <a:avLst/>
              <a:gdLst>
                <a:gd name="connsiteX0" fmla="*/ 0 w 2369127"/>
                <a:gd name="connsiteY0" fmla="*/ 814647 h 814647"/>
                <a:gd name="connsiteX1" fmla="*/ 1479665 w 2369127"/>
                <a:gd name="connsiteY1" fmla="*/ 615142 h 814647"/>
                <a:gd name="connsiteX2" fmla="*/ 2369127 w 2369127"/>
                <a:gd name="connsiteY2" fmla="*/ 0 h 8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9127" h="814647">
                  <a:moveTo>
                    <a:pt x="0" y="814647"/>
                  </a:moveTo>
                  <a:cubicBezTo>
                    <a:pt x="542405" y="782782"/>
                    <a:pt x="1084810" y="750917"/>
                    <a:pt x="1479665" y="615142"/>
                  </a:cubicBezTo>
                  <a:cubicBezTo>
                    <a:pt x="1874520" y="479367"/>
                    <a:pt x="2121823" y="239683"/>
                    <a:pt x="2369127" y="0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785158" y="1301610"/>
            <a:ext cx="21403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1) pre-crash sensing (detected)</a:t>
            </a:r>
          </a:p>
          <a:p>
            <a:r>
              <a:rPr lang="en-US" sz="1100" dirty="0" smtClean="0"/>
              <a:t>2a) Accident happened</a:t>
            </a:r>
          </a:p>
          <a:p>
            <a:r>
              <a:rPr lang="en-US" sz="1100" dirty="0" smtClean="0"/>
              <a:t>2b) Accident avoided</a:t>
            </a:r>
            <a:endParaRPr 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4129779" y="4396384"/>
            <a:ext cx="4862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PCSSF: pre-crash system sensing function (or PCSS, pre-crash safety system);</a:t>
            </a:r>
          </a:p>
          <a:p>
            <a:r>
              <a:rPr lang="en-US" dirty="0" smtClean="0"/>
              <a:t>Role: Predicts a collision before it happens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21545" y="4550273"/>
            <a:ext cx="2162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flow: 1)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/>
              <a:t>2a) or 2b)  </a:t>
            </a:r>
            <a:r>
              <a:rPr lang="en-US" dirty="0" smtClean="0">
                <a:sym typeface="Wingdings" panose="05000000000000000000" pitchFamily="2" charset="2"/>
              </a:rPr>
              <a:t> 3)  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2541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1) Example of Immediate Status Report</a:t>
            </a:r>
            <a:r>
              <a:rPr lang="en-US" sz="2400" dirty="0"/>
              <a:t> </a:t>
            </a:r>
            <a:r>
              <a:rPr lang="en-US" sz="2400" dirty="0" smtClean="0"/>
              <a:t>Operation: </a:t>
            </a:r>
            <a:r>
              <a:rPr lang="en-US" sz="2400" dirty="0" err="1" smtClean="0"/>
              <a:t>eCall</a:t>
            </a:r>
            <a:r>
              <a:rPr lang="en-US" sz="2400" dirty="0" smtClean="0"/>
              <a:t> (Post-accident response)</a:t>
            </a:r>
            <a:r>
              <a:rPr lang="en-US" sz="2400" dirty="0"/>
              <a:t> </a:t>
            </a:r>
            <a:r>
              <a:rPr lang="en-US" sz="1600" dirty="0" smtClean="0"/>
              <a:t>(2/2</a:t>
            </a:r>
            <a:r>
              <a:rPr lang="en-US" sz="1600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85158" y="1871572"/>
            <a:ext cx="5038898" cy="2562983"/>
            <a:chOff x="2643448" y="1543504"/>
            <a:chExt cx="5038898" cy="25629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2643448" y="1780500"/>
              <a:ext cx="1762298" cy="232598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826155" y="3104803"/>
              <a:ext cx="1348913" cy="73725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/>
                <a:t>4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 Transport layer:</a:t>
              </a:r>
            </a:p>
            <a:p>
              <a:pPr algn="ctr"/>
              <a:r>
                <a:rPr lang="en-US" dirty="0" smtClean="0"/>
                <a:t>Initiates </a:t>
              </a:r>
              <a:r>
                <a:rPr lang="en-US" dirty="0" err="1" smtClean="0"/>
                <a:t>eCall</a:t>
              </a:r>
              <a:r>
                <a:rPr lang="en-US" dirty="0" smtClean="0"/>
                <a:t> + </a:t>
              </a:r>
              <a:r>
                <a:rPr lang="en-US" dirty="0"/>
                <a:t>sends status data (MSD</a:t>
              </a:r>
              <a:r>
                <a:rPr lang="en-US" dirty="0" smtClean="0"/>
                <a:t>)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970415" y="2100156"/>
              <a:ext cx="1144385" cy="57654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3) App layer: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PCSSF provides indication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2709606" y="2388426"/>
              <a:ext cx="233099" cy="678970"/>
            </a:xfrm>
            <a:custGeom>
              <a:avLst/>
              <a:gdLst>
                <a:gd name="connsiteX0" fmla="*/ 191536 w 233099"/>
                <a:gd name="connsiteY0" fmla="*/ 0 h 881149"/>
                <a:gd name="connsiteX1" fmla="*/ 343 w 233099"/>
                <a:gd name="connsiteY1" fmla="*/ 473826 h 881149"/>
                <a:gd name="connsiteX2" fmla="*/ 233099 w 233099"/>
                <a:gd name="connsiteY2" fmla="*/ 881149 h 88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099" h="881149">
                  <a:moveTo>
                    <a:pt x="191536" y="0"/>
                  </a:moveTo>
                  <a:cubicBezTo>
                    <a:pt x="92476" y="163484"/>
                    <a:pt x="-6584" y="326968"/>
                    <a:pt x="343" y="473826"/>
                  </a:cubicBezTo>
                  <a:cubicBezTo>
                    <a:pt x="7270" y="620684"/>
                    <a:pt x="120184" y="750916"/>
                    <a:pt x="233099" y="881149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09352" y="1543504"/>
              <a:ext cx="3626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UE</a:t>
              </a:r>
              <a:endParaRPr lang="en-US" b="1" dirty="0"/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6537961" y="2215341"/>
              <a:ext cx="1144385" cy="49876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Network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(or 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PSAP)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14800" y="2560320"/>
              <a:ext cx="2369127" cy="814647"/>
            </a:xfrm>
            <a:custGeom>
              <a:avLst/>
              <a:gdLst>
                <a:gd name="connsiteX0" fmla="*/ 0 w 2369127"/>
                <a:gd name="connsiteY0" fmla="*/ 814647 h 814647"/>
                <a:gd name="connsiteX1" fmla="*/ 1479665 w 2369127"/>
                <a:gd name="connsiteY1" fmla="*/ 615142 h 814647"/>
                <a:gd name="connsiteX2" fmla="*/ 2369127 w 2369127"/>
                <a:gd name="connsiteY2" fmla="*/ 0 h 8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9127" h="814647">
                  <a:moveTo>
                    <a:pt x="0" y="814647"/>
                  </a:moveTo>
                  <a:cubicBezTo>
                    <a:pt x="542405" y="782782"/>
                    <a:pt x="1084810" y="750917"/>
                    <a:pt x="1479665" y="615142"/>
                  </a:cubicBezTo>
                  <a:cubicBezTo>
                    <a:pt x="1874520" y="479367"/>
                    <a:pt x="2121823" y="239683"/>
                    <a:pt x="2369127" y="0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785158" y="1301610"/>
            <a:ext cx="21403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1) pre-crash sensing (detected)</a:t>
            </a:r>
          </a:p>
          <a:p>
            <a:r>
              <a:rPr lang="en-US" sz="1100" dirty="0" smtClean="0"/>
              <a:t>2a) Accident </a:t>
            </a:r>
            <a:r>
              <a:rPr lang="en-US" sz="1100" u="sng" dirty="0" smtClean="0"/>
              <a:t>happened</a:t>
            </a:r>
          </a:p>
          <a:p>
            <a:r>
              <a:rPr lang="en-US" sz="1100" dirty="0" smtClean="0"/>
              <a:t>2b) Accident avoided</a:t>
            </a:r>
            <a:endParaRPr lang="en-US" sz="11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3331325" y="1608811"/>
            <a:ext cx="1298864" cy="29296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630189" y="1645919"/>
            <a:ext cx="39966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Reporting procedure is initiated at state 2 (i.e., 2a);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communication module </a:t>
            </a:r>
            <a:r>
              <a:rPr lang="en-US" sz="1100" u="sng" dirty="0" smtClean="0">
                <a:solidFill>
                  <a:srgbClr val="006600"/>
                </a:solidFill>
              </a:rPr>
              <a:t>failed</a:t>
            </a:r>
            <a:r>
              <a:rPr lang="en-US" sz="1100" dirty="0" smtClean="0">
                <a:solidFill>
                  <a:srgbClr val="006600"/>
                </a:solidFill>
              </a:rPr>
              <a:t>, Report cannot be sent out</a:t>
            </a:r>
            <a:endParaRPr lang="en-US" sz="11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2438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2) Example </a:t>
            </a:r>
            <a:r>
              <a:rPr lang="en-US" sz="2400" dirty="0"/>
              <a:t>of time bounded </a:t>
            </a:r>
            <a:r>
              <a:rPr lang="en-US" sz="2400" dirty="0" smtClean="0"/>
              <a:t>communication: a network of service robots (case 1)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85158" y="1871572"/>
            <a:ext cx="5038898" cy="2562983"/>
            <a:chOff x="2643448" y="1543504"/>
            <a:chExt cx="5038898" cy="25629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2643448" y="1780500"/>
              <a:ext cx="1762298" cy="232598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826155" y="3104803"/>
              <a:ext cx="1348913" cy="73725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3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 Transport layer:</a:t>
              </a:r>
            </a:p>
            <a:p>
              <a:pPr algn="ctr"/>
              <a:r>
                <a:rPr lang="en-US" dirty="0" smtClean="0"/>
                <a:t>Initiates Status Sharing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970415" y="2100156"/>
              <a:ext cx="1144385" cy="57654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2) App layer: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provides indication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2709606" y="2388426"/>
              <a:ext cx="233099" cy="678970"/>
            </a:xfrm>
            <a:custGeom>
              <a:avLst/>
              <a:gdLst>
                <a:gd name="connsiteX0" fmla="*/ 191536 w 233099"/>
                <a:gd name="connsiteY0" fmla="*/ 0 h 881149"/>
                <a:gd name="connsiteX1" fmla="*/ 343 w 233099"/>
                <a:gd name="connsiteY1" fmla="*/ 473826 h 881149"/>
                <a:gd name="connsiteX2" fmla="*/ 233099 w 233099"/>
                <a:gd name="connsiteY2" fmla="*/ 881149 h 88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099" h="881149">
                  <a:moveTo>
                    <a:pt x="191536" y="0"/>
                  </a:moveTo>
                  <a:cubicBezTo>
                    <a:pt x="92476" y="163484"/>
                    <a:pt x="-6584" y="326968"/>
                    <a:pt x="343" y="473826"/>
                  </a:cubicBezTo>
                  <a:cubicBezTo>
                    <a:pt x="7270" y="620684"/>
                    <a:pt x="120184" y="750916"/>
                    <a:pt x="233099" y="881149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09352" y="1543504"/>
              <a:ext cx="8835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UE1 (robot</a:t>
              </a:r>
              <a:r>
                <a:rPr lang="en-US" b="1" dirty="0" smtClean="0"/>
                <a:t>)</a:t>
              </a:r>
              <a:endParaRPr lang="en-US" b="1" dirty="0"/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6537961" y="2215341"/>
              <a:ext cx="1144385" cy="49876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Cloud </a:t>
              </a:r>
              <a:r>
                <a:rPr lang="en-US" dirty="0"/>
                <a:t>server 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(Service</a:t>
              </a:r>
              <a:r>
                <a:rPr kumimoji="0" lang="en-US" sz="1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Robot operation center)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14800" y="2560320"/>
              <a:ext cx="2369127" cy="814647"/>
            </a:xfrm>
            <a:custGeom>
              <a:avLst/>
              <a:gdLst>
                <a:gd name="connsiteX0" fmla="*/ 0 w 2369127"/>
                <a:gd name="connsiteY0" fmla="*/ 814647 h 814647"/>
                <a:gd name="connsiteX1" fmla="*/ 1479665 w 2369127"/>
                <a:gd name="connsiteY1" fmla="*/ 615142 h 814647"/>
                <a:gd name="connsiteX2" fmla="*/ 2369127 w 2369127"/>
                <a:gd name="connsiteY2" fmla="*/ 0 h 8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9127" h="814647">
                  <a:moveTo>
                    <a:pt x="0" y="814647"/>
                  </a:moveTo>
                  <a:cubicBezTo>
                    <a:pt x="542405" y="782782"/>
                    <a:pt x="1084810" y="750917"/>
                    <a:pt x="1479665" y="615142"/>
                  </a:cubicBezTo>
                  <a:cubicBezTo>
                    <a:pt x="1874520" y="479367"/>
                    <a:pt x="2121823" y="239683"/>
                    <a:pt x="2369127" y="0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652954" y="1257542"/>
            <a:ext cx="21403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1) pre-crash sensing (detected)</a:t>
            </a:r>
          </a:p>
          <a:p>
            <a:r>
              <a:rPr lang="en-US" sz="1100" dirty="0" smtClean="0"/>
              <a:t>4a) Accident happened</a:t>
            </a:r>
          </a:p>
          <a:p>
            <a:r>
              <a:rPr lang="en-US" sz="1100" dirty="0" smtClean="0"/>
              <a:t>4b) Accident avoided</a:t>
            </a:r>
            <a:endParaRPr lang="en-US" sz="11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3742745" y="1222872"/>
            <a:ext cx="757243" cy="1602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499988" y="1084675"/>
            <a:ext cx="45007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(pre-)Reporting procedure is initiated at state 1;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communication module failed at state 4, Status is already shared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robot body is lost (fell from cliff) or damaged, </a:t>
            </a:r>
            <a:r>
              <a:rPr lang="en-US" sz="1100" dirty="0">
                <a:solidFill>
                  <a:srgbClr val="006600"/>
                </a:solidFill>
              </a:rPr>
              <a:t>Status </a:t>
            </a:r>
            <a:r>
              <a:rPr lang="en-US" sz="1100" dirty="0" smtClean="0">
                <a:solidFill>
                  <a:srgbClr val="006600"/>
                </a:solidFill>
              </a:rPr>
              <a:t>is already shared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accident is avoided, robot (UE1) can give indication to server to ignore</a:t>
            </a:r>
            <a:endParaRPr lang="en-US" sz="1100" dirty="0">
              <a:solidFill>
                <a:srgbClr val="006600"/>
              </a:solidFill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3222434" y="1578171"/>
            <a:ext cx="2352502" cy="1040338"/>
          </a:xfrm>
          <a:custGeom>
            <a:avLst/>
            <a:gdLst>
              <a:gd name="connsiteX0" fmla="*/ 0 w 2352502"/>
              <a:gd name="connsiteY0" fmla="*/ 9560 h 1040338"/>
              <a:gd name="connsiteX1" fmla="*/ 822960 w 2352502"/>
              <a:gd name="connsiteY1" fmla="*/ 84374 h 1040338"/>
              <a:gd name="connsiteX2" fmla="*/ 1421476 w 2352502"/>
              <a:gd name="connsiteY2" fmla="*/ 624702 h 1040338"/>
              <a:gd name="connsiteX3" fmla="*/ 1911927 w 2352502"/>
              <a:gd name="connsiteY3" fmla="*/ 965524 h 1040338"/>
              <a:gd name="connsiteX4" fmla="*/ 2352502 w 2352502"/>
              <a:gd name="connsiteY4" fmla="*/ 1040338 h 10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502" h="1040338">
                <a:moveTo>
                  <a:pt x="0" y="9560"/>
                </a:moveTo>
                <a:cubicBezTo>
                  <a:pt x="293023" y="-4295"/>
                  <a:pt x="586047" y="-18150"/>
                  <a:pt x="822960" y="84374"/>
                </a:cubicBezTo>
                <a:cubicBezTo>
                  <a:pt x="1059873" y="186898"/>
                  <a:pt x="1239982" y="477844"/>
                  <a:pt x="1421476" y="624702"/>
                </a:cubicBezTo>
                <a:cubicBezTo>
                  <a:pt x="1602970" y="771560"/>
                  <a:pt x="1756756" y="896251"/>
                  <a:pt x="1911927" y="965524"/>
                </a:cubicBezTo>
                <a:cubicBezTo>
                  <a:pt x="2067098" y="1034797"/>
                  <a:pt x="2209800" y="1037567"/>
                  <a:pt x="2352502" y="1040338"/>
                </a:cubicBezTo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3217025" y="1654233"/>
            <a:ext cx="2327564" cy="1082728"/>
          </a:xfrm>
          <a:custGeom>
            <a:avLst/>
            <a:gdLst>
              <a:gd name="connsiteX0" fmla="*/ 0 w 2327564"/>
              <a:gd name="connsiteY0" fmla="*/ 0 h 1082728"/>
              <a:gd name="connsiteX1" fmla="*/ 731520 w 2327564"/>
              <a:gd name="connsiteY1" fmla="*/ 473825 h 1082728"/>
              <a:gd name="connsiteX2" fmla="*/ 1188720 w 2327564"/>
              <a:gd name="connsiteY2" fmla="*/ 989214 h 1082728"/>
              <a:gd name="connsiteX3" fmla="*/ 2327564 w 2327564"/>
              <a:gd name="connsiteY3" fmla="*/ 1080654 h 108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564" h="1082728">
                <a:moveTo>
                  <a:pt x="0" y="0"/>
                </a:moveTo>
                <a:cubicBezTo>
                  <a:pt x="266700" y="154478"/>
                  <a:pt x="533400" y="308956"/>
                  <a:pt x="731520" y="473825"/>
                </a:cubicBezTo>
                <a:cubicBezTo>
                  <a:pt x="929640" y="638694"/>
                  <a:pt x="922713" y="888076"/>
                  <a:pt x="1188720" y="989214"/>
                </a:cubicBezTo>
                <a:cubicBezTo>
                  <a:pt x="1454727" y="1090352"/>
                  <a:pt x="1891145" y="1085503"/>
                  <a:pt x="2327564" y="1080654"/>
                </a:cubicBezTo>
              </a:path>
            </a:pathLst>
          </a:custGeom>
          <a:noFill/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3089430" y="1778924"/>
            <a:ext cx="2402379" cy="1455348"/>
          </a:xfrm>
          <a:custGeom>
            <a:avLst/>
            <a:gdLst>
              <a:gd name="connsiteX0" fmla="*/ 0 w 2402379"/>
              <a:gd name="connsiteY0" fmla="*/ 0 h 1455348"/>
              <a:gd name="connsiteX1" fmla="*/ 540328 w 2402379"/>
              <a:gd name="connsiteY1" fmla="*/ 282632 h 1455348"/>
              <a:gd name="connsiteX2" fmla="*/ 1263535 w 2402379"/>
              <a:gd name="connsiteY2" fmla="*/ 1413163 h 1455348"/>
              <a:gd name="connsiteX3" fmla="*/ 2402379 w 2402379"/>
              <a:gd name="connsiteY3" fmla="*/ 1105592 h 145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2379" h="1455348">
                <a:moveTo>
                  <a:pt x="0" y="0"/>
                </a:moveTo>
                <a:cubicBezTo>
                  <a:pt x="164869" y="23552"/>
                  <a:pt x="329739" y="47105"/>
                  <a:pt x="540328" y="282632"/>
                </a:cubicBezTo>
                <a:cubicBezTo>
                  <a:pt x="750917" y="518159"/>
                  <a:pt x="953193" y="1276003"/>
                  <a:pt x="1263535" y="1413163"/>
                </a:cubicBezTo>
                <a:cubicBezTo>
                  <a:pt x="1573877" y="1550323"/>
                  <a:pt x="1988128" y="1327957"/>
                  <a:pt x="2402379" y="1105592"/>
                </a:cubicBezTo>
              </a:path>
            </a:pathLst>
          </a:custGeom>
          <a:noFill/>
          <a:ln w="25400" cap="flat" cmpd="sng" algn="ctr">
            <a:solidFill>
              <a:srgbClr val="006600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 rot="2512919">
            <a:off x="3648876" y="1955251"/>
            <a:ext cx="14638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 Confirms Positive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rot="3591516">
            <a:off x="3580591" y="2675483"/>
            <a:ext cx="993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UE1 Confirms Negative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86778" y="32084"/>
            <a:ext cx="7144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App layer info (indication) is utilized to improve transport layer feature, in order to improve the quality of robot operations.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74427" y="4525702"/>
            <a:ext cx="21275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flow: 1)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/>
              <a:t>2) </a:t>
            </a:r>
            <a:r>
              <a:rPr lang="en-US" dirty="0" smtClean="0">
                <a:sym typeface="Wingdings" panose="05000000000000000000" pitchFamily="2" charset="2"/>
              </a:rPr>
              <a:t> 3)  4a) or 4b)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6305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3) Example of </a:t>
            </a:r>
            <a:r>
              <a:rPr lang="en-US" sz="2400" dirty="0"/>
              <a:t>time bounded </a:t>
            </a:r>
            <a:r>
              <a:rPr lang="en-US" sz="2400" dirty="0" smtClean="0"/>
              <a:t>communication: a network of service robots </a:t>
            </a:r>
            <a:r>
              <a:rPr lang="en-US" sz="2400" dirty="0"/>
              <a:t>(case 2: neighbors assist)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85158" y="1871572"/>
            <a:ext cx="6587081" cy="2562983"/>
            <a:chOff x="2643448" y="1543504"/>
            <a:chExt cx="6587081" cy="25629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2643448" y="1780500"/>
              <a:ext cx="1762298" cy="232598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826155" y="3104803"/>
              <a:ext cx="1348913" cy="73725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3</a:t>
              </a: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 Transport layer:</a:t>
              </a:r>
            </a:p>
            <a:p>
              <a:pPr algn="ctr"/>
              <a:r>
                <a:rPr lang="en-US" dirty="0" smtClean="0"/>
                <a:t>Initiates </a:t>
              </a:r>
              <a:r>
                <a:rPr lang="en-US" dirty="0"/>
                <a:t>Status Sharing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970415" y="2100156"/>
              <a:ext cx="1144385" cy="57654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2) App layer: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provides indication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2709606" y="2388426"/>
              <a:ext cx="233099" cy="678970"/>
            </a:xfrm>
            <a:custGeom>
              <a:avLst/>
              <a:gdLst>
                <a:gd name="connsiteX0" fmla="*/ 191536 w 233099"/>
                <a:gd name="connsiteY0" fmla="*/ 0 h 881149"/>
                <a:gd name="connsiteX1" fmla="*/ 343 w 233099"/>
                <a:gd name="connsiteY1" fmla="*/ 473826 h 881149"/>
                <a:gd name="connsiteX2" fmla="*/ 233099 w 233099"/>
                <a:gd name="connsiteY2" fmla="*/ 881149 h 88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099" h="881149">
                  <a:moveTo>
                    <a:pt x="191536" y="0"/>
                  </a:moveTo>
                  <a:cubicBezTo>
                    <a:pt x="92476" y="163484"/>
                    <a:pt x="-6584" y="326968"/>
                    <a:pt x="343" y="473826"/>
                  </a:cubicBezTo>
                  <a:cubicBezTo>
                    <a:pt x="7270" y="620684"/>
                    <a:pt x="120184" y="750916"/>
                    <a:pt x="233099" y="881149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09352" y="1543504"/>
              <a:ext cx="8835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UE1 (robot)</a:t>
              </a:r>
              <a:endParaRPr lang="en-US" b="1" dirty="0"/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8086144" y="2381548"/>
              <a:ext cx="1144385" cy="498763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Cloud server (Service</a:t>
              </a:r>
              <a:r>
                <a:rPr kumimoji="0" lang="en-US" sz="1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Robot operation center)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6296564" y="2790106"/>
              <a:ext cx="1711673" cy="722020"/>
            </a:xfrm>
            <a:custGeom>
              <a:avLst/>
              <a:gdLst>
                <a:gd name="connsiteX0" fmla="*/ 0 w 2369127"/>
                <a:gd name="connsiteY0" fmla="*/ 814647 h 814647"/>
                <a:gd name="connsiteX1" fmla="*/ 1479665 w 2369127"/>
                <a:gd name="connsiteY1" fmla="*/ 615142 h 814647"/>
                <a:gd name="connsiteX2" fmla="*/ 2369127 w 2369127"/>
                <a:gd name="connsiteY2" fmla="*/ 0 h 8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9127" h="814647">
                  <a:moveTo>
                    <a:pt x="0" y="814647"/>
                  </a:moveTo>
                  <a:cubicBezTo>
                    <a:pt x="542405" y="782782"/>
                    <a:pt x="1084810" y="750917"/>
                    <a:pt x="1479665" y="615142"/>
                  </a:cubicBezTo>
                  <a:cubicBezTo>
                    <a:pt x="1874520" y="479367"/>
                    <a:pt x="2121823" y="239683"/>
                    <a:pt x="2369127" y="0"/>
                  </a:cubicBezTo>
                </a:path>
              </a:pathLst>
            </a:cu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" name="Straight Arrow Connector 7"/>
          <p:cNvCxnSpPr/>
          <p:nvPr/>
        </p:nvCxnSpPr>
        <p:spPr bwMode="auto">
          <a:xfrm flipH="1">
            <a:off x="3723704" y="1323413"/>
            <a:ext cx="738240" cy="706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395842" y="1217444"/>
            <a:ext cx="46490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(pre-)Reporting procedure is initiated at state 1;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Neighboring robots (UE’s) assist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communication module failed at state 4, Status Sharing is assisted by neighboring robots (even in OOC): e.g., listen – wait – forward/not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robot body is lost (fell from cliff) or damaged, </a:t>
            </a:r>
            <a:r>
              <a:rPr lang="en-US" sz="1100" dirty="0">
                <a:solidFill>
                  <a:srgbClr val="006600"/>
                </a:solidFill>
              </a:rPr>
              <a:t>Status Sharing is assisted by neighboring robots (even in OOC</a:t>
            </a:r>
            <a:r>
              <a:rPr lang="en-US" sz="1100" dirty="0" smtClean="0">
                <a:solidFill>
                  <a:srgbClr val="00660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6600"/>
                </a:solidFill>
              </a:rPr>
              <a:t>If accident is avoided, robot can give indication to ignore</a:t>
            </a:r>
            <a:endParaRPr lang="en-US" sz="1100" dirty="0">
              <a:solidFill>
                <a:srgbClr val="0066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4395842" y="3055979"/>
            <a:ext cx="892254" cy="8964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ounded Rectangle 17"/>
          <p:cNvSpPr/>
          <p:nvPr/>
        </p:nvSpPr>
        <p:spPr bwMode="auto">
          <a:xfrm>
            <a:off x="4549966" y="3208379"/>
            <a:ext cx="888308" cy="8964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5) </a:t>
            </a:r>
          </a:p>
          <a:p>
            <a:r>
              <a:rPr lang="en-US" dirty="0" smtClean="0"/>
              <a:t>Listen – Wait – Forward (or ignore)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395842" y="2718064"/>
            <a:ext cx="1042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Neighboring UE’s (robots) </a:t>
            </a:r>
            <a:endParaRPr lang="en-US" b="1" dirty="0"/>
          </a:p>
        </p:txBody>
      </p:sp>
      <p:sp>
        <p:nvSpPr>
          <p:cNvPr id="20" name="Freeform 19"/>
          <p:cNvSpPr/>
          <p:nvPr/>
        </p:nvSpPr>
        <p:spPr bwMode="auto">
          <a:xfrm>
            <a:off x="3316779" y="3909230"/>
            <a:ext cx="1030778" cy="195612"/>
          </a:xfrm>
          <a:custGeom>
            <a:avLst/>
            <a:gdLst>
              <a:gd name="connsiteX0" fmla="*/ 0 w 2369127"/>
              <a:gd name="connsiteY0" fmla="*/ 814647 h 814647"/>
              <a:gd name="connsiteX1" fmla="*/ 1479665 w 2369127"/>
              <a:gd name="connsiteY1" fmla="*/ 615142 h 814647"/>
              <a:gd name="connsiteX2" fmla="*/ 2369127 w 2369127"/>
              <a:gd name="connsiteY2" fmla="*/ 0 h 81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9127" h="814647">
                <a:moveTo>
                  <a:pt x="0" y="814647"/>
                </a:moveTo>
                <a:cubicBezTo>
                  <a:pt x="542405" y="782782"/>
                  <a:pt x="1084810" y="750917"/>
                  <a:pt x="1479665" y="615142"/>
                </a:cubicBezTo>
                <a:cubicBezTo>
                  <a:pt x="1874520" y="479367"/>
                  <a:pt x="2121823" y="239683"/>
                  <a:pt x="2369127" y="0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074695" y="4308248"/>
            <a:ext cx="4539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The same scenario except the fact that neighboring UE’s (if exist) assist Status Sharing of UE1.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52954" y="1257542"/>
            <a:ext cx="21403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1) pre-crash sensing (detected)</a:t>
            </a:r>
          </a:p>
          <a:p>
            <a:r>
              <a:rPr lang="en-US" sz="1100" dirty="0" smtClean="0"/>
              <a:t>4a) Accident happened</a:t>
            </a:r>
          </a:p>
          <a:p>
            <a:r>
              <a:rPr lang="en-US" sz="1100" dirty="0" smtClean="0"/>
              <a:t>4b) Accident avoided</a:t>
            </a:r>
            <a:endParaRPr lang="en-US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404242" y="4509444"/>
            <a:ext cx="24368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※ </a:t>
            </a:r>
            <a:r>
              <a:rPr lang="en-US" dirty="0" smtClean="0"/>
              <a:t>flow: 1)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/>
              <a:t>2) </a:t>
            </a:r>
            <a:r>
              <a:rPr lang="en-US" dirty="0" smtClean="0">
                <a:sym typeface="Wingdings" panose="05000000000000000000" pitchFamily="2" charset="2"/>
              </a:rPr>
              <a:t> 3)  4a) or 4b)  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391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30390</TotalTime>
  <Words>646</Words>
  <Application>Microsoft Office PowerPoint</Application>
  <PresentationFormat>On-screen Show (16:9)</PresentationFormat>
  <Paragraphs>89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Custom Design</vt:lpstr>
      <vt:lpstr>PowerPoint Presentation</vt:lpstr>
      <vt:lpstr>1) Example of Immediate Status Report Operation: eCall (Post-accident response) (1/2)</vt:lpstr>
      <vt:lpstr>1) Example of Immediate Status Report Operation: eCall (Post-accident response) (2/2)</vt:lpstr>
      <vt:lpstr>2) Example of time bounded communication: a network of service robots (case 1)</vt:lpstr>
      <vt:lpstr>3) Example of time bounded communication: a network of service robots (case 2: neighbors assist)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kidong.lee3</cp:lastModifiedBy>
  <cp:revision>1685</cp:revision>
  <cp:lastPrinted>2017-02-24T12:37:51Z</cp:lastPrinted>
  <dcterms:created xsi:type="dcterms:W3CDTF">2008-08-30T09:32:10Z</dcterms:created>
  <dcterms:modified xsi:type="dcterms:W3CDTF">2020-11-13T04:34:10Z</dcterms:modified>
</cp:coreProperties>
</file>