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handoutMasterIdLst>
    <p:handoutMasterId r:id="rId11"/>
  </p:handoutMasterIdLst>
  <p:sldIdLst>
    <p:sldId id="766" r:id="rId4"/>
    <p:sldId id="759" r:id="rId5"/>
    <p:sldId id="761" r:id="rId7"/>
    <p:sldId id="754" r:id="rId8"/>
    <p:sldId id="757" r:id="rId9"/>
    <p:sldId id="713" r:id="rId10"/>
  </p:sldIdLst>
  <p:sldSz cx="9144000" cy="6858000" type="screen4x3"/>
  <p:notesSz cx="6797675" cy="9928225"/>
  <p:defaultTextStyle>
    <a:defPPr>
      <a:defRPr lang="en-GB"/>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249" autoAdjust="0"/>
  </p:normalViewPr>
  <p:slideViewPr>
    <p:cSldViewPr snapToGrid="0" showGuides="1">
      <p:cViewPr varScale="1">
        <p:scale>
          <a:sx n="85" d="100"/>
          <a:sy n="85" d="100"/>
        </p:scale>
        <p:origin x="216" y="78"/>
      </p:cViewPr>
      <p:guideLst>
        <p:guide orient="horz" pos="211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0C2F443E-CC51-49FF-B4BE-1E8C1BF84F55}"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879EC7D7-EC0D-451D-8A26-58E000262334}"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36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3GPP </a:t>
            </a:r>
            <a:r>
              <a:rPr lang="zh-CN" altLang="en-US" dirty="0"/>
              <a:t>原有的安全机制是分段保证的 </a:t>
            </a:r>
            <a:r>
              <a:rPr lang="en-US" altLang="zh-CN" dirty="0"/>
              <a:t>hop-by-hop  UPF</a:t>
            </a:r>
            <a:r>
              <a:rPr lang="zh-CN" altLang="en-US" dirty="0"/>
              <a:t>到</a:t>
            </a:r>
            <a:r>
              <a:rPr lang="en-US" altLang="zh-CN" dirty="0"/>
              <a:t>SP</a:t>
            </a:r>
            <a:r>
              <a:rPr lang="zh-CN" altLang="en-US" dirty="0"/>
              <a:t>使用原有隧道的方案，可能在</a:t>
            </a:r>
            <a:r>
              <a:rPr lang="en-US" altLang="zh-CN" dirty="0"/>
              <a:t>UPF</a:t>
            </a:r>
            <a:r>
              <a:rPr lang="zh-CN" altLang="en-US" dirty="0"/>
              <a:t>处会看到用户的关键数据 因此需要</a:t>
            </a:r>
            <a:r>
              <a:rPr lang="en-US" altLang="zh-CN" dirty="0"/>
              <a:t>end-to-end</a:t>
            </a:r>
            <a:r>
              <a:rPr lang="zh-CN" altLang="en-US" dirty="0"/>
              <a:t>的一种方式来做</a:t>
            </a: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p:sp>
      <p:sp>
        <p:nvSpPr>
          <p:cNvPr id="12291" name="文本占位符 2"/>
          <p:cNvSpPr>
            <a:spLocks noGrp="1" noChangeArrowheads="1"/>
          </p:cNvSpPr>
          <p:nvPr>
            <p:ph type="body" idx="4294967295"/>
          </p:nvPr>
        </p:nvSpPr>
        <p:spPr/>
        <p:txBody>
          <a:bodyPr/>
          <a:lstStyle/>
          <a:p>
            <a:r>
              <a:rPr lang="en-US" altLang="zh-CN" sz="1000">
                <a:latin typeface="Calibri" panose="020F0502020204030204" pitchFamily="34" charset="0"/>
              </a:rPr>
              <a:t>Conlusion</a:t>
            </a:r>
            <a:r>
              <a:rPr lang="zh-CN" altLang="en-US" sz="1000">
                <a:latin typeface="Calibri" panose="020F0502020204030204" pitchFamily="34" charset="0"/>
              </a:rPr>
              <a:t>：</a:t>
            </a:r>
            <a:endParaRPr lang="zh-CN" altLang="en-US" sz="1000">
              <a:latin typeface="Calibri" panose="020F0502020204030204" pitchFamily="34" charset="0"/>
            </a:endParaRPr>
          </a:p>
          <a:p>
            <a:r>
              <a:rPr lang="en-IN" altLang="en-US" sz="1000">
                <a:latin typeface="Calibri" panose="020F0502020204030204" pitchFamily="34" charset="0"/>
              </a:rPr>
              <a:t>Blockchain is a promising technology to enhance the </a:t>
            </a:r>
            <a:r>
              <a:rPr lang="en-US" altLang="en-IN" sz="1000">
                <a:latin typeface="Calibri" panose="020F0502020204030204" pitchFamily="34" charset="0"/>
              </a:rPr>
              <a:t>vertical</a:t>
            </a:r>
            <a:r>
              <a:rPr lang="en-IN" altLang="en-US" sz="1000">
                <a:latin typeface="Calibri" panose="020F0502020204030204" pitchFamily="34" charset="0"/>
              </a:rPr>
              <a:t> applications and </a:t>
            </a:r>
            <a:r>
              <a:rPr lang="en-US" altLang="en-IN" sz="1000">
                <a:latin typeface="Calibri" panose="020F0502020204030204" pitchFamily="34" charset="0"/>
              </a:rPr>
              <a:t>is</a:t>
            </a:r>
            <a:r>
              <a:rPr lang="en-IN" altLang="en-US" sz="1000">
                <a:latin typeface="Calibri" panose="020F0502020204030204" pitchFamily="34" charset="0"/>
              </a:rPr>
              <a:t> an important component in the application layer over </a:t>
            </a:r>
            <a:r>
              <a:rPr lang="en-US" altLang="en-IN" sz="1000">
                <a:latin typeface="Calibri" panose="020F0502020204030204" pitchFamily="34" charset="0"/>
              </a:rPr>
              <a:t>5G </a:t>
            </a:r>
            <a:r>
              <a:rPr lang="en-IN" altLang="en-US" sz="1000">
                <a:latin typeface="Calibri" panose="020F0502020204030204" pitchFamily="34" charset="0"/>
              </a:rPr>
              <a:t>network.</a:t>
            </a:r>
            <a:endParaRPr lang="en-IN" altLang="en-US" sz="1000">
              <a:latin typeface="Calibri" panose="020F0502020204030204" pitchFamily="34" charset="0"/>
            </a:endParaRPr>
          </a:p>
          <a:p>
            <a:endParaRPr lang="zh-CN" altLang="en-US" sz="1000">
              <a:latin typeface="Calibri" panose="020F0502020204030204" pitchFamily="34" charset="0"/>
            </a:endParaRPr>
          </a:p>
          <a:p>
            <a:pPr marL="0" lvl="1" indent="457200"/>
            <a:r>
              <a:rPr lang="en-US" altLang="zh-CN" sz="1000">
                <a:latin typeface="Calibri" panose="020F0502020204030204" pitchFamily="34" charset="0"/>
              </a:rPr>
              <a:t>1)</a:t>
            </a:r>
            <a:r>
              <a:rPr lang="en-US" altLang="zh-CN" sz="1000">
                <a:latin typeface="Calibri" panose="020F0502020204030204" pitchFamily="34" charset="0"/>
                <a:sym typeface="宋体" panose="02010600030101010101" pitchFamily="2" charset="-122"/>
              </a:rPr>
              <a:t>In a summary, we can see that the blockchain applications have a tight realtionship with both verticals and 5G newtwork,  most of the vertical use case related to blockchain have been studied, </a:t>
            </a:r>
            <a:r>
              <a:rPr lang="en-US" altLang="en-IN" sz="1000">
                <a:latin typeface="Calibri" panose="020F0502020204030204" pitchFamily="34" charset="0"/>
              </a:rPr>
              <a:t>what we do is pick it up and summarize it,and study what blockchain can do for the existing use cases in the application layer.</a:t>
            </a:r>
            <a:endParaRPr lang="en-US" altLang="en-IN" sz="1000">
              <a:latin typeface="Calibri" panose="020F0502020204030204" pitchFamily="34" charset="0"/>
            </a:endParaRPr>
          </a:p>
          <a:p>
            <a:r>
              <a:rPr lang="en-US" altLang="zh-CN" sz="1000">
                <a:latin typeface="Calibri" panose="020F0502020204030204" pitchFamily="34" charset="0"/>
                <a:sym typeface="宋体" panose="02010600030101010101" pitchFamily="2" charset="-122"/>
              </a:rPr>
              <a:t>it is in the scope of 3GPP.</a:t>
            </a:r>
            <a:endParaRPr lang="en-US" altLang="zh-CN" sz="1000">
              <a:latin typeface="Calibri" panose="020F0502020204030204" pitchFamily="34" charset="0"/>
              <a:sym typeface="宋体" panose="02010600030101010101" pitchFamily="2" charset="-122"/>
            </a:endParaRPr>
          </a:p>
          <a:p>
            <a:endParaRPr lang="en-US" altLang="zh-CN" sz="1000">
              <a:latin typeface="Calibri" panose="020F0502020204030204" pitchFamily="34" charset="0"/>
              <a:sym typeface="宋体" panose="02010600030101010101" pitchFamily="2" charset="-122"/>
            </a:endParaRPr>
          </a:p>
          <a:p>
            <a:r>
              <a:rPr lang="en-US" altLang="zh-CN" sz="1000">
                <a:latin typeface="Calibri" panose="020F0502020204030204" pitchFamily="34" charset="0"/>
                <a:sym typeface="宋体" panose="02010600030101010101" pitchFamily="2" charset="-122"/>
              </a:rPr>
              <a:t>2)Applications of blochchain in verticals are based on existing 5G network, and the blockchain application ha</a:t>
            </a:r>
            <a:r>
              <a:rPr lang="en-US" altLang="zh-CN" sz="1000" b="1">
                <a:latin typeface="Calibri" panose="020F0502020204030204" pitchFamily="34" charset="0"/>
                <a:sym typeface="宋体" panose="02010600030101010101" pitchFamily="2" charset="-122"/>
              </a:rPr>
              <a:t>s no impact</a:t>
            </a:r>
            <a:r>
              <a:rPr lang="en-US" altLang="zh-CN" sz="1000">
                <a:latin typeface="Calibri" panose="020F0502020204030204" pitchFamily="34" charset="0"/>
                <a:sym typeface="宋体" panose="02010600030101010101" pitchFamily="2" charset="-122"/>
              </a:rPr>
              <a:t> on the exsiting network  architecture and existing functionalities or procedures.</a:t>
            </a:r>
            <a:endParaRPr lang="en-US" altLang="zh-CN" sz="1000">
              <a:latin typeface="Calibri" panose="020F0502020204030204" pitchFamily="34" charset="0"/>
              <a:sym typeface="宋体" panose="02010600030101010101" pitchFamily="2" charset="-122"/>
            </a:endParaRPr>
          </a:p>
          <a:p>
            <a:endParaRPr lang="en-US" altLang="zh-CN" sz="1000">
              <a:latin typeface="Calibri" panose="020F0502020204030204" pitchFamily="34" charset="0"/>
            </a:endParaRPr>
          </a:p>
          <a:p>
            <a:r>
              <a:rPr lang="en-US" altLang="zh-CN" sz="1000">
                <a:latin typeface="Calibri" panose="020F0502020204030204" pitchFamily="34" charset="0"/>
              </a:rPr>
              <a:t>3)SA6 can do </a:t>
            </a:r>
            <a:endParaRPr lang="en-US" altLang="zh-CN" sz="1000">
              <a:latin typeface="Calibri" panose="020F0502020204030204" pitchFamily="34" charset="0"/>
            </a:endParaRPr>
          </a:p>
          <a:p>
            <a:pPr marL="0" lvl="1" indent="457200" algn="just" eaLnBrk="1" hangingPunct="1">
              <a:spcBef>
                <a:spcPts val="600"/>
              </a:spcBef>
              <a:spcAft>
                <a:spcPts val="600"/>
              </a:spcAft>
              <a:buFontTx/>
              <a:buBlip>
                <a:blip r:embed="rId3"/>
              </a:buBlip>
            </a:pPr>
            <a:r>
              <a:rPr lang="en-US" altLang="zh-CN" sz="1000">
                <a:latin typeface="Calibri" panose="020F0502020204030204" pitchFamily="34" charset="0"/>
                <a:sym typeface="宋体" panose="02010600030101010101" pitchFamily="2" charset="-122"/>
              </a:rPr>
              <a:t>Summarize </a:t>
            </a:r>
            <a:r>
              <a:rPr lang="en-IN" altLang="en-US" sz="1000">
                <a:latin typeface="Calibri" panose="020F0502020204030204" pitchFamily="34" charset="0"/>
              </a:rPr>
              <a:t>the </a:t>
            </a:r>
            <a:r>
              <a:rPr lang="en-US" altLang="en-IN" sz="1000">
                <a:latin typeface="Calibri" panose="020F0502020204030204" pitchFamily="34" charset="0"/>
              </a:rPr>
              <a:t>scenarios</a:t>
            </a:r>
            <a:r>
              <a:rPr lang="en-IN" altLang="en-US" sz="1000">
                <a:latin typeface="Calibri" panose="020F0502020204030204" pitchFamily="34" charset="0"/>
              </a:rPr>
              <a:t> of the blockchain in application layer supporting verticals over 5</a:t>
            </a:r>
            <a:r>
              <a:rPr lang="en-US" altLang="zh-CN" sz="1000">
                <a:latin typeface="Calibri" panose="020F0502020204030204" pitchFamily="34" charset="0"/>
                <a:sym typeface="宋体" panose="02010600030101010101" pitchFamily="2" charset="-122"/>
              </a:rPr>
              <a:t>G</a:t>
            </a:r>
            <a:r>
              <a:rPr lang="en-IN" altLang="en-US" sz="1000">
                <a:latin typeface="Calibri" panose="020F0502020204030204" pitchFamily="34" charset="0"/>
              </a:rPr>
              <a:t> network</a:t>
            </a:r>
            <a:r>
              <a:rPr lang="en-US" altLang="zh-CN" sz="1000">
                <a:latin typeface="Calibri" panose="020F0502020204030204" pitchFamily="34" charset="0"/>
                <a:sym typeface="宋体" panose="02010600030101010101" pitchFamily="2" charset="-122"/>
              </a:rPr>
              <a:t>s</a:t>
            </a:r>
            <a:r>
              <a:rPr lang="en-IN" altLang="en-US" sz="1000">
                <a:latin typeface="Calibri" panose="020F0502020204030204" pitchFamily="34" charset="0"/>
              </a:rPr>
              <a:t>. </a:t>
            </a:r>
            <a:endParaRPr lang="en-IN" altLang="en-US" sz="1000">
              <a:latin typeface="Calibri" panose="020F0502020204030204" pitchFamily="34" charset="0"/>
            </a:endParaRPr>
          </a:p>
          <a:p>
            <a:pPr marL="0" lvl="1" indent="457200" algn="just" eaLnBrk="1" hangingPunct="1">
              <a:spcBef>
                <a:spcPts val="600"/>
              </a:spcBef>
              <a:spcAft>
                <a:spcPts val="600"/>
              </a:spcAft>
              <a:buFontTx/>
              <a:buBlip>
                <a:blip r:embed="rId3"/>
              </a:buBlip>
            </a:pPr>
            <a:r>
              <a:rPr lang="en-IN" altLang="en-US" sz="1000">
                <a:latin typeface="Calibri" panose="020F0502020204030204" pitchFamily="34" charset="0"/>
              </a:rPr>
              <a:t>Develop key issues, corresponding architecture requirements and solution recommendations to enable the blockchain in application layer  support for verticals over 5</a:t>
            </a:r>
            <a:r>
              <a:rPr lang="en-US" altLang="zh-CN" sz="1000">
                <a:latin typeface="Calibri" panose="020F0502020204030204" pitchFamily="34" charset="0"/>
                <a:sym typeface="宋体" panose="02010600030101010101" pitchFamily="2" charset="-122"/>
              </a:rPr>
              <a:t>G</a:t>
            </a:r>
            <a:r>
              <a:rPr lang="en-IN" altLang="en-US" sz="1000">
                <a:latin typeface="Calibri" panose="020F0502020204030204" pitchFamily="34" charset="0"/>
              </a:rPr>
              <a:t> networks.</a:t>
            </a:r>
            <a:endParaRPr lang="en-IN" altLang="en-US" sz="1000">
              <a:latin typeface="Calibri" panose="020F0502020204030204" pitchFamily="34" charset="0"/>
            </a:endParaRPr>
          </a:p>
          <a:p>
            <a:pPr marL="0" lvl="1" indent="457200" algn="just" eaLnBrk="1" hangingPunct="1">
              <a:spcBef>
                <a:spcPts val="600"/>
              </a:spcBef>
              <a:spcAft>
                <a:spcPts val="600"/>
              </a:spcAft>
              <a:buFontTx/>
              <a:buBlip>
                <a:blip r:embed="rId3"/>
              </a:buBlip>
            </a:pPr>
            <a:r>
              <a:rPr lang="en-US" altLang="en-IN" sz="1000">
                <a:latin typeface="Calibri" panose="020F0502020204030204" pitchFamily="34" charset="0"/>
              </a:rPr>
              <a:t>D</a:t>
            </a:r>
            <a:r>
              <a:rPr lang="en-IN" altLang="en-US" sz="1000">
                <a:latin typeface="Calibri" panose="020F0502020204030204" pitchFamily="34" charset="0"/>
              </a:rPr>
              <a:t>eployment models to facilitate tight integration with the underlying 3GPP system architecture</a:t>
            </a:r>
            <a:r>
              <a:rPr lang="en-US" altLang="en-IN" sz="1000">
                <a:latin typeface="Calibri" panose="020F0502020204030204" pitchFamily="34" charset="0"/>
              </a:rPr>
              <a:t>.</a:t>
            </a:r>
            <a:endParaRPr lang="en-IN" altLang="en-US" sz="1000">
              <a:latin typeface="Calibri" panose="020F0502020204030204" pitchFamily="34" charset="0"/>
            </a:endParaRPr>
          </a:p>
          <a:p>
            <a:pPr marL="0" lvl="1" indent="457200" algn="just" eaLnBrk="1" hangingPunct="1">
              <a:spcBef>
                <a:spcPts val="600"/>
              </a:spcBef>
              <a:spcAft>
                <a:spcPts val="600"/>
              </a:spcAft>
              <a:buFontTx/>
              <a:buBlip>
                <a:blip r:embed="rId3"/>
              </a:buBlip>
            </a:pPr>
            <a:r>
              <a:rPr lang="en-IN" altLang="en-US" sz="1000">
                <a:latin typeface="Calibri" panose="020F0502020204030204" pitchFamily="34" charset="0"/>
              </a:rPr>
              <a:t>Provide suitable application layer APIs.</a:t>
            </a:r>
            <a:endParaRPr lang="en-IN" altLang="en-US" sz="1000">
              <a:latin typeface="Calibri" panose="020F0502020204030204" pitchFamily="34" charset="0"/>
            </a:endParaRPr>
          </a:p>
          <a:p>
            <a:endParaRPr lang="zh-CN" altLang="en-US" sz="1000">
              <a:latin typeface="Calibri" panose="020F0502020204030204" pitchFamily="34" charset="0"/>
            </a:endParaRPr>
          </a:p>
          <a:p>
            <a:endParaRPr lang="zh-CN" altLang="en-US" sz="10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pPr fontAlgn="base"/>
            <a:r>
              <a:rPr lang="en-US" strike="noStrike" noProof="1"/>
              <a:t>Click to edit Master title style</a:t>
            </a:r>
            <a:endParaRPr lang="en-US"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a:t>Click to edit Master subtitle style</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457200" y="274638"/>
            <a:ext cx="60198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2295" name="Text Box 14"/>
          <p:cNvSpPr txBox="1"/>
          <p:nvPr/>
        </p:nvSpPr>
        <p:spPr>
          <a:xfrm>
            <a:off x="323850" y="73025"/>
            <a:ext cx="4352925" cy="583565"/>
          </a:xfrm>
          <a:prstGeom prst="rect">
            <a:avLst/>
          </a:prstGeom>
          <a:noFill/>
          <a:ln w="9525">
            <a:noFill/>
          </a:ln>
        </p:spPr>
        <p:txBody>
          <a:bodyPr wrap="square" anchor="t">
            <a:spAutoFit/>
          </a:bodyPr>
          <a:lstStyle/>
          <a:p>
            <a:pPr lvl="0"/>
            <a:r>
              <a:rPr lang="sv-SE" altLang="en-US" sz="1600" b="1" dirty="0">
                <a:latin typeface="Arial" panose="020B0604020202020204" pitchFamily="34" charset="0"/>
              </a:rPr>
              <a:t>3GPP TSG-SA WG</a:t>
            </a:r>
            <a:r>
              <a:rPr lang="en-US" altLang="sv-SE" sz="1600" b="1" dirty="0">
                <a:latin typeface="Arial" panose="020B0604020202020204" pitchFamily="34" charset="0"/>
              </a:rPr>
              <a:t>1</a:t>
            </a:r>
            <a:r>
              <a:rPr lang="sv-SE" altLang="en-US" sz="1600" b="1" dirty="0">
                <a:latin typeface="Arial" panose="020B0604020202020204" pitchFamily="34" charset="0"/>
              </a:rPr>
              <a:t> </a:t>
            </a:r>
            <a:r>
              <a:rPr lang="en-US" altLang="sv-SE" sz="1600" b="1" dirty="0">
                <a:latin typeface="Arial" panose="020B0604020202020204" pitchFamily="34" charset="0"/>
              </a:rPr>
              <a:t>e</a:t>
            </a:r>
            <a:r>
              <a:rPr lang="sv-SE" altLang="en-US" sz="1600" b="1" dirty="0">
                <a:latin typeface="Arial" panose="020B0604020202020204" pitchFamily="34" charset="0"/>
              </a:rPr>
              <a:t>Meeting #</a:t>
            </a:r>
            <a:r>
              <a:rPr lang="en-US" altLang="sv-SE" sz="1600" b="1" dirty="0">
                <a:latin typeface="Arial" panose="020B0604020202020204" pitchFamily="34" charset="0"/>
              </a:rPr>
              <a:t>92</a:t>
            </a:r>
            <a:r>
              <a:rPr lang="sv-SE" altLang="en-US" sz="1600" b="1" dirty="0">
                <a:latin typeface="Arial" panose="020B0604020202020204" pitchFamily="34" charset="0"/>
              </a:rPr>
              <a:t>-e</a:t>
            </a:r>
            <a:endParaRPr lang="sv-SE" altLang="en-US" sz="1600" b="1" dirty="0">
              <a:latin typeface="Arial" panose="020B0604020202020204" pitchFamily="34" charset="0"/>
            </a:endParaRPr>
          </a:p>
          <a:p>
            <a:pPr lvl="0"/>
            <a:r>
              <a:rPr lang="en-US" altLang="en-GB" sz="1600" b="1" dirty="0">
                <a:latin typeface="Arial" panose="020B0604020202020204" pitchFamily="34" charset="0"/>
              </a:rPr>
              <a:t>E</a:t>
            </a:r>
            <a:r>
              <a:rPr lang="en-GB" altLang="en-US" sz="1600" b="1" dirty="0">
                <a:latin typeface="Arial" panose="020B0604020202020204" pitchFamily="34" charset="0"/>
              </a:rPr>
              <a:t>-meeting, 1</a:t>
            </a:r>
            <a:r>
              <a:rPr lang="en-US" altLang="en-GB" sz="1600" b="1" dirty="0">
                <a:latin typeface="Arial" panose="020B0604020202020204" pitchFamily="34" charset="0"/>
              </a:rPr>
              <a:t>0</a:t>
            </a:r>
            <a:r>
              <a:rPr lang="en-GB" altLang="en-US" sz="1600" b="1" baseline="30000" dirty="0">
                <a:latin typeface="Arial" panose="020B0604020202020204" pitchFamily="34" charset="0"/>
              </a:rPr>
              <a:t>th</a:t>
            </a:r>
            <a:r>
              <a:rPr lang="en-GB" altLang="en-US" sz="1600" b="1" dirty="0">
                <a:latin typeface="Arial" panose="020B0604020202020204" pitchFamily="34" charset="0"/>
              </a:rPr>
              <a:t> – </a:t>
            </a:r>
            <a:r>
              <a:rPr lang="en-US" altLang="en-GB" sz="1600" b="1" dirty="0">
                <a:latin typeface="Arial" panose="020B0604020202020204" pitchFamily="34" charset="0"/>
              </a:rPr>
              <a:t>19</a:t>
            </a:r>
            <a:r>
              <a:rPr lang="en-GB" altLang="en-US" sz="1600" b="1" baseline="30000" dirty="0">
                <a:latin typeface="Arial" panose="020B0604020202020204" pitchFamily="34" charset="0"/>
              </a:rPr>
              <a:t>th</a:t>
            </a:r>
            <a:r>
              <a:rPr lang="en-GB" altLang="en-US" sz="1600" b="1" dirty="0">
                <a:latin typeface="Arial" panose="020B0604020202020204" pitchFamily="34" charset="0"/>
              </a:rPr>
              <a:t> </a:t>
            </a:r>
            <a:r>
              <a:rPr lang="en-US" altLang="en-GB" sz="1600" b="1" dirty="0">
                <a:latin typeface="Arial" panose="020B0604020202020204" pitchFamily="34" charset="0"/>
              </a:rPr>
              <a:t>November</a:t>
            </a:r>
            <a:r>
              <a:rPr lang="en-GB" altLang="en-US" sz="1600" b="1" dirty="0">
                <a:latin typeface="Arial" panose="020B0604020202020204" pitchFamily="34" charset="0"/>
              </a:rPr>
              <a:t> 2020</a:t>
            </a:r>
            <a:endParaRPr lang="en-GB" altLang="en-US" sz="1600" b="1" dirty="0">
              <a:latin typeface="Arial" panose="020B0604020202020204" pitchFamily="34" charset="0"/>
            </a:endParaRPr>
          </a:p>
        </p:txBody>
      </p:sp>
      <p:sp>
        <p:nvSpPr>
          <p:cNvPr id="12296" name="Text Box 13"/>
          <p:cNvSpPr txBox="1"/>
          <p:nvPr/>
        </p:nvSpPr>
        <p:spPr>
          <a:xfrm>
            <a:off x="5821363" y="177800"/>
            <a:ext cx="1463675" cy="337185"/>
          </a:xfrm>
          <a:prstGeom prst="rect">
            <a:avLst/>
          </a:prstGeom>
          <a:noFill/>
          <a:ln w="9525">
            <a:noFill/>
          </a:ln>
        </p:spPr>
        <p:txBody>
          <a:bodyPr anchor="t">
            <a:spAutoFit/>
          </a:bodyPr>
          <a:lstStyle/>
          <a:p>
            <a:pPr lvl="0" algn="r">
              <a:spcBef>
                <a:spcPct val="50000"/>
              </a:spcBef>
            </a:pPr>
            <a:r>
              <a:rPr lang="en-GB" altLang="en-US" sz="1600" b="1" dirty="0">
                <a:latin typeface="Arial" panose="020B0604020202020204" pitchFamily="34" charset="0"/>
              </a:rPr>
              <a:t>S</a:t>
            </a:r>
            <a:r>
              <a:rPr lang="en-US" altLang="en-GB" sz="1600" b="1" dirty="0">
                <a:latin typeface="Arial" panose="020B0604020202020204" pitchFamily="34" charset="0"/>
              </a:rPr>
              <a:t>1</a:t>
            </a:r>
            <a:r>
              <a:rPr lang="en-GB" altLang="en-US" sz="1600" b="1" dirty="0">
                <a:latin typeface="Arial" panose="020B0604020202020204" pitchFamily="34" charset="0"/>
              </a:rPr>
              <a:t>-20</a:t>
            </a:r>
            <a:r>
              <a:rPr lang="en-US" altLang="en-GB" sz="1600" b="1" dirty="0">
                <a:latin typeface="Arial" panose="020B0604020202020204" pitchFamily="34" charset="0"/>
              </a:rPr>
              <a:t>4045</a:t>
            </a:r>
            <a:r>
              <a:rPr lang="en-GB" altLang="en-US" sz="1600" dirty="0">
                <a:latin typeface="Arial" panose="020B0604020202020204" pitchFamily="34" charset="0"/>
              </a:rPr>
              <a:t> </a:t>
            </a:r>
            <a:endParaRPr lang="en-GB" altLang="en-US" sz="16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GB" strike="noStrike" noProof="1"/>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a:t>Click to edit Master text styles</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lstStyle/>
          <a:p>
            <a:pPr lvl="0"/>
            <a:r>
              <a:rPr lang="en-US" altLang="en-US" dirty="0"/>
              <a:t>Click to edit Master title style</a:t>
            </a:r>
            <a:endParaRPr lang="en-US" altLang="en-US" dirty="0"/>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nchor="t"/>
          <a:lstStyle/>
          <a:p>
            <a:pPr lvl="0"/>
            <a:r>
              <a:rPr lang="en-US" altLang="en-US" dirty="0"/>
              <a:t>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endParaRPr lang="en-US" altLang="en-US" dirty="0"/>
          </a:p>
          <a:p>
            <a:pPr lvl="1" indent="-285750"/>
            <a:r>
              <a:rPr lang="en-US" altLang="en-US" dirty="0"/>
              <a:t>Second level</a:t>
            </a:r>
            <a:endParaRPr lang="en-US" altLang="en-US" dirty="0"/>
          </a:p>
          <a:p>
            <a:pPr lvl="2" indent="-228600"/>
            <a:r>
              <a:rPr lang="en-US" altLang="en-US" dirty="0"/>
              <a:t>Third level</a:t>
            </a:r>
            <a:endParaRPr lang="en-US" altLang="en-US" dirty="0"/>
          </a:p>
          <a:p>
            <a:pPr lvl="3" indent="-228600"/>
            <a:r>
              <a:rPr lang="en-US" altLang="en-US" dirty="0"/>
              <a:t>Fourth level</a:t>
            </a:r>
            <a:endParaRPr lang="en-US" altLang="en-US" dirty="0"/>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endPar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128" name="Picture 10"/>
          <p:cNvPicPr>
            <a:picLocks noChangeAspect="1"/>
          </p:cNvPicPr>
          <p:nvPr userDrawn="1"/>
        </p:nvPicPr>
        <p:blipFill>
          <a:blip r:embed="rId5"/>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Disscussion paper of Addition of requirements on Inner Trustiness Network Function</a:t>
            </a:r>
            <a:endParaRPr lang="zh-CN" altLang="en-US"/>
          </a:p>
        </p:txBody>
      </p:sp>
      <p:sp>
        <p:nvSpPr>
          <p:cNvPr id="3" name="副标题 2"/>
          <p:cNvSpPr>
            <a:spLocks noGrp="1"/>
          </p:cNvSpPr>
          <p:nvPr>
            <p:ph type="subTitle" idx="1"/>
          </p:nvPr>
        </p:nvSpPr>
        <p:spPr/>
        <p:txBody>
          <a:bodyPr/>
          <a:p>
            <a:r>
              <a:rPr lang="en-US" altLang="zh-CN"/>
              <a:t>China Unicom</a:t>
            </a:r>
            <a:endParaRPr lang="en-US" altLang="zh-CN"/>
          </a:p>
          <a:p>
            <a:r>
              <a:rPr lang="en-US" altLang="zh-CN"/>
              <a:t>weiqun</a:t>
            </a:r>
            <a:r>
              <a:rPr lang="en-US" altLang="zh-CN"/>
              <a:t>5@chinaunicom.cn</a:t>
            </a:r>
            <a:endParaRPr lang="en-US" altLang="zh-CN"/>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1825" y="228049"/>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Motivation</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6" name="矩形 1"/>
          <p:cNvSpPr/>
          <p:nvPr/>
        </p:nvSpPr>
        <p:spPr>
          <a:xfrm>
            <a:off x="-65277" y="1080483"/>
            <a:ext cx="9348537" cy="3616375"/>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1"/>
              </a:buBlip>
            </a:pPr>
            <a:r>
              <a:rPr lang="en-US" altLang="zh-CN" sz="1600" b="1" dirty="0">
                <a:latin typeface="Calibri" panose="020F0502020204030204" pitchFamily="34" charset="0"/>
              </a:rPr>
              <a:t>The requirement of data temper proof in verticals </a:t>
            </a:r>
            <a:endParaRPr lang="en-US" altLang="zh-CN" sz="1400" noProof="1">
              <a:sym typeface="+mn-ea"/>
            </a:endParaRPr>
          </a:p>
          <a:p>
            <a:pPr marL="800100" lvl="1" indent="-342900" eaLnBrk="0" hangingPunct="0">
              <a:buFont typeface="Arial" panose="020B0604020202020204" pitchFamily="34" charset="0"/>
              <a:buChar char="•"/>
            </a:pPr>
            <a:r>
              <a:rPr lang="en-US" altLang="ko-KR" sz="1200" dirty="0"/>
              <a:t>Data collected from IoT devices/sensors is mostly sent to service platform directly at the present, e.g. position data in logistics services.  </a:t>
            </a:r>
            <a:endParaRPr lang="en-US" altLang="ko-KR" sz="1200" dirty="0"/>
          </a:p>
          <a:p>
            <a:pPr marL="800100" lvl="1" indent="-342900" eaLnBrk="0" hangingPunct="0">
              <a:buFont typeface="Arial" panose="020B0604020202020204" pitchFamily="34" charset="0"/>
              <a:buChar char="•"/>
            </a:pPr>
            <a:r>
              <a:rPr lang="en-US" altLang="ko-KR" sz="1200" dirty="0"/>
              <a:t>However IoT data for finance related services may be very crucial. Hence verticals such as supply chain finance and insurance have strict requirements for data integrity and traceability, e.g. environment data(e.g. temperature and windspeed) for agricultural insurance and warehouse data (e.g. number and weight of goods) for inventory financing. Those services require to guarantee data tamper-proof </a:t>
            </a:r>
            <a:r>
              <a:rPr lang="en-US" altLang="zh-CN" sz="1200" dirty="0"/>
              <a:t>and data traceability </a:t>
            </a:r>
            <a:r>
              <a:rPr lang="en-US" altLang="ko-KR" sz="1200" dirty="0"/>
              <a:t>from UE to SP</a:t>
            </a:r>
            <a:r>
              <a:rPr lang="zh-CN" altLang="en-US" sz="1200" dirty="0"/>
              <a:t>（</a:t>
            </a:r>
            <a:r>
              <a:rPr lang="en-US" altLang="zh-CN" sz="1200" dirty="0"/>
              <a:t>service provider)</a:t>
            </a:r>
            <a:r>
              <a:rPr lang="en-US" altLang="ko-KR" sz="1200" dirty="0"/>
              <a:t>.</a:t>
            </a:r>
            <a:endParaRPr lang="en-US" altLang="ko-KR" sz="1200" dirty="0"/>
          </a:p>
          <a:p>
            <a:pPr marL="342900" lvl="1" indent="-342900" algn="l" eaLnBrk="0" hangingPunct="0">
              <a:spcBef>
                <a:spcPts val="600"/>
              </a:spcBef>
              <a:spcAft>
                <a:spcPts val="600"/>
              </a:spcAft>
              <a:buClrTx/>
              <a:buSzTx/>
              <a:buFontTx/>
              <a:buBlip>
                <a:blip r:embed="rId1"/>
              </a:buBlip>
            </a:pPr>
            <a:r>
              <a:rPr lang="en-US" altLang="ko-KR" sz="1400" b="1" dirty="0"/>
              <a:t>Gap between 3GPP and requirement of verticals</a:t>
            </a:r>
            <a:endParaRPr lang="en-US" altLang="ko-KR" sz="1400" b="1"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lvl="1" eaLnBrk="0" hangingPunct="0"/>
            <a:endParaRPr lang="en-US" altLang="ko-KR" sz="1400" dirty="0"/>
          </a:p>
        </p:txBody>
      </p:sp>
      <p:sp>
        <p:nvSpPr>
          <p:cNvPr id="8" name="Rectangle: Rounded Corners 38"/>
          <p:cNvSpPr/>
          <p:nvPr/>
        </p:nvSpPr>
        <p:spPr>
          <a:xfrm>
            <a:off x="878744" y="2970067"/>
            <a:ext cx="5589987" cy="1282176"/>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9" name="Cloud 3"/>
          <p:cNvSpPr/>
          <p:nvPr/>
        </p:nvSpPr>
        <p:spPr>
          <a:xfrm>
            <a:off x="2340492" y="2951190"/>
            <a:ext cx="2636686" cy="1379148"/>
          </a:xfrm>
          <a:prstGeom prst="cloud">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800" b="1" dirty="0"/>
          </a:p>
        </p:txBody>
      </p:sp>
      <p:cxnSp>
        <p:nvCxnSpPr>
          <p:cNvPr id="10" name="Straight Arrow Connector 44"/>
          <p:cNvCxnSpPr>
            <a:stCxn id="16" idx="3"/>
            <a:endCxn id="15" idx="1"/>
          </p:cNvCxnSpPr>
          <p:nvPr/>
        </p:nvCxnSpPr>
        <p:spPr>
          <a:xfrm>
            <a:off x="1931201" y="3641399"/>
            <a:ext cx="3432810" cy="0"/>
          </a:xfrm>
          <a:prstGeom prst="straightConnector1">
            <a:avLst/>
          </a:prstGeom>
          <a:ln w="38100">
            <a:headEnd type="none"/>
            <a:tailEnd type="stealth"/>
          </a:ln>
        </p:spPr>
        <p:style>
          <a:lnRef idx="2">
            <a:schemeClr val="accent1"/>
          </a:lnRef>
          <a:fillRef idx="0">
            <a:schemeClr val="accent1"/>
          </a:fillRef>
          <a:effectRef idx="1">
            <a:schemeClr val="accent1"/>
          </a:effectRef>
          <a:fontRef idx="minor">
            <a:schemeClr val="tx1"/>
          </a:fontRef>
        </p:style>
      </p:cxnSp>
      <p:sp>
        <p:nvSpPr>
          <p:cNvPr id="11" name="文本框 10"/>
          <p:cNvSpPr txBox="1"/>
          <p:nvPr/>
        </p:nvSpPr>
        <p:spPr>
          <a:xfrm>
            <a:off x="3129149" y="3859544"/>
            <a:ext cx="1460317" cy="230832"/>
          </a:xfrm>
          <a:prstGeom prst="rect">
            <a:avLst/>
          </a:prstGeom>
          <a:noFill/>
        </p:spPr>
        <p:txBody>
          <a:bodyPr wrap="square" rtlCol="0">
            <a:spAutoFit/>
          </a:bodyPr>
          <a:lstStyle/>
          <a:p>
            <a:r>
              <a:rPr lang="en-US" altLang="zh-CN" sz="900" b="1" dirty="0"/>
              <a:t>3GPP Network</a:t>
            </a:r>
            <a:endParaRPr lang="zh-CN" altLang="en-US" sz="900" b="1" dirty="0"/>
          </a:p>
        </p:txBody>
      </p:sp>
      <p:cxnSp>
        <p:nvCxnSpPr>
          <p:cNvPr id="14" name="Straight Arrow Connector 44"/>
          <p:cNvCxnSpPr/>
          <p:nvPr/>
        </p:nvCxnSpPr>
        <p:spPr>
          <a:xfrm flipH="1">
            <a:off x="6327423" y="3650204"/>
            <a:ext cx="677951" cy="0"/>
          </a:xfrm>
          <a:prstGeom prst="straightConnector1">
            <a:avLst/>
          </a:prstGeom>
          <a:ln w="38100">
            <a:headEnd type="stealth"/>
            <a:tailEnd type="none"/>
          </a:ln>
        </p:spPr>
        <p:style>
          <a:lnRef idx="2">
            <a:schemeClr val="accent1"/>
          </a:lnRef>
          <a:fillRef idx="0">
            <a:schemeClr val="accent1"/>
          </a:fillRef>
          <a:effectRef idx="1">
            <a:schemeClr val="accent1"/>
          </a:effectRef>
          <a:fontRef idx="minor">
            <a:schemeClr val="tx1"/>
          </a:fontRef>
        </p:style>
      </p:cxnSp>
      <p:sp>
        <p:nvSpPr>
          <p:cNvPr id="16" name="Rectangle 9"/>
          <p:cNvSpPr/>
          <p:nvPr/>
        </p:nvSpPr>
        <p:spPr>
          <a:xfrm>
            <a:off x="979811" y="3432792"/>
            <a:ext cx="951390" cy="4159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t>3GPP UE</a:t>
            </a:r>
            <a:endParaRPr lang="en-US" b="1" dirty="0"/>
          </a:p>
        </p:txBody>
      </p:sp>
      <p:grpSp>
        <p:nvGrpSpPr>
          <p:cNvPr id="17" name="组合 16"/>
          <p:cNvGrpSpPr/>
          <p:nvPr/>
        </p:nvGrpSpPr>
        <p:grpSpPr>
          <a:xfrm>
            <a:off x="1455506" y="4305511"/>
            <a:ext cx="4414693" cy="233473"/>
            <a:chOff x="1062540" y="5523333"/>
            <a:chExt cx="4414693" cy="233473"/>
          </a:xfrm>
        </p:grpSpPr>
        <p:cxnSp>
          <p:nvCxnSpPr>
            <p:cNvPr id="18" name="直接连接符 17"/>
            <p:cNvCxnSpPr/>
            <p:nvPr/>
          </p:nvCxnSpPr>
          <p:spPr bwMode="auto">
            <a:xfrm>
              <a:off x="1062540" y="5523333"/>
              <a:ext cx="0" cy="233473"/>
            </a:xfrm>
            <a:prstGeom prst="line">
              <a:avLst/>
            </a:prstGeom>
            <a:ln w="31750">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9" name="直接连接符 18"/>
            <p:cNvCxnSpPr/>
            <p:nvPr/>
          </p:nvCxnSpPr>
          <p:spPr bwMode="auto">
            <a:xfrm>
              <a:off x="5477233" y="5523333"/>
              <a:ext cx="0" cy="233473"/>
            </a:xfrm>
            <a:prstGeom prst="line">
              <a:avLst/>
            </a:prstGeom>
            <a:ln w="31750">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bwMode="auto">
            <a:xfrm>
              <a:off x="1062540" y="5640069"/>
              <a:ext cx="4409428" cy="0"/>
            </a:xfrm>
            <a:prstGeom prst="line">
              <a:avLst/>
            </a:prstGeom>
            <a:ln w="31750">
              <a:headEnd type="none" w="med" len="med"/>
              <a:tailEnd type="none" w="med" len="med"/>
            </a:ln>
          </p:spPr>
          <p:style>
            <a:lnRef idx="1">
              <a:schemeClr val="accent3"/>
            </a:lnRef>
            <a:fillRef idx="0">
              <a:schemeClr val="accent3"/>
            </a:fillRef>
            <a:effectRef idx="0">
              <a:schemeClr val="accent3"/>
            </a:effectRef>
            <a:fontRef idx="minor">
              <a:schemeClr val="tx1"/>
            </a:fontRef>
          </p:style>
        </p:cxnSp>
      </p:grpSp>
      <p:sp>
        <p:nvSpPr>
          <p:cNvPr id="25" name="文本框 24"/>
          <p:cNvSpPr txBox="1"/>
          <p:nvPr/>
        </p:nvSpPr>
        <p:spPr>
          <a:xfrm>
            <a:off x="2291657" y="4455214"/>
            <a:ext cx="3132032" cy="230832"/>
          </a:xfrm>
          <a:prstGeom prst="rect">
            <a:avLst/>
          </a:prstGeom>
          <a:noFill/>
        </p:spPr>
        <p:txBody>
          <a:bodyPr wrap="square" rtlCol="0">
            <a:spAutoFit/>
          </a:bodyPr>
          <a:lstStyle/>
          <a:p>
            <a:r>
              <a:rPr lang="en-US" altLang="zh-CN" sz="900" b="1" dirty="0"/>
              <a:t>Data integrity and Encryption in 3GPP </a:t>
            </a:r>
            <a:endParaRPr lang="zh-CN" altLang="en-US" sz="900" b="1" dirty="0"/>
          </a:p>
        </p:txBody>
      </p:sp>
      <p:sp>
        <p:nvSpPr>
          <p:cNvPr id="30" name="文本框 29"/>
          <p:cNvSpPr txBox="1"/>
          <p:nvPr/>
        </p:nvSpPr>
        <p:spPr>
          <a:xfrm>
            <a:off x="-335694" y="4804113"/>
            <a:ext cx="9598025" cy="1492716"/>
          </a:xfrm>
          <a:prstGeom prst="rect">
            <a:avLst/>
          </a:prstGeom>
          <a:noFill/>
        </p:spPr>
        <p:txBody>
          <a:bodyPr wrap="square">
            <a:spAutoFit/>
          </a:bodyPr>
          <a:lstStyle/>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lang="en-US" altLang="zh-CN" sz="1300" dirty="0">
                <a:solidFill>
                  <a:prstClr val="black"/>
                </a:solidFill>
                <a:ea typeface="Malgun Gothic" panose="020B0503020000020004" pitchFamily="34" charset="-127"/>
              </a:rPr>
              <a:t>The green line indicates data integrity protection applied in the current 3GPP and there is still requirements remained for data tamper-proof from UPF to SP.</a:t>
            </a:r>
            <a:r>
              <a:rPr lang="zh-CN" altLang="en-US" sz="1300" dirty="0">
                <a:solidFill>
                  <a:prstClr val="black"/>
                </a:solidFill>
                <a:ea typeface="Malgun Gothic" panose="020B0503020000020004" pitchFamily="34" charset="-127"/>
              </a:rPr>
              <a:t> </a:t>
            </a:r>
            <a:r>
              <a:rPr lang="en-US" altLang="ko-KR" sz="1300" dirty="0">
                <a:solidFill>
                  <a:prstClr val="black"/>
                </a:solidFill>
                <a:ea typeface="Malgun Gothic" panose="020B0503020000020004" pitchFamily="34" charset="-127"/>
                <a:sym typeface="+mn-ea"/>
              </a:rPr>
              <a:t>Data transportation between 3GPP network and SP may be based on clear-text of application layer.</a:t>
            </a:r>
            <a:endParaRPr lang="en-US" altLang="ko-KR" sz="1300" dirty="0">
              <a:solidFill>
                <a:prstClr val="black"/>
              </a:solidFill>
              <a:ea typeface="Malgun Gothic" panose="020B0503020000020004" pitchFamily="34" charset="-127"/>
              <a:sym typeface="+mn-ea"/>
            </a:endParaRP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lang="en-US" altLang="ko-KR" sz="1300" dirty="0">
                <a:solidFill>
                  <a:prstClr val="black"/>
                </a:solidFill>
                <a:ea typeface="Malgun Gothic" panose="020B0503020000020004" pitchFamily="34" charset="-127"/>
                <a:sym typeface="+mn-ea"/>
              </a:rPr>
              <a:t>Moreover, data tamper-proof in a period of time is important for data traceability services(e.g. an</a:t>
            </a:r>
            <a:r>
              <a:rPr lang="zh-CN" altLang="en-US" sz="1300">
                <a:solidFill>
                  <a:prstClr val="black"/>
                </a:solidFill>
                <a:ea typeface="Malgun Gothic" panose="020B0503020000020004" pitchFamily="34" charset="-127"/>
                <a:sym typeface="+mn-ea"/>
              </a:rPr>
              <a:t> </a:t>
            </a:r>
            <a:r>
              <a:rPr lang="en-US" altLang="ko-KR" sz="1300">
                <a:solidFill>
                  <a:prstClr val="black"/>
                </a:solidFill>
                <a:ea typeface="Malgun Gothic" panose="020B0503020000020004" pitchFamily="34" charset="-127"/>
                <a:sym typeface="+mn-ea"/>
              </a:rPr>
              <a:t>insurance </a:t>
            </a:r>
            <a:r>
              <a:rPr lang="en-US" altLang="ko-KR" sz="1300" dirty="0">
                <a:solidFill>
                  <a:prstClr val="black"/>
                </a:solidFill>
                <a:ea typeface="Malgun Gothic" panose="020B0503020000020004" pitchFamily="34" charset="-127"/>
                <a:sym typeface="+mn-ea"/>
              </a:rPr>
              <a:t>claim may need to make tamper-proof for the non-real-time data ). </a:t>
            </a:r>
            <a:endParaRPr lang="en-US" altLang="ko-KR" sz="1300" dirty="0">
              <a:solidFill>
                <a:prstClr val="black"/>
              </a:solidFill>
              <a:ea typeface="Malgun Gothic" panose="020B0503020000020004" pitchFamily="34" charset="-127"/>
            </a:endParaRP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lang="en-US" altLang="ko-KR" sz="1300" dirty="0">
                <a:solidFill>
                  <a:prstClr val="black"/>
                </a:solidFill>
                <a:ea typeface="Malgun Gothic" panose="020B0503020000020004" pitchFamily="34" charset="-127"/>
              </a:rPr>
              <a:t>Though 3GPP network has its own method to ensure data integrity, there is still a gap between 3GPP network and SP. The means to make tamper-proof for non-real-time data is also necessary to be studied. </a:t>
            </a:r>
            <a:endParaRPr lang="en-US" altLang="ko-KR" sz="1300" dirty="0">
              <a:solidFill>
                <a:prstClr val="black"/>
              </a:solidFill>
              <a:ea typeface="Malgun Gothic" panose="020B0503020000020004" pitchFamily="34" charset="-127"/>
            </a:endParaRPr>
          </a:p>
        </p:txBody>
      </p:sp>
      <p:sp>
        <p:nvSpPr>
          <p:cNvPr id="35" name="左大括号 34"/>
          <p:cNvSpPr/>
          <p:nvPr/>
        </p:nvSpPr>
        <p:spPr bwMode="auto">
          <a:xfrm rot="5400000">
            <a:off x="6496906" y="2185217"/>
            <a:ext cx="348686" cy="1618173"/>
          </a:xfrm>
          <a:prstGeom prst="leftBrace">
            <a:avLst/>
          </a:prstGeom>
          <a:ln w="222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cxnSp>
        <p:nvCxnSpPr>
          <p:cNvPr id="37" name="直接连接符 36"/>
          <p:cNvCxnSpPr/>
          <p:nvPr/>
        </p:nvCxnSpPr>
        <p:spPr bwMode="auto">
          <a:xfrm>
            <a:off x="5870199" y="3081124"/>
            <a:ext cx="0" cy="1171119"/>
          </a:xfrm>
          <a:prstGeom prst="line">
            <a:avLst/>
          </a:prstGeom>
          <a:solidFill>
            <a:schemeClr val="accent1"/>
          </a:solidFill>
          <a:ln w="15875" cap="flat" cmpd="sng" algn="ctr">
            <a:solidFill>
              <a:schemeClr val="tx2">
                <a:lumMod val="60000"/>
                <a:lumOff val="40000"/>
              </a:schemeClr>
            </a:solidFill>
            <a:prstDash val="dash"/>
            <a:round/>
            <a:headEnd type="none" w="med" len="med"/>
            <a:tailEnd type="none" w="med" len="med"/>
          </a:ln>
        </p:spPr>
      </p:cxnSp>
      <p:cxnSp>
        <p:nvCxnSpPr>
          <p:cNvPr id="38" name="直接连接符 37"/>
          <p:cNvCxnSpPr/>
          <p:nvPr/>
        </p:nvCxnSpPr>
        <p:spPr bwMode="auto">
          <a:xfrm>
            <a:off x="7480336" y="3070094"/>
            <a:ext cx="0" cy="1337302"/>
          </a:xfrm>
          <a:prstGeom prst="line">
            <a:avLst/>
          </a:prstGeom>
          <a:solidFill>
            <a:schemeClr val="accent1"/>
          </a:solidFill>
          <a:ln w="15875" cap="flat" cmpd="sng" algn="ctr">
            <a:solidFill>
              <a:schemeClr val="tx2">
                <a:lumMod val="60000"/>
                <a:lumOff val="40000"/>
              </a:schemeClr>
            </a:solidFill>
            <a:prstDash val="dash"/>
            <a:round/>
            <a:headEnd type="none" w="med" len="med"/>
            <a:tailEnd type="none" w="med" len="med"/>
          </a:ln>
        </p:spPr>
      </p:cxnSp>
      <p:sp>
        <p:nvSpPr>
          <p:cNvPr id="15" name="Rectangle 9"/>
          <p:cNvSpPr/>
          <p:nvPr/>
        </p:nvSpPr>
        <p:spPr>
          <a:xfrm>
            <a:off x="5363808" y="3432792"/>
            <a:ext cx="951390" cy="4159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t>UPF</a:t>
            </a:r>
            <a:endParaRPr lang="en-US" b="1" dirty="0"/>
          </a:p>
        </p:txBody>
      </p:sp>
      <p:sp>
        <p:nvSpPr>
          <p:cNvPr id="13" name="Rectangle 9"/>
          <p:cNvSpPr/>
          <p:nvPr/>
        </p:nvSpPr>
        <p:spPr>
          <a:xfrm>
            <a:off x="7005374" y="3411571"/>
            <a:ext cx="951390" cy="41594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1100" b="1" dirty="0"/>
              <a:t>SP</a:t>
            </a:r>
            <a:endParaRPr lang="en-US" sz="1100" b="1" dirty="0"/>
          </a:p>
        </p:txBody>
      </p:sp>
      <p:sp>
        <p:nvSpPr>
          <p:cNvPr id="41" name="文本框 40"/>
          <p:cNvSpPr txBox="1"/>
          <p:nvPr/>
        </p:nvSpPr>
        <p:spPr>
          <a:xfrm>
            <a:off x="6468731" y="2634276"/>
            <a:ext cx="746323" cy="230832"/>
          </a:xfrm>
          <a:prstGeom prst="rect">
            <a:avLst/>
          </a:prstGeom>
          <a:noFill/>
        </p:spPr>
        <p:txBody>
          <a:bodyPr wrap="square" rtlCol="0">
            <a:spAutoFit/>
          </a:bodyPr>
          <a:lstStyle/>
          <a:p>
            <a:r>
              <a:rPr lang="en-US" altLang="zh-CN" sz="900" b="1" dirty="0"/>
              <a:t> gap</a:t>
            </a:r>
            <a:endParaRPr lang="zh-CN" altLang="en-US" sz="900" b="1"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1825" y="256624"/>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lang="en-GB" altLang="en-US" b="1" noProof="1">
                <a:effectLst>
                  <a:outerShdw blurRad="38100" dist="38100" dir="2700000" algn="tl">
                    <a:srgbClr val="000000">
                      <a:alpha val="43137"/>
                    </a:srgbClr>
                  </a:outerShdw>
                </a:effectLst>
              </a:rPr>
              <a:t>What SA1 can do?</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6" name="矩形 1"/>
          <p:cNvSpPr/>
          <p:nvPr/>
        </p:nvSpPr>
        <p:spPr>
          <a:xfrm>
            <a:off x="-90061" y="1338215"/>
            <a:ext cx="9348537" cy="5309146"/>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1"/>
              </a:buBlip>
            </a:pPr>
            <a:r>
              <a:rPr lang="en-US" altLang="zh-CN" sz="1800" b="1" dirty="0">
                <a:latin typeface="Calibri" panose="020F0502020204030204" pitchFamily="34" charset="0"/>
              </a:rPr>
              <a:t>Inner Trustiness of application data </a:t>
            </a:r>
            <a:endParaRPr lang="en-US" altLang="zh-CN" sz="1600" noProof="1">
              <a:sym typeface="+mn-ea"/>
            </a:endParaRPr>
          </a:p>
          <a:p>
            <a:pPr marL="800100" lvl="1" indent="-342900" eaLnBrk="0" hangingPunct="0">
              <a:buFont typeface="Arial" panose="020B0604020202020204" pitchFamily="34" charset="0"/>
              <a:buChar char="•"/>
            </a:pPr>
            <a:r>
              <a:rPr lang="en-US" altLang="ko-KR" sz="1600" dirty="0"/>
              <a:t>This WID is designed to provide a </a:t>
            </a:r>
            <a:r>
              <a:rPr lang="en-US" altLang="ko-KR" sz="1600" dirty="0">
                <a:solidFill>
                  <a:srgbClr val="FF0000"/>
                </a:solidFill>
              </a:rPr>
              <a:t>end-to-end</a:t>
            </a:r>
            <a:r>
              <a:rPr lang="en-US" altLang="ko-KR" sz="1600" dirty="0"/>
              <a:t> IoT data temper</a:t>
            </a:r>
            <a:r>
              <a:rPr lang="en-US" altLang="zh-CN" sz="1600" dirty="0"/>
              <a:t>-</a:t>
            </a:r>
            <a:r>
              <a:rPr lang="en-US" altLang="ko-KR" sz="1600" dirty="0"/>
              <a:t>proof and traceability, from 3GPP UE to SP base on 3GPP network.  </a:t>
            </a:r>
            <a:endParaRPr lang="en-US" altLang="ko-KR" sz="1600" dirty="0"/>
          </a:p>
          <a:p>
            <a:pPr marL="800100" lvl="1" indent="-342900" eaLnBrk="0" hangingPunct="0">
              <a:buFont typeface="Arial" panose="020B0604020202020204" pitchFamily="34" charset="0"/>
              <a:buChar char="•"/>
            </a:pPr>
            <a:endParaRPr lang="en-US" altLang="ko-KR" sz="1600" dirty="0"/>
          </a:p>
          <a:p>
            <a:pPr marL="800100" lvl="1" indent="-342900" eaLnBrk="0" hangingPunct="0">
              <a:buFont typeface="Arial" panose="020B0604020202020204" pitchFamily="34" charset="0"/>
              <a:buChar char="•"/>
            </a:pPr>
            <a:endParaRPr lang="en-US" altLang="ko-KR" sz="1600" dirty="0"/>
          </a:p>
          <a:p>
            <a:pPr marL="800100" lvl="1" indent="-342900" eaLnBrk="0" hangingPunct="0">
              <a:buFont typeface="Arial" panose="020B0604020202020204" pitchFamily="34" charset="0"/>
              <a:buChar char="•"/>
            </a:pPr>
            <a:endParaRPr lang="en-US" altLang="ko-KR" sz="1600" dirty="0"/>
          </a:p>
          <a:p>
            <a:pPr marL="800100" lvl="1" indent="-342900" eaLnBrk="0" hangingPunct="0">
              <a:buFont typeface="Arial" panose="020B0604020202020204" pitchFamily="34" charset="0"/>
              <a:buChar char="•"/>
            </a:pPr>
            <a:endParaRPr lang="en-US" altLang="ko-KR" sz="1600" dirty="0"/>
          </a:p>
          <a:p>
            <a:pPr marL="800100" lvl="1" indent="-342900" eaLnBrk="0" hangingPunct="0">
              <a:buFont typeface="Arial" panose="020B0604020202020204" pitchFamily="34" charset="0"/>
              <a:buChar char="•"/>
            </a:pPr>
            <a:endParaRPr lang="en-US" altLang="ko-KR" sz="1600" dirty="0"/>
          </a:p>
          <a:p>
            <a:pPr marL="800100" lvl="1" indent="-342900" eaLnBrk="0" hangingPunct="0">
              <a:buFont typeface="Arial" panose="020B0604020202020204" pitchFamily="34" charset="0"/>
              <a:buChar char="•"/>
            </a:pPr>
            <a:endParaRPr lang="en-US" altLang="ko-KR" sz="1600" dirty="0"/>
          </a:p>
          <a:p>
            <a:pPr marL="800100" lvl="1" indent="-342900" eaLnBrk="0" hangingPunct="0">
              <a:buFont typeface="Arial" panose="020B0604020202020204" pitchFamily="34" charset="0"/>
              <a:buChar char="•"/>
            </a:pPr>
            <a:endParaRPr lang="en-US" altLang="ko-KR" sz="1600" dirty="0"/>
          </a:p>
          <a:p>
            <a:pPr marL="800100" lvl="1" indent="-342900" eaLnBrk="0" hangingPunct="0">
              <a:buFont typeface="Arial" panose="020B0604020202020204" pitchFamily="34" charset="0"/>
              <a:buChar char="•"/>
            </a:pPr>
            <a:endParaRPr lang="en-US" altLang="ko-KR" sz="1600" dirty="0"/>
          </a:p>
          <a:p>
            <a:pPr lvl="1" eaLnBrk="0" hangingPunct="0"/>
            <a:endParaRPr lang="en-US" altLang="ko-KR" sz="1600" dirty="0"/>
          </a:p>
          <a:p>
            <a:pPr marL="342900" lvl="1" indent="-342900" algn="l" eaLnBrk="0" hangingPunct="0">
              <a:spcBef>
                <a:spcPts val="600"/>
              </a:spcBef>
              <a:spcAft>
                <a:spcPts val="600"/>
              </a:spcAft>
              <a:buClrTx/>
              <a:buSzTx/>
              <a:buFontTx/>
              <a:buBlip>
                <a:blip r:embed="rId1"/>
              </a:buBlip>
            </a:pPr>
            <a:r>
              <a:rPr lang="en-US" altLang="zh-CN" sz="1800" b="1" dirty="0">
                <a:latin typeface="Calibri" panose="020F0502020204030204" pitchFamily="34" charset="0"/>
                <a:sym typeface="+mn-ea"/>
              </a:rPr>
              <a:t>MNOs's value to fulfill the requirement </a:t>
            </a:r>
            <a:endParaRPr lang="en-US" altLang="zh-CN" sz="1800" b="1" noProof="1">
              <a:latin typeface="Calibri" panose="020F0502020204030204" pitchFamily="34" charset="0"/>
              <a:sym typeface="+mn-ea"/>
            </a:endParaRPr>
          </a:p>
          <a:p>
            <a:pPr marL="800100" lvl="1" indent="-342900" eaLnBrk="0" hangingPunct="0">
              <a:buFont typeface="Arial" panose="020B0604020202020204" pitchFamily="34" charset="0"/>
              <a:buChar char="•"/>
            </a:pPr>
            <a:r>
              <a:rPr lang="en-US" altLang="ko-KR" sz="1600" dirty="0"/>
              <a:t>Leading companies of </a:t>
            </a:r>
            <a:r>
              <a:rPr lang="en-US" altLang="ko-KR" sz="1600" dirty="0">
                <a:sym typeface="+mn-ea"/>
              </a:rPr>
              <a:t>logistics</a:t>
            </a:r>
            <a:r>
              <a:rPr lang="en-US" altLang="ko-KR" sz="1600" dirty="0"/>
              <a:t> can build its own mechanisms to realize end-to-end </a:t>
            </a:r>
            <a:r>
              <a:rPr lang="en-US" altLang="ko-KR" sz="1600" dirty="0">
                <a:sym typeface="+mn-ea"/>
              </a:rPr>
              <a:t>data temper-proof and traceability inside its own ecosystem</a:t>
            </a:r>
            <a:r>
              <a:rPr lang="en-US" altLang="ko-KR" sz="1600" dirty="0"/>
              <a:t>. However, many medium or small scale sized enterprises are searching for a brief way.</a:t>
            </a:r>
            <a:endParaRPr lang="en-US" altLang="ko-KR" sz="1600" dirty="0"/>
          </a:p>
          <a:p>
            <a:pPr marL="800100" lvl="1" indent="-342900" eaLnBrk="0" hangingPunct="0">
              <a:buFont typeface="Arial" panose="020B0604020202020204" pitchFamily="34" charset="0"/>
              <a:buChar char="•"/>
            </a:pPr>
            <a:r>
              <a:rPr lang="en-US" altLang="ko-KR" sz="1600" dirty="0"/>
              <a:t>In any case, all kinds of IoT UEs of the enterprises above are connected to MNO’s networks. </a:t>
            </a:r>
            <a:endParaRPr lang="en-US" altLang="ko-KR" sz="1600" dirty="0"/>
          </a:p>
          <a:p>
            <a:pPr marL="800100" lvl="1" indent="-342900" eaLnBrk="0" hangingPunct="0">
              <a:buFont typeface="Arial" panose="020B0604020202020204" pitchFamily="34" charset="0"/>
              <a:buChar char="•"/>
            </a:pPr>
            <a:r>
              <a:rPr lang="en-US" altLang="ko-KR" sz="1600" dirty="0"/>
              <a:t>Therefore, 3GPP network is very suitable to achieve</a:t>
            </a:r>
            <a:r>
              <a:rPr lang="en-US" altLang="zh-CN" sz="1600" dirty="0"/>
              <a:t> data tamper-proof and traceability in data sensitive services.</a:t>
            </a:r>
            <a:endParaRPr lang="en-US" altLang="ko-KR" sz="1600" dirty="0"/>
          </a:p>
          <a:p>
            <a:pPr lvl="1" eaLnBrk="0" hangingPunct="0"/>
            <a:endParaRPr lang="en-US" altLang="ko-KR" sz="1600" dirty="0"/>
          </a:p>
        </p:txBody>
      </p:sp>
      <p:sp>
        <p:nvSpPr>
          <p:cNvPr id="5" name="Rectangle: Rounded Corners 38"/>
          <p:cNvSpPr/>
          <p:nvPr/>
        </p:nvSpPr>
        <p:spPr>
          <a:xfrm>
            <a:off x="186154" y="2488557"/>
            <a:ext cx="6030099" cy="1282176"/>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7" name="Cloud 3"/>
          <p:cNvSpPr/>
          <p:nvPr/>
        </p:nvSpPr>
        <p:spPr>
          <a:xfrm>
            <a:off x="1938001" y="2460155"/>
            <a:ext cx="2636686" cy="1379148"/>
          </a:xfrm>
          <a:prstGeom prst="cloud">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800" b="1" dirty="0"/>
          </a:p>
        </p:txBody>
      </p:sp>
      <p:cxnSp>
        <p:nvCxnSpPr>
          <p:cNvPr id="8" name="Straight Arrow Connector 44"/>
          <p:cNvCxnSpPr>
            <a:stCxn id="11" idx="3"/>
            <a:endCxn id="25" idx="1"/>
          </p:cNvCxnSpPr>
          <p:nvPr/>
        </p:nvCxnSpPr>
        <p:spPr>
          <a:xfrm>
            <a:off x="1528710" y="3159254"/>
            <a:ext cx="3432607" cy="0"/>
          </a:xfrm>
          <a:prstGeom prst="straightConnector1">
            <a:avLst/>
          </a:prstGeom>
          <a:ln w="38100">
            <a:headEnd type="none"/>
            <a:tailEnd type="stealth"/>
          </a:ln>
        </p:spPr>
        <p:style>
          <a:lnRef idx="2">
            <a:schemeClr val="accent1"/>
          </a:lnRef>
          <a:fillRef idx="0">
            <a:schemeClr val="accent1"/>
          </a:fillRef>
          <a:effectRef idx="1">
            <a:schemeClr val="accent1"/>
          </a:effectRef>
          <a:fontRef idx="minor">
            <a:schemeClr val="tx1"/>
          </a:fontRef>
        </p:style>
      </p:cxnSp>
      <p:sp>
        <p:nvSpPr>
          <p:cNvPr id="9" name="文本框 8"/>
          <p:cNvSpPr txBox="1"/>
          <p:nvPr/>
        </p:nvSpPr>
        <p:spPr>
          <a:xfrm>
            <a:off x="2726658" y="3378034"/>
            <a:ext cx="1460317" cy="230832"/>
          </a:xfrm>
          <a:prstGeom prst="rect">
            <a:avLst/>
          </a:prstGeom>
          <a:noFill/>
        </p:spPr>
        <p:txBody>
          <a:bodyPr wrap="square" rtlCol="0">
            <a:spAutoFit/>
          </a:bodyPr>
          <a:lstStyle/>
          <a:p>
            <a:r>
              <a:rPr lang="en-US" altLang="zh-CN" sz="900" b="1" dirty="0"/>
              <a:t>3GPP Network</a:t>
            </a:r>
            <a:endParaRPr lang="zh-CN" altLang="en-US" sz="900" b="1" dirty="0"/>
          </a:p>
        </p:txBody>
      </p:sp>
      <p:cxnSp>
        <p:nvCxnSpPr>
          <p:cNvPr id="10" name="Straight Arrow Connector 44"/>
          <p:cNvCxnSpPr/>
          <p:nvPr/>
        </p:nvCxnSpPr>
        <p:spPr>
          <a:xfrm flipH="1">
            <a:off x="5924932" y="3168694"/>
            <a:ext cx="677951" cy="0"/>
          </a:xfrm>
          <a:prstGeom prst="straightConnector1">
            <a:avLst/>
          </a:prstGeom>
          <a:ln w="38100">
            <a:headEnd type="stealth"/>
            <a:tailEnd type="none"/>
          </a:ln>
        </p:spPr>
        <p:style>
          <a:lnRef idx="2">
            <a:schemeClr val="accent1"/>
          </a:lnRef>
          <a:fillRef idx="0">
            <a:schemeClr val="accent1"/>
          </a:fillRef>
          <a:effectRef idx="1">
            <a:schemeClr val="accent1"/>
          </a:effectRef>
          <a:fontRef idx="minor">
            <a:schemeClr val="tx1"/>
          </a:fontRef>
        </p:style>
      </p:cxnSp>
      <p:sp>
        <p:nvSpPr>
          <p:cNvPr id="11" name="Rectangle 9"/>
          <p:cNvSpPr/>
          <p:nvPr/>
        </p:nvSpPr>
        <p:spPr>
          <a:xfrm>
            <a:off x="577320" y="2951282"/>
            <a:ext cx="951390" cy="4159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t>3GPP UE</a:t>
            </a:r>
            <a:endParaRPr lang="en-US" b="1" dirty="0"/>
          </a:p>
        </p:txBody>
      </p:sp>
      <p:grpSp>
        <p:nvGrpSpPr>
          <p:cNvPr id="12" name="组合 11"/>
          <p:cNvGrpSpPr/>
          <p:nvPr/>
        </p:nvGrpSpPr>
        <p:grpSpPr>
          <a:xfrm>
            <a:off x="1053015" y="3770733"/>
            <a:ext cx="4414693" cy="233473"/>
            <a:chOff x="1062540" y="5523333"/>
            <a:chExt cx="4414693" cy="233473"/>
          </a:xfrm>
        </p:grpSpPr>
        <p:cxnSp>
          <p:nvCxnSpPr>
            <p:cNvPr id="13" name="直接连接符 12"/>
            <p:cNvCxnSpPr/>
            <p:nvPr/>
          </p:nvCxnSpPr>
          <p:spPr bwMode="auto">
            <a:xfrm>
              <a:off x="1062540" y="5523333"/>
              <a:ext cx="0" cy="23347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4" name="直接连接符 13"/>
            <p:cNvCxnSpPr/>
            <p:nvPr/>
          </p:nvCxnSpPr>
          <p:spPr bwMode="auto">
            <a:xfrm>
              <a:off x="5477233" y="5523333"/>
              <a:ext cx="0" cy="23347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直接连接符 14"/>
            <p:cNvCxnSpPr/>
            <p:nvPr/>
          </p:nvCxnSpPr>
          <p:spPr bwMode="auto">
            <a:xfrm>
              <a:off x="1062540" y="5640069"/>
              <a:ext cx="4409428"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grpSp>
      <p:grpSp>
        <p:nvGrpSpPr>
          <p:cNvPr id="16" name="组合 15"/>
          <p:cNvGrpSpPr/>
          <p:nvPr/>
        </p:nvGrpSpPr>
        <p:grpSpPr>
          <a:xfrm>
            <a:off x="1047750" y="4067498"/>
            <a:ext cx="6030095" cy="233473"/>
            <a:chOff x="1062540" y="5523333"/>
            <a:chExt cx="4414693" cy="233473"/>
          </a:xfrm>
          <a:effectLst>
            <a:outerShdw blurRad="50800" dist="38100" dir="2700000" algn="tl" rotWithShape="0">
              <a:prstClr val="black">
                <a:alpha val="40000"/>
              </a:prstClr>
            </a:outerShdw>
          </a:effectLst>
        </p:grpSpPr>
        <p:cxnSp>
          <p:nvCxnSpPr>
            <p:cNvPr id="17" name="直接连接符 16"/>
            <p:cNvCxnSpPr/>
            <p:nvPr/>
          </p:nvCxnSpPr>
          <p:spPr bwMode="auto">
            <a:xfrm>
              <a:off x="1062540" y="5523333"/>
              <a:ext cx="0" cy="233473"/>
            </a:xfrm>
            <a:prstGeom prst="line">
              <a:avLst/>
            </a:prstGeom>
            <a:ln w="317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8" name="直接连接符 17"/>
            <p:cNvCxnSpPr/>
            <p:nvPr/>
          </p:nvCxnSpPr>
          <p:spPr bwMode="auto">
            <a:xfrm>
              <a:off x="5477233" y="5523333"/>
              <a:ext cx="0" cy="233473"/>
            </a:xfrm>
            <a:prstGeom prst="line">
              <a:avLst/>
            </a:prstGeom>
            <a:ln w="317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19" name="直接连接符 18"/>
            <p:cNvCxnSpPr/>
            <p:nvPr/>
          </p:nvCxnSpPr>
          <p:spPr bwMode="auto">
            <a:xfrm>
              <a:off x="1062540" y="5640069"/>
              <a:ext cx="4409428" cy="0"/>
            </a:xfrm>
            <a:prstGeom prst="line">
              <a:avLst/>
            </a:prstGeom>
            <a:ln w="31750">
              <a:headEnd type="stealth" w="lg" len="lg"/>
              <a:tailEnd type="stealth" w="lg" len="lg"/>
            </a:ln>
          </p:spPr>
          <p:style>
            <a:lnRef idx="1">
              <a:schemeClr val="accent2"/>
            </a:lnRef>
            <a:fillRef idx="0">
              <a:schemeClr val="accent2"/>
            </a:fillRef>
            <a:effectRef idx="0">
              <a:schemeClr val="accent2"/>
            </a:effectRef>
            <a:fontRef idx="minor">
              <a:schemeClr val="tx1"/>
            </a:fontRef>
          </p:style>
        </p:cxnSp>
      </p:grpSp>
      <p:sp>
        <p:nvSpPr>
          <p:cNvPr id="20" name="文本框 19"/>
          <p:cNvSpPr txBox="1"/>
          <p:nvPr/>
        </p:nvSpPr>
        <p:spPr>
          <a:xfrm>
            <a:off x="1889166" y="3920436"/>
            <a:ext cx="3132032" cy="230832"/>
          </a:xfrm>
          <a:prstGeom prst="rect">
            <a:avLst/>
          </a:prstGeom>
          <a:noFill/>
        </p:spPr>
        <p:txBody>
          <a:bodyPr wrap="square" rtlCol="0">
            <a:spAutoFit/>
          </a:bodyPr>
          <a:lstStyle/>
          <a:p>
            <a:r>
              <a:rPr lang="en-US" altLang="zh-CN" sz="900" b="1" dirty="0"/>
              <a:t>Data integrity and Encryption in 3GPP </a:t>
            </a:r>
            <a:endParaRPr lang="zh-CN" altLang="en-US" sz="900" b="1" dirty="0"/>
          </a:p>
        </p:txBody>
      </p:sp>
      <p:sp>
        <p:nvSpPr>
          <p:cNvPr id="21" name="文本框 20"/>
          <p:cNvSpPr txBox="1"/>
          <p:nvPr/>
        </p:nvSpPr>
        <p:spPr>
          <a:xfrm>
            <a:off x="3150394" y="4233458"/>
            <a:ext cx="2924778" cy="230832"/>
          </a:xfrm>
          <a:prstGeom prst="rect">
            <a:avLst/>
          </a:prstGeom>
          <a:noFill/>
        </p:spPr>
        <p:txBody>
          <a:bodyPr wrap="square" rtlCol="0">
            <a:spAutoFit/>
          </a:bodyPr>
          <a:lstStyle/>
          <a:p>
            <a:r>
              <a:rPr lang="en-US" altLang="zh-CN" sz="900" b="1" dirty="0"/>
              <a:t>Data integrity from UE to SP </a:t>
            </a:r>
            <a:endParaRPr lang="zh-CN" altLang="en-US" sz="900" b="1" dirty="0"/>
          </a:p>
        </p:txBody>
      </p:sp>
      <p:sp>
        <p:nvSpPr>
          <p:cNvPr id="25" name="Rectangle 9"/>
          <p:cNvSpPr/>
          <p:nvPr/>
        </p:nvSpPr>
        <p:spPr>
          <a:xfrm>
            <a:off x="4961317" y="2951282"/>
            <a:ext cx="951390" cy="4159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t>UPF</a:t>
            </a:r>
            <a:endParaRPr lang="en-US" b="1" dirty="0"/>
          </a:p>
        </p:txBody>
      </p:sp>
      <p:sp>
        <p:nvSpPr>
          <p:cNvPr id="26" name="Rectangle 9"/>
          <p:cNvSpPr/>
          <p:nvPr/>
        </p:nvSpPr>
        <p:spPr>
          <a:xfrm>
            <a:off x="6602883" y="2930061"/>
            <a:ext cx="951390" cy="41594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1100" b="1" dirty="0"/>
              <a:t>SP</a:t>
            </a:r>
            <a:endParaRPr lang="en-US" sz="1100" b="1" dirty="0"/>
          </a:p>
        </p:txBody>
      </p:sp>
      <p:cxnSp>
        <p:nvCxnSpPr>
          <p:cNvPr id="3" name="直接连接符 2"/>
          <p:cNvCxnSpPr/>
          <p:nvPr/>
        </p:nvCxnSpPr>
        <p:spPr bwMode="auto">
          <a:xfrm>
            <a:off x="7077845" y="4184234"/>
            <a:ext cx="323080" cy="0"/>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29" name="直接连接符 28"/>
          <p:cNvCxnSpPr/>
          <p:nvPr/>
        </p:nvCxnSpPr>
        <p:spPr bwMode="auto">
          <a:xfrm flipV="1">
            <a:off x="7391400" y="3770733"/>
            <a:ext cx="352425" cy="413501"/>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31" name="矩形 39"/>
          <p:cNvSpPr>
            <a:spLocks noChangeArrowheads="1"/>
          </p:cNvSpPr>
          <p:nvPr/>
        </p:nvSpPr>
        <p:spPr bwMode="auto">
          <a:xfrm>
            <a:off x="7737270" y="3608866"/>
            <a:ext cx="959055" cy="230399"/>
          </a:xfrm>
          <a:prstGeom prst="rect">
            <a:avLst/>
          </a:prstGeom>
          <a:solidFill>
            <a:schemeClr val="bg1"/>
          </a:solidFill>
          <a:ln w="9525" algn="ctr">
            <a:solidFill>
              <a:schemeClr val="tx1"/>
            </a:solidFill>
            <a:round/>
          </a:ln>
          <a:effectLst>
            <a:outerShdw blurRad="50800" dist="38100" dir="2700000" algn="tl" rotWithShape="0">
              <a:prstClr val="black">
                <a:alpha val="40000"/>
              </a:prstClr>
            </a:outerShdw>
          </a:effectLst>
        </p:spPr>
        <p:txBody>
          <a:bodyPr anchor="ctr" anchorCtr="0"/>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n-US" altLang="zh-CN" sz="800" dirty="0"/>
              <a:t>WID Study Area</a:t>
            </a:r>
            <a:endParaRPr lang="en-US" altLang="zh-CN" sz="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p:nvPr/>
        </p:nvSpPr>
        <p:spPr>
          <a:xfrm>
            <a:off x="74612" y="906894"/>
            <a:ext cx="8994775" cy="4609211"/>
          </a:xfrm>
          <a:prstGeom prst="rect">
            <a:avLst/>
          </a:prstGeom>
          <a:noFill/>
          <a:ln w="9525">
            <a:noFill/>
          </a:ln>
        </p:spPr>
        <p:txBody>
          <a:bodyPr anchor="t">
            <a:spAutoFit/>
          </a:bodyPr>
          <a:lstStyle/>
          <a:p>
            <a:pPr marL="342900" indent="-342900" eaLnBrk="0" hangingPunct="0">
              <a:lnSpc>
                <a:spcPct val="150000"/>
              </a:lnSpc>
              <a:spcBef>
                <a:spcPts val="600"/>
              </a:spcBef>
              <a:spcAft>
                <a:spcPts val="600"/>
              </a:spcAft>
              <a:buBlip>
                <a:blip r:embed="rId1"/>
              </a:buBlip>
            </a:pPr>
            <a:r>
              <a:rPr lang="en-US" altLang="en-US" sz="1800" b="1" dirty="0">
                <a:latin typeface="Calibri" panose="020F0502020204030204" pitchFamily="34" charset="0"/>
              </a:rPr>
              <a:t>Cold chain logistics</a:t>
            </a:r>
            <a:endParaRPr lang="en-IN" altLang="en-US" sz="2000" b="1" dirty="0">
              <a:latin typeface="Calibri" panose="020F0502020204030204" pitchFamily="34" charset="0"/>
            </a:endParaRPr>
          </a:p>
          <a:p>
            <a:pPr marL="342900" indent="-342900" eaLnBrk="0" hangingPunct="0">
              <a:lnSpc>
                <a:spcPct val="150000"/>
              </a:lnSpc>
              <a:buFont typeface="Arial" panose="020B0604020202020204" pitchFamily="34" charset="0"/>
              <a:buChar char="•"/>
            </a:pPr>
            <a:r>
              <a:rPr lang="en-US" altLang="zh-CN" sz="1600" dirty="0">
                <a:latin typeface="Calibri" panose="020F0502020204030204" pitchFamily="34" charset="0"/>
                <a:ea typeface="Malgun Gothic" panose="020B0503020000020004" pitchFamily="34" charset="-127"/>
                <a:sym typeface="+mn-ea"/>
              </a:rPr>
              <a:t>During the transportation of vaccines/drugs,</a:t>
            </a:r>
            <a:r>
              <a:rPr lang="zh-CN" altLang="en-US" sz="1600" dirty="0">
                <a:latin typeface="Calibri" panose="020F0502020204030204" pitchFamily="34" charset="0"/>
                <a:ea typeface="Malgun Gothic" panose="020B0503020000020004" pitchFamily="34" charset="-127"/>
                <a:sym typeface="+mn-ea"/>
              </a:rPr>
              <a:t> </a:t>
            </a:r>
            <a:r>
              <a:rPr lang="en-US" altLang="zh-CN" sz="1600" dirty="0">
                <a:latin typeface="Calibri" panose="020F0502020204030204" pitchFamily="34" charset="0"/>
                <a:ea typeface="Malgun Gothic" panose="020B0503020000020004" pitchFamily="34" charset="-127"/>
                <a:sym typeface="+mn-ea"/>
              </a:rPr>
              <a:t>va</a:t>
            </a:r>
            <a:r>
              <a:rPr lang="en-US" altLang="ko-KR" sz="1600" dirty="0">
                <a:latin typeface="Calibri" panose="020F0502020204030204" pitchFamily="34" charset="0"/>
                <a:ea typeface="Malgun Gothic" panose="020B0503020000020004" pitchFamily="34" charset="-127"/>
                <a:sym typeface="+mn-ea"/>
              </a:rPr>
              <a:t>ccines/drugs c</a:t>
            </a:r>
            <a:r>
              <a:rPr lang="en-US" altLang="ko-KR" sz="1600" dirty="0">
                <a:latin typeface="Calibri" panose="020F0502020204030204" pitchFamily="34" charset="0"/>
                <a:ea typeface="Malgun Gothic" panose="020B0503020000020004" pitchFamily="34" charset="-127"/>
              </a:rPr>
              <a:t>ontainers in cold chain logistics may be equipped with IoT sensors which send data to the vehicles. Those vehicles connect to a SP </a:t>
            </a:r>
            <a:r>
              <a:rPr lang="en-US" altLang="zh-CN" sz="1600" dirty="0">
                <a:latin typeface="Calibri" panose="020F0502020204030204" pitchFamily="34" charset="0"/>
                <a:ea typeface="宋体" panose="02010600030101010101" pitchFamily="2" charset="-122"/>
              </a:rPr>
              <a:t>platform</a:t>
            </a:r>
            <a:r>
              <a:rPr lang="en-US" altLang="ko-KR" sz="1600" dirty="0">
                <a:latin typeface="Calibri" panose="020F0502020204030204" pitchFamily="34" charset="0"/>
                <a:ea typeface="Malgun Gothic" panose="020B0503020000020004" pitchFamily="34" charset="-127"/>
              </a:rPr>
              <a:t> by 3</a:t>
            </a:r>
            <a:r>
              <a:rPr lang="en-US" altLang="zh-CN" sz="1600" dirty="0">
                <a:latin typeface="Calibri" panose="020F0502020204030204" pitchFamily="34" charset="0"/>
                <a:ea typeface="Malgun Gothic" panose="020B0503020000020004" pitchFamily="34" charset="-127"/>
              </a:rPr>
              <a:t>GPP network </a:t>
            </a:r>
            <a:r>
              <a:rPr lang="en-US" altLang="ko-KR" sz="1600" dirty="0">
                <a:latin typeface="Calibri" panose="020F0502020204030204" pitchFamily="34" charset="0"/>
                <a:ea typeface="Malgun Gothic" panose="020B0503020000020004" pitchFamily="34" charset="-127"/>
              </a:rPr>
              <a:t>for data gathering and processing. </a:t>
            </a:r>
            <a:r>
              <a:rPr lang="en-US" altLang="ko-KR" sz="1600" dirty="0">
                <a:solidFill>
                  <a:srgbClr val="FF0000"/>
                </a:solidFill>
                <a:latin typeface="Calibri" panose="020F0502020204030204" pitchFamily="34" charset="0"/>
                <a:ea typeface="Malgun Gothic" panose="020B0503020000020004" pitchFamily="34" charset="-127"/>
              </a:rPr>
              <a:t>Real-time</a:t>
            </a:r>
            <a:r>
              <a:rPr lang="en-US" altLang="ko-KR" sz="1600" dirty="0">
                <a:latin typeface="Calibri" panose="020F0502020204030204" pitchFamily="34" charset="0"/>
                <a:ea typeface="Malgun Gothic" panose="020B0503020000020004" pitchFamily="34" charset="-127"/>
              </a:rPr>
              <a:t> monitoring is very critical since the products in the container may exceptionally sensitive to changes in pH, temperature and even light conditions. </a:t>
            </a:r>
            <a:endParaRPr lang="en-US" altLang="ko-KR" sz="1600" dirty="0">
              <a:latin typeface="Calibri" panose="020F0502020204030204" pitchFamily="34" charset="0"/>
              <a:ea typeface="Malgun Gothic" panose="020B0503020000020004" pitchFamily="34" charset="-127"/>
            </a:endParaRPr>
          </a:p>
          <a:p>
            <a:pPr marL="342900" indent="-342900" eaLnBrk="0" hangingPunct="0">
              <a:lnSpc>
                <a:spcPct val="150000"/>
              </a:lnSpc>
              <a:buFont typeface="Arial" panose="020B0604020202020204" pitchFamily="34" charset="0"/>
              <a:buChar char="•"/>
            </a:pPr>
            <a:r>
              <a:rPr lang="en-US" altLang="ko-KR" sz="1600" dirty="0">
                <a:latin typeface="Calibri" panose="020F0502020204030204" pitchFamily="34" charset="0"/>
                <a:ea typeface="Malgun Gothic" panose="020B0503020000020004" pitchFamily="34" charset="-127"/>
              </a:rPr>
              <a:t>Ensuring the trustiness of the collected environment data in each container/sensor is necessary to the service in order </a:t>
            </a:r>
            <a:r>
              <a:rPr lang="en-US" altLang="zh-CN" sz="1600" dirty="0">
                <a:latin typeface="Calibri" panose="020F0502020204030204" pitchFamily="34" charset="0"/>
                <a:ea typeface="宋体" panose="02010600030101010101" pitchFamily="2" charset="-122"/>
              </a:rPr>
              <a:t>to guarantee vaccine/drug activity.</a:t>
            </a:r>
            <a:endParaRPr lang="en-US" altLang="ko-KR" sz="1600" dirty="0">
              <a:latin typeface="Calibri" panose="020F0502020204030204" pitchFamily="34" charset="0"/>
              <a:ea typeface="Malgun Gothic" panose="020B0503020000020004" pitchFamily="34" charset="-127"/>
            </a:endParaRPr>
          </a:p>
          <a:p>
            <a:pPr marL="342900" indent="-342900" eaLnBrk="0" hangingPunct="0">
              <a:lnSpc>
                <a:spcPct val="150000"/>
              </a:lnSpc>
              <a:buFont typeface="Arial" panose="020B0604020202020204" pitchFamily="34" charset="0"/>
              <a:buChar char="•"/>
            </a:pPr>
            <a:r>
              <a:rPr lang="en-US" altLang="ko-KR" sz="1600" dirty="0">
                <a:latin typeface="Calibri" panose="020F0502020204030204" pitchFamily="34" charset="0"/>
                <a:ea typeface="Malgun Gothic" panose="020B0503020000020004" pitchFamily="34" charset="-127"/>
              </a:rPr>
              <a:t>In this use case, the requirements </a:t>
            </a:r>
            <a:r>
              <a:rPr lang="en-US" altLang="zh-CN" sz="1600" dirty="0">
                <a:latin typeface="Calibri" panose="020F0502020204030204" pitchFamily="34" charset="0"/>
                <a:ea typeface="Malgun Gothic" panose="020B0503020000020004" pitchFamily="34" charset="-127"/>
              </a:rPr>
              <a:t>are</a:t>
            </a:r>
            <a:r>
              <a:rPr lang="en-US" altLang="ko-KR" sz="1600" dirty="0">
                <a:latin typeface="Calibri" panose="020F0502020204030204" pitchFamily="34" charset="0"/>
                <a:ea typeface="Malgun Gothic" panose="020B0503020000020004" pitchFamily="34" charset="-127"/>
              </a:rPr>
              <a:t> to achieve the data tamper-proof and traceability for the environment data from IoT </a:t>
            </a:r>
            <a:r>
              <a:rPr lang="en-US" altLang="ko-KR" sz="1600" dirty="0">
                <a:latin typeface="Calibri" panose="020F0502020204030204" pitchFamily="34" charset="0"/>
                <a:ea typeface="Malgun Gothic" panose="020B0503020000020004" pitchFamily="34" charset="-127"/>
                <a:sym typeface="+mn-ea"/>
              </a:rPr>
              <a:t>sensors </a:t>
            </a:r>
            <a:r>
              <a:rPr lang="en-US" altLang="ko-KR" sz="1600" dirty="0">
                <a:latin typeface="Calibri" panose="020F0502020204030204" pitchFamily="34" charset="0"/>
                <a:ea typeface="Malgun Gothic" panose="020B0503020000020004" pitchFamily="34" charset="-127"/>
              </a:rPr>
              <a:t>to the SP.</a:t>
            </a:r>
            <a:endParaRPr lang="en-US" altLang="ko-KR" sz="1600" dirty="0">
              <a:latin typeface="Calibri" panose="020F0502020204030204" pitchFamily="34" charset="0"/>
              <a:ea typeface="Malgun Gothic" panose="020B0503020000020004" pitchFamily="34" charset="-127"/>
            </a:endParaRPr>
          </a:p>
          <a:p>
            <a:pPr marL="342900" indent="-342900" eaLnBrk="0" hangingPunct="0">
              <a:lnSpc>
                <a:spcPct val="150000"/>
              </a:lnSpc>
              <a:buFont typeface="Arial" panose="020B0604020202020204" pitchFamily="34" charset="0"/>
              <a:buChar char="•"/>
            </a:pPr>
            <a:r>
              <a:rPr lang="en-US" altLang="zh-CN" sz="1600" dirty="0">
                <a:latin typeface="Calibri" panose="020F0502020204030204" pitchFamily="34" charset="0"/>
                <a:ea typeface="Malgun Gothic" panose="020B0503020000020004" pitchFamily="34" charset="-127"/>
              </a:rPr>
              <a:t>Moreover, I</a:t>
            </a:r>
            <a:r>
              <a:rPr lang="en-US" altLang="ko-KR" sz="1600" dirty="0">
                <a:latin typeface="Calibri" panose="020F0502020204030204" pitchFamily="34" charset="0"/>
                <a:ea typeface="Malgun Gothic" panose="020B0503020000020004" pitchFamily="34" charset="-127"/>
              </a:rPr>
              <a:t>f problems arose, SP (</a:t>
            </a:r>
            <a:r>
              <a:rPr lang="en-US" altLang="zh-CN" sz="1600" dirty="0">
                <a:latin typeface="Calibri" panose="020F0502020204030204" pitchFamily="34" charset="0"/>
                <a:ea typeface="Malgun Gothic" panose="020B0503020000020004" pitchFamily="34" charset="-127"/>
              </a:rPr>
              <a:t>hospital or vaccine company) would claim to trace all the environment data </a:t>
            </a:r>
            <a:r>
              <a:rPr lang="en-US" altLang="ko-KR" sz="1600" dirty="0">
                <a:latin typeface="Calibri" panose="020F0502020204030204" pitchFamily="34" charset="0"/>
                <a:ea typeface="Malgun Gothic" panose="020B0503020000020004" pitchFamily="34" charset="-127"/>
              </a:rPr>
              <a:t>during transportation afterwards and the data tamper-proof may be </a:t>
            </a:r>
            <a:r>
              <a:rPr lang="en-US" altLang="ko-KR" sz="1600" dirty="0">
                <a:solidFill>
                  <a:srgbClr val="FF0000"/>
                </a:solidFill>
                <a:latin typeface="Calibri" panose="020F0502020204030204" pitchFamily="34" charset="0"/>
                <a:ea typeface="Malgun Gothic" panose="020B0503020000020004" pitchFamily="34" charset="-127"/>
              </a:rPr>
              <a:t>non-real-time</a:t>
            </a:r>
            <a:r>
              <a:rPr lang="en-US" altLang="ko-KR" sz="1600" dirty="0">
                <a:latin typeface="Calibri" panose="020F0502020204030204" pitchFamily="34" charset="0"/>
                <a:ea typeface="Malgun Gothic" panose="020B0503020000020004" pitchFamily="34" charset="-127"/>
              </a:rPr>
              <a:t>.  </a:t>
            </a:r>
            <a:endParaRPr lang="en-US" altLang="ko-KR" sz="1600" dirty="0">
              <a:latin typeface="Calibri" panose="020F0502020204030204" pitchFamily="34" charset="0"/>
              <a:ea typeface="Malgun Gothic" panose="020B0503020000020004" pitchFamily="34" charset="-127"/>
            </a:endParaRPr>
          </a:p>
        </p:txBody>
      </p:sp>
      <p:sp>
        <p:nvSpPr>
          <p:cNvPr id="33" name="Title 1"/>
          <p:cNvSpPr txBox="1"/>
          <p:nvPr/>
        </p:nvSpPr>
        <p:spPr>
          <a:xfrm>
            <a:off x="577134" y="89138"/>
            <a:ext cx="6827838" cy="114300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defRPr/>
            </a:pPr>
            <a:r>
              <a:rPr lang="en-GB" altLang="en-US" b="1" kern="0" noProof="1">
                <a:effectLst>
                  <a:outerShdw blurRad="38100" dist="38100" dir="2700000" algn="tl">
                    <a:srgbClr val="000000">
                      <a:alpha val="43137"/>
                    </a:srgbClr>
                  </a:outerShdw>
                </a:effectLst>
              </a:rPr>
              <a:t>Example Use Case</a:t>
            </a:r>
            <a:endParaRPr lang="en-GB" altLang="en-US" b="1" kern="0" noProof="1">
              <a:effectLst>
                <a:outerShdw blurRad="38100" dist="38100" dir="2700000" algn="tl">
                  <a:srgbClr val="000000">
                    <a:alpha val="43137"/>
                  </a:srgbClr>
                </a:outerShdw>
              </a:effectLst>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5275" y="806451"/>
            <a:ext cx="8388350" cy="2365374"/>
          </a:xfrm>
        </p:spPr>
        <p:txBody>
          <a:bodyPr/>
          <a:lstStyle/>
          <a:p>
            <a:pPr>
              <a:lnSpc>
                <a:spcPct val="150000"/>
              </a:lnSpc>
            </a:pPr>
            <a:r>
              <a:rPr lang="en-US" altLang="zh-CN" sz="1800" dirty="0">
                <a:latin typeface="Times New Roman" panose="02020603050405020304" pitchFamily="18" charset="0"/>
                <a:ea typeface="等线" panose="02010600030101010101" pitchFamily="2" charset="-122"/>
              </a:rPr>
              <a:t>AKMA</a:t>
            </a:r>
            <a:endParaRPr lang="en-US" altLang="zh-CN" sz="1800" dirty="0">
              <a:latin typeface="Times New Roman" panose="02020603050405020304" pitchFamily="18" charset="0"/>
              <a:ea typeface="等线" panose="02010600030101010101" pitchFamily="2" charset="-122"/>
            </a:endParaRPr>
          </a:p>
          <a:p>
            <a:pPr lvl="1">
              <a:lnSpc>
                <a:spcPct val="150000"/>
              </a:lnSpc>
            </a:pPr>
            <a:r>
              <a:rPr lang="en-US" altLang="zh-CN" sz="1400" dirty="0">
                <a:latin typeface="Times New Roman" panose="02020603050405020304" pitchFamily="18" charset="0"/>
                <a:ea typeface="等线" panose="02010600030101010101" pitchFamily="2" charset="-122"/>
              </a:rPr>
              <a:t>TS 33.535 </a:t>
            </a:r>
            <a:r>
              <a:rPr lang="en-GB" altLang="zh-CN" sz="1400" dirty="0">
                <a:latin typeface="Times New Roman" panose="02020603050405020304" pitchFamily="18" charset="0"/>
                <a:ea typeface="等线" panose="02010600030101010101" pitchFamily="2" charset="-122"/>
              </a:rPr>
              <a:t>specifies </a:t>
            </a:r>
            <a:r>
              <a:rPr lang="en-US" altLang="zh-CN" sz="1400" dirty="0">
                <a:latin typeface="Times New Roman" panose="02020603050405020304" pitchFamily="18" charset="0"/>
                <a:ea typeface="等线" panose="02010600030101010101" pitchFamily="2" charset="-122"/>
              </a:rPr>
              <a:t>the security features and mechanisms to support authentication and key management aspects for applications based on subscription credential(s) in 5G system. </a:t>
            </a:r>
            <a:endParaRPr lang="en-US" altLang="zh-CN" sz="1400" dirty="0">
              <a:latin typeface="Times New Roman" panose="02020603050405020304" pitchFamily="18" charset="0"/>
              <a:ea typeface="等线" panose="02010600030101010101" pitchFamily="2" charset="-122"/>
            </a:endParaRPr>
          </a:p>
          <a:p>
            <a:pPr lvl="1"/>
            <a:r>
              <a:rPr lang="en-US" altLang="zh-CN" sz="1400" dirty="0">
                <a:latin typeface="Times New Roman" panose="02020603050405020304" pitchFamily="18" charset="0"/>
                <a:ea typeface="等线" panose="02010600030101010101" pitchFamily="2" charset="-122"/>
              </a:rPr>
              <a:t>GAP1:  AKMA is an authentication mechanism.</a:t>
            </a:r>
            <a:endParaRPr lang="en-US" altLang="zh-CN" sz="1400" dirty="0">
              <a:latin typeface="Times New Roman" panose="02020603050405020304" pitchFamily="18" charset="0"/>
              <a:ea typeface="等线" panose="02010600030101010101" pitchFamily="2" charset="-122"/>
            </a:endParaRPr>
          </a:p>
          <a:p>
            <a:pPr lvl="1"/>
            <a:r>
              <a:rPr lang="en-US" altLang="zh-CN" sz="1400" dirty="0">
                <a:latin typeface="Times New Roman" panose="02020603050405020304" pitchFamily="18" charset="0"/>
                <a:ea typeface="等线" panose="02010600030101010101" pitchFamily="2" charset="-122"/>
              </a:rPr>
              <a:t>GAP2: The keys used in AKMA would be refreshed. </a:t>
            </a: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marL="400050" lvl="1" indent="0">
              <a:lnSpc>
                <a:spcPct val="150000"/>
              </a:lnSpc>
              <a:buNone/>
            </a:pPr>
            <a:endParaRPr lang="en-US" altLang="zh-CN" sz="1400" dirty="0">
              <a:latin typeface="Times New Roman" panose="02020603050405020304" pitchFamily="18" charset="0"/>
              <a:ea typeface="等线" panose="02010600030101010101" pitchFamily="2" charset="-122"/>
            </a:endParaRPr>
          </a:p>
          <a:p>
            <a:pPr marL="400050" lvl="1" indent="0">
              <a:lnSpc>
                <a:spcPct val="150000"/>
              </a:lnSpc>
              <a:buNone/>
            </a:pPr>
            <a:endParaRPr lang="en-US" altLang="zh-CN" sz="1400" dirty="0">
              <a:latin typeface="Times New Roman" panose="02020603050405020304" pitchFamily="18" charset="0"/>
              <a:ea typeface="等线" panose="02010600030101010101" pitchFamily="2" charset="-122"/>
            </a:endParaRPr>
          </a:p>
          <a:p>
            <a:pPr marL="0" indent="0">
              <a:lnSpc>
                <a:spcPct val="150000"/>
              </a:lnSpc>
              <a:buNone/>
            </a:pPr>
            <a:endParaRPr lang="zh-CN" altLang="en-US" sz="2400" dirty="0"/>
          </a:p>
        </p:txBody>
      </p:sp>
      <p:sp>
        <p:nvSpPr>
          <p:cNvPr id="4" name="Title 1"/>
          <p:cNvSpPr>
            <a:spLocks noGrp="1"/>
          </p:cNvSpPr>
          <p:nvPr>
            <p:ph type="title"/>
          </p:nvPr>
        </p:nvSpPr>
        <p:spPr>
          <a:xfrm>
            <a:off x="488950" y="38100"/>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Requirement Gap Analysis</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10" name="文本框 9"/>
          <p:cNvSpPr txBox="1"/>
          <p:nvPr/>
        </p:nvSpPr>
        <p:spPr>
          <a:xfrm>
            <a:off x="295275" y="4521726"/>
            <a:ext cx="8134350" cy="2294255"/>
          </a:xfrm>
          <a:prstGeom prst="rect">
            <a:avLst/>
          </a:prstGeom>
          <a:noFill/>
        </p:spPr>
        <p:txBody>
          <a:bodyPr wrap="square">
            <a:spAutoFit/>
          </a:bodyPr>
          <a:lstStyle/>
          <a:p>
            <a:pPr marL="342900" marR="0" lvl="0" indent="-342900" algn="l" defTabSz="914400" rtl="0" eaLnBrk="0" fontAlgn="base" latinLnBrk="0" hangingPunct="0">
              <a:lnSpc>
                <a:spcPct val="150000"/>
              </a:lnSpc>
              <a:spcBef>
                <a:spcPct val="20000"/>
              </a:spcBef>
              <a:spcAft>
                <a:spcPct val="0"/>
              </a:spcAft>
              <a:buClrTx/>
              <a:buSzTx/>
              <a:buFontTx/>
              <a:buBlip>
                <a:blip r:embed="rId1"/>
              </a:buBlip>
              <a:defRPr/>
            </a:pPr>
            <a:r>
              <a:rPr lang="en-US" altLang="zh-CN" sz="1800" kern="0" dirty="0">
                <a:solidFill>
                  <a:prstClr val="black"/>
                </a:solidFill>
                <a:latin typeface="Times New Roman" panose="02020603050405020304" pitchFamily="18" charset="0"/>
                <a:ea typeface="等线" panose="02010600030101010101" pitchFamily="2" charset="-122"/>
              </a:rPr>
              <a:t>Study on Inner Trustiness  </a:t>
            </a:r>
            <a:endParaRPr lang="en-US" altLang="zh-CN" sz="1800" kern="0" dirty="0">
              <a:solidFill>
                <a:prstClr val="black"/>
              </a:solidFill>
              <a:latin typeface="Times New Roman" panose="02020603050405020304" pitchFamily="18" charset="0"/>
              <a:ea typeface="等线" panose="02010600030101010101" pitchFamily="2" charset="-122"/>
            </a:endParaRPr>
          </a:p>
          <a:p>
            <a:pPr marL="742950" lvl="1" indent="-285750" eaLnBrk="0" hangingPunct="0">
              <a:lnSpc>
                <a:spcPct val="150000"/>
              </a:lnSpc>
              <a:spcBef>
                <a:spcPct val="20000"/>
              </a:spcBef>
              <a:buClr>
                <a:srgbClr val="C00000"/>
              </a:buClr>
              <a:buFont typeface="Arial" panose="020B0604020202020204" pitchFamily="34" charset="0"/>
              <a:buChar char="•"/>
              <a:defRPr/>
            </a:pPr>
            <a:r>
              <a:rPr lang="en-US" altLang="zh-CN" sz="1400" dirty="0">
                <a:latin typeface="Times New Roman" panose="02020603050405020304" pitchFamily="18" charset="0"/>
                <a:ea typeface="等线" panose="02010600030101010101" pitchFamily="2" charset="-122"/>
              </a:rPr>
              <a:t>This WID is designed to provide a end-to-end IoT data temper-proof and traceability from 3GPP UE to SP based on 3GPP network..</a:t>
            </a:r>
            <a:endParaRPr lang="en-US" altLang="zh-CN" sz="1400" dirty="0">
              <a:latin typeface="Times New Roman" panose="02020603050405020304" pitchFamily="18" charset="0"/>
              <a:ea typeface="等线" panose="02010600030101010101" pitchFamily="2" charset="-122"/>
            </a:endParaRPr>
          </a:p>
          <a:p>
            <a:pPr lvl="1" eaLnBrk="0" hangingPunct="0">
              <a:lnSpc>
                <a:spcPct val="150000"/>
              </a:lnSpc>
              <a:spcBef>
                <a:spcPct val="20000"/>
              </a:spcBef>
              <a:buClr>
                <a:srgbClr val="C00000"/>
              </a:buClr>
              <a:defRPr/>
            </a:pPr>
            <a:r>
              <a:rPr lang="en-US" altLang="zh-CN" sz="1400" dirty="0">
                <a:solidFill>
                  <a:srgbClr val="1D1D1A"/>
                </a:solidFill>
              </a:rPr>
              <a:t>      NOTE: Only 3GPP UE is considered in this study. </a:t>
            </a:r>
            <a:endParaRPr lang="en-US" altLang="zh-CN" sz="1400" dirty="0">
              <a:solidFill>
                <a:srgbClr val="1D1D1A"/>
              </a:solidFill>
            </a:endParaRPr>
          </a:p>
          <a:p>
            <a:pPr marL="742950" lvl="1" indent="-285750" eaLnBrk="0" hangingPunct="0">
              <a:lnSpc>
                <a:spcPct val="150000"/>
              </a:lnSpc>
              <a:spcBef>
                <a:spcPct val="20000"/>
              </a:spcBef>
              <a:buClr>
                <a:srgbClr val="C00000"/>
              </a:buClr>
              <a:buFont typeface="Arial" panose="020B0604020202020204" pitchFamily="34" charset="0"/>
              <a:buChar char="•"/>
              <a:defRPr/>
            </a:pPr>
            <a:endParaRPr lang="en-US" altLang="zh-CN" sz="1400" dirty="0">
              <a:latin typeface="Times New Roman" panose="02020603050405020304" pitchFamily="18" charset="0"/>
              <a:ea typeface="等线" panose="02010600030101010101" pitchFamily="2" charset="-122"/>
            </a:endParaRPr>
          </a:p>
          <a:p>
            <a:pPr lvl="1" eaLnBrk="0" hangingPunct="0">
              <a:lnSpc>
                <a:spcPct val="150000"/>
              </a:lnSpc>
              <a:spcBef>
                <a:spcPct val="20000"/>
              </a:spcBef>
              <a:buClr>
                <a:srgbClr val="C00000"/>
              </a:buClr>
              <a:defRPr/>
            </a:pPr>
            <a:endParaRPr lang="en-US" altLang="zh-CN" sz="1400" dirty="0">
              <a:solidFill>
                <a:srgbClr val="1D1D1A"/>
              </a:solidFill>
            </a:endParaRPr>
          </a:p>
        </p:txBody>
      </p:sp>
      <p:sp>
        <p:nvSpPr>
          <p:cNvPr id="6" name="内容占位符 2"/>
          <p:cNvSpPr txBox="1"/>
          <p:nvPr/>
        </p:nvSpPr>
        <p:spPr>
          <a:xfrm>
            <a:off x="295275" y="2445152"/>
            <a:ext cx="8388350" cy="1714315"/>
          </a:xfrm>
          <a:prstGeom prst="rect">
            <a:avLst/>
          </a:prstGeom>
          <a:noFill/>
          <a:ln w="9525">
            <a:noFill/>
          </a:ln>
        </p:spPr>
        <p:txBody>
          <a:bodyPr anchor="t">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50000"/>
              </a:lnSpc>
            </a:pPr>
            <a:r>
              <a:rPr lang="en-US" altLang="zh-CN" sz="1800" kern="0" dirty="0">
                <a:latin typeface="Times New Roman" panose="02020603050405020304" pitchFamily="18" charset="0"/>
                <a:ea typeface="等线" panose="02010600030101010101" pitchFamily="2" charset="-122"/>
              </a:rPr>
              <a:t>GBA</a:t>
            </a:r>
            <a:endParaRPr lang="en-US" altLang="zh-CN" sz="1800" kern="0" dirty="0">
              <a:latin typeface="Times New Roman" panose="02020603050405020304" pitchFamily="18" charset="0"/>
              <a:ea typeface="等线" panose="02010600030101010101" pitchFamily="2" charset="-122"/>
            </a:endParaRPr>
          </a:p>
          <a:p>
            <a:pPr lvl="1">
              <a:lnSpc>
                <a:spcPct val="150000"/>
              </a:lnSpc>
            </a:pPr>
            <a:r>
              <a:rPr lang="en-US" altLang="zh-CN" sz="1400" kern="0" dirty="0">
                <a:latin typeface="Times New Roman" panose="02020603050405020304" pitchFamily="18" charset="0"/>
                <a:ea typeface="等线" panose="02010600030101010101" pitchFamily="2" charset="-122"/>
              </a:rPr>
              <a:t>TS 33.220 </a:t>
            </a:r>
            <a:r>
              <a:rPr lang="en-GB" altLang="zh-CN" sz="1400" kern="0" dirty="0">
                <a:latin typeface="Times New Roman" panose="02020603050405020304" pitchFamily="18" charset="0"/>
                <a:ea typeface="等线" panose="02010600030101010101" pitchFamily="2" charset="-122"/>
              </a:rPr>
              <a:t> describes the security features and mechanisms to bootstrap authentication and key agreement for application security. </a:t>
            </a:r>
            <a:endParaRPr lang="en-US" altLang="zh-CN" sz="1400" kern="0" dirty="0">
              <a:latin typeface="Times New Roman" panose="02020603050405020304" pitchFamily="18" charset="0"/>
              <a:ea typeface="等线" panose="02010600030101010101" pitchFamily="2" charset="-122"/>
            </a:endParaRPr>
          </a:p>
          <a:p>
            <a:pPr lvl="1"/>
            <a:r>
              <a:rPr lang="en-US" altLang="zh-CN" sz="1400" kern="0" dirty="0">
                <a:latin typeface="Times New Roman" panose="02020603050405020304" pitchFamily="18" charset="0"/>
                <a:ea typeface="等线" panose="02010600030101010101" pitchFamily="2" charset="-122"/>
              </a:rPr>
              <a:t>GAP1:GBA provide an authentication mechanism.</a:t>
            </a:r>
            <a:endParaRPr lang="en-US" altLang="zh-CN" sz="1400" kern="0" dirty="0">
              <a:latin typeface="Times New Roman" panose="02020603050405020304" pitchFamily="18" charset="0"/>
              <a:ea typeface="等线" panose="02010600030101010101" pitchFamily="2" charset="-122"/>
            </a:endParaRPr>
          </a:p>
          <a:p>
            <a:pPr lvl="1"/>
            <a:r>
              <a:rPr lang="en-US" altLang="zh-CN" sz="1400" kern="0" dirty="0">
                <a:latin typeface="Times New Roman" panose="02020603050405020304" pitchFamily="18" charset="0"/>
                <a:ea typeface="等线" panose="02010600030101010101" pitchFamily="2" charset="-122"/>
              </a:rPr>
              <a:t>GAP2:</a:t>
            </a:r>
            <a:r>
              <a:rPr lang="en-US" altLang="zh-CN" sz="1400" dirty="0">
                <a:latin typeface="Times New Roman" panose="02020603050405020304" pitchFamily="18" charset="0"/>
                <a:ea typeface="等线" panose="02010600030101010101" pitchFamily="2" charset="-122"/>
              </a:rPr>
              <a:t> The keys used in GBA would be refreshed. </a:t>
            </a:r>
            <a:endParaRPr lang="zh-CN" altLang="en-US" sz="1400" kern="0" dirty="0">
              <a:latin typeface="Times New Roman" panose="02020603050405020304" pitchFamily="18" charset="0"/>
              <a:ea typeface="等线" panose="02010600030101010101" pitchFamily="2"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573338"/>
            <a:ext cx="9144000" cy="1143000"/>
          </a:xfrm>
        </p:spPr>
        <p:txBody>
          <a:bodyPr/>
          <a:lstStyle/>
          <a:p>
            <a:pPr>
              <a:defRPr/>
            </a:pPr>
            <a:r>
              <a:rPr lang="en-GB" altLang="en-US" b="1" i="1" noProof="1">
                <a:effectLst>
                  <a:outerShdw blurRad="38100" dist="38100" dir="2700000" algn="tl">
                    <a:srgbClr val="000000">
                      <a:alpha val="43137"/>
                    </a:srgbClr>
                  </a:outerShdw>
                </a:effectLst>
              </a:rPr>
              <a:t>Thank you</a:t>
            </a:r>
            <a:endParaRPr lang="en-GB" altLang="en-US" b="1" i="1" noProof="1">
              <a:effectLst>
                <a:outerShdw blurRad="38100" dist="38100" dir="2700000" algn="tl">
                  <a:srgbClr val="000000">
                    <a:alpha val="43137"/>
                  </a:srgbClr>
                </a:outerShdw>
              </a:effectLst>
            </a:endParaRPr>
          </a:p>
        </p:txBody>
      </p:sp>
    </p:spTree>
  </p:cSld>
  <p:clrMapOvr>
    <a:masterClrMapping/>
  </p:clrMapOvr>
  <p:transition spd="slow"/>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3947</Words>
  <Application>WPS 演示</Application>
  <PresentationFormat>全屏显示(4:3)</PresentationFormat>
  <Paragraphs>120</Paragraphs>
  <Slides>6</Slides>
  <Notes>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6</vt:i4>
      </vt:variant>
    </vt:vector>
  </HeadingPairs>
  <TitlesOfParts>
    <vt:vector size="20" baseType="lpstr">
      <vt:lpstr>Arial</vt:lpstr>
      <vt:lpstr>宋体</vt:lpstr>
      <vt:lpstr>Wingdings</vt:lpstr>
      <vt:lpstr>Calibri</vt:lpstr>
      <vt:lpstr>MS PGothic</vt:lpstr>
      <vt:lpstr>FrutigerNext LT Bold</vt:lpstr>
      <vt:lpstr>Segoe Print</vt:lpstr>
      <vt:lpstr>Times New Roman</vt:lpstr>
      <vt:lpstr>Malgun Gothic</vt:lpstr>
      <vt:lpstr>等线</vt:lpstr>
      <vt:lpstr>微软雅黑</vt:lpstr>
      <vt:lpstr>Arial Unicode MS</vt:lpstr>
      <vt:lpstr>Custom Design</vt:lpstr>
      <vt:lpstr>3_Office Theme</vt:lpstr>
      <vt:lpstr>PowerPoint 演示文稿</vt:lpstr>
      <vt:lpstr>Motivation</vt:lpstr>
      <vt:lpstr>What SA1 can do?</vt:lpstr>
      <vt:lpstr>PowerPoint 演示文稿</vt:lpstr>
      <vt:lpstr>Requirement Gap Analysis</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wq</cp:lastModifiedBy>
  <cp:revision>1086</cp:revision>
  <dcterms:created xsi:type="dcterms:W3CDTF">2008-08-30T09:32:00Z</dcterms:created>
  <dcterms:modified xsi:type="dcterms:W3CDTF">2020-11-03T07:13:06Z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2052-11.1.0.10072</vt:lpwstr>
  </property>
</Properties>
</file>