
<file path=[Content_Types].xml><?xml version="1.0" encoding="utf-8"?>
<Types xmlns="http://schemas.openxmlformats.org/package/2006/content-types">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291" r:id="rId5"/>
    <p:sldId id="384" r:id="rId6"/>
    <p:sldId id="386" r:id="rId7"/>
    <p:sldId id="387" r:id="rId8"/>
    <p:sldId id="385" r:id="rId9"/>
    <p:sldId id="388" r:id="rId10"/>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FAFAF"/>
    <a:srgbClr val="0066FF"/>
    <a:srgbClr val="FF0000"/>
    <a:srgbClr val="B9E5E4"/>
    <a:srgbClr val="FF0066"/>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6" autoAdjust="0"/>
    <p:restoredTop sz="93367" autoAdjust="0"/>
  </p:normalViewPr>
  <p:slideViewPr>
    <p:cSldViewPr>
      <p:cViewPr varScale="1">
        <p:scale>
          <a:sx n="67" d="100"/>
          <a:sy n="67" d="100"/>
        </p:scale>
        <p:origin x="1208" y="44"/>
      </p:cViewPr>
      <p:guideLst>
        <p:guide orient="horz" pos="2160"/>
        <p:guide pos="2880"/>
      </p:guideLst>
    </p:cSldViewPr>
  </p:slideViewPr>
  <p:notesTextViewPr>
    <p:cViewPr>
      <p:scale>
        <a:sx n="100" d="100"/>
        <a:sy n="100" d="100"/>
      </p:scale>
      <p:origin x="0" y="0"/>
    </p:cViewPr>
  </p:notesTextViewPr>
  <p:notesViewPr>
    <p:cSldViewPr>
      <p:cViewPr>
        <p:scale>
          <a:sx n="100" d="100"/>
          <a:sy n="100" d="100"/>
        </p:scale>
        <p:origin x="-24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C73E46EF-7136-453D-BB2B-12AF311AE223}"/>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Arial" charset="0"/>
                <a:cs typeface="+mn-cs"/>
              </a:defRPr>
            </a:lvl1pPr>
          </a:lstStyle>
          <a:p>
            <a:pPr>
              <a:defRPr/>
            </a:pPr>
            <a:endParaRPr lang="fr-FR" dirty="0"/>
          </a:p>
        </p:txBody>
      </p:sp>
      <p:sp>
        <p:nvSpPr>
          <p:cNvPr id="22531" name="Rectangle 3">
            <a:extLst>
              <a:ext uri="{FF2B5EF4-FFF2-40B4-BE49-F238E27FC236}">
                <a16:creationId xmlns:a16="http://schemas.microsoft.com/office/drawing/2014/main" id="{452BC0A3-B976-4249-A5FF-C68488302090}"/>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Arial" charset="0"/>
                <a:cs typeface="+mn-cs"/>
              </a:defRPr>
            </a:lvl1pPr>
          </a:lstStyle>
          <a:p>
            <a:pPr>
              <a:defRPr/>
            </a:pPr>
            <a:fld id="{B338E4CC-108D-45DE-82BC-BCFD3790F409}" type="datetimeFigureOut">
              <a:rPr lang="fr-FR"/>
              <a:pPr>
                <a:defRPr/>
              </a:pPr>
              <a:t>02/11/2020</a:t>
            </a:fld>
            <a:endParaRPr lang="fr-FR" dirty="0"/>
          </a:p>
        </p:txBody>
      </p:sp>
      <p:sp>
        <p:nvSpPr>
          <p:cNvPr id="22532" name="Rectangle 4">
            <a:extLst>
              <a:ext uri="{FF2B5EF4-FFF2-40B4-BE49-F238E27FC236}">
                <a16:creationId xmlns:a16="http://schemas.microsoft.com/office/drawing/2014/main" id="{C337AF2E-3DE9-4814-9DD9-7BB57B5A6CC4}"/>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Arial" charset="0"/>
                <a:cs typeface="+mn-cs"/>
              </a:defRPr>
            </a:lvl1pPr>
          </a:lstStyle>
          <a:p>
            <a:pPr>
              <a:defRPr/>
            </a:pPr>
            <a:endParaRPr lang="fr-FR" dirty="0"/>
          </a:p>
        </p:txBody>
      </p:sp>
      <p:sp>
        <p:nvSpPr>
          <p:cNvPr id="22533" name="Rectangle 5">
            <a:extLst>
              <a:ext uri="{FF2B5EF4-FFF2-40B4-BE49-F238E27FC236}">
                <a16:creationId xmlns:a16="http://schemas.microsoft.com/office/drawing/2014/main" id="{82D6FBC9-778B-4A3D-9776-08829B51BCFD}"/>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EDF91B71-6503-4024-ADD3-FA04FDA84217}" type="slidenum">
              <a:rPr lang="fr-FR" altLang="de-DE"/>
              <a:pPr>
                <a:defRPr/>
              </a:pPr>
              <a:t>‹N°›</a:t>
            </a:fld>
            <a:endParaRPr lang="fr-FR" altLang="de-D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CD1FDD2-5A37-4272-BAAC-969583B6464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mn-cs"/>
              </a:defRPr>
            </a:lvl1pPr>
          </a:lstStyle>
          <a:p>
            <a:pPr>
              <a:defRPr/>
            </a:pPr>
            <a:endParaRPr lang="fr-FR" dirty="0"/>
          </a:p>
        </p:txBody>
      </p:sp>
      <p:sp>
        <p:nvSpPr>
          <p:cNvPr id="3" name="Espace réservé de la date 2">
            <a:extLst>
              <a:ext uri="{FF2B5EF4-FFF2-40B4-BE49-F238E27FC236}">
                <a16:creationId xmlns:a16="http://schemas.microsoft.com/office/drawing/2014/main" id="{634AC556-FE97-47B8-ACAD-BA71C38D4F54}"/>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mn-cs"/>
              </a:defRPr>
            </a:lvl1pPr>
          </a:lstStyle>
          <a:p>
            <a:pPr>
              <a:defRPr/>
            </a:pPr>
            <a:fld id="{CC5270F2-BDF4-4EB4-9DC5-01E449F51AA7}" type="datetimeFigureOut">
              <a:rPr lang="fr-FR"/>
              <a:pPr>
                <a:defRPr/>
              </a:pPr>
              <a:t>02/11/2020</a:t>
            </a:fld>
            <a:endParaRPr lang="fr-FR" dirty="0"/>
          </a:p>
        </p:txBody>
      </p:sp>
      <p:sp>
        <p:nvSpPr>
          <p:cNvPr id="4" name="Espace réservé de l'image des diapositives 3">
            <a:extLst>
              <a:ext uri="{FF2B5EF4-FFF2-40B4-BE49-F238E27FC236}">
                <a16:creationId xmlns:a16="http://schemas.microsoft.com/office/drawing/2014/main" id="{B26468D8-C3AD-42D0-BAC5-773F63839863}"/>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dirty="0"/>
          </a:p>
        </p:txBody>
      </p:sp>
      <p:sp>
        <p:nvSpPr>
          <p:cNvPr id="5" name="Espace réservé des commentaires 4">
            <a:extLst>
              <a:ext uri="{FF2B5EF4-FFF2-40B4-BE49-F238E27FC236}">
                <a16:creationId xmlns:a16="http://schemas.microsoft.com/office/drawing/2014/main" id="{0F3C24FE-14B8-42D6-B6F3-CD14BC61DA4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481945F6-E500-4811-B24D-D8EF0F94492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mn-cs"/>
              </a:defRPr>
            </a:lvl1pPr>
          </a:lstStyle>
          <a:p>
            <a:pPr>
              <a:defRPr/>
            </a:pPr>
            <a:endParaRPr lang="fr-FR" dirty="0"/>
          </a:p>
        </p:txBody>
      </p:sp>
      <p:sp>
        <p:nvSpPr>
          <p:cNvPr id="7" name="Espace réservé du numéro de diapositive 6">
            <a:extLst>
              <a:ext uri="{FF2B5EF4-FFF2-40B4-BE49-F238E27FC236}">
                <a16:creationId xmlns:a16="http://schemas.microsoft.com/office/drawing/2014/main" id="{E1D35487-1579-47F4-9425-0520F8008B98}"/>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098FA70-9071-4221-AFAA-43E770F15005}" type="slidenum">
              <a:rPr lang="fr-FR" altLang="de-DE"/>
              <a:pPr>
                <a:defRPr/>
              </a:pPr>
              <a:t>‹N°›</a:t>
            </a:fld>
            <a:endParaRPr lang="fr-FR" altLang="de-DE"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2DE690A-4C3A-4B03-8887-6D5976E22F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Rectangle 3">
            <a:extLst>
              <a:ext uri="{FF2B5EF4-FFF2-40B4-BE49-F238E27FC236}">
                <a16:creationId xmlns:a16="http://schemas.microsoft.com/office/drawing/2014/main" id="{A5DAFE1D-834F-43D0-B780-4B0E7DA1EA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Tree>
    <p:extLst>
      <p:ext uri="{BB962C8B-B14F-4D97-AF65-F5344CB8AC3E}">
        <p14:creationId xmlns:p14="http://schemas.microsoft.com/office/powerpoint/2010/main" val="1404528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679918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404430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445268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Tree>
    <p:extLst>
      <p:ext uri="{BB962C8B-B14F-4D97-AF65-F5344CB8AC3E}">
        <p14:creationId xmlns:p14="http://schemas.microsoft.com/office/powerpoint/2010/main" val="123475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Cliquez pour modifier le style du titre</a:t>
            </a:r>
          </a:p>
        </p:txBody>
      </p:sp>
      <p:sp>
        <p:nvSpPr>
          <p:cNvPr id="3" name="Espace réservé du contenu 2"/>
          <p:cNvSpPr>
            <a:spLocks noGrp="1"/>
          </p:cNvSpPr>
          <p:nvPr>
            <p:ph sz="half" idx="1"/>
          </p:nvPr>
        </p:nvSpPr>
        <p:spPr>
          <a:xfrm>
            <a:off x="2124075" y="2060575"/>
            <a:ext cx="2982913" cy="4065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5259388" y="2060575"/>
            <a:ext cx="2984500" cy="4065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72788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52736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Cliquez pour modifier le style du titre</a:t>
            </a:r>
          </a:p>
        </p:txBody>
      </p:sp>
    </p:spTree>
    <p:extLst>
      <p:ext uri="{BB962C8B-B14F-4D97-AF65-F5344CB8AC3E}">
        <p14:creationId xmlns:p14="http://schemas.microsoft.com/office/powerpoint/2010/main" val="2613909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5627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Tree>
    <p:extLst>
      <p:ext uri="{BB962C8B-B14F-4D97-AF65-F5344CB8AC3E}">
        <p14:creationId xmlns:p14="http://schemas.microsoft.com/office/powerpoint/2010/main" val="305192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Tree>
    <p:extLst>
      <p:ext uri="{BB962C8B-B14F-4D97-AF65-F5344CB8AC3E}">
        <p14:creationId xmlns:p14="http://schemas.microsoft.com/office/powerpoint/2010/main" val="3888259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UIC Slides">
            <a:extLst>
              <a:ext uri="{FF2B5EF4-FFF2-40B4-BE49-F238E27FC236}">
                <a16:creationId xmlns:a16="http://schemas.microsoft.com/office/drawing/2014/main" id="{53F36D61-A2BA-4D3E-89D4-2FDDF137012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64388" y="115888"/>
            <a:ext cx="1760537"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7">
            <a:extLst>
              <a:ext uri="{FF2B5EF4-FFF2-40B4-BE49-F238E27FC236}">
                <a16:creationId xmlns:a16="http://schemas.microsoft.com/office/drawing/2014/main" id="{51E2CA9D-30FD-4E1B-9E69-C8FF47A02944}"/>
              </a:ext>
            </a:extLst>
          </p:cNvPr>
          <p:cNvSpPr>
            <a:spLocks noChangeArrowheads="1"/>
          </p:cNvSpPr>
          <p:nvPr/>
        </p:nvSpPr>
        <p:spPr bwMode="auto">
          <a:xfrm>
            <a:off x="5867400" y="6340475"/>
            <a:ext cx="32766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fr-FR" altLang="de-DE" sz="1400" b="1" dirty="0">
                <a:cs typeface="+mn-cs"/>
              </a:rPr>
              <a:t>UIC</a:t>
            </a:r>
          </a:p>
        </p:txBody>
      </p:sp>
      <p:sp>
        <p:nvSpPr>
          <p:cNvPr id="1028" name="Rectangle 10">
            <a:extLst>
              <a:ext uri="{FF2B5EF4-FFF2-40B4-BE49-F238E27FC236}">
                <a16:creationId xmlns:a16="http://schemas.microsoft.com/office/drawing/2014/main" id="{95E10756-2AA2-4266-A2C0-E14607D76EBB}"/>
              </a:ext>
            </a:extLst>
          </p:cNvPr>
          <p:cNvSpPr>
            <a:spLocks noChangeArrowheads="1"/>
          </p:cNvSpPr>
          <p:nvPr/>
        </p:nvSpPr>
        <p:spPr bwMode="auto">
          <a:xfrm>
            <a:off x="0" y="6340475"/>
            <a:ext cx="327660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fr-FR" altLang="de-DE" sz="1400" b="1" dirty="0">
                <a:cs typeface="+mn-cs"/>
              </a:rPr>
              <a:t>Ingo Wendler</a:t>
            </a:r>
          </a:p>
        </p:txBody>
      </p:sp>
      <p:sp>
        <p:nvSpPr>
          <p:cNvPr id="1029" name="Line 11">
            <a:extLst>
              <a:ext uri="{FF2B5EF4-FFF2-40B4-BE49-F238E27FC236}">
                <a16:creationId xmlns:a16="http://schemas.microsoft.com/office/drawing/2014/main" id="{E529A698-EC7F-471C-ABBA-F9F0266A019E}"/>
              </a:ext>
            </a:extLst>
          </p:cNvPr>
          <p:cNvSpPr>
            <a:spLocks noChangeShapeType="1"/>
          </p:cNvSpPr>
          <p:nvPr/>
        </p:nvSpPr>
        <p:spPr bwMode="auto">
          <a:xfrm>
            <a:off x="0" y="6308725"/>
            <a:ext cx="9144000" cy="0"/>
          </a:xfrm>
          <a:prstGeom prst="line">
            <a:avLst/>
          </a:prstGeom>
          <a:noFill/>
          <a:ln w="9525">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CH"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Font typeface="Wingdings" panose="05000000000000000000" pitchFamily="2" charset="2"/>
        <a:buChar char="§"/>
        <a:defRPr sz="3200">
          <a:solidFill>
            <a:srgbClr val="5F5F5F"/>
          </a:solidFill>
          <a:latin typeface="+mn-lt"/>
          <a:ea typeface="+mn-ea"/>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a:solidFill>
            <a:srgbClr val="5F5F5F"/>
          </a:solidFill>
          <a:latin typeface="+mn-lt"/>
        </a:defRPr>
      </a:lvl2pPr>
      <a:lvl3pPr marL="1143000" indent="-228600" algn="l" rtl="0" eaLnBrk="0" fontAlgn="base" hangingPunct="0">
        <a:spcBef>
          <a:spcPct val="20000"/>
        </a:spcBef>
        <a:spcAft>
          <a:spcPct val="0"/>
        </a:spcAft>
        <a:buFont typeface="Wingdings" panose="05000000000000000000" pitchFamily="2" charset="2"/>
        <a:buChar char="§"/>
        <a:defRPr sz="2400">
          <a:solidFill>
            <a:srgbClr val="5F5F5F"/>
          </a:solidFill>
          <a:latin typeface="+mn-lt"/>
        </a:defRPr>
      </a:lvl3pPr>
      <a:lvl4pPr marL="1600200" indent="-228600" algn="l" rtl="0" eaLnBrk="0" fontAlgn="base" hangingPunct="0">
        <a:spcBef>
          <a:spcPct val="20000"/>
        </a:spcBef>
        <a:spcAft>
          <a:spcPct val="0"/>
        </a:spcAft>
        <a:buFont typeface="Wingdings" panose="05000000000000000000" pitchFamily="2" charset="2"/>
        <a:buChar char="§"/>
        <a:defRPr sz="2000">
          <a:solidFill>
            <a:srgbClr val="5F5F5F"/>
          </a:solidFill>
          <a:latin typeface="+mn-lt"/>
        </a:defRPr>
      </a:lvl4pPr>
      <a:lvl5pPr marL="2057400" indent="-228600" algn="l" rtl="0" eaLnBrk="0" fontAlgn="base" hangingPunct="0">
        <a:spcBef>
          <a:spcPct val="20000"/>
        </a:spcBef>
        <a:spcAft>
          <a:spcPct val="0"/>
        </a:spcAft>
        <a:buFont typeface="Wingdings" panose="05000000000000000000" pitchFamily="2" charset="2"/>
        <a:buChar char="§"/>
        <a:defRPr sz="2000">
          <a:solidFill>
            <a:srgbClr val="5F5F5F"/>
          </a:solidFill>
          <a:latin typeface="+mn-lt"/>
        </a:defRPr>
      </a:lvl5pPr>
      <a:lvl6pPr marL="2514600" indent="-228600" algn="l" rtl="0" fontAlgn="base">
        <a:spcBef>
          <a:spcPct val="20000"/>
        </a:spcBef>
        <a:spcAft>
          <a:spcPct val="0"/>
        </a:spcAft>
        <a:buFont typeface="Wingdings" pitchFamily="2" charset="2"/>
        <a:buChar char="§"/>
        <a:defRPr sz="2000">
          <a:solidFill>
            <a:srgbClr val="5F5F5F"/>
          </a:solidFill>
          <a:latin typeface="+mn-lt"/>
        </a:defRPr>
      </a:lvl6pPr>
      <a:lvl7pPr marL="2971800" indent="-228600" algn="l" rtl="0" fontAlgn="base">
        <a:spcBef>
          <a:spcPct val="20000"/>
        </a:spcBef>
        <a:spcAft>
          <a:spcPct val="0"/>
        </a:spcAft>
        <a:buFont typeface="Wingdings" pitchFamily="2" charset="2"/>
        <a:buChar char="§"/>
        <a:defRPr sz="2000">
          <a:solidFill>
            <a:srgbClr val="5F5F5F"/>
          </a:solidFill>
          <a:latin typeface="+mn-lt"/>
        </a:defRPr>
      </a:lvl7pPr>
      <a:lvl8pPr marL="3429000" indent="-228600" algn="l" rtl="0" fontAlgn="base">
        <a:spcBef>
          <a:spcPct val="20000"/>
        </a:spcBef>
        <a:spcAft>
          <a:spcPct val="0"/>
        </a:spcAft>
        <a:buFont typeface="Wingdings" pitchFamily="2" charset="2"/>
        <a:buChar char="§"/>
        <a:defRPr sz="2000">
          <a:solidFill>
            <a:srgbClr val="5F5F5F"/>
          </a:solidFill>
          <a:latin typeface="+mn-lt"/>
        </a:defRPr>
      </a:lvl8pPr>
      <a:lvl9pPr marL="3886200" indent="-228600" algn="l" rtl="0" fontAlgn="base">
        <a:spcBef>
          <a:spcPct val="20000"/>
        </a:spcBef>
        <a:spcAft>
          <a:spcPct val="0"/>
        </a:spcAft>
        <a:buFont typeface="Wingdings" pitchFamily="2" charset="2"/>
        <a:buChar char="§"/>
        <a:defRPr sz="2000">
          <a:solidFill>
            <a:srgbClr val="5F5F5F"/>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3109" TargetMode="External"/><Relationship Id="rId2" Type="http://schemas.openxmlformats.org/officeDocument/2006/relationships/hyperlink" Target="https://www.3gpp.org/ftp/tsg_sa/WG1_Serv/TSGS1_90e_ElectronicMeeting/Docs/S1-202245.zip"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ww.3gpp.org/ftp/Specs/archive/22_series/22.989/22989-i00.zi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youtu.be/R4viEXd2Vz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a:extLst>
              <a:ext uri="{FF2B5EF4-FFF2-40B4-BE49-F238E27FC236}">
                <a16:creationId xmlns:a16="http://schemas.microsoft.com/office/drawing/2014/main" id="{DD54EACD-FEEC-4295-8F06-C69994789706}"/>
              </a:ext>
            </a:extLst>
          </p:cNvPr>
          <p:cNvSpPr>
            <a:spLocks noChangeArrowheads="1"/>
          </p:cNvSpPr>
          <p:nvPr/>
        </p:nvSpPr>
        <p:spPr bwMode="auto">
          <a:xfrm>
            <a:off x="0" y="0"/>
            <a:ext cx="9144000" cy="6858000"/>
          </a:xfrm>
          <a:prstGeom prst="rect">
            <a:avLst/>
          </a:prstGeom>
          <a:solidFill>
            <a:srgbClr val="5F5F5F">
              <a:alpha val="50195"/>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de-CH" altLang="de-DE" dirty="0"/>
          </a:p>
        </p:txBody>
      </p:sp>
      <p:sp>
        <p:nvSpPr>
          <p:cNvPr id="4099" name="Rectangle 3">
            <a:extLst>
              <a:ext uri="{FF2B5EF4-FFF2-40B4-BE49-F238E27FC236}">
                <a16:creationId xmlns:a16="http://schemas.microsoft.com/office/drawing/2014/main" id="{584BF17C-BAE0-40BB-91E7-B2960BBDEBE8}"/>
              </a:ext>
            </a:extLst>
          </p:cNvPr>
          <p:cNvSpPr>
            <a:spLocks noGrp="1" noChangeArrowheads="1"/>
          </p:cNvSpPr>
          <p:nvPr>
            <p:ph type="body" idx="1"/>
          </p:nvPr>
        </p:nvSpPr>
        <p:spPr bwMode="auto">
          <a:xfrm>
            <a:off x="179512" y="1600200"/>
            <a:ext cx="8784976" cy="4525963"/>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buNone/>
            </a:pPr>
            <a:r>
              <a:rPr lang="en-GB" sz="2000" dirty="0"/>
              <a:t>3GPP TSG-SA WG1 Meeting #92-e				S1-204033</a:t>
            </a:r>
            <a:endParaRPr lang="fr-FR" sz="2000" dirty="0"/>
          </a:p>
          <a:p>
            <a:pPr marL="0" indent="0">
              <a:buNone/>
            </a:pPr>
            <a:r>
              <a:rPr lang="en-GB" sz="2000" dirty="0"/>
              <a:t>E-meeting, 10-20 Nov 2020</a:t>
            </a:r>
            <a:r>
              <a:rPr lang="en-US" altLang="de-DE" dirty="0"/>
              <a:t>				</a:t>
            </a:r>
          </a:p>
          <a:p>
            <a:pPr>
              <a:buFont typeface="Wingdings" panose="05000000000000000000" pitchFamily="2" charset="2"/>
              <a:buNone/>
            </a:pPr>
            <a:endParaRPr lang="en-US" altLang="de-DE" dirty="0"/>
          </a:p>
          <a:p>
            <a:pPr>
              <a:buFont typeface="Wingdings" panose="05000000000000000000" pitchFamily="2" charset="2"/>
              <a:buNone/>
            </a:pPr>
            <a:r>
              <a:rPr lang="en-US" altLang="de-DE" sz="4000" b="1" dirty="0"/>
              <a:t>Motivation for Rel-18 SID proposal: study on FRMCS Evolution</a:t>
            </a:r>
          </a:p>
          <a:p>
            <a:pPr>
              <a:buFont typeface="Wingdings" panose="05000000000000000000" pitchFamily="2" charset="2"/>
              <a:buNone/>
            </a:pPr>
            <a:endParaRPr lang="en-US" altLang="de-DE" dirty="0"/>
          </a:p>
          <a:p>
            <a:pPr marL="0" indent="0">
              <a:buNone/>
            </a:pPr>
            <a:r>
              <a:rPr lang="en-US" altLang="de-DE" sz="1800" dirty="0"/>
              <a:t>Guillaume Gach (gach@uic.org)</a:t>
            </a:r>
          </a:p>
          <a:p>
            <a:pPr>
              <a:buFont typeface="Wingdings" panose="05000000000000000000" pitchFamily="2" charset="2"/>
              <a:buNone/>
            </a:pPr>
            <a:endParaRPr lang="en-US" altLang="de-DE" sz="2400" dirty="0"/>
          </a:p>
        </p:txBody>
      </p:sp>
      <p:sp>
        <p:nvSpPr>
          <p:cNvPr id="2" name="Rectangle 1">
            <a:extLst>
              <a:ext uri="{FF2B5EF4-FFF2-40B4-BE49-F238E27FC236}">
                <a16:creationId xmlns:a16="http://schemas.microsoft.com/office/drawing/2014/main" id="{BA8F4908-ADFD-431A-A198-86E3959F33E9}"/>
              </a:ext>
            </a:extLst>
          </p:cNvPr>
          <p:cNvSpPr/>
          <p:nvPr/>
        </p:nvSpPr>
        <p:spPr>
          <a:xfrm>
            <a:off x="35496" y="6381328"/>
            <a:ext cx="1872208" cy="360040"/>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Rectangle 4">
            <a:extLst>
              <a:ext uri="{FF2B5EF4-FFF2-40B4-BE49-F238E27FC236}">
                <a16:creationId xmlns:a16="http://schemas.microsoft.com/office/drawing/2014/main" id="{DACE396D-DF5E-47CD-90CB-E95A52057583}"/>
              </a:ext>
            </a:extLst>
          </p:cNvPr>
          <p:cNvSpPr/>
          <p:nvPr/>
        </p:nvSpPr>
        <p:spPr>
          <a:xfrm>
            <a:off x="3059832" y="6381328"/>
            <a:ext cx="6021887" cy="402106"/>
          </a:xfrm>
          <a:prstGeom prst="rect">
            <a:avLst/>
          </a:prstGeom>
          <a:solidFill>
            <a:srgbClr val="AF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UIC FRMCS Project https://youtu.be/R4viEXd2VzU</a:t>
            </a:r>
          </a:p>
        </p:txBody>
      </p:sp>
      <p:pic>
        <p:nvPicPr>
          <p:cNvPr id="4" name="Image 3" descr="Une image contenant dessin&#10;&#10;Description générée automatiquement">
            <a:extLst>
              <a:ext uri="{FF2B5EF4-FFF2-40B4-BE49-F238E27FC236}">
                <a16:creationId xmlns:a16="http://schemas.microsoft.com/office/drawing/2014/main" id="{1127C093-B87F-453F-A7DD-1D0589B201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43283"/>
            <a:ext cx="2773451" cy="9326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7D465FD-36BD-43E5-B7EA-D12D98F63517}"/>
              </a:ext>
            </a:extLst>
          </p:cNvPr>
          <p:cNvSpPr>
            <a:spLocks noGrp="1" noChangeArrowheads="1"/>
          </p:cNvSpPr>
          <p:nvPr>
            <p:ph type="title"/>
          </p:nvPr>
        </p:nvSpPr>
        <p:spPr bwMode="auto">
          <a:xfrm>
            <a:off x="0" y="0"/>
            <a:ext cx="7596336"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sz="2800" b="1" dirty="0"/>
              <a:t>Background</a:t>
            </a:r>
            <a:endParaRPr lang="de-DE" altLang="de-DE" sz="2800" b="1" dirty="0"/>
          </a:p>
        </p:txBody>
      </p:sp>
      <p:sp>
        <p:nvSpPr>
          <p:cNvPr id="4099" name="Rectangle 3">
            <a:extLst>
              <a:ext uri="{FF2B5EF4-FFF2-40B4-BE49-F238E27FC236}">
                <a16:creationId xmlns:a16="http://schemas.microsoft.com/office/drawing/2014/main" id="{E57CFED2-5080-4C2C-80D7-40B8CA0065E8}"/>
              </a:ext>
            </a:extLst>
          </p:cNvPr>
          <p:cNvSpPr>
            <a:spLocks noGrp="1" noChangeArrowheads="1"/>
          </p:cNvSpPr>
          <p:nvPr>
            <p:ph type="body" idx="1"/>
          </p:nvPr>
        </p:nvSpPr>
        <p:spPr bwMode="auto">
          <a:xfrm>
            <a:off x="457200" y="1052736"/>
            <a:ext cx="8229600" cy="511256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lgn="just">
              <a:buNone/>
            </a:pPr>
            <a:r>
              <a:rPr lang="en-US" sz="1600" dirty="0"/>
              <a:t>The UIC FRMCS Programme started to deliver in 2015 the first User Requirements Specifications (URS) focusing mainly on rail communication needs as a basis for the development of the GSM-R successor. </a:t>
            </a:r>
          </a:p>
          <a:p>
            <a:pPr marL="0" indent="0" algn="just">
              <a:buNone/>
            </a:pPr>
            <a:endParaRPr lang="en-US" sz="1600" dirty="0"/>
          </a:p>
          <a:p>
            <a:pPr marL="0" indent="0" algn="just">
              <a:buNone/>
            </a:pPr>
            <a:r>
              <a:rPr lang="en-US" sz="1600" dirty="0"/>
              <a:t>The UIC 3GPP Task Force introduces FRMCS requirements based on version 4.0.0 of the URS into 3GPP standard, collected in 3GPP TR 22.889 from Release 15 onwards.</a:t>
            </a:r>
            <a:endParaRPr lang="fr-FR" sz="1600" dirty="0"/>
          </a:p>
          <a:p>
            <a:pPr marL="0" indent="0" algn="just">
              <a:buNone/>
            </a:pPr>
            <a:endParaRPr lang="en-US" sz="1600" dirty="0"/>
          </a:p>
        </p:txBody>
      </p:sp>
      <p:sp>
        <p:nvSpPr>
          <p:cNvPr id="2" name="Rectangle 1">
            <a:extLst>
              <a:ext uri="{FF2B5EF4-FFF2-40B4-BE49-F238E27FC236}">
                <a16:creationId xmlns:a16="http://schemas.microsoft.com/office/drawing/2014/main" id="{49828A03-8ABA-4E88-8FE9-5B4AEC4C1FE3}"/>
              </a:ext>
            </a:extLst>
          </p:cNvPr>
          <p:cNvSpPr/>
          <p:nvPr/>
        </p:nvSpPr>
        <p:spPr>
          <a:xfrm>
            <a:off x="0" y="6381328"/>
            <a:ext cx="9036496" cy="3600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dirty="0">
                <a:solidFill>
                  <a:schemeClr val="tx1"/>
                </a:solidFill>
              </a:rPr>
              <a:t>2</a:t>
            </a:r>
          </a:p>
        </p:txBody>
      </p:sp>
      <p:pic>
        <p:nvPicPr>
          <p:cNvPr id="5" name="Image 4" descr="Une image contenant dessin&#10;&#10;Description générée automatiquement">
            <a:extLst>
              <a:ext uri="{FF2B5EF4-FFF2-40B4-BE49-F238E27FC236}">
                <a16:creationId xmlns:a16="http://schemas.microsoft.com/office/drawing/2014/main" id="{CCEB38B7-65F7-4FB7-9F03-B5797EE06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6355531"/>
            <a:ext cx="1440160" cy="484273"/>
          </a:xfrm>
          <a:prstGeom prst="rect">
            <a:avLst/>
          </a:prstGeom>
        </p:spPr>
      </p:pic>
    </p:spTree>
    <p:extLst>
      <p:ext uri="{BB962C8B-B14F-4D97-AF65-F5344CB8AC3E}">
        <p14:creationId xmlns:p14="http://schemas.microsoft.com/office/powerpoint/2010/main" val="3382958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7D465FD-36BD-43E5-B7EA-D12D98F63517}"/>
              </a:ext>
            </a:extLst>
          </p:cNvPr>
          <p:cNvSpPr>
            <a:spLocks noGrp="1" noChangeArrowheads="1"/>
          </p:cNvSpPr>
          <p:nvPr>
            <p:ph type="title"/>
          </p:nvPr>
        </p:nvSpPr>
        <p:spPr bwMode="auto">
          <a:xfrm>
            <a:off x="0" y="0"/>
            <a:ext cx="7596336"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sz="2800" b="1" dirty="0"/>
              <a:t>Motivation 1/2</a:t>
            </a:r>
            <a:endParaRPr lang="de-DE" altLang="de-DE" sz="2800" b="1" dirty="0"/>
          </a:p>
        </p:txBody>
      </p:sp>
      <p:sp>
        <p:nvSpPr>
          <p:cNvPr id="4099" name="Rectangle 3">
            <a:extLst>
              <a:ext uri="{FF2B5EF4-FFF2-40B4-BE49-F238E27FC236}">
                <a16:creationId xmlns:a16="http://schemas.microsoft.com/office/drawing/2014/main" id="{E57CFED2-5080-4C2C-80D7-40B8CA0065E8}"/>
              </a:ext>
            </a:extLst>
          </p:cNvPr>
          <p:cNvSpPr>
            <a:spLocks noGrp="1" noChangeArrowheads="1"/>
          </p:cNvSpPr>
          <p:nvPr>
            <p:ph type="body" idx="1"/>
          </p:nvPr>
        </p:nvSpPr>
        <p:spPr bwMode="auto">
          <a:xfrm>
            <a:off x="457200" y="1052736"/>
            <a:ext cx="8229600" cy="511256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lgn="just">
              <a:buNone/>
            </a:pPr>
            <a:r>
              <a:rPr lang="en-GB" sz="1600" dirty="0"/>
              <a:t>The UIC FRMCS programme was recently releasing stable version 5.0.0 of the User Requirement Specification, version 2.0.0 of the Functional Use Cases and a new specification item, version 1.0.0 of the Telecom On-Board System - Functional Requirements Specification, as a further step in the evolution of the FRMCS specifications. </a:t>
            </a:r>
          </a:p>
          <a:p>
            <a:pPr marL="0" indent="0" algn="just">
              <a:buNone/>
            </a:pPr>
            <a:endParaRPr lang="fr-FR" sz="1600" dirty="0"/>
          </a:p>
          <a:p>
            <a:pPr marL="0" indent="0" algn="just">
              <a:buNone/>
            </a:pPr>
            <a:r>
              <a:rPr lang="en-GB" sz="1600" dirty="0"/>
              <a:t>The UIC FRMCS 3GPP Task Force has been identifying and analysing impact of this newly released set of FRMCS specifications on existing use cases and requirements collected in TR 22.889. The UIC FRMCS 3GPP Task Force analysis has concluded that refining existing use cases, defining new use cases such as merging railway emergency communications and real-time translation of conversation, and deriving potential new requirements, will be necessary to align FRMCS and 3GPP specifications. </a:t>
            </a:r>
          </a:p>
          <a:p>
            <a:pPr marL="0" indent="0" algn="just">
              <a:buNone/>
            </a:pPr>
            <a:endParaRPr lang="en-GB" sz="1600" dirty="0"/>
          </a:p>
          <a:p>
            <a:pPr marL="0" indent="0" algn="just">
              <a:buNone/>
            </a:pPr>
            <a:r>
              <a:rPr lang="en-GB" sz="1600" dirty="0"/>
              <a:t>The potential impact on normative work is estimated to be limited and much less compared to the study work.</a:t>
            </a:r>
            <a:endParaRPr lang="fr-FR" sz="1600" dirty="0"/>
          </a:p>
        </p:txBody>
      </p:sp>
      <p:sp>
        <p:nvSpPr>
          <p:cNvPr id="2" name="Rectangle 1">
            <a:extLst>
              <a:ext uri="{FF2B5EF4-FFF2-40B4-BE49-F238E27FC236}">
                <a16:creationId xmlns:a16="http://schemas.microsoft.com/office/drawing/2014/main" id="{49828A03-8ABA-4E88-8FE9-5B4AEC4C1FE3}"/>
              </a:ext>
            </a:extLst>
          </p:cNvPr>
          <p:cNvSpPr/>
          <p:nvPr/>
        </p:nvSpPr>
        <p:spPr>
          <a:xfrm>
            <a:off x="0" y="6381328"/>
            <a:ext cx="9036496" cy="3600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dirty="0">
                <a:solidFill>
                  <a:schemeClr val="tx1"/>
                </a:solidFill>
              </a:rPr>
              <a:t>2</a:t>
            </a:r>
          </a:p>
        </p:txBody>
      </p:sp>
      <p:pic>
        <p:nvPicPr>
          <p:cNvPr id="5" name="Image 4" descr="Une image contenant dessin&#10;&#10;Description générée automatiquement">
            <a:extLst>
              <a:ext uri="{FF2B5EF4-FFF2-40B4-BE49-F238E27FC236}">
                <a16:creationId xmlns:a16="http://schemas.microsoft.com/office/drawing/2014/main" id="{CCEB38B7-65F7-4FB7-9F03-B5797EE06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6355531"/>
            <a:ext cx="1440160" cy="484273"/>
          </a:xfrm>
          <a:prstGeom prst="rect">
            <a:avLst/>
          </a:prstGeom>
        </p:spPr>
      </p:pic>
    </p:spTree>
    <p:extLst>
      <p:ext uri="{BB962C8B-B14F-4D97-AF65-F5344CB8AC3E}">
        <p14:creationId xmlns:p14="http://schemas.microsoft.com/office/powerpoint/2010/main" val="3357442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7D465FD-36BD-43E5-B7EA-D12D98F63517}"/>
              </a:ext>
            </a:extLst>
          </p:cNvPr>
          <p:cNvSpPr>
            <a:spLocks noGrp="1" noChangeArrowheads="1"/>
          </p:cNvSpPr>
          <p:nvPr>
            <p:ph type="title"/>
          </p:nvPr>
        </p:nvSpPr>
        <p:spPr bwMode="auto">
          <a:xfrm>
            <a:off x="0" y="0"/>
            <a:ext cx="7596336"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sz="2800" b="1" dirty="0"/>
              <a:t>Motivation 2/2</a:t>
            </a:r>
            <a:endParaRPr lang="de-DE" altLang="de-DE" sz="2800" b="1" dirty="0"/>
          </a:p>
        </p:txBody>
      </p:sp>
      <p:sp>
        <p:nvSpPr>
          <p:cNvPr id="4099" name="Rectangle 3">
            <a:extLst>
              <a:ext uri="{FF2B5EF4-FFF2-40B4-BE49-F238E27FC236}">
                <a16:creationId xmlns:a16="http://schemas.microsoft.com/office/drawing/2014/main" id="{E57CFED2-5080-4C2C-80D7-40B8CA0065E8}"/>
              </a:ext>
            </a:extLst>
          </p:cNvPr>
          <p:cNvSpPr>
            <a:spLocks noGrp="1" noChangeArrowheads="1"/>
          </p:cNvSpPr>
          <p:nvPr>
            <p:ph type="body" idx="1"/>
          </p:nvPr>
        </p:nvSpPr>
        <p:spPr bwMode="auto">
          <a:xfrm>
            <a:off x="457200" y="1052736"/>
            <a:ext cx="8229600" cy="511256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lgn="just">
              <a:buNone/>
            </a:pPr>
            <a:r>
              <a:rPr lang="en-GB" sz="1600" dirty="0"/>
              <a:t>As approved in SA1#90-e (</a:t>
            </a:r>
            <a:r>
              <a:rPr lang="en-GB" sz="1600" dirty="0">
                <a:hlinkClick r:id="rId2" tooltip="https://www.3gpp.org/ftp/tsg_sa/WG1_Serv/TSGS1_90e_ElectronicMeeting/Docs/S1-202245.zip">
                  <a:extLst>
                    <a:ext uri="{A12FA001-AC4F-418D-AE19-62706E023703}">
                      <ahyp:hlinkClr xmlns:ahyp="http://schemas.microsoft.com/office/drawing/2018/hyperlinkcolor" val="tx"/>
                    </a:ext>
                  </a:extLst>
                </a:hlinkClick>
              </a:rPr>
              <a:t>S1-202245</a:t>
            </a:r>
            <a:r>
              <a:rPr lang="en-GB" sz="1600" dirty="0"/>
              <a:t>), TR 22.889 has now been re-named to </a:t>
            </a:r>
            <a:r>
              <a:rPr lang="en-GB" sz="1600" dirty="0">
                <a:hlinkClick r:id="rId3">
                  <a:extLst>
                    <a:ext uri="{A12FA001-AC4F-418D-AE19-62706E023703}">
                      <ahyp:hlinkClr xmlns:ahyp="http://schemas.microsoft.com/office/drawing/2018/hyperlinkcolor" val="tx"/>
                    </a:ext>
                  </a:extLst>
                </a:hlinkClick>
              </a:rPr>
              <a:t>TR 22.989</a:t>
            </a:r>
            <a:r>
              <a:rPr lang="en-GB" sz="1600" dirty="0"/>
              <a:t> from Rel-18 onwards (latest version is </a:t>
            </a:r>
            <a:r>
              <a:rPr lang="en-GB" sz="1600" dirty="0">
                <a:hlinkClick r:id="rId4">
                  <a:extLst>
                    <a:ext uri="{A12FA001-AC4F-418D-AE19-62706E023703}">
                      <ahyp:hlinkClr xmlns:ahyp="http://schemas.microsoft.com/office/drawing/2018/hyperlinkcolor" val="tx"/>
                    </a:ext>
                  </a:extLst>
                </a:hlinkClick>
              </a:rPr>
              <a:t>TR 22.989 v18.0.0</a:t>
            </a:r>
            <a:r>
              <a:rPr lang="en-GB" sz="1600" dirty="0"/>
              <a:t>) to make it visible to the Rail community to be able to follow the 3GPP normative work in line with their needs. </a:t>
            </a:r>
          </a:p>
          <a:p>
            <a:pPr marL="0" indent="0" algn="just">
              <a:buNone/>
            </a:pPr>
            <a:r>
              <a:rPr lang="en-GB" sz="1600" dirty="0"/>
              <a:t>It is of most importance for the Rail community that specifications from different organisations (i.e. UIC, 3GPP and ETSI) are all aligned.</a:t>
            </a:r>
          </a:p>
          <a:p>
            <a:pPr marL="0" indent="0" algn="just">
              <a:buNone/>
            </a:pPr>
            <a:endParaRPr lang="en-GB" sz="1600" dirty="0"/>
          </a:p>
          <a:p>
            <a:pPr marL="0" indent="0" algn="just">
              <a:buNone/>
            </a:pPr>
            <a:r>
              <a:rPr lang="en-GB" sz="1600" dirty="0"/>
              <a:t>=&gt; UIC recommends </a:t>
            </a:r>
            <a:r>
              <a:rPr lang="en-US" sz="1600" dirty="0"/>
              <a:t>that 3GPP SA1 should start a Study for effective alignment between our organization’s specifications.</a:t>
            </a:r>
            <a:endParaRPr lang="fr-FR" sz="1600" dirty="0"/>
          </a:p>
        </p:txBody>
      </p:sp>
      <p:sp>
        <p:nvSpPr>
          <p:cNvPr id="2" name="Rectangle 1">
            <a:extLst>
              <a:ext uri="{FF2B5EF4-FFF2-40B4-BE49-F238E27FC236}">
                <a16:creationId xmlns:a16="http://schemas.microsoft.com/office/drawing/2014/main" id="{49828A03-8ABA-4E88-8FE9-5B4AEC4C1FE3}"/>
              </a:ext>
            </a:extLst>
          </p:cNvPr>
          <p:cNvSpPr/>
          <p:nvPr/>
        </p:nvSpPr>
        <p:spPr>
          <a:xfrm>
            <a:off x="0" y="6381328"/>
            <a:ext cx="9036496" cy="3600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dirty="0">
                <a:solidFill>
                  <a:schemeClr val="tx1"/>
                </a:solidFill>
              </a:rPr>
              <a:t>2</a:t>
            </a:r>
          </a:p>
        </p:txBody>
      </p:sp>
      <p:pic>
        <p:nvPicPr>
          <p:cNvPr id="5" name="Image 4" descr="Une image contenant dessin&#10;&#10;Description générée automatiquement">
            <a:extLst>
              <a:ext uri="{FF2B5EF4-FFF2-40B4-BE49-F238E27FC236}">
                <a16:creationId xmlns:a16="http://schemas.microsoft.com/office/drawing/2014/main" id="{CCEB38B7-65F7-4FB7-9F03-B5797EE06F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3" y="6355531"/>
            <a:ext cx="1440160" cy="484273"/>
          </a:xfrm>
          <a:prstGeom prst="rect">
            <a:avLst/>
          </a:prstGeom>
        </p:spPr>
      </p:pic>
    </p:spTree>
    <p:extLst>
      <p:ext uri="{BB962C8B-B14F-4D97-AF65-F5344CB8AC3E}">
        <p14:creationId xmlns:p14="http://schemas.microsoft.com/office/powerpoint/2010/main" val="1764541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7D465FD-36BD-43E5-B7EA-D12D98F63517}"/>
              </a:ext>
            </a:extLst>
          </p:cNvPr>
          <p:cNvSpPr>
            <a:spLocks noGrp="1" noChangeArrowheads="1"/>
          </p:cNvSpPr>
          <p:nvPr>
            <p:ph type="title"/>
          </p:nvPr>
        </p:nvSpPr>
        <p:spPr bwMode="auto">
          <a:xfrm>
            <a:off x="0" y="0"/>
            <a:ext cx="7596336"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sz="2800" b="1" dirty="0"/>
              <a:t>SA1 Rel-18 Study Proposal - SID Objectives</a:t>
            </a:r>
            <a:endParaRPr lang="de-DE" altLang="de-DE" sz="2800" b="1" dirty="0"/>
          </a:p>
        </p:txBody>
      </p:sp>
      <p:sp>
        <p:nvSpPr>
          <p:cNvPr id="4099" name="Rectangle 3">
            <a:extLst>
              <a:ext uri="{FF2B5EF4-FFF2-40B4-BE49-F238E27FC236}">
                <a16:creationId xmlns:a16="http://schemas.microsoft.com/office/drawing/2014/main" id="{E57CFED2-5080-4C2C-80D7-40B8CA0065E8}"/>
              </a:ext>
            </a:extLst>
          </p:cNvPr>
          <p:cNvSpPr>
            <a:spLocks noGrp="1" noChangeArrowheads="1"/>
          </p:cNvSpPr>
          <p:nvPr>
            <p:ph type="body" idx="1"/>
          </p:nvPr>
        </p:nvSpPr>
        <p:spPr bwMode="auto">
          <a:xfrm>
            <a:off x="107504" y="908720"/>
            <a:ext cx="8928992" cy="525658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just"/>
            <a:r>
              <a:rPr lang="en-US" sz="1600" dirty="0"/>
              <a:t>To refine existing use cases coming from a gap analysis between the newly released set of FRMCS specifications and latest version of TR 22.989. 6 existing use cases have already been identified e.g.:</a:t>
            </a:r>
            <a:endParaRPr lang="fr-FR" sz="1600" dirty="0"/>
          </a:p>
          <a:p>
            <a:pPr lvl="1" algn="just"/>
            <a:r>
              <a:rPr lang="en-US" sz="1200" dirty="0"/>
              <a:t>Device Power on and shut-down related use cases e.g. off-net use case to be introduced in TR 22.990</a:t>
            </a:r>
            <a:endParaRPr lang="fr-FR" sz="1200" dirty="0"/>
          </a:p>
          <a:p>
            <a:pPr lvl="1" algn="just"/>
            <a:r>
              <a:rPr lang="en-US" sz="1200" dirty="0"/>
              <a:t>Railway emergency communication related use cases e.g. new use case of merging alerts to be included</a:t>
            </a:r>
            <a:endParaRPr lang="fr-FR" sz="1200" dirty="0"/>
          </a:p>
          <a:p>
            <a:pPr lvl="1" algn="just"/>
            <a:r>
              <a:rPr lang="en-US" sz="1200" dirty="0"/>
              <a:t>Location services related use cases e.g. some requirements are removed</a:t>
            </a:r>
            <a:endParaRPr lang="fr-FR" sz="1200" dirty="0"/>
          </a:p>
          <a:p>
            <a:pPr lvl="1" algn="just"/>
            <a:r>
              <a:rPr lang="en-US" sz="1200" dirty="0"/>
              <a:t>Authorisation of application related use cases e.g. new criteria added</a:t>
            </a:r>
            <a:endParaRPr lang="fr-FR" sz="1200" dirty="0"/>
          </a:p>
          <a:p>
            <a:pPr lvl="1" algn="just"/>
            <a:r>
              <a:rPr lang="en-US" sz="1200" dirty="0"/>
              <a:t>Inviting-a-user related use cases e.g. no impact on TR 22.889/22.989</a:t>
            </a:r>
            <a:endParaRPr lang="fr-FR" sz="1200" dirty="0"/>
          </a:p>
          <a:p>
            <a:pPr lvl="1" algn="just"/>
            <a:r>
              <a:rPr lang="en-US" sz="1200" dirty="0"/>
              <a:t>Arbitration related use cases e.g. overall  use cases reviewed</a:t>
            </a:r>
            <a:endParaRPr lang="fr-FR" sz="1200" dirty="0"/>
          </a:p>
          <a:p>
            <a:pPr algn="just"/>
            <a:r>
              <a:rPr lang="en-US" sz="1600" dirty="0"/>
              <a:t>To identify new use cases coming from a gap analysis between the newly released set of FRMCS specifications and latest version of TR 22.989. 3 new use cases have already been identified e.g.:</a:t>
            </a:r>
            <a:endParaRPr lang="fr-FR" sz="1600" dirty="0"/>
          </a:p>
          <a:p>
            <a:pPr lvl="1" algn="just"/>
            <a:r>
              <a:rPr lang="en-US" sz="1200" dirty="0"/>
              <a:t>Public train emergency communication related use cases e.g. similar to railway emergency communication addressing other set of users</a:t>
            </a:r>
            <a:endParaRPr lang="fr-FR" sz="1200" dirty="0"/>
          </a:p>
          <a:p>
            <a:pPr lvl="1" algn="just"/>
            <a:r>
              <a:rPr lang="en-US" sz="1200" dirty="0"/>
              <a:t>Railway staff emergency communication related use cases e.g. similar to railway emergency communication addressing other set of users</a:t>
            </a:r>
            <a:endParaRPr lang="fr-FR" sz="1200" dirty="0"/>
          </a:p>
          <a:p>
            <a:pPr lvl="1" algn="just"/>
            <a:r>
              <a:rPr lang="en-US" sz="1200" dirty="0"/>
              <a:t>Real Time Translation of speech data communication (i.e. user-to-user conversation) related use cases</a:t>
            </a:r>
            <a:endParaRPr lang="fr-FR" sz="1200" dirty="0"/>
          </a:p>
          <a:p>
            <a:pPr algn="just"/>
            <a:r>
              <a:rPr lang="en-US" sz="1600" dirty="0"/>
              <a:t>To derive new potential requirements to stage 1 TS (e.g. 5GS, MCX)</a:t>
            </a:r>
            <a:endParaRPr lang="fr-FR" sz="1600" dirty="0"/>
          </a:p>
          <a:p>
            <a:pPr marL="0" lvl="0" indent="0" algn="just">
              <a:buNone/>
            </a:pPr>
            <a:endParaRPr lang="fr-FR" sz="1600" dirty="0"/>
          </a:p>
          <a:p>
            <a:pPr marL="0" indent="0" algn="just">
              <a:buNone/>
            </a:pPr>
            <a:r>
              <a:rPr lang="en-US" sz="1600" dirty="0"/>
              <a:t>The current study is limited to use cases in on-network mode. New use cases in off-network mode have to be treated by the ongoing SA1 study on Off-Network for Rail (FS_OffNetRail – ID: 880036).</a:t>
            </a:r>
            <a:endParaRPr lang="fr-FR" sz="1600" dirty="0"/>
          </a:p>
          <a:p>
            <a:pPr marL="0" lvl="0" indent="0" algn="just">
              <a:buNone/>
            </a:pPr>
            <a:endParaRPr lang="fr-FR" sz="1600" dirty="0"/>
          </a:p>
          <a:p>
            <a:pPr marL="0" lvl="0" indent="0" algn="just">
              <a:buNone/>
            </a:pPr>
            <a:endParaRPr lang="fr-FR" sz="1600" dirty="0"/>
          </a:p>
          <a:p>
            <a:pPr marL="57150" indent="0" algn="just">
              <a:buNone/>
            </a:pPr>
            <a:endParaRPr lang="fr-FR" sz="1800" dirty="0"/>
          </a:p>
          <a:p>
            <a:pPr marL="0" indent="0" algn="just">
              <a:buNone/>
            </a:pPr>
            <a:endParaRPr lang="en-US" sz="900" dirty="0"/>
          </a:p>
        </p:txBody>
      </p:sp>
      <p:sp>
        <p:nvSpPr>
          <p:cNvPr id="2" name="Rectangle 1">
            <a:extLst>
              <a:ext uri="{FF2B5EF4-FFF2-40B4-BE49-F238E27FC236}">
                <a16:creationId xmlns:a16="http://schemas.microsoft.com/office/drawing/2014/main" id="{49828A03-8ABA-4E88-8FE9-5B4AEC4C1FE3}"/>
              </a:ext>
            </a:extLst>
          </p:cNvPr>
          <p:cNvSpPr/>
          <p:nvPr/>
        </p:nvSpPr>
        <p:spPr>
          <a:xfrm>
            <a:off x="0" y="6381328"/>
            <a:ext cx="9036496" cy="3600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dirty="0">
                <a:solidFill>
                  <a:schemeClr val="tx1"/>
                </a:solidFill>
              </a:rPr>
              <a:t>7</a:t>
            </a:r>
          </a:p>
        </p:txBody>
      </p:sp>
      <p:pic>
        <p:nvPicPr>
          <p:cNvPr id="5" name="Image 4" descr="Une image contenant dessin&#10;&#10;Description générée automatiquement">
            <a:extLst>
              <a:ext uri="{FF2B5EF4-FFF2-40B4-BE49-F238E27FC236}">
                <a16:creationId xmlns:a16="http://schemas.microsoft.com/office/drawing/2014/main" id="{CCEB38B7-65F7-4FB7-9F03-B5797EE06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6355531"/>
            <a:ext cx="1440160" cy="484273"/>
          </a:xfrm>
          <a:prstGeom prst="rect">
            <a:avLst/>
          </a:prstGeom>
        </p:spPr>
      </p:pic>
    </p:spTree>
    <p:extLst>
      <p:ext uri="{BB962C8B-B14F-4D97-AF65-F5344CB8AC3E}">
        <p14:creationId xmlns:p14="http://schemas.microsoft.com/office/powerpoint/2010/main" val="2843940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828A03-8ABA-4E88-8FE9-5B4AEC4C1FE3}"/>
              </a:ext>
            </a:extLst>
          </p:cNvPr>
          <p:cNvSpPr/>
          <p:nvPr/>
        </p:nvSpPr>
        <p:spPr>
          <a:xfrm>
            <a:off x="0" y="6381328"/>
            <a:ext cx="9036496" cy="3600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dirty="0">
                <a:solidFill>
                  <a:schemeClr val="tx1"/>
                </a:solidFill>
              </a:rPr>
              <a:t>7</a:t>
            </a:r>
          </a:p>
        </p:txBody>
      </p:sp>
      <p:pic>
        <p:nvPicPr>
          <p:cNvPr id="5" name="Image 4" descr="Une image contenant dessin&#10;&#10;Description générée automatiquement">
            <a:extLst>
              <a:ext uri="{FF2B5EF4-FFF2-40B4-BE49-F238E27FC236}">
                <a16:creationId xmlns:a16="http://schemas.microsoft.com/office/drawing/2014/main" id="{CCEB38B7-65F7-4FB7-9F03-B5797EE06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6355531"/>
            <a:ext cx="1440160" cy="484273"/>
          </a:xfrm>
          <a:prstGeom prst="rect">
            <a:avLst/>
          </a:prstGeom>
        </p:spPr>
      </p:pic>
      <p:sp>
        <p:nvSpPr>
          <p:cNvPr id="3" name="Espace réservé du contenu 2">
            <a:extLst>
              <a:ext uri="{FF2B5EF4-FFF2-40B4-BE49-F238E27FC236}">
                <a16:creationId xmlns:a16="http://schemas.microsoft.com/office/drawing/2014/main" id="{F3BD6052-91EB-487C-B3EB-33A4615ACE6B}"/>
              </a:ext>
            </a:extLst>
          </p:cNvPr>
          <p:cNvSpPr>
            <a:spLocks noGrp="1"/>
          </p:cNvSpPr>
          <p:nvPr>
            <p:ph idx="1"/>
          </p:nvPr>
        </p:nvSpPr>
        <p:spPr/>
        <p:txBody>
          <a:bodyPr/>
          <a:lstStyle/>
          <a:p>
            <a:pPr marL="0" indent="0">
              <a:buNone/>
            </a:pPr>
            <a:r>
              <a:rPr lang="fr-FR" dirty="0"/>
              <a:t> </a:t>
            </a:r>
          </a:p>
        </p:txBody>
      </p:sp>
      <p:pic>
        <p:nvPicPr>
          <p:cNvPr id="8" name="Image 7">
            <a:extLst>
              <a:ext uri="{FF2B5EF4-FFF2-40B4-BE49-F238E27FC236}">
                <a16:creationId xmlns:a16="http://schemas.microsoft.com/office/drawing/2014/main" id="{376CCE16-D43F-4DE8-A0ED-BB8CF807706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68822" y="2962843"/>
            <a:ext cx="5841506" cy="2530103"/>
          </a:xfrm>
          <a:prstGeom prst="rect">
            <a:avLst/>
          </a:prstGeom>
        </p:spPr>
      </p:pic>
      <p:sp>
        <p:nvSpPr>
          <p:cNvPr id="9" name="TextBox 54">
            <a:extLst>
              <a:ext uri="{FF2B5EF4-FFF2-40B4-BE49-F238E27FC236}">
                <a16:creationId xmlns:a16="http://schemas.microsoft.com/office/drawing/2014/main" id="{9A29DAC9-71EC-42C5-95C1-18435E17D2F9}"/>
              </a:ext>
            </a:extLst>
          </p:cNvPr>
          <p:cNvSpPr txBox="1"/>
          <p:nvPr/>
        </p:nvSpPr>
        <p:spPr>
          <a:xfrm>
            <a:off x="3265798" y="2289037"/>
            <a:ext cx="3871211" cy="438710"/>
          </a:xfrm>
          <a:prstGeom prst="rect">
            <a:avLst/>
          </a:prstGeom>
          <a:noFill/>
        </p:spPr>
        <p:txBody>
          <a:bodyPr wrap="square" rtlCol="0">
            <a:spAutoFit/>
          </a:bodyPr>
          <a:lstStyle/>
          <a:p>
            <a:r>
              <a:rPr lang="en-US" sz="2251" b="1" dirty="0">
                <a:solidFill>
                  <a:schemeClr val="tx2"/>
                </a:solidFill>
                <a:latin typeface="Montserrat"/>
                <a:cs typeface="Raleway"/>
              </a:rPr>
              <a:t>Stay in touch with UIC! </a:t>
            </a:r>
          </a:p>
        </p:txBody>
      </p:sp>
      <p:sp>
        <p:nvSpPr>
          <p:cNvPr id="10" name="Rectangle 9">
            <a:extLst>
              <a:ext uri="{FF2B5EF4-FFF2-40B4-BE49-F238E27FC236}">
                <a16:creationId xmlns:a16="http://schemas.microsoft.com/office/drawing/2014/main" id="{FF1A381B-C5B6-47FC-B3C2-FD1A944D89FF}"/>
              </a:ext>
            </a:extLst>
          </p:cNvPr>
          <p:cNvSpPr/>
          <p:nvPr/>
        </p:nvSpPr>
        <p:spPr>
          <a:xfrm>
            <a:off x="2958222" y="5872104"/>
            <a:ext cx="3547766" cy="369332"/>
          </a:xfrm>
          <a:prstGeom prst="rect">
            <a:avLst/>
          </a:prstGeom>
        </p:spPr>
        <p:txBody>
          <a:bodyPr wrap="none">
            <a:spAutoFit/>
          </a:bodyPr>
          <a:lstStyle/>
          <a:p>
            <a:r>
              <a:rPr lang="en-US" altLang="de-DE" dirty="0"/>
              <a:t>Guillaume Gach (gach@uic.org)</a:t>
            </a:r>
          </a:p>
        </p:txBody>
      </p:sp>
      <p:sp>
        <p:nvSpPr>
          <p:cNvPr id="11" name="Rectangle 10">
            <a:extLst>
              <a:ext uri="{FF2B5EF4-FFF2-40B4-BE49-F238E27FC236}">
                <a16:creationId xmlns:a16="http://schemas.microsoft.com/office/drawing/2014/main" id="{6A71C5FA-41CB-478C-ACBB-892B655762FE}"/>
              </a:ext>
            </a:extLst>
          </p:cNvPr>
          <p:cNvSpPr/>
          <p:nvPr/>
        </p:nvSpPr>
        <p:spPr>
          <a:xfrm>
            <a:off x="3529441" y="6336987"/>
            <a:ext cx="3645550" cy="369332"/>
          </a:xfrm>
          <a:prstGeom prst="rect">
            <a:avLst/>
          </a:prstGeom>
        </p:spPr>
        <p:txBody>
          <a:bodyPr wrap="none">
            <a:spAutoFit/>
          </a:bodyPr>
          <a:lstStyle/>
          <a:p>
            <a:r>
              <a:rPr lang="fr-FR" dirty="0">
                <a:solidFill>
                  <a:schemeClr val="tx1"/>
                </a:solidFill>
                <a:hlinkClick r:id="rId4"/>
              </a:rPr>
              <a:t>UIC FRMCS Project</a:t>
            </a:r>
            <a:r>
              <a:rPr lang="fr-FR" dirty="0">
                <a:solidFill>
                  <a:schemeClr val="tx1"/>
                </a:solidFill>
              </a:rPr>
              <a:t> on YouTube</a:t>
            </a:r>
          </a:p>
        </p:txBody>
      </p:sp>
      <p:sp>
        <p:nvSpPr>
          <p:cNvPr id="12" name="Rectangle 11">
            <a:extLst>
              <a:ext uri="{FF2B5EF4-FFF2-40B4-BE49-F238E27FC236}">
                <a16:creationId xmlns:a16="http://schemas.microsoft.com/office/drawing/2014/main" id="{F86C3B21-1D52-45EB-BB99-E016EB419004}"/>
              </a:ext>
            </a:extLst>
          </p:cNvPr>
          <p:cNvSpPr/>
          <p:nvPr/>
        </p:nvSpPr>
        <p:spPr>
          <a:xfrm>
            <a:off x="2144092" y="1347889"/>
            <a:ext cx="4855816" cy="461665"/>
          </a:xfrm>
          <a:prstGeom prst="rect">
            <a:avLst/>
          </a:prstGeom>
        </p:spPr>
        <p:txBody>
          <a:bodyPr wrap="none">
            <a:spAutoFit/>
          </a:bodyPr>
          <a:lstStyle/>
          <a:p>
            <a:r>
              <a:rPr lang="en-GB" sz="2400" dirty="0">
                <a:solidFill>
                  <a:srgbClr val="00B050"/>
                </a:solidFill>
              </a:rPr>
              <a:t>Thanks to all contributors in 3GPP</a:t>
            </a:r>
            <a:endParaRPr lang="fr-FR" sz="2400" dirty="0"/>
          </a:p>
        </p:txBody>
      </p:sp>
    </p:spTree>
    <p:extLst>
      <p:ext uri="{BB962C8B-B14F-4D97-AF65-F5344CB8AC3E}">
        <p14:creationId xmlns:p14="http://schemas.microsoft.com/office/powerpoint/2010/main" val="357132465"/>
      </p:ext>
    </p:extLst>
  </p:cSld>
  <p:clrMapOvr>
    <a:masterClrMapping/>
  </p:clrMapOvr>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F0283E7EC9C6CD4A95FF212F4784411A" ma:contentTypeVersion="8" ma:contentTypeDescription="Ein neues Dokument erstellen." ma:contentTypeScope="" ma:versionID="1c164da7f9db2f79e4252238b1e2f4c1">
  <xsd:schema xmlns:xsd="http://www.w3.org/2001/XMLSchema" xmlns:xs="http://www.w3.org/2001/XMLSchema" xmlns:p="http://schemas.microsoft.com/office/2006/metadata/properties" xmlns:ns3="d44f31d3-4a6e-401b-a8cd-8eec14660612" targetNamespace="http://schemas.microsoft.com/office/2006/metadata/properties" ma:root="true" ma:fieldsID="f689d25e99c66fa8b289d91701c0f7ce" ns3:_="">
    <xsd:import namespace="d44f31d3-4a6e-401b-a8cd-8eec1466061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f31d3-4a6e-401b-a8cd-8eec146606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475D6B-F0D7-49BE-BC43-87C0DDF3F6D9}">
  <ds:schemaRefs>
    <ds:schemaRef ds:uri="http://schemas.microsoft.com/sharepoint/v3/contenttype/forms"/>
  </ds:schemaRefs>
</ds:datastoreItem>
</file>

<file path=customXml/itemProps2.xml><?xml version="1.0" encoding="utf-8"?>
<ds:datastoreItem xmlns:ds="http://schemas.openxmlformats.org/officeDocument/2006/customXml" ds:itemID="{99DF2BB2-C075-4E8F-B152-A6BDF32168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f31d3-4a6e-401b-a8cd-8eec146606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847E544-1793-4720-A506-CBE9BE3951FA}">
  <ds:schemaRef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d44f31d3-4a6e-401b-a8cd-8eec14660612"/>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69</TotalTime>
  <Words>687</Words>
  <Application>Microsoft Office PowerPoint</Application>
  <PresentationFormat>Affichage à l'écran (4:3)</PresentationFormat>
  <Paragraphs>49</Paragraphs>
  <Slides>6</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6</vt:i4>
      </vt:variant>
    </vt:vector>
  </HeadingPairs>
  <TitlesOfParts>
    <vt:vector size="11" baseType="lpstr">
      <vt:lpstr>Arial</vt:lpstr>
      <vt:lpstr>Calibri</vt:lpstr>
      <vt:lpstr>Montserrat</vt:lpstr>
      <vt:lpstr>Wingdings</vt:lpstr>
      <vt:lpstr>Modèle par défaut</vt:lpstr>
      <vt:lpstr>Présentation PowerPoint</vt:lpstr>
      <vt:lpstr>Background</vt:lpstr>
      <vt:lpstr>Motivation 1/2</vt:lpstr>
      <vt:lpstr>Motivation 2/2</vt:lpstr>
      <vt:lpstr>SA1 Rel-18 Study Proposal - SID Objectives</vt:lpstr>
      <vt:lpstr>Présentation PowerPoint</vt:lpstr>
    </vt:vector>
  </TitlesOfParts>
  <Company>UIC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IWe</dc:creator>
  <cp:lastModifiedBy>GACH Guillaume</cp:lastModifiedBy>
  <cp:revision>440</cp:revision>
  <dcterms:created xsi:type="dcterms:W3CDTF">2009-11-20T14:17:36Z</dcterms:created>
  <dcterms:modified xsi:type="dcterms:W3CDTF">2020-11-02T13:50:14Z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ateBDPTitle">
    <vt:lpwstr>2/11/2019 3:00:05 PM</vt:lpwstr>
  </property>
  <property fmtid="{D5CDD505-2E9C-101B-9397-08002B2CF9AE}" pid="3" name="ValueBDPTitle">
    <vt:lpwstr/>
  </property>
  <property fmtid="{D5CDD505-2E9C-101B-9397-08002B2CF9AE}" pid="4" name="DateSHPTitle">
    <vt:lpwstr>2/11/2019 3:00:05 PM</vt:lpwstr>
  </property>
  <property fmtid="{D5CDD505-2E9C-101B-9397-08002B2CF9AE}" pid="5" name="ValueSHPTitle">
    <vt:lpwstr>GPRS for ETCS</vt:lpwstr>
  </property>
  <property fmtid="{D5CDD505-2E9C-101B-9397-08002B2CF9AE}" pid="6" name="TmpVertraulichkeit">
    <vt:lpwstr/>
  </property>
  <property fmtid="{D5CDD505-2E9C-101B-9397-08002B2CF9AE}" pid="7" name="TmpStatus">
    <vt:lpwstr/>
  </property>
  <property fmtid="{D5CDD505-2E9C-101B-9397-08002B2CF9AE}" pid="8" name="ContentTypeId">
    <vt:lpwstr>0x010100F0283E7EC9C6CD4A95FF212F4784411A</vt:lpwstr>
  </property>
</Properties>
</file>