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8"/>
  </p:notesMasterIdLst>
  <p:sldIdLst>
    <p:sldId id="256" r:id="rId6"/>
    <p:sldId id="264" r:id="rId7"/>
    <p:sldId id="262" r:id="rId8"/>
    <p:sldId id="263" r:id="rId9"/>
    <p:sldId id="1042" r:id="rId10"/>
    <p:sldId id="1029" r:id="rId11"/>
    <p:sldId id="1032" r:id="rId12"/>
    <p:sldId id="1034" r:id="rId13"/>
    <p:sldId id="1030" r:id="rId14"/>
    <p:sldId id="1040" r:id="rId15"/>
    <p:sldId id="1043" r:id="rId16"/>
    <p:sldId id="26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1" autoAdjust="0"/>
  </p:normalViewPr>
  <p:slideViewPr>
    <p:cSldViewPr snapToGrid="0">
      <p:cViewPr varScale="1">
        <p:scale>
          <a:sx n="100" d="100"/>
          <a:sy n="100" d="100"/>
        </p:scale>
        <p:origin x="72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2413" y="739775"/>
            <a:ext cx="6337300" cy="35639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>
                <a:latin typeface="Arial" pitchFamily="34" charset="0"/>
              </a:rPr>
              <a:t>Notes </a:t>
            </a:r>
            <a:fld id="{AD141568-5488-4AC9-B82D-9F5CE1225E2A}" type="slidenum">
              <a:rPr lang="de-DE" smtClean="0">
                <a:latin typeface="Arial" pitchFamily="34" charset="0"/>
              </a:rPr>
              <a:pPr/>
              <a:t>6</a:t>
            </a:fld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981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2413" y="739775"/>
            <a:ext cx="6337300" cy="35639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>
                <a:latin typeface="Arial" pitchFamily="34" charset="0"/>
              </a:rPr>
              <a:t>Notes </a:t>
            </a:r>
            <a:fld id="{AD141568-5488-4AC9-B82D-9F5CE1225E2A}" type="slidenum">
              <a:rPr lang="de-DE" smtClean="0">
                <a:latin typeface="Arial" pitchFamily="34" charset="0"/>
              </a:rPr>
              <a:pPr/>
              <a:t>7</a:t>
            </a:fld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504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2413" y="739775"/>
            <a:ext cx="6337300" cy="35639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>
                <a:latin typeface="Arial" pitchFamily="34" charset="0"/>
              </a:rPr>
              <a:t>Notes </a:t>
            </a:r>
            <a:fld id="{AD141568-5488-4AC9-B82D-9F5CE1225E2A}" type="slidenum">
              <a:rPr lang="de-DE" smtClean="0">
                <a:latin typeface="Arial" pitchFamily="34" charset="0"/>
              </a:rPr>
              <a:pPr/>
              <a:t>9</a:t>
            </a:fld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99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46240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08.05.2020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18. Nov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S1-202133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#90</a:t>
            </a:r>
          </a:p>
          <a:p>
            <a:r>
              <a:rPr lang="en-GB" sz="1200" b="1" dirty="0"/>
              <a:t>Electronic Meeting, 18 - 22 May 2020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735" y="1632159"/>
            <a:ext cx="1040253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Use Case </a:t>
            </a:r>
            <a:br>
              <a:rPr lang="en-US" b="1" noProof="0" dirty="0"/>
            </a:br>
            <a:r>
              <a:rPr lang="en-US" b="1" noProof="0" dirty="0"/>
              <a:t>for Determination of </a:t>
            </a:r>
            <a:br>
              <a:rPr lang="en-US" b="1" noProof="0" dirty="0"/>
            </a:br>
            <a:r>
              <a:rPr lang="en-US" b="1" noProof="0" dirty="0"/>
              <a:t>5G Time Synchronization Budget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DE7632F-104F-4646-AEB2-19514B7C6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49" y="1826683"/>
            <a:ext cx="11412701" cy="468823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76B7B84-32A0-4FBA-8F97-C000B85A5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 </a:t>
            </a:r>
            <a:r>
              <a:rPr lang="de-DE" dirty="0" err="1"/>
              <a:t>Grid</a:t>
            </a:r>
            <a:r>
              <a:rPr lang="de-DE" dirty="0"/>
              <a:t> - PMUs</a:t>
            </a:r>
          </a:p>
        </p:txBody>
      </p:sp>
    </p:spTree>
    <p:extLst>
      <p:ext uri="{BB962C8B-B14F-4D97-AF65-F5344CB8AC3E}">
        <p14:creationId xmlns:p14="http://schemas.microsoft.com/office/powerpoint/2010/main" val="2278623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6ECB99-A05C-41D3-ADEE-F6A82476E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Proposal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5GS Time </a:t>
            </a:r>
            <a:r>
              <a:rPr lang="de-DE" dirty="0" err="1"/>
              <a:t>Sync</a:t>
            </a:r>
            <a:r>
              <a:rPr lang="de-DE" dirty="0"/>
              <a:t> Budget </a:t>
            </a:r>
            <a:r>
              <a:rPr lang="de-DE" dirty="0" err="1"/>
              <a:t>Requirement</a:t>
            </a:r>
            <a:endParaRPr lang="de-DE" dirty="0"/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A53DAA08-E2B1-443B-910D-0E02570B66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228455"/>
              </p:ext>
            </p:extLst>
          </p:nvPr>
        </p:nvGraphicFramePr>
        <p:xfrm>
          <a:off x="838200" y="2867027"/>
          <a:ext cx="10401301" cy="2409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6185909"/>
                    </a:ext>
                  </a:extLst>
                </a:gridCol>
                <a:gridCol w="2351193">
                  <a:extLst>
                    <a:ext uri="{9D8B030D-6E8A-4147-A177-3AD203B41FA5}">
                      <a16:colId xmlns:a16="http://schemas.microsoft.com/office/drawing/2014/main" val="296357956"/>
                    </a:ext>
                  </a:extLst>
                </a:gridCol>
                <a:gridCol w="2015664">
                  <a:extLst>
                    <a:ext uri="{9D8B030D-6E8A-4147-A177-3AD203B41FA5}">
                      <a16:colId xmlns:a16="http://schemas.microsoft.com/office/drawing/2014/main" val="195568709"/>
                    </a:ext>
                  </a:extLst>
                </a:gridCol>
                <a:gridCol w="2018904">
                  <a:extLst>
                    <a:ext uri="{9D8B030D-6E8A-4147-A177-3AD203B41FA5}">
                      <a16:colId xmlns:a16="http://schemas.microsoft.com/office/drawing/2014/main" val="462953247"/>
                    </a:ext>
                  </a:extLst>
                </a:gridCol>
                <a:gridCol w="2415340">
                  <a:extLst>
                    <a:ext uri="{9D8B030D-6E8A-4147-A177-3AD203B41FA5}">
                      <a16:colId xmlns:a16="http://schemas.microsoft.com/office/drawing/2014/main" val="1474737006"/>
                    </a:ext>
                  </a:extLst>
                </a:gridCol>
              </a:tblGrid>
              <a:tr h="657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Sync budget level</a:t>
                      </a:r>
                      <a:endParaRPr lang="de-DE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Integration scenario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(one/two wireless links)</a:t>
                      </a:r>
                      <a:endParaRPr lang="de-DE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Clock synchronicity requirement</a:t>
                      </a:r>
                      <a:endParaRPr lang="de-DE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Synchronicity budget requirement for 5GS</a:t>
                      </a:r>
                      <a:endParaRPr lang="de-DE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Scenario</a:t>
                      </a:r>
                      <a:endParaRPr lang="de-DE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3620511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one wireless link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±1 µs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[750 ns]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smart grid - PMU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6324162"/>
                  </a:ext>
                </a:extLst>
              </a:tr>
              <a:tr h="6572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2A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one wireless link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±1 µs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667 ns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two manufacturing robots (wireless/wired) – minimum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0430584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2B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two wireless links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±1 µs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700 ns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two manufacturing robots (both wireless)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796898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3A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one wireless link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±1 µs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500 ns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two manufacturing robots (wireless/wired) – general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4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6136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0A933-3315-4EE7-9C0A-4D3BCC8A9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References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B60123D-65BD-468C-90E8-0039939C40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[{12}] IEC 65C/987/CD. “Time-sensitive networking profile for industrial automation”, Committee Draft (CD), Sep 2019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[14] IEC/IEEE 60802, "Constraints about Sync", v1.0, 23 Aug, 2019, 60802-Steindl-ConstraintsAboutSync-0919-v10.pdf.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[15] IEC/IEEE 61850-9-3: "Communication networks and systems for power utility automation – Part 9-3: Precision time protocol profile for power utility automation“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3GPP TR 22.832 “Study on enhancements for cyber-physical control applications in vertical domains”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endParaRPr lang="de-DE" dirty="0"/>
          </a:p>
          <a:p>
            <a:pPr marL="514350" indent="-514350">
              <a:buFont typeface="+mj-lt"/>
              <a:buAutoNum type="arabicPeriod"/>
            </a:pPr>
            <a:endParaRPr lang="de-DE" dirty="0"/>
          </a:p>
          <a:p>
            <a:pPr marL="514350" indent="-514350">
              <a:buFont typeface="+mj-lt"/>
              <a:buAutoNum type="arabicPeriod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25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76FD2A-33FA-419B-8E5D-6C561890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Time </a:t>
            </a:r>
            <a:r>
              <a:rPr lang="de-DE" sz="3600" dirty="0" err="1"/>
              <a:t>Synchronization</a:t>
            </a:r>
            <a:r>
              <a:rPr lang="de-DE" sz="3600" dirty="0"/>
              <a:t> in Vertical Domains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392C09-E604-427A-886E-C07814C32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Different </a:t>
            </a:r>
            <a:r>
              <a:rPr lang="de-DE" dirty="0" err="1"/>
              <a:t>vertical</a:t>
            </a:r>
            <a:r>
              <a:rPr lang="de-DE" dirty="0"/>
              <a:t> </a:t>
            </a:r>
            <a:r>
              <a:rPr lang="de-DE" dirty="0" err="1"/>
              <a:t>domains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on and </a:t>
            </a:r>
            <a:r>
              <a:rPr lang="de-DE" dirty="0" err="1"/>
              <a:t>profiles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time </a:t>
            </a:r>
            <a:r>
              <a:rPr lang="de-DE" dirty="0" err="1"/>
              <a:t>synchronization</a:t>
            </a:r>
            <a:r>
              <a:rPr lang="de-DE" dirty="0"/>
              <a:t>:</a:t>
            </a:r>
          </a:p>
          <a:p>
            <a:pPr lvl="1"/>
            <a:r>
              <a:rPr lang="de-DE" dirty="0"/>
              <a:t>IEC/IEEE 60802 Time-sensitive </a:t>
            </a:r>
            <a:r>
              <a:rPr lang="de-DE" dirty="0" err="1"/>
              <a:t>networking</a:t>
            </a:r>
            <a:r>
              <a:rPr lang="de-DE" dirty="0"/>
              <a:t> </a:t>
            </a:r>
            <a:r>
              <a:rPr lang="de-DE" dirty="0" err="1"/>
              <a:t>profile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industrial</a:t>
            </a:r>
            <a:r>
              <a:rPr lang="de-DE" dirty="0"/>
              <a:t> </a:t>
            </a:r>
            <a:r>
              <a:rPr lang="de-DE" dirty="0" err="1"/>
              <a:t>automation</a:t>
            </a:r>
            <a:endParaRPr lang="de-DE" dirty="0"/>
          </a:p>
          <a:p>
            <a:pPr lvl="1"/>
            <a:r>
              <a:rPr lang="de-DE" dirty="0"/>
              <a:t>Energy </a:t>
            </a:r>
            <a:r>
              <a:rPr lang="de-DE" dirty="0" err="1"/>
              <a:t>distribution</a:t>
            </a:r>
            <a:r>
              <a:rPr lang="de-DE" dirty="0"/>
              <a:t> </a:t>
            </a:r>
            <a:r>
              <a:rPr lang="en-US" dirty="0"/>
              <a:t>IEC 61850-9-3 [3]</a:t>
            </a:r>
            <a:endParaRPr lang="de-DE" dirty="0"/>
          </a:p>
          <a:p>
            <a:pPr lvl="1"/>
            <a:r>
              <a:rPr lang="de-DE" dirty="0"/>
              <a:t>Audio/Video </a:t>
            </a:r>
            <a:r>
              <a:rPr lang="de-DE" dirty="0" err="1"/>
              <a:t>production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675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16A6AC-CEE3-40BA-ABA1-4C7E75A5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IEEE 60802 – </a:t>
            </a:r>
            <a:r>
              <a:rPr lang="de-DE" sz="3600" dirty="0" err="1"/>
              <a:t>Definitions</a:t>
            </a:r>
            <a:r>
              <a:rPr lang="de-DE" sz="3600" dirty="0"/>
              <a:t> Time </a:t>
            </a:r>
            <a:r>
              <a:rPr lang="de-DE" sz="3600" dirty="0" err="1"/>
              <a:t>Synchronization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78645E-E9A5-4224-BC6C-6DC4E7C76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i="1" dirty="0"/>
              <a:t>Relative time error TE</a:t>
            </a:r>
            <a:r>
              <a:rPr lang="en-GB" i="1" baseline="-25000" dirty="0"/>
              <a:t>R(A,B)</a:t>
            </a:r>
            <a:r>
              <a:rPr lang="en-GB" dirty="0"/>
              <a:t> is the difference between the time of clock A (T</a:t>
            </a:r>
            <a:r>
              <a:rPr lang="en-GB" baseline="-25000" dirty="0"/>
              <a:t>A</a:t>
            </a:r>
            <a:r>
              <a:rPr lang="en-GB" dirty="0"/>
              <a:t>) and the time of clock B (T</a:t>
            </a:r>
            <a:r>
              <a:rPr lang="en-GB" baseline="-25000" dirty="0"/>
              <a:t>B</a:t>
            </a:r>
            <a:r>
              <a:rPr lang="en-GB" dirty="0"/>
              <a:t>), i.e., TE</a:t>
            </a:r>
            <a:r>
              <a:rPr lang="en-GB" baseline="-25000" dirty="0"/>
              <a:t>R(A,B)</a:t>
            </a:r>
            <a:r>
              <a:rPr lang="en-GB" dirty="0"/>
              <a:t> = T</a:t>
            </a:r>
            <a:r>
              <a:rPr lang="en-GB" baseline="-25000" dirty="0"/>
              <a:t>A</a:t>
            </a:r>
            <a:r>
              <a:rPr lang="en-GB" dirty="0"/>
              <a:t> – T</a:t>
            </a:r>
            <a:r>
              <a:rPr lang="en-GB" baseline="-25000" dirty="0"/>
              <a:t>B</a:t>
            </a:r>
            <a:r>
              <a:rPr lang="en-GB" dirty="0"/>
              <a:t>. </a:t>
            </a:r>
            <a:r>
              <a:rPr lang="en-US" dirty="0"/>
              <a:t>(IEC/IEEE 60802 [1-3.2] </a:t>
            </a:r>
            <a:r>
              <a:rPr lang="en-GB" dirty="0"/>
              <a:t>[14])</a:t>
            </a:r>
            <a:endParaRPr lang="de-DE" dirty="0"/>
          </a:p>
          <a:p>
            <a:r>
              <a:rPr lang="en-US" i="1" dirty="0"/>
              <a:t>Maximum absolute relative time error </a:t>
            </a:r>
            <a:r>
              <a:rPr lang="en-US" b="1" i="1" dirty="0" err="1"/>
              <a:t>max|TE</a:t>
            </a:r>
            <a:r>
              <a:rPr lang="en-US" b="1" i="1" baseline="-25000" dirty="0" err="1"/>
              <a:t>R</a:t>
            </a:r>
            <a:r>
              <a:rPr lang="en-US" b="1" i="1" dirty="0"/>
              <a:t>|</a:t>
            </a:r>
            <a:r>
              <a:rPr lang="en-US" b="1" dirty="0"/>
              <a:t> </a:t>
            </a:r>
            <a:r>
              <a:rPr lang="en-US" dirty="0"/>
              <a:t>is the maximum of the absolute value of the relative time error. (IEC/IEEE 60802 [1-3.2][14])</a:t>
            </a:r>
            <a:endParaRPr lang="de-DE" dirty="0"/>
          </a:p>
          <a:p>
            <a:r>
              <a:rPr lang="en-GB" i="1" dirty="0"/>
              <a:t>Constant time error </a:t>
            </a:r>
            <a:r>
              <a:rPr lang="en-GB" b="1" i="1" dirty="0" err="1"/>
              <a:t>cTE</a:t>
            </a:r>
            <a:r>
              <a:rPr lang="en-GB" dirty="0"/>
              <a:t> is the time error or relative time error that is constant in time (i.e., static). </a:t>
            </a:r>
            <a:r>
              <a:rPr lang="en-US" dirty="0"/>
              <a:t>(IEC/IEEE 60802 [1-3.2] </a:t>
            </a:r>
            <a:r>
              <a:rPr lang="en-GB" dirty="0"/>
              <a:t>[14])</a:t>
            </a:r>
            <a:endParaRPr lang="de-DE" dirty="0"/>
          </a:p>
          <a:p>
            <a:r>
              <a:rPr lang="en-GB" i="1" dirty="0"/>
              <a:t>Dynamic time error </a:t>
            </a:r>
            <a:r>
              <a:rPr lang="en-GB" b="1" i="1" dirty="0" err="1"/>
              <a:t>dTE</a:t>
            </a:r>
            <a:r>
              <a:rPr lang="en-GB" dirty="0"/>
              <a:t> is the zero-mean, random component of the time error. </a:t>
            </a:r>
            <a:r>
              <a:rPr lang="en-US" dirty="0"/>
              <a:t>(IEC/IEEE 60802 [1-3.2] </a:t>
            </a:r>
            <a:r>
              <a:rPr lang="en-GB" dirty="0"/>
              <a:t>[14])</a:t>
            </a:r>
            <a:endParaRPr lang="de-DE" dirty="0"/>
          </a:p>
          <a:p>
            <a:r>
              <a:rPr lang="en-GB" dirty="0"/>
              <a:t>The term </a:t>
            </a:r>
            <a:r>
              <a:rPr lang="en-GB" i="1" dirty="0"/>
              <a:t>time synchronization </a:t>
            </a:r>
            <a:r>
              <a:rPr lang="en-GB" dirty="0"/>
              <a:t>or</a:t>
            </a:r>
            <a:r>
              <a:rPr lang="en-GB" i="1" dirty="0"/>
              <a:t> synchronicity budget of the 5G system</a:t>
            </a:r>
            <a:r>
              <a:rPr lang="en-GB" dirty="0"/>
              <a:t> corresponds to the maximum absolute relative time error of the 5G system.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8481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A8D6D1-C236-40E7-B450-5D6C2D68A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IEEE 60802 – </a:t>
            </a:r>
            <a:r>
              <a:rPr lang="de-DE" dirty="0" err="1"/>
              <a:t>Requirements</a:t>
            </a:r>
            <a:r>
              <a:rPr lang="de-DE" dirty="0"/>
              <a:t> on Time </a:t>
            </a:r>
            <a:r>
              <a:rPr lang="de-DE" dirty="0" err="1"/>
              <a:t>Synchronization</a:t>
            </a:r>
            <a:endParaRPr lang="de-DE" dirty="0"/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A6A42549-735F-40AE-A9F7-FBE81858C0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0870930"/>
              </p:ext>
            </p:extLst>
          </p:nvPr>
        </p:nvGraphicFramePr>
        <p:xfrm>
          <a:off x="838200" y="1825625"/>
          <a:ext cx="10515597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2236">
                  <a:extLst>
                    <a:ext uri="{9D8B030D-6E8A-4147-A177-3AD203B41FA5}">
                      <a16:colId xmlns:a16="http://schemas.microsoft.com/office/drawing/2014/main" val="1451361902"/>
                    </a:ext>
                  </a:extLst>
                </a:gridCol>
                <a:gridCol w="3318162">
                  <a:extLst>
                    <a:ext uri="{9D8B030D-6E8A-4147-A177-3AD203B41FA5}">
                      <a16:colId xmlns:a16="http://schemas.microsoft.com/office/drawing/2014/main" val="1260495384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116355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Constant Time 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Dynamic Time Error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429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PTP Link [1-5.1.8.2]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ym typeface="Symbol" panose="05050102010706020507" pitchFamily="18" charset="2"/>
                        </a:rPr>
                        <a:t>10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0 </a:t>
                      </a:r>
                      <a:r>
                        <a:rPr lang="de-DE" dirty="0" err="1"/>
                        <a:t>ns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21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PTP Instance [1-5.1.8.2]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5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50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249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Transfer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time </a:t>
                      </a:r>
                      <a:r>
                        <a:rPr lang="de-DE" dirty="0" err="1"/>
                        <a:t>from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ClockSource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to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ClockMaster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entity</a:t>
                      </a:r>
                      <a:r>
                        <a:rPr lang="de-DE" dirty="0"/>
                        <a:t> at </a:t>
                      </a:r>
                      <a:r>
                        <a:rPr lang="de-DE" dirty="0" err="1"/>
                        <a:t>sync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master</a:t>
                      </a:r>
                      <a:r>
                        <a:rPr lang="de-DE" dirty="0"/>
                        <a:t> [1-5.1.8.3]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10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20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0882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Transfer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time </a:t>
                      </a:r>
                      <a:r>
                        <a:rPr lang="de-DE" dirty="0" err="1"/>
                        <a:t>from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ClockSlave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to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ClockTarget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entity</a:t>
                      </a:r>
                      <a:r>
                        <a:rPr lang="de-DE" dirty="0"/>
                        <a:t> at </a:t>
                      </a:r>
                      <a:r>
                        <a:rPr lang="de-DE" dirty="0" err="1"/>
                        <a:t>sync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device</a:t>
                      </a:r>
                      <a:r>
                        <a:rPr lang="de-DE" dirty="0"/>
                        <a:t> [1-5.1.8.3]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10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ym typeface="Symbol" panose="05050102010706020507" pitchFamily="18" charset="2"/>
                        </a:rPr>
                        <a:t>20 </a:t>
                      </a:r>
                      <a:r>
                        <a:rPr lang="de-DE" dirty="0" err="1">
                          <a:sym typeface="Symbol" panose="05050102010706020507" pitchFamily="18" charset="2"/>
                        </a:rPr>
                        <a:t>ns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268463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5D207B80-1C16-461F-B0D3-F649029AE742}"/>
              </a:ext>
            </a:extLst>
          </p:cNvPr>
          <p:cNvSpPr txBox="1"/>
          <p:nvPr/>
        </p:nvSpPr>
        <p:spPr>
          <a:xfrm>
            <a:off x="832658" y="4901882"/>
            <a:ext cx="10515597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de-DE" dirty="0"/>
              <a:t>Working Clock </a:t>
            </a:r>
            <a:r>
              <a:rPr lang="de-DE" dirty="0" err="1"/>
              <a:t>domain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 err="1"/>
              <a:t>Longest</a:t>
            </a:r>
            <a:r>
              <a:rPr lang="de-DE" dirty="0"/>
              <a:t> </a:t>
            </a:r>
            <a:r>
              <a:rPr lang="de-DE" dirty="0" err="1"/>
              <a:t>path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sync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 and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sync</a:t>
            </a:r>
            <a:r>
              <a:rPr lang="de-DE" dirty="0"/>
              <a:t> </a:t>
            </a:r>
            <a:r>
              <a:rPr lang="de-DE" dirty="0" err="1"/>
              <a:t>device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64 hops [1-5.1.5]</a:t>
            </a:r>
          </a:p>
          <a:p>
            <a:pPr marL="285750" indent="-285750">
              <a:buFontTx/>
              <a:buChar char="-"/>
            </a:pPr>
            <a:r>
              <a:rPr lang="de-DE" dirty="0" err="1"/>
              <a:t>max|TE</a:t>
            </a:r>
            <a:r>
              <a:rPr lang="de-DE" baseline="-25000" dirty="0" err="1"/>
              <a:t>R</a:t>
            </a:r>
            <a:r>
              <a:rPr lang="de-DE" dirty="0"/>
              <a:t>| &lt;= |1µs| [1-5.1.5]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 </a:t>
            </a:r>
            <a:r>
              <a:rPr lang="de-DE" dirty="0" err="1"/>
              <a:t>clock</a:t>
            </a:r>
            <a:r>
              <a:rPr lang="de-DE" dirty="0"/>
              <a:t> </a:t>
            </a:r>
            <a:r>
              <a:rPr lang="de-DE" dirty="0" err="1"/>
              <a:t>outputs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sync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 and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sync</a:t>
            </a:r>
            <a:r>
              <a:rPr lang="de-DE" dirty="0"/>
              <a:t> </a:t>
            </a:r>
            <a:r>
              <a:rPr lang="de-DE" dirty="0" err="1"/>
              <a:t>device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4045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F00A46-C08E-41CD-8D93-56B82BDF9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wired</a:t>
            </a:r>
            <a:r>
              <a:rPr lang="de-DE" dirty="0"/>
              <a:t> TSN </a:t>
            </a:r>
            <a:r>
              <a:rPr lang="de-DE" dirty="0" err="1"/>
              <a:t>networks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br>
              <a:rPr lang="de-DE" dirty="0"/>
            </a:br>
            <a:r>
              <a:rPr lang="en-GB" dirty="0"/>
              <a:t>integrated 5G networks / TSN networks</a:t>
            </a:r>
            <a:endParaRPr lang="de-DE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0C6AD106-FB54-45E6-9FE5-77895AB07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667250"/>
          </a:xfrm>
        </p:spPr>
        <p:txBody>
          <a:bodyPr anchor="b">
            <a:normAutofit/>
          </a:bodyPr>
          <a:lstStyle/>
          <a:p>
            <a:pPr marL="0" indent="0" algn="ctr">
              <a:buNone/>
            </a:pPr>
            <a:r>
              <a:rPr lang="de-DE" sz="1800" i="1" dirty="0" err="1"/>
              <a:t>preferred</a:t>
            </a:r>
            <a:r>
              <a:rPr lang="de-DE" sz="1800" i="1" dirty="0"/>
              <a:t> </a:t>
            </a:r>
            <a:r>
              <a:rPr lang="de-DE" sz="1800" i="1" dirty="0" err="1"/>
              <a:t>deployment</a:t>
            </a:r>
            <a:endParaRPr lang="de-DE" sz="1800" i="1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7E4FA57-CDDA-4018-A331-9812C531C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400" y="4629946"/>
            <a:ext cx="5180400" cy="1272379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04068E46-AFFE-49EB-A5C9-CAB753DF9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00" y="4629946"/>
            <a:ext cx="5180400" cy="127237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9D5F47E-7290-4024-8A65-7C5F0E4645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400" y="2416277"/>
            <a:ext cx="5180400" cy="536473"/>
          </a:xfrm>
          <a:prstGeom prst="rect">
            <a:avLst/>
          </a:prstGeom>
        </p:spPr>
      </p:pic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2A6DF3E2-E56B-483D-A193-261E1F162713}"/>
              </a:ext>
            </a:extLst>
          </p:cNvPr>
          <p:cNvGrpSpPr/>
          <p:nvPr/>
        </p:nvGrpSpPr>
        <p:grpSpPr>
          <a:xfrm>
            <a:off x="4609782" y="3412281"/>
            <a:ext cx="2705245" cy="758134"/>
            <a:chOff x="4609782" y="3794922"/>
            <a:chExt cx="2705245" cy="758134"/>
          </a:xfrm>
        </p:grpSpPr>
        <p:sp>
          <p:nvSpPr>
            <p:cNvPr id="13" name="Pfeil: nach unten 12">
              <a:extLst>
                <a:ext uri="{FF2B5EF4-FFF2-40B4-BE49-F238E27FC236}">
                  <a16:creationId xmlns:a16="http://schemas.microsoft.com/office/drawing/2014/main" id="{12D2F3E8-EC1F-4218-B5A8-8DE2BB860B5A}"/>
                </a:ext>
              </a:extLst>
            </p:cNvPr>
            <p:cNvSpPr/>
            <p:nvPr/>
          </p:nvSpPr>
          <p:spPr>
            <a:xfrm rot="18900000">
              <a:off x="6796867" y="3794922"/>
              <a:ext cx="518160" cy="75813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Pfeil: nach unten 13">
              <a:extLst>
                <a:ext uri="{FF2B5EF4-FFF2-40B4-BE49-F238E27FC236}">
                  <a16:creationId xmlns:a16="http://schemas.microsoft.com/office/drawing/2014/main" id="{CE259B8E-2B7C-4D74-9AED-EE2B5A7E17AB}"/>
                </a:ext>
              </a:extLst>
            </p:cNvPr>
            <p:cNvSpPr/>
            <p:nvPr/>
          </p:nvSpPr>
          <p:spPr>
            <a:xfrm rot="2700000">
              <a:off x="4729769" y="3799641"/>
              <a:ext cx="518160" cy="75813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99042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DD546FD-8419-4EDD-9B0A-DB2FA907F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524000"/>
            <a:ext cx="11620500" cy="533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E885704-3E67-48F6-B003-A95C815C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1: Manufacturing Robots (wireless/wired)</a:t>
            </a:r>
          </a:p>
        </p:txBody>
      </p:sp>
    </p:spTree>
    <p:extLst>
      <p:ext uri="{BB962C8B-B14F-4D97-AF65-F5344CB8AC3E}">
        <p14:creationId xmlns:p14="http://schemas.microsoft.com/office/powerpoint/2010/main" val="2449138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885704-3E67-48F6-B003-A95C815C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1b: Manufacturing Robots (wireless/wired)</a:t>
            </a:r>
            <a:br>
              <a:rPr lang="en-US" dirty="0"/>
            </a:br>
            <a:r>
              <a:rPr lang="en-US" dirty="0"/>
              <a:t>with Sync Master in network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ED9E3E8-92EA-4056-B484-25579E581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1543050"/>
            <a:ext cx="11591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32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fik 55">
            <a:extLst>
              <a:ext uri="{FF2B5EF4-FFF2-40B4-BE49-F238E27FC236}">
                <a16:creationId xmlns:a16="http://schemas.microsoft.com/office/drawing/2014/main" id="{F9E2A69D-8CB7-4EE3-B3C2-5DAE1073D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90" y="1545274"/>
            <a:ext cx="2943225" cy="4848225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A7F747A9-5A5E-4B90-8972-59C33A07E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Use Cases: Manufacturing Robot (</a:t>
            </a:r>
            <a:r>
              <a:rPr lang="de-DE" dirty="0" err="1"/>
              <a:t>wireless</a:t>
            </a:r>
            <a:r>
              <a:rPr lang="de-DE" dirty="0"/>
              <a:t>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B1FAF33-7FB1-4980-9BFE-3FE7B17251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simplified</a:t>
            </a:r>
            <a:r>
              <a:rPr lang="de-DE" dirty="0"/>
              <a:t> </a:t>
            </a:r>
            <a:r>
              <a:rPr lang="de-DE" dirty="0" err="1"/>
              <a:t>illustration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mobile </a:t>
            </a:r>
            <a:r>
              <a:rPr lang="de-DE" dirty="0" err="1"/>
              <a:t>robot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much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 in </a:t>
            </a:r>
            <a:r>
              <a:rPr lang="de-DE" dirty="0" err="1"/>
              <a:t>reality</a:t>
            </a:r>
            <a:endParaRPr lang="de-DE" dirty="0"/>
          </a:p>
          <a:p>
            <a:r>
              <a:rPr lang="de-DE" dirty="0"/>
              <a:t>time-</a:t>
            </a:r>
            <a:r>
              <a:rPr lang="de-DE" dirty="0" err="1"/>
              <a:t>synchronized</a:t>
            </a:r>
            <a:r>
              <a:rPr lang="de-DE" dirty="0"/>
              <a:t> </a:t>
            </a:r>
            <a:r>
              <a:rPr lang="de-DE" dirty="0" err="1"/>
              <a:t>devices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in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topology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16+ </a:t>
            </a:r>
            <a:r>
              <a:rPr lang="de-DE" dirty="0" err="1"/>
              <a:t>wired</a:t>
            </a:r>
            <a:r>
              <a:rPr lang="de-DE" dirty="0"/>
              <a:t> hops </a:t>
            </a:r>
            <a:r>
              <a:rPr lang="de-DE" dirty="0" err="1"/>
              <a:t>inside</a:t>
            </a:r>
            <a:r>
              <a:rPr lang="de-DE" dirty="0"/>
              <a:t> mobile </a:t>
            </a:r>
            <a:r>
              <a:rPr lang="de-DE" dirty="0" err="1"/>
              <a:t>robot</a:t>
            </a:r>
            <a:endParaRPr lang="de-DE" dirty="0"/>
          </a:p>
          <a:p>
            <a:r>
              <a:rPr lang="de-DE" dirty="0"/>
              <a:t>UE in „non-</a:t>
            </a:r>
            <a:r>
              <a:rPr lang="de-DE" dirty="0" err="1"/>
              <a:t>rotating</a:t>
            </a:r>
            <a:r>
              <a:rPr lang="de-DE" dirty="0"/>
              <a:t>“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stable</a:t>
            </a:r>
            <a:r>
              <a:rPr lang="de-DE" dirty="0"/>
              <a:t> </a:t>
            </a:r>
            <a:r>
              <a:rPr lang="de-DE" dirty="0" err="1"/>
              <a:t>position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antenna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UE </a:t>
            </a:r>
            <a:r>
              <a:rPr lang="de-DE" dirty="0" err="1">
                <a:sym typeface="Wingdings" panose="05000000000000000000" pitchFamily="2" charset="2"/>
              </a:rPr>
              <a:t>rather</a:t>
            </a:r>
            <a:r>
              <a:rPr lang="de-DE" dirty="0">
                <a:sym typeface="Wingdings" panose="05000000000000000000" pitchFamily="2" charset="2"/>
              </a:rPr>
              <a:t> at </a:t>
            </a:r>
            <a:r>
              <a:rPr lang="de-DE" dirty="0" err="1">
                <a:sym typeface="Wingdings" panose="05000000000000000000" pitchFamily="2" charset="2"/>
              </a:rPr>
              <a:t>the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beginning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local</a:t>
            </a:r>
            <a:r>
              <a:rPr lang="de-DE" dirty="0">
                <a:sym typeface="Wingdings" panose="05000000000000000000" pitchFamily="2" charset="2"/>
              </a:rPr>
              <a:t> network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1507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885704-3E67-48F6-B003-A95C815C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2: Manufacturing Robots (wireless)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14E20C3-AB48-4045-A6EB-C66600468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1524000"/>
            <a:ext cx="11591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9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p4ppTags>
  <Name>Free Content</Name>
  <PpLayout>11</PpLayout>
  <Index>9</Index>
</p4ppTag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4CA40C476139041B0AF00071CF07997" ma:contentTypeVersion="0" ma:contentTypeDescription="Ein neues Dokument erstellen." ma:contentTypeScope="" ma:versionID="5524fd1d6ecd62e842d9df2db70077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4f5dc90cf06628c3b90945c8266c24d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6E0AC7-2C2A-4DBC-A0A1-A7349BA984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4AA760-7C8B-4740-93C7-FC3D165AB83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8097D0C-BE3E-4AEC-9593-65CFCCB19297}">
  <ds:schemaRefs/>
</ds:datastoreItem>
</file>

<file path=customXml/itemProps4.xml><?xml version="1.0" encoding="utf-8"?>
<ds:datastoreItem xmlns:ds="http://schemas.openxmlformats.org/officeDocument/2006/customXml" ds:itemID="{58EFFA18-1AF5-43D9-B61E-39297DEDCE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Office PowerPoint</Application>
  <PresentationFormat>Breitbild</PresentationFormat>
  <Paragraphs>76</Paragraphs>
  <Slides>12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Office</vt:lpstr>
      <vt:lpstr>Use Case  for Determination of  5G Time Synchronization Budget</vt:lpstr>
      <vt:lpstr>Time Synchronization in Vertical Domains</vt:lpstr>
      <vt:lpstr>IEEE 60802 – Definitions Time Synchronization</vt:lpstr>
      <vt:lpstr>IEEE 60802 – Requirements on Time Synchronization</vt:lpstr>
      <vt:lpstr>From wired TSN networks to  integrated 5G networks / TSN networks</vt:lpstr>
      <vt:lpstr>Use Case 1: Manufacturing Robots (wireless/wired)</vt:lpstr>
      <vt:lpstr>Use Case 1b: Manufacturing Robots (wireless/wired) with Sync Master in network</vt:lpstr>
      <vt:lpstr>Use Cases: Manufacturing Robot (wireless)</vt:lpstr>
      <vt:lpstr>Use Case 2: Manufacturing Robots (wireless)</vt:lpstr>
      <vt:lpstr>Smart Grid - PMUs</vt:lpstr>
      <vt:lpstr>Proposal for 5GS Time Sync Budget Requirement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Work Item eCAV on cyberCAV topics</dc:title>
  <dc:creator>Michael Bahr HW</dc:creator>
  <cp:lastModifiedBy>Michael Bahr (Siemens)</cp:lastModifiedBy>
  <cp:revision>74</cp:revision>
  <dcterms:created xsi:type="dcterms:W3CDTF">2019-02-08T16:34:57Z</dcterms:created>
  <dcterms:modified xsi:type="dcterms:W3CDTF">2020-05-08T16:10:34Z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0x010100C4CA40C476139041B0AF00071CF07997</vt:lpwstr>
  </property>
</Properties>
</file>