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1018" r:id="rId3"/>
    <p:sldId id="1019" r:id="rId4"/>
    <p:sldId id="1020" r:id="rId5"/>
    <p:sldId id="1007" r:id="rId6"/>
    <p:sldId id="1023" r:id="rId7"/>
    <p:sldId id="102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220" autoAdjust="0"/>
  </p:normalViewPr>
  <p:slideViewPr>
    <p:cSldViewPr snapToGrid="0">
      <p:cViewPr varScale="1">
        <p:scale>
          <a:sx n="64" d="100"/>
          <a:sy n="64" d="100"/>
        </p:scale>
        <p:origin x="96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1524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C6CA38-F572-45C8-8ED3-9958DFA126B5}" type="datetimeFigureOut">
              <a:rPr lang="en-US" smtClean="0"/>
              <a:t>11/2/2018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6561A4-F13A-479D-8C32-78126A9D099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380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6561A4-F13A-479D-8C32-78126A9D099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9753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zh-CN" sz="1200" dirty="0" smtClean="0"/>
              <a:t>IMS can support variety </a:t>
            </a:r>
            <a:r>
              <a:rPr lang="en-US" altLang="zh-CN" sz="1200" dirty="0"/>
              <a:t>of services, such as VR </a:t>
            </a:r>
            <a:r>
              <a:rPr lang="en-US" altLang="zh-CN" sz="1200" dirty="0" smtClean="0"/>
              <a:t>Tele-presence</a:t>
            </a:r>
            <a:r>
              <a:rPr lang="en-US" altLang="zh-CN" sz="1200" dirty="0"/>
              <a:t>, MCPTT and MCVIDEO, which differ from the original basic voice services in media processing function and performance, signaling routing, and connection management.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/>
              <a:t>Some verticals, </a:t>
            </a:r>
            <a:r>
              <a:rPr lang="en-US" altLang="zh-CN" sz="1200" dirty="0"/>
              <a:t>such as V2X ToD </a:t>
            </a:r>
            <a:r>
              <a:rPr lang="en-US" altLang="zh-CN" sz="1200" dirty="0" smtClean="0"/>
              <a:t>(</a:t>
            </a:r>
            <a:r>
              <a:rPr lang="en-US" altLang="zh-CN" dirty="0"/>
              <a:t>T</a:t>
            </a:r>
            <a:r>
              <a:rPr lang="en-US" altLang="zh-CN" sz="1200" dirty="0" smtClean="0"/>
              <a:t>ele-operated </a:t>
            </a:r>
            <a:r>
              <a:rPr lang="en-US" altLang="zh-CN" dirty="0"/>
              <a:t>D</a:t>
            </a:r>
            <a:r>
              <a:rPr lang="en-US" altLang="zh-CN" sz="1200" dirty="0" smtClean="0"/>
              <a:t>riving) and </a:t>
            </a:r>
            <a:r>
              <a:rPr lang="en-US" altLang="zh-CN" sz="1200" dirty="0"/>
              <a:t>e-Health remote </a:t>
            </a:r>
            <a:r>
              <a:rPr lang="en-US" altLang="zh-CN" dirty="0"/>
              <a:t>surgery have </a:t>
            </a:r>
            <a:r>
              <a:rPr lang="en-US" altLang="zh-CN" dirty="0" smtClean="0"/>
              <a:t>high-quality </a:t>
            </a:r>
            <a:r>
              <a:rPr lang="en-US" altLang="zh-CN" dirty="0"/>
              <a:t>real-time audio and video communication </a:t>
            </a:r>
            <a:r>
              <a:rPr lang="en-US" altLang="zh-CN" dirty="0" smtClean="0"/>
              <a:t>requirements. </a:t>
            </a:r>
            <a:r>
              <a:rPr lang="en-US" altLang="zh-CN" sz="1200" dirty="0" smtClean="0"/>
              <a:t>These </a:t>
            </a:r>
            <a:r>
              <a:rPr lang="en-US" altLang="zh-CN" sz="1200" strike="noStrike" baseline="0" dirty="0" smtClean="0"/>
              <a:t>verticals </a:t>
            </a:r>
            <a:r>
              <a:rPr lang="en-US" altLang="zh-CN" sz="1200" dirty="0" smtClean="0"/>
              <a:t>require </a:t>
            </a:r>
            <a:r>
              <a:rPr lang="en-US" altLang="zh-CN" sz="1200" dirty="0"/>
              <a:t>more openness from IMS, </a:t>
            </a:r>
            <a:r>
              <a:rPr lang="en-US" altLang="zh-CN" sz="1200" dirty="0" smtClean="0"/>
              <a:t>so that it can </a:t>
            </a:r>
            <a:r>
              <a:rPr lang="en-US" altLang="zh-CN" sz="1200" dirty="0"/>
              <a:t>be extended to provide services for </a:t>
            </a:r>
            <a:r>
              <a:rPr lang="en-US" altLang="zh-CN" sz="1200" dirty="0" smtClean="0"/>
              <a:t>these</a:t>
            </a:r>
            <a:r>
              <a:rPr lang="en-US" altLang="zh-CN" sz="1200" strike="noStrike" baseline="0" dirty="0" smtClean="0"/>
              <a:t> verticals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zh-CN" sz="1200" dirty="0" smtClean="0"/>
              <a:t>“one </a:t>
            </a:r>
            <a:r>
              <a:rPr lang="en-US" altLang="zh-CN" sz="1200" dirty="0"/>
              <a:t>IMS enabler </a:t>
            </a:r>
            <a:r>
              <a:rPr lang="en-US" altLang="zh-CN" sz="1200" strike="noStrike" baseline="0" dirty="0" smtClean="0"/>
              <a:t>provides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all </a:t>
            </a:r>
            <a:r>
              <a:rPr lang="en-US" altLang="zh-CN" sz="1200" dirty="0" smtClean="0"/>
              <a:t>services” leads to the </a:t>
            </a:r>
            <a:r>
              <a:rPr lang="en-US" altLang="zh-CN" sz="1200" dirty="0"/>
              <a:t>enabler </a:t>
            </a:r>
            <a:r>
              <a:rPr lang="en-US" altLang="zh-CN" dirty="0" smtClean="0"/>
              <a:t>being </a:t>
            </a:r>
            <a:r>
              <a:rPr lang="en-US" altLang="zh-CN" sz="1200" dirty="0" smtClean="0"/>
              <a:t>relatively </a:t>
            </a:r>
            <a:r>
              <a:rPr lang="en-US" altLang="zh-CN" sz="1200" dirty="0"/>
              <a:t>heavy and is not easy to be tailored for different services. Customization of IMS functions on demand needs </a:t>
            </a:r>
            <a:r>
              <a:rPr lang="en-US" altLang="zh-CN" sz="1200" dirty="0" smtClean="0"/>
              <a:t>increase </a:t>
            </a:r>
            <a:r>
              <a:rPr lang="en-US" altLang="zh-CN" sz="1200" dirty="0"/>
              <a:t>flexibility, </a:t>
            </a:r>
            <a:r>
              <a:rPr lang="en-US" altLang="zh-CN" sz="1200" dirty="0" smtClean="0"/>
              <a:t>to quickly support </a:t>
            </a:r>
            <a:r>
              <a:rPr lang="en-US" altLang="zh-CN" sz="1200" dirty="0"/>
              <a:t>new services and meet vertical </a:t>
            </a:r>
            <a:r>
              <a:rPr lang="en-US" altLang="zh-CN" sz="1200" dirty="0" smtClean="0"/>
              <a:t>openness </a:t>
            </a:r>
            <a:r>
              <a:rPr lang="en-US" altLang="zh-CN" sz="1200" dirty="0"/>
              <a:t>requirements</a:t>
            </a:r>
            <a:r>
              <a:rPr lang="en-US" altLang="zh-CN" sz="1200" dirty="0" smtClean="0"/>
              <a:t>.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909DC8-2985-4411-BA9B-D75F8ADE1C63}" type="slidenum">
              <a:rPr lang="en-US" altLang="zh-CN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56438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altLang="zh-CN" sz="1200" b="1" dirty="0" smtClean="0"/>
              <a:t>Intro (Option 2):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zh-CN" sz="1200" dirty="0" smtClean="0"/>
              <a:t>Each </a:t>
            </a:r>
            <a:r>
              <a:rPr lang="en-US" altLang="zh-CN" sz="1200" dirty="0"/>
              <a:t>IMS network can be distinguished by its unique IMS home domain name. Each IMS network includes the whole IMS components, such as S-CSCF/I-CSCF/P-CSCF/HSS…; Media plane(IMS-AGW/MRFP). </a:t>
            </a:r>
            <a:r>
              <a:rPr lang="en-US" altLang="zh-CN" sz="1200" dirty="0" smtClean="0"/>
              <a:t> Different </a:t>
            </a:r>
            <a:r>
              <a:rPr lang="en-US" altLang="zh-CN" sz="1200" dirty="0"/>
              <a:t>services can use different IMS networks  as shown in the above diagram.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zh-CN" sz="1200" dirty="0" smtClean="0"/>
              <a:t>The </a:t>
            </a:r>
            <a:r>
              <a:rPr lang="en-US" altLang="zh-CN" sz="1200" dirty="0"/>
              <a:t>UE registers to each IMS network with different IDs and then support different services(MO/MT) with different IDs.</a:t>
            </a:r>
          </a:p>
          <a:p>
            <a:pPr algn="l"/>
            <a:endParaRPr lang="en-US" altLang="zh-CN" sz="1200" dirty="0"/>
          </a:p>
          <a:p>
            <a:pPr algn="l"/>
            <a:r>
              <a:rPr lang="en-US" altLang="zh-CN" sz="1200" b="1" dirty="0" smtClean="0"/>
              <a:t>Cons (Option 2):</a:t>
            </a:r>
            <a:endParaRPr lang="en-US" altLang="zh-CN" sz="1200" b="1" dirty="0"/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zh-CN" sz="1200" dirty="0" smtClean="0"/>
              <a:t>Each </a:t>
            </a:r>
            <a:r>
              <a:rPr lang="en-US" altLang="zh-CN" sz="1200" dirty="0"/>
              <a:t>IMS network </a:t>
            </a:r>
            <a:r>
              <a:rPr lang="en-US" altLang="zh-CN" sz="1200" dirty="0" smtClean="0"/>
              <a:t>need one </a:t>
            </a:r>
            <a:r>
              <a:rPr lang="en-US" altLang="zh-CN" sz="1200" dirty="0"/>
              <a:t>set </a:t>
            </a:r>
            <a:r>
              <a:rPr lang="en-US" altLang="zh-CN" sz="1200" dirty="0" smtClean="0"/>
              <a:t>of ID (IMPU/IMPI) </a:t>
            </a:r>
            <a:r>
              <a:rPr lang="en-US" altLang="zh-CN" sz="1200" dirty="0"/>
              <a:t>for the UE. Multiple IMS networks need multiple </a:t>
            </a:r>
            <a:r>
              <a:rPr lang="en-US" altLang="zh-CN" sz="1200" dirty="0" smtClean="0"/>
              <a:t>IDs. </a:t>
            </a:r>
            <a:r>
              <a:rPr lang="en-US" altLang="zh-CN" sz="1200" dirty="0"/>
              <a:t>But the user often does not like so</a:t>
            </a:r>
            <a:r>
              <a:rPr lang="en-US" altLang="zh-CN" sz="1200" baseline="0" dirty="0"/>
              <a:t> many</a:t>
            </a:r>
            <a:r>
              <a:rPr lang="en-US" altLang="zh-CN" sz="1200" dirty="0"/>
              <a:t> IDs and expect only one </a:t>
            </a:r>
            <a:r>
              <a:rPr lang="en-US" altLang="zh-CN" sz="1200" dirty="0" smtClean="0"/>
              <a:t>set of ID</a:t>
            </a:r>
            <a:r>
              <a:rPr lang="en-US" altLang="zh-CN" sz="1200" dirty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/>
              <a:t>The UE </a:t>
            </a:r>
            <a:r>
              <a:rPr lang="en-US" altLang="zh-CN" sz="1200" dirty="0"/>
              <a:t>needs to send register request </a:t>
            </a:r>
            <a:r>
              <a:rPr lang="en-US" altLang="zh-CN" sz="1200" dirty="0" smtClean="0"/>
              <a:t>and keep alive to </a:t>
            </a:r>
            <a:r>
              <a:rPr lang="en-US" altLang="zh-CN" sz="1200" dirty="0"/>
              <a:t>each IMS </a:t>
            </a:r>
            <a:r>
              <a:rPr lang="en-US" altLang="zh-CN" sz="1200" dirty="0" smtClean="0"/>
              <a:t>network,</a:t>
            </a:r>
            <a:r>
              <a:rPr lang="en-US" altLang="zh-CN" sz="1200" baseline="0" dirty="0" smtClean="0"/>
              <a:t> which </a:t>
            </a:r>
            <a:r>
              <a:rPr lang="en-US" dirty="0"/>
              <a:t>consumes </a:t>
            </a:r>
            <a:r>
              <a:rPr lang="en-US" dirty="0" smtClean="0"/>
              <a:t>more network resources (e.g. </a:t>
            </a:r>
            <a:r>
              <a:rPr lang="en-US" altLang="zh-CN" sz="1200" dirty="0" smtClean="0"/>
              <a:t>multiple </a:t>
            </a:r>
            <a:r>
              <a:rPr lang="en-GB" altLang="zh-CN" sz="1200" dirty="0"/>
              <a:t>IMS registration </a:t>
            </a:r>
            <a:r>
              <a:rPr lang="en-US" altLang="zh-CN" sz="1200" dirty="0" smtClean="0"/>
              <a:t>processing </a:t>
            </a:r>
            <a:r>
              <a:rPr lang="en-GB" altLang="zh-CN" dirty="0"/>
              <a:t>resources</a:t>
            </a:r>
            <a:r>
              <a:rPr lang="en-US" altLang="zh-CN" sz="1200" dirty="0" smtClean="0"/>
              <a:t>)</a:t>
            </a:r>
            <a:r>
              <a:rPr lang="en-GB" altLang="zh-CN" sz="1200" dirty="0" smtClean="0"/>
              <a:t>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909DC8-2985-4411-BA9B-D75F8ADE1C63}" type="slidenum">
              <a:rPr lang="en-US" altLang="zh-CN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690436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altLang="zh-CN" sz="1200" b="1" strike="noStrike" dirty="0"/>
              <a:t>Intro</a:t>
            </a:r>
            <a:r>
              <a:rPr lang="en-US" altLang="zh-CN" sz="1200" b="1" dirty="0"/>
              <a:t>: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zh-CN" sz="1200" dirty="0" smtClean="0"/>
              <a:t>This </a:t>
            </a:r>
            <a:r>
              <a:rPr lang="en-US" altLang="zh-CN" sz="1200" dirty="0"/>
              <a:t>does not need multiple IMS networks for one UE. It only use one IMS network with one unique IMS home domain name for one UE as shown in above </a:t>
            </a:r>
            <a:r>
              <a:rPr lang="en-US" altLang="zh-CN" sz="1200" dirty="0" smtClean="0"/>
              <a:t>diagram</a:t>
            </a:r>
            <a:r>
              <a:rPr lang="en-US" altLang="zh-CN" sz="1200" dirty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/>
              <a:t>The </a:t>
            </a:r>
            <a:r>
              <a:rPr lang="en-US" altLang="zh-CN" sz="1200" dirty="0"/>
              <a:t>UE only registers once to the IMS network with one set of </a:t>
            </a:r>
            <a:r>
              <a:rPr lang="en-US" altLang="zh-CN" dirty="0" smtClean="0"/>
              <a:t>ID (IMPU/IMPI) </a:t>
            </a:r>
            <a:r>
              <a:rPr lang="en-US" altLang="zh-CN" sz="1200" dirty="0" smtClean="0"/>
              <a:t>and </a:t>
            </a:r>
            <a:r>
              <a:rPr lang="en-US" altLang="zh-CN" sz="1200" dirty="0"/>
              <a:t>then support different services(MO/MT) </a:t>
            </a:r>
            <a:r>
              <a:rPr lang="en-US" altLang="zh-CN" sz="1200" dirty="0" smtClean="0"/>
              <a:t>with one </a:t>
            </a:r>
            <a:r>
              <a:rPr lang="en-US" altLang="zh-CN" sz="1200" dirty="0"/>
              <a:t>set of ID.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zh-CN" dirty="0" smtClean="0"/>
              <a:t>The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IMS network is divided into multiple IMS </a:t>
            </a:r>
            <a:r>
              <a:rPr lang="en-US" altLang="zh-CN" sz="1200" dirty="0" smtClean="0"/>
              <a:t>slices </a:t>
            </a:r>
            <a:r>
              <a:rPr lang="en-US" altLang="zh-CN" sz="1200" dirty="0"/>
              <a:t>and IMS common </a:t>
            </a:r>
            <a:r>
              <a:rPr lang="en-US" altLang="zh-CN" sz="1200" dirty="0" smtClean="0"/>
              <a:t>part, and this decouples </a:t>
            </a:r>
            <a:r>
              <a:rPr lang="en-US" altLang="zh-CN" sz="1200" dirty="0"/>
              <a:t>registration and services. IMS common part </a:t>
            </a:r>
            <a:r>
              <a:rPr lang="en-US" altLang="zh-CN" dirty="0" smtClean="0"/>
              <a:t>is </a:t>
            </a:r>
            <a:r>
              <a:rPr lang="en-US" altLang="zh-CN" sz="1200" dirty="0" smtClean="0"/>
              <a:t>shared </a:t>
            </a:r>
            <a:r>
              <a:rPr lang="en-US" altLang="zh-CN" sz="1200" dirty="0"/>
              <a:t>by multiple IMS </a:t>
            </a:r>
            <a:r>
              <a:rPr lang="en-US" altLang="zh-CN" sz="1200" dirty="0" smtClean="0"/>
              <a:t>slices </a:t>
            </a:r>
            <a:r>
              <a:rPr lang="en-US" altLang="zh-CN" sz="1200" dirty="0"/>
              <a:t>in one IMS network, </a:t>
            </a:r>
            <a:r>
              <a:rPr lang="en-US" altLang="zh-CN" sz="1200" dirty="0" smtClean="0"/>
              <a:t>and it includes </a:t>
            </a:r>
            <a:r>
              <a:rPr lang="en-US" altLang="zh-CN" sz="1200" dirty="0"/>
              <a:t>register related functions such as access, register, user database. IMS </a:t>
            </a:r>
            <a:r>
              <a:rPr lang="en-US" altLang="zh-CN" sz="1200" dirty="0" smtClean="0"/>
              <a:t>slice </a:t>
            </a:r>
            <a:r>
              <a:rPr lang="en-US" altLang="zh-CN" sz="1200" dirty="0"/>
              <a:t>includes the specific service functions such as routing , media 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algn="l"/>
            <a:endParaRPr lang="en-US" altLang="zh-CN" sz="1200" dirty="0"/>
          </a:p>
          <a:p>
            <a:pPr algn="l"/>
            <a:r>
              <a:rPr lang="en-US" altLang="zh-CN" sz="1200" b="1" dirty="0"/>
              <a:t>Pros: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zh-CN" sz="1200" dirty="0" smtClean="0"/>
              <a:t>The </a:t>
            </a:r>
            <a:r>
              <a:rPr lang="en-US" altLang="zh-CN" sz="1200" dirty="0"/>
              <a:t>UE can use one set of ID to use multiple </a:t>
            </a:r>
            <a:r>
              <a:rPr lang="en-US" altLang="zh-CN" sz="1200" dirty="0" smtClean="0"/>
              <a:t>services</a:t>
            </a:r>
            <a:r>
              <a:rPr lang="en-US" altLang="zh-CN" sz="1200" dirty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/>
              <a:t>The </a:t>
            </a:r>
            <a:r>
              <a:rPr lang="en-US" altLang="zh-CN" sz="1200" dirty="0"/>
              <a:t>UE can send register request </a:t>
            </a:r>
            <a:r>
              <a:rPr lang="en-US" altLang="zh-CN" sz="1200" dirty="0" smtClean="0"/>
              <a:t>and keep alive to </a:t>
            </a:r>
            <a:r>
              <a:rPr lang="en-US" altLang="zh-CN" sz="1200" dirty="0"/>
              <a:t>one IMS </a:t>
            </a:r>
            <a:r>
              <a:rPr lang="en-US" altLang="zh-CN" sz="1200" dirty="0" smtClean="0"/>
              <a:t>network, </a:t>
            </a:r>
            <a:r>
              <a:rPr lang="en-US" altLang="zh-CN" sz="1200" dirty="0"/>
              <a:t>which</a:t>
            </a:r>
            <a:r>
              <a:rPr lang="en-US" altLang="zh-CN" sz="1200" baseline="0" dirty="0"/>
              <a:t> </a:t>
            </a:r>
            <a:r>
              <a:rPr lang="en-US" altLang="zh-CN" sz="1200" dirty="0"/>
              <a:t>minimizes </a:t>
            </a:r>
            <a:r>
              <a:rPr lang="en-US" dirty="0" smtClean="0"/>
              <a:t>consumption of </a:t>
            </a:r>
            <a:r>
              <a:rPr lang="en-US" dirty="0"/>
              <a:t>network resources </a:t>
            </a:r>
            <a:r>
              <a:rPr lang="en-US" dirty="0" smtClean="0"/>
              <a:t>(e.g. </a:t>
            </a:r>
            <a:r>
              <a:rPr lang="en-GB" altLang="zh-CN" sz="1200" dirty="0" smtClean="0"/>
              <a:t>IMS </a:t>
            </a:r>
            <a:r>
              <a:rPr lang="en-GB" altLang="zh-CN" sz="1200" dirty="0"/>
              <a:t>registration </a:t>
            </a:r>
            <a:r>
              <a:rPr lang="en-US" altLang="zh-CN" sz="1200" dirty="0"/>
              <a:t>processing </a:t>
            </a:r>
            <a:r>
              <a:rPr lang="en-GB" altLang="zh-CN" sz="1200" dirty="0" smtClean="0"/>
              <a:t>resources).</a:t>
            </a:r>
            <a:endParaRPr lang="en-US" altLang="zh-CN" sz="1200" dirty="0"/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zh-CN" sz="1200" dirty="0" smtClean="0"/>
              <a:t>Based </a:t>
            </a:r>
            <a:r>
              <a:rPr lang="en-US" altLang="zh-CN" sz="1200" dirty="0"/>
              <a:t>on multiple IMS </a:t>
            </a:r>
            <a:r>
              <a:rPr lang="en-US" altLang="zh-CN" sz="1200" dirty="0" smtClean="0"/>
              <a:t>slices </a:t>
            </a:r>
            <a:r>
              <a:rPr lang="en-US" altLang="zh-CN" sz="1200" dirty="0"/>
              <a:t>in </a:t>
            </a:r>
            <a:r>
              <a:rPr lang="en-US" altLang="zh-CN" sz="1200" dirty="0" smtClean="0"/>
              <a:t>IMS </a:t>
            </a:r>
            <a:r>
              <a:rPr lang="en-US" altLang="zh-CN" sz="1200" dirty="0"/>
              <a:t>network, </a:t>
            </a:r>
            <a:r>
              <a:rPr lang="en-US" altLang="zh-CN" sz="1200" dirty="0" smtClean="0"/>
              <a:t>this decouples </a:t>
            </a:r>
            <a:r>
              <a:rPr lang="en-US" altLang="zh-CN" sz="1200" dirty="0"/>
              <a:t>registration and services,  so it can independently extend registration and </a:t>
            </a:r>
            <a:r>
              <a:rPr lang="en-US" altLang="zh-CN" sz="1200" dirty="0" smtClean="0"/>
              <a:t>services.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909DC8-2985-4411-BA9B-D75F8ADE1C63}" type="slidenum">
              <a:rPr lang="en-US" altLang="zh-CN" smtClean="0"/>
              <a:pPr/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376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6561A4-F13A-479D-8C32-78126A9D0996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24392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6561A4-F13A-479D-8C32-78126A9D0996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52217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6561A4-F13A-479D-8C32-78126A9D0996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307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268F1B7-5C2A-4C75-937F-94F95FD104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BAC4529E-A500-4488-81D5-7680750D72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BDD0F25-F181-420B-A5D3-6FEB7FC45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11/2/2018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EC61589-1357-4C28-A2FB-8547BCCC1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9A708E2-F813-49EA-9889-ED082297F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416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7E01C3D-A1C8-4F0D-849E-1D0985733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FC76C34-6913-4485-9387-E0EC4375F1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C1CBC93-C133-4466-BB9C-17A415F82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11/2/2018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0CD4F81-7898-4FBC-A7CF-F670D67EA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F96778B-DE14-4EE4-BF69-D55947B50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459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D1C344B-0989-4AD6-ABE9-DE61A8C4AF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8EEE92FB-8D7C-4B94-BA90-111A1B0080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9C1DE62-6732-40AC-ADC9-91870EBF4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11/2/2018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DBCF46E-56B2-40C6-8DE2-3A7BC349E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048E336-E01A-41D1-9D83-DDFC9CD08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0204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D67878C-6C0E-4F1E-B1B8-CC9EAF409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2C9ED68-9F1F-4022-8CB6-E385EC379E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78ABFDB-4F9E-406C-BB35-A6F1CD2DB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11/2/2018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7AC3EB6-79B8-4F42-AF3F-0DDDCA015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941A641-FF00-4255-990E-364AB1C3D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57049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03F9FA8-4C34-4266-ABE9-830A9CB8D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9C39895-0B76-4BD3-8F06-D893DB581C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B90F6E4-88F0-4277-AF30-52A16E60D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11/2/2018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1DEEC7F-777B-4827-9806-654D0FB80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9C75BD5-4083-4818-AF3A-18B8AA927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056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7FD7A0F-A534-4EF4-A1EB-D916FE1615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892D237-9722-4FF8-84A5-F17B380F7E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6F32057-4E61-4B0A-889D-8866F78EF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30272EF-D684-4498-A5ED-630F4476B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11/2/2018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98F9F191-7674-4244-A2E9-75CA693EF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1A32261-C685-4716-BA4E-2E76FF347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2930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B1C22F1-61F3-4C11-8A00-49C6E4329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B664534-B5DD-46A1-810A-10DA53E4A0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A2465459-E1F1-47A1-8661-995FEFD77A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51CA37D5-4599-4947-AD06-D662EAF56E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C9C1D37D-E4D0-420F-85F1-6768487F0C5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6E6BFE35-6EC5-49B5-AB59-170582FBE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11/2/2018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44E171BD-E8A1-46B7-AFB8-39E97B415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78D21C3B-0406-48BE-9CF5-DDFFDFAEB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496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AD0F87F-7D53-4A91-A355-B8380EDC3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92955B69-0514-4A85-9340-62ED95DB3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11/2/2018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5A2C5C3C-C4CE-4BE6-8150-B73FA809F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B74C4C2-E283-4819-BE11-9D6D7F8D1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4666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BCEC687B-394A-4197-9951-172D3EE89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11/2/2018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03D1AB47-E7DE-4452-9B01-8CB1D5A92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FFD1989-42F1-43AE-B57C-C7AB91C90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7778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FDA01A1-9F78-4A08-B338-CDEB57F16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39B21DE-7FB6-4E09-BB9C-C9F3D5A9FA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232663EC-E84E-4A1F-A24E-9FE6108DE8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6D3CDC81-D2BA-4788-B64E-791D6B869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11/2/2018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00573C8-5787-44E0-AEA6-F48505224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A5E1E54-863F-4D7A-9272-5881E333C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7868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C845B19-70D1-4B61-A898-9FF516CA1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66DB7E5F-3BD8-4E9F-810A-D23099B1C4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508C33A-4AD6-450F-80A6-74F9891C70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EEB0BA4-E5A5-41AD-8C72-BC53D7D7D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11/2/2018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1EF1075-02FC-449F-A6F8-FF70F2F8E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9672A51-5850-406B-8ED5-BF1A6FC46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343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40668A8E-B931-40A4-80C7-987B48CD2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AA157A4-1676-433D-9AC9-5C2D607E71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69674F2-7875-4CD3-B85C-0DCD926D14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6266C-5444-4DDF-ABC3-9AF7701C9946}" type="datetimeFigureOut">
              <a:rPr lang="en-US" smtClean="0"/>
              <a:t>11/2/2018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A6B876F-AAFF-4D84-9860-829FA54AC9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46CD3CC-E5EF-4F47-8ED8-BAEAD1966D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A32B2-B2ED-4EED-A475-979A7A175A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4572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03E9F25-5CBC-489B-A8C4-355A3DC9D8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4223" y="2158583"/>
            <a:ext cx="9483777" cy="1139253"/>
          </a:xfrm>
        </p:spPr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Discussion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on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IMS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Slicing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E94B17D5-DFD0-46BF-BC41-57DEC6BB8F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17171" y="4472895"/>
            <a:ext cx="9144000" cy="1655762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HUAWEI, China Mobile, China Telecom</a:t>
            </a:r>
            <a:endParaRPr lang="en-US" sz="32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179882" y="90689"/>
            <a:ext cx="11238079" cy="53073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78289" tIns="39143" rIns="78289" bIns="39143" numCol="1" rtlCol="0" anchor="ctr" anchorCtr="0" compatLnSpc="1">
            <a:prstTxWarp prst="textNoShape">
              <a:avLst/>
            </a:prstTxWarp>
            <a:normAutofit fontScale="3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dirty="0"/>
              <a:t>3GPP TSG-SA WG1 Meeting #84 	</a:t>
            </a:r>
            <a:r>
              <a:rPr lang="en-GB" b="1" dirty="0" smtClean="0"/>
              <a:t>                                                                                                               S1-183126</a:t>
            </a:r>
            <a:endParaRPr lang="en-US" dirty="0"/>
          </a:p>
          <a:p>
            <a:r>
              <a:rPr lang="en-GB" b="1" dirty="0"/>
              <a:t>Spokane, WA, USA, 12 - 16 November </a:t>
            </a:r>
            <a:r>
              <a:rPr lang="en-GB" b="1" dirty="0" smtClean="0"/>
              <a:t>2018                                                                    </a:t>
            </a:r>
            <a:r>
              <a:rPr lang="en-GB" b="1" dirty="0"/>
              <a:t>	</a:t>
            </a:r>
            <a:r>
              <a:rPr lang="en-GB" i="1" dirty="0"/>
              <a:t>(revision of S1-18xxxx)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509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4844" y="59960"/>
            <a:ext cx="10973117" cy="1204734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8289" tIns="39143" rIns="78289" bIns="39143" numCol="1" rtlCol="0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IMS challenge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the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 is to support services in verticals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4790" y="4760801"/>
            <a:ext cx="184683" cy="369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1799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1301477" y="1901117"/>
            <a:ext cx="9034769" cy="3521827"/>
            <a:chOff x="840885" y="2204864"/>
            <a:chExt cx="9037122" cy="3522744"/>
          </a:xfrm>
        </p:grpSpPr>
        <p:sp>
          <p:nvSpPr>
            <p:cNvPr id="43" name="圆角矩形 42"/>
            <p:cNvSpPr/>
            <p:nvPr/>
          </p:nvSpPr>
          <p:spPr bwMode="auto">
            <a:xfrm>
              <a:off x="941775" y="2455909"/>
              <a:ext cx="1394060" cy="576815"/>
            </a:xfrm>
            <a:prstGeom prst="roundRect">
              <a:avLst/>
            </a:prstGeom>
            <a:solidFill>
              <a:srgbClr val="CCFF99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16" tIns="45708" rIns="91416" bIns="45708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US" altLang="zh-CN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Traditional Personal Voice</a:t>
              </a:r>
              <a:endPara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圆角矩形 43"/>
            <p:cNvSpPr/>
            <p:nvPr/>
          </p:nvSpPr>
          <p:spPr bwMode="auto">
            <a:xfrm>
              <a:off x="2510317" y="2455909"/>
              <a:ext cx="1394060" cy="576815"/>
            </a:xfrm>
            <a:prstGeom prst="roundRect">
              <a:avLst/>
            </a:prstGeom>
            <a:solidFill>
              <a:srgbClr val="CCFF99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16" tIns="45708" rIns="91416" bIns="45708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US" altLang="zh-CN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VR/AR</a:t>
              </a:r>
              <a:endPara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圆角矩形 44"/>
            <p:cNvSpPr/>
            <p:nvPr/>
          </p:nvSpPr>
          <p:spPr bwMode="auto">
            <a:xfrm>
              <a:off x="7494502" y="2475432"/>
              <a:ext cx="1289983" cy="576815"/>
            </a:xfrm>
            <a:prstGeom prst="roundRect">
              <a:avLst/>
            </a:prstGeom>
            <a:solidFill>
              <a:srgbClr val="CCFF99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16" tIns="45708" rIns="91416" bIns="45708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US" altLang="zh-CN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IP PBX</a:t>
              </a:r>
            </a:p>
            <a:p>
              <a:r>
                <a:rPr lang="en-US" altLang="zh-CN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(Fix/Mobile)</a:t>
              </a:r>
              <a:endPara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 bwMode="auto">
            <a:xfrm>
              <a:off x="840886" y="2204864"/>
              <a:ext cx="8964996" cy="1075066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16" tIns="45708" rIns="91416" bIns="45708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 bwMode="auto">
            <a:xfrm>
              <a:off x="840885" y="3400020"/>
              <a:ext cx="8964997" cy="1238124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16" tIns="45708" rIns="91416" bIns="45708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圆角矩形 47"/>
            <p:cNvSpPr/>
            <p:nvPr/>
          </p:nvSpPr>
          <p:spPr bwMode="auto">
            <a:xfrm>
              <a:off x="1020905" y="3644273"/>
              <a:ext cx="7560958" cy="576815"/>
            </a:xfrm>
            <a:prstGeom prst="roundRect">
              <a:avLst/>
            </a:prstGeom>
            <a:solidFill>
              <a:srgbClr val="79DC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16" tIns="45708" rIns="91416" bIns="45708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US" altLang="zh-CN" sz="12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One IMS network</a:t>
              </a:r>
            </a:p>
            <a:p>
              <a:r>
                <a:rPr lang="en-US" altLang="zh-CN" sz="12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(S-CSCF/I-CSCF/P-CSCF/HSS…; Media plane(IMS-AGW/MRFP))</a:t>
              </a:r>
              <a:endPara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 bwMode="auto">
            <a:xfrm>
              <a:off x="840885" y="4797152"/>
              <a:ext cx="8964997" cy="492477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16" tIns="45708" rIns="91416" bIns="45708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圆角矩形 53"/>
            <p:cNvSpPr/>
            <p:nvPr/>
          </p:nvSpPr>
          <p:spPr bwMode="auto">
            <a:xfrm>
              <a:off x="2018169" y="4869160"/>
              <a:ext cx="1394060" cy="351843"/>
            </a:xfrm>
            <a:prstGeom prst="roundRect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16" tIns="45708" rIns="91416" bIns="45708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US" altLang="zh-CN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Fixed AN</a:t>
              </a:r>
              <a:endPara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9085801" y="4985233"/>
              <a:ext cx="45717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</a:t>
              </a:r>
            </a:p>
          </p:txBody>
        </p:sp>
        <p:sp>
          <p:nvSpPr>
            <p:cNvPr id="58" name="矩形 57"/>
            <p:cNvSpPr/>
            <p:nvPr/>
          </p:nvSpPr>
          <p:spPr>
            <a:xfrm>
              <a:off x="8905781" y="3733871"/>
              <a:ext cx="972226" cy="523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IMS enabler</a:t>
              </a:r>
            </a:p>
          </p:txBody>
        </p:sp>
        <p:sp>
          <p:nvSpPr>
            <p:cNvPr id="62" name="矩形 61"/>
            <p:cNvSpPr/>
            <p:nvPr/>
          </p:nvSpPr>
          <p:spPr>
            <a:xfrm>
              <a:off x="8905781" y="2514085"/>
              <a:ext cx="967062" cy="523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Business Service</a:t>
              </a:r>
            </a:p>
          </p:txBody>
        </p:sp>
        <p:sp>
          <p:nvSpPr>
            <p:cNvPr id="67" name="圆角矩形 66"/>
            <p:cNvSpPr/>
            <p:nvPr/>
          </p:nvSpPr>
          <p:spPr bwMode="auto">
            <a:xfrm>
              <a:off x="4188868" y="2455909"/>
              <a:ext cx="1376015" cy="576815"/>
            </a:xfrm>
            <a:prstGeom prst="roundRect">
              <a:avLst/>
            </a:prstGeom>
            <a:solidFill>
              <a:srgbClr val="CCFF99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16" tIns="45708" rIns="91416" bIns="45708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US" altLang="zh-CN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MCPTT/MCVIDEO</a:t>
              </a:r>
              <a:endPara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圆角矩形 67"/>
            <p:cNvSpPr/>
            <p:nvPr/>
          </p:nvSpPr>
          <p:spPr bwMode="auto">
            <a:xfrm>
              <a:off x="6863022" y="4869160"/>
              <a:ext cx="1394060" cy="351843"/>
            </a:xfrm>
            <a:prstGeom prst="roundRect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16" tIns="45708" rIns="91416" bIns="45708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US" altLang="zh-CN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Mobile AN</a:t>
              </a:r>
              <a:endPara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圆角矩形 77"/>
            <p:cNvSpPr/>
            <p:nvPr/>
          </p:nvSpPr>
          <p:spPr bwMode="auto">
            <a:xfrm>
              <a:off x="5900310" y="2477837"/>
              <a:ext cx="1394060" cy="576815"/>
            </a:xfrm>
            <a:prstGeom prst="roundRect">
              <a:avLst/>
            </a:prstGeom>
            <a:solidFill>
              <a:srgbClr val="CCFF99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16" tIns="45708" rIns="91416" bIns="45708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US" altLang="zh-CN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V2X ToD</a:t>
              </a:r>
            </a:p>
            <a:p>
              <a:r>
                <a:rPr lang="en-US" altLang="zh-CN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tele-operated driving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圆角矩形 62"/>
            <p:cNvSpPr/>
            <p:nvPr/>
          </p:nvSpPr>
          <p:spPr bwMode="auto">
            <a:xfrm>
              <a:off x="4909337" y="5409220"/>
              <a:ext cx="847892" cy="318388"/>
            </a:xfrm>
            <a:prstGeom prst="roundRect">
              <a:avLst/>
            </a:prstGeom>
            <a:solidFill>
              <a:srgbClr val="FFCC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16" tIns="45708" rIns="91416" bIns="45708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US" altLang="zh-CN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UE</a:t>
              </a:r>
              <a:endPara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9" name="直接连接符 18"/>
            <p:cNvCxnSpPr>
              <a:stCxn id="53" idx="0"/>
              <a:endCxn id="47" idx="2"/>
            </p:cNvCxnSpPr>
            <p:nvPr/>
          </p:nvCxnSpPr>
          <p:spPr bwMode="auto">
            <a:xfrm flipV="1">
              <a:off x="5323384" y="4638144"/>
              <a:ext cx="0" cy="15900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直接连接符 20"/>
            <p:cNvCxnSpPr>
              <a:stCxn id="63" idx="0"/>
              <a:endCxn id="53" idx="2"/>
            </p:cNvCxnSpPr>
            <p:nvPr/>
          </p:nvCxnSpPr>
          <p:spPr bwMode="auto">
            <a:xfrm flipH="1" flipV="1">
              <a:off x="5323384" y="5289629"/>
              <a:ext cx="9899" cy="119591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42934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矩形 97"/>
          <p:cNvSpPr/>
          <p:nvPr/>
        </p:nvSpPr>
        <p:spPr bwMode="auto">
          <a:xfrm>
            <a:off x="1020758" y="3816367"/>
            <a:ext cx="4538583" cy="1016423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6" tIns="45708" rIns="91416" bIns="45708" numCol="1" rtlCol="0" anchor="t" anchorCtr="0" compatLnSpc="1">
            <a:prstTxWarp prst="textNoShape">
              <a:avLst/>
            </a:prstTxWarp>
          </a:bodyPr>
          <a:lstStyle/>
          <a:p>
            <a:pPr algn="ctr" defTabSz="914126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9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2955815" y="4355861"/>
            <a:ext cx="683022" cy="369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User</a:t>
            </a:r>
            <a:endParaRPr lang="zh-CN" altLang="en-US" sz="1799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 bwMode="auto">
          <a:xfrm>
            <a:off x="6992058" y="3816367"/>
            <a:ext cx="4538583" cy="1016423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6" tIns="45708" rIns="91416" bIns="45708" numCol="1" rtlCol="0" anchor="t" anchorCtr="0" compatLnSpc="1">
            <a:prstTxWarp prst="textNoShape">
              <a:avLst/>
            </a:prstTxWarp>
          </a:bodyPr>
          <a:lstStyle/>
          <a:p>
            <a:pPr algn="ctr" defTabSz="914126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9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4844" y="90689"/>
            <a:ext cx="10973117" cy="53073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8289" tIns="39143" rIns="78289" bIns="39143" numCol="1" rtlCol="0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urrent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options based on IMS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圆角矩形 52"/>
          <p:cNvSpPr/>
          <p:nvPr/>
        </p:nvSpPr>
        <p:spPr bwMode="auto">
          <a:xfrm>
            <a:off x="1020758" y="1925000"/>
            <a:ext cx="1393697" cy="576665"/>
          </a:xfrm>
          <a:prstGeom prst="roundRect">
            <a:avLst/>
          </a:prstGeom>
          <a:solidFill>
            <a:srgbClr val="CC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Traditional Personal Voice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圆角矩形 53"/>
          <p:cNvSpPr/>
          <p:nvPr/>
        </p:nvSpPr>
        <p:spPr bwMode="auto">
          <a:xfrm>
            <a:off x="2588891" y="1925000"/>
            <a:ext cx="1393697" cy="576665"/>
          </a:xfrm>
          <a:prstGeom prst="roundRect">
            <a:avLst/>
          </a:prstGeom>
          <a:solidFill>
            <a:srgbClr val="CC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VR/AR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圆角矩形 54"/>
          <p:cNvSpPr/>
          <p:nvPr/>
        </p:nvSpPr>
        <p:spPr bwMode="auto">
          <a:xfrm>
            <a:off x="1020758" y="3113055"/>
            <a:ext cx="4643307" cy="576665"/>
          </a:xfrm>
          <a:prstGeom prst="roundRect">
            <a:avLst/>
          </a:prstGeom>
          <a:solidFill>
            <a:srgbClr val="79D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 IMS network</a:t>
            </a:r>
          </a:p>
          <a:p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(S-CSCF/I-CSCF/P-CSCF/HSS…; Media plane(IMS-AGW/MRFP))</a:t>
            </a:r>
            <a:endParaRPr lang="zh-CN" altLang="en-US" sz="1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圆角矩形 55"/>
          <p:cNvSpPr/>
          <p:nvPr/>
        </p:nvSpPr>
        <p:spPr bwMode="auto">
          <a:xfrm>
            <a:off x="4159411" y="1925000"/>
            <a:ext cx="1375657" cy="576665"/>
          </a:xfrm>
          <a:prstGeom prst="roundRect">
            <a:avLst/>
          </a:prstGeom>
          <a:solidFill>
            <a:srgbClr val="CC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MCPTT/MCVIDEO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 bwMode="auto">
          <a:xfrm flipV="1">
            <a:off x="1416699" y="2501665"/>
            <a:ext cx="0" cy="6113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57" name="直接连接符 56"/>
          <p:cNvCxnSpPr/>
          <p:nvPr/>
        </p:nvCxnSpPr>
        <p:spPr bwMode="auto">
          <a:xfrm flipV="1">
            <a:off x="2028607" y="2501665"/>
            <a:ext cx="0" cy="6113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cxnSp>
        <p:nvCxnSpPr>
          <p:cNvPr id="60" name="直接连接符 59"/>
          <p:cNvCxnSpPr/>
          <p:nvPr/>
        </p:nvCxnSpPr>
        <p:spPr bwMode="auto">
          <a:xfrm flipV="1">
            <a:off x="2928473" y="2501665"/>
            <a:ext cx="0" cy="6113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61" name="直接连接符 60"/>
          <p:cNvCxnSpPr/>
          <p:nvPr/>
        </p:nvCxnSpPr>
        <p:spPr bwMode="auto">
          <a:xfrm flipV="1">
            <a:off x="3612371" y="2501665"/>
            <a:ext cx="0" cy="6113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cxnSp>
        <p:nvCxnSpPr>
          <p:cNvPr id="65" name="直接连接符 64"/>
          <p:cNvCxnSpPr/>
          <p:nvPr/>
        </p:nvCxnSpPr>
        <p:spPr bwMode="auto">
          <a:xfrm flipV="1">
            <a:off x="4368258" y="2501665"/>
            <a:ext cx="0" cy="6113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68" name="直接连接符 67"/>
          <p:cNvCxnSpPr/>
          <p:nvPr/>
        </p:nvCxnSpPr>
        <p:spPr bwMode="auto">
          <a:xfrm flipV="1">
            <a:off x="5196134" y="2501665"/>
            <a:ext cx="0" cy="6113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sp>
        <p:nvSpPr>
          <p:cNvPr id="23" name="文本框 22"/>
          <p:cNvSpPr txBox="1"/>
          <p:nvPr/>
        </p:nvSpPr>
        <p:spPr>
          <a:xfrm flipH="1">
            <a:off x="871287" y="1075145"/>
            <a:ext cx="4792778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Option 1: </a:t>
            </a:r>
            <a:r>
              <a:rPr lang="en-US" altLang="zh-CN" sz="1799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Initial Filter Criteria (IFC) </a:t>
            </a:r>
            <a:r>
              <a:rPr lang="en-US" altLang="zh-CN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trigger</a:t>
            </a:r>
            <a:endParaRPr lang="zh-CN" altLang="en-US" sz="1799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>
            <a:endCxn id="55" idx="1"/>
          </p:cNvCxnSpPr>
          <p:nvPr/>
        </p:nvCxnSpPr>
        <p:spPr bwMode="auto">
          <a:xfrm>
            <a:off x="336860" y="3401387"/>
            <a:ext cx="683898" cy="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0" name="直接箭头连接符 69"/>
          <p:cNvCxnSpPr/>
          <p:nvPr/>
        </p:nvCxnSpPr>
        <p:spPr bwMode="auto">
          <a:xfrm>
            <a:off x="5481469" y="3401387"/>
            <a:ext cx="683898" cy="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6" name="文本框 25"/>
          <p:cNvSpPr txBox="1"/>
          <p:nvPr/>
        </p:nvSpPr>
        <p:spPr>
          <a:xfrm>
            <a:off x="752109" y="5144549"/>
            <a:ext cx="5720523" cy="1199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zh-CN" sz="1799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Big challenge to </a:t>
            </a:r>
            <a:r>
              <a:rPr lang="en-US" altLang="zh-CN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introduce a new service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zh-CN" sz="1799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Performance</a:t>
            </a:r>
            <a:r>
              <a:rPr lang="en-US" altLang="zh-CN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signaling routing, and connection management challenge.</a:t>
            </a:r>
          </a:p>
          <a:p>
            <a:pPr algn="l"/>
            <a:endParaRPr lang="zh-CN" altLang="en-US" sz="1799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271773" y="2626754"/>
            <a:ext cx="886464" cy="400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ifc1</a:t>
            </a:r>
            <a:endParaRPr lang="zh-CN" altLang="en-US" sz="1999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2856484" y="2626754"/>
            <a:ext cx="886464" cy="400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ifc2</a:t>
            </a:r>
            <a:endParaRPr lang="zh-CN" altLang="en-US" sz="1999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4354885" y="2626754"/>
            <a:ext cx="886464" cy="400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ifc3</a:t>
            </a:r>
            <a:endParaRPr lang="zh-CN" altLang="en-US" sz="1999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 flipH="1">
            <a:off x="6743904" y="1075145"/>
            <a:ext cx="5546043" cy="369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Option 2: Standalone configuration </a:t>
            </a:r>
            <a:endParaRPr lang="zh-CN" altLang="en-US" sz="1799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圆角矩形 74"/>
          <p:cNvSpPr/>
          <p:nvPr/>
        </p:nvSpPr>
        <p:spPr bwMode="auto">
          <a:xfrm>
            <a:off x="6992058" y="1925000"/>
            <a:ext cx="1393697" cy="576665"/>
          </a:xfrm>
          <a:prstGeom prst="roundRect">
            <a:avLst/>
          </a:prstGeom>
          <a:solidFill>
            <a:srgbClr val="CC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Traditional Personal Voice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圆角矩形 75"/>
          <p:cNvSpPr/>
          <p:nvPr/>
        </p:nvSpPr>
        <p:spPr bwMode="auto">
          <a:xfrm>
            <a:off x="8560191" y="1925000"/>
            <a:ext cx="1393697" cy="576665"/>
          </a:xfrm>
          <a:prstGeom prst="roundRect">
            <a:avLst/>
          </a:prstGeom>
          <a:solidFill>
            <a:srgbClr val="CC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VR/AR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圆角矩形 76"/>
          <p:cNvSpPr/>
          <p:nvPr/>
        </p:nvSpPr>
        <p:spPr bwMode="auto">
          <a:xfrm>
            <a:off x="6992059" y="3113055"/>
            <a:ext cx="1393697" cy="576665"/>
          </a:xfrm>
          <a:prstGeom prst="roundRect">
            <a:avLst/>
          </a:prstGeom>
          <a:solidFill>
            <a:srgbClr val="79D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 IMS network</a:t>
            </a:r>
          </a:p>
        </p:txBody>
      </p:sp>
      <p:sp>
        <p:nvSpPr>
          <p:cNvPr id="79" name="圆角矩形 78"/>
          <p:cNvSpPr/>
          <p:nvPr/>
        </p:nvSpPr>
        <p:spPr bwMode="auto">
          <a:xfrm>
            <a:off x="10130711" y="1925000"/>
            <a:ext cx="1375657" cy="576665"/>
          </a:xfrm>
          <a:prstGeom prst="roundRect">
            <a:avLst/>
          </a:prstGeom>
          <a:solidFill>
            <a:srgbClr val="CC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MCPTT/MCVIDEO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0" name="直接连接符 79"/>
          <p:cNvCxnSpPr/>
          <p:nvPr/>
        </p:nvCxnSpPr>
        <p:spPr bwMode="auto">
          <a:xfrm flipV="1">
            <a:off x="7387999" y="2501665"/>
            <a:ext cx="0" cy="6113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81" name="直接连接符 80"/>
          <p:cNvCxnSpPr/>
          <p:nvPr/>
        </p:nvCxnSpPr>
        <p:spPr bwMode="auto">
          <a:xfrm flipV="1">
            <a:off x="7999907" y="2501665"/>
            <a:ext cx="0" cy="6113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cxnSp>
        <p:nvCxnSpPr>
          <p:cNvPr id="82" name="直接连接符 81"/>
          <p:cNvCxnSpPr/>
          <p:nvPr/>
        </p:nvCxnSpPr>
        <p:spPr bwMode="auto">
          <a:xfrm flipV="1">
            <a:off x="8899773" y="2501665"/>
            <a:ext cx="0" cy="6113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83" name="直接连接符 82"/>
          <p:cNvCxnSpPr/>
          <p:nvPr/>
        </p:nvCxnSpPr>
        <p:spPr bwMode="auto">
          <a:xfrm flipV="1">
            <a:off x="9583671" y="2501665"/>
            <a:ext cx="0" cy="6113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cxnSp>
        <p:nvCxnSpPr>
          <p:cNvPr id="84" name="直接连接符 83"/>
          <p:cNvCxnSpPr/>
          <p:nvPr/>
        </p:nvCxnSpPr>
        <p:spPr bwMode="auto">
          <a:xfrm flipV="1">
            <a:off x="10339558" y="2501665"/>
            <a:ext cx="0" cy="6113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85" name="直接连接符 84"/>
          <p:cNvCxnSpPr/>
          <p:nvPr/>
        </p:nvCxnSpPr>
        <p:spPr bwMode="auto">
          <a:xfrm flipV="1">
            <a:off x="11167434" y="2501665"/>
            <a:ext cx="0" cy="6113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sp>
        <p:nvSpPr>
          <p:cNvPr id="89" name="圆角矩形 88"/>
          <p:cNvSpPr/>
          <p:nvPr/>
        </p:nvSpPr>
        <p:spPr bwMode="auto">
          <a:xfrm>
            <a:off x="7265070" y="3955577"/>
            <a:ext cx="957484" cy="445278"/>
          </a:xfrm>
          <a:prstGeom prst="roundRect">
            <a:avLst/>
          </a:prstGeom>
          <a:solidFill>
            <a:srgbClr val="FFCC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 account1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圆角矩形 92"/>
          <p:cNvSpPr/>
          <p:nvPr/>
        </p:nvSpPr>
        <p:spPr bwMode="auto">
          <a:xfrm>
            <a:off x="8592187" y="3113055"/>
            <a:ext cx="1393697" cy="576665"/>
          </a:xfrm>
          <a:prstGeom prst="roundRect">
            <a:avLst/>
          </a:prstGeom>
          <a:solidFill>
            <a:srgbClr val="79D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 IMS network</a:t>
            </a:r>
          </a:p>
        </p:txBody>
      </p:sp>
      <p:sp>
        <p:nvSpPr>
          <p:cNvPr id="94" name="圆角矩形 93"/>
          <p:cNvSpPr/>
          <p:nvPr/>
        </p:nvSpPr>
        <p:spPr bwMode="auto">
          <a:xfrm>
            <a:off x="10136944" y="3113055"/>
            <a:ext cx="1393697" cy="576665"/>
          </a:xfrm>
          <a:prstGeom prst="roundRect">
            <a:avLst/>
          </a:prstGeom>
          <a:solidFill>
            <a:srgbClr val="79D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 IMS network</a:t>
            </a:r>
          </a:p>
        </p:txBody>
      </p:sp>
      <p:sp>
        <p:nvSpPr>
          <p:cNvPr id="95" name="圆角矩形 94"/>
          <p:cNvSpPr/>
          <p:nvPr/>
        </p:nvSpPr>
        <p:spPr bwMode="auto">
          <a:xfrm>
            <a:off x="8837752" y="3955577"/>
            <a:ext cx="957484" cy="445278"/>
          </a:xfrm>
          <a:prstGeom prst="roundRect">
            <a:avLst/>
          </a:prstGeom>
          <a:solidFill>
            <a:srgbClr val="FFCC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 account2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圆角矩形 95"/>
          <p:cNvSpPr/>
          <p:nvPr/>
        </p:nvSpPr>
        <p:spPr bwMode="auto">
          <a:xfrm>
            <a:off x="10339558" y="3955577"/>
            <a:ext cx="957484" cy="445278"/>
          </a:xfrm>
          <a:prstGeom prst="roundRect">
            <a:avLst/>
          </a:prstGeom>
          <a:solidFill>
            <a:srgbClr val="FFCC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 account3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927115" y="4355861"/>
            <a:ext cx="683022" cy="369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User</a:t>
            </a:r>
            <a:endParaRPr lang="zh-CN" altLang="en-US" sz="1799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圆角矩形 96"/>
          <p:cNvSpPr/>
          <p:nvPr/>
        </p:nvSpPr>
        <p:spPr bwMode="auto">
          <a:xfrm>
            <a:off x="2736133" y="3955577"/>
            <a:ext cx="957484" cy="445278"/>
          </a:xfrm>
          <a:prstGeom prst="roundRect">
            <a:avLst/>
          </a:prstGeom>
          <a:solidFill>
            <a:srgbClr val="FFCC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 account1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839852" y="1809242"/>
            <a:ext cx="1569279" cy="3172096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6" tIns="45708" rIns="91416" bIns="45708" numCol="1" rtlCol="0" anchor="t" anchorCtr="0" compatLnSpc="1">
            <a:prstTxWarp prst="textNoShape">
              <a:avLst/>
            </a:prstTxWarp>
          </a:bodyPr>
          <a:lstStyle/>
          <a:p>
            <a:pPr algn="ctr" defTabSz="914126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9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矩形 99"/>
          <p:cNvSpPr/>
          <p:nvPr/>
        </p:nvSpPr>
        <p:spPr bwMode="auto">
          <a:xfrm>
            <a:off x="8452368" y="1809242"/>
            <a:ext cx="1569279" cy="3172096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6" tIns="45708" rIns="91416" bIns="45708" numCol="1" rtlCol="0" anchor="t" anchorCtr="0" compatLnSpc="1">
            <a:prstTxWarp prst="textNoShape">
              <a:avLst/>
            </a:prstTxWarp>
          </a:bodyPr>
          <a:lstStyle/>
          <a:p>
            <a:pPr algn="ctr" defTabSz="914126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9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矩形 100"/>
          <p:cNvSpPr/>
          <p:nvPr/>
        </p:nvSpPr>
        <p:spPr bwMode="auto">
          <a:xfrm>
            <a:off x="10074567" y="1809242"/>
            <a:ext cx="1569279" cy="3172096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6" tIns="45708" rIns="91416" bIns="45708" numCol="1" rtlCol="0" anchor="t" anchorCtr="0" compatLnSpc="1">
            <a:prstTxWarp prst="textNoShape">
              <a:avLst/>
            </a:prstTxWarp>
          </a:bodyPr>
          <a:lstStyle/>
          <a:p>
            <a:pPr algn="ctr" defTabSz="914126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9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6934974" y="5144549"/>
            <a:ext cx="5720523" cy="120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zh-CN" sz="1799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Not </a:t>
            </a:r>
            <a:r>
              <a:rPr lang="en-US" altLang="zh-CN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efficient on investment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zh-CN" sz="1799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Too </a:t>
            </a:r>
            <a:r>
              <a:rPr lang="en-US" altLang="zh-CN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many user account, hard to manage.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zh-CN" sz="1799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High OPEX.</a:t>
            </a:r>
            <a:endParaRPr lang="en-US" altLang="zh-CN" sz="1799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799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158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153"/>
          <p:cNvSpPr>
            <a:spLocks noChangeArrowheads="1"/>
          </p:cNvSpPr>
          <p:nvPr/>
        </p:nvSpPr>
        <p:spPr bwMode="auto">
          <a:xfrm>
            <a:off x="1092747" y="1677013"/>
            <a:ext cx="2293743" cy="2615810"/>
          </a:xfrm>
          <a:prstGeom prst="rect">
            <a:avLst/>
          </a:prstGeom>
          <a:solidFill>
            <a:schemeClr val="accent3">
              <a:lumMod val="85000"/>
            </a:schemeClr>
          </a:solidFill>
          <a:ln w="9525">
            <a:solidFill>
              <a:srgbClr val="0066FF"/>
            </a:solidFill>
            <a:round/>
            <a:headEnd/>
            <a:tailEnd/>
          </a:ln>
          <a:scene3d>
            <a:camera prst="isometricRightUp"/>
            <a:lightRig rig="threePt" dir="t"/>
          </a:scene3d>
          <a:extLst/>
        </p:spPr>
        <p:txBody>
          <a:bodyPr lIns="0" tIns="26980" rIns="0" bIns="26980" anchor="ctr"/>
          <a:lstStyle>
            <a:lvl1pPr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buClr>
                <a:srgbClr val="CC9900"/>
              </a:buClr>
              <a:defRPr/>
            </a:pPr>
            <a:r>
              <a:rPr lang="en-US" altLang="zh-CN" sz="1000" kern="0" dirty="0">
                <a:solidFill>
                  <a:srgbClr val="FFFFFF"/>
                </a:solidFill>
                <a:latin typeface="微软雅黑" panose="020B0503020204020204" pitchFamily="34" charset="-122"/>
              </a:rPr>
              <a:t>V2X</a:t>
            </a:r>
          </a:p>
        </p:txBody>
      </p:sp>
      <p:sp>
        <p:nvSpPr>
          <p:cNvPr id="68" name="矩形 153"/>
          <p:cNvSpPr>
            <a:spLocks noChangeArrowheads="1"/>
          </p:cNvSpPr>
          <p:nvPr/>
        </p:nvSpPr>
        <p:spPr bwMode="auto">
          <a:xfrm>
            <a:off x="2532665" y="1677013"/>
            <a:ext cx="2293743" cy="2615810"/>
          </a:xfrm>
          <a:prstGeom prst="rect">
            <a:avLst/>
          </a:prstGeom>
          <a:solidFill>
            <a:schemeClr val="accent3">
              <a:lumMod val="85000"/>
            </a:schemeClr>
          </a:solidFill>
          <a:ln w="9525">
            <a:solidFill>
              <a:srgbClr val="0066FF"/>
            </a:solidFill>
            <a:round/>
            <a:headEnd/>
            <a:tailEnd/>
          </a:ln>
          <a:scene3d>
            <a:camera prst="isometricRightUp"/>
            <a:lightRig rig="threePt" dir="t"/>
          </a:scene3d>
          <a:extLst/>
        </p:spPr>
        <p:txBody>
          <a:bodyPr lIns="0" tIns="26980" rIns="0" bIns="26980" anchor="ctr"/>
          <a:lstStyle>
            <a:lvl1pPr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buClr>
                <a:srgbClr val="CC9900"/>
              </a:buClr>
              <a:defRPr/>
            </a:pPr>
            <a:r>
              <a:rPr lang="en-US" altLang="zh-CN" sz="1000" kern="0" dirty="0">
                <a:solidFill>
                  <a:srgbClr val="FFFFFF"/>
                </a:solidFill>
                <a:latin typeface="微软雅黑" panose="020B0503020204020204" pitchFamily="34" charset="-122"/>
              </a:rPr>
              <a:t>V2X</a:t>
            </a:r>
          </a:p>
        </p:txBody>
      </p:sp>
      <p:sp>
        <p:nvSpPr>
          <p:cNvPr id="70" name="矩形 153"/>
          <p:cNvSpPr>
            <a:spLocks noChangeArrowheads="1"/>
          </p:cNvSpPr>
          <p:nvPr/>
        </p:nvSpPr>
        <p:spPr bwMode="auto">
          <a:xfrm>
            <a:off x="4080434" y="1677013"/>
            <a:ext cx="2293743" cy="2615810"/>
          </a:xfrm>
          <a:prstGeom prst="rect">
            <a:avLst/>
          </a:prstGeom>
          <a:solidFill>
            <a:schemeClr val="accent3">
              <a:lumMod val="85000"/>
            </a:schemeClr>
          </a:solidFill>
          <a:ln w="9525">
            <a:solidFill>
              <a:srgbClr val="0066FF"/>
            </a:solidFill>
            <a:round/>
            <a:headEnd/>
            <a:tailEnd/>
          </a:ln>
          <a:scene3d>
            <a:camera prst="isometricRightUp"/>
            <a:lightRig rig="threePt" dir="t"/>
          </a:scene3d>
          <a:extLst/>
        </p:spPr>
        <p:txBody>
          <a:bodyPr lIns="0" tIns="26980" rIns="0" bIns="26980" anchor="ctr"/>
          <a:lstStyle>
            <a:lvl1pPr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buClr>
                <a:srgbClr val="CC9900"/>
              </a:buClr>
              <a:defRPr/>
            </a:pPr>
            <a:r>
              <a:rPr lang="en-US" altLang="zh-CN" sz="1000" kern="0" dirty="0">
                <a:solidFill>
                  <a:srgbClr val="FFFFFF"/>
                </a:solidFill>
                <a:latin typeface="微软雅黑" panose="020B0503020204020204" pitchFamily="34" charset="-122"/>
              </a:rPr>
              <a:t>V2X</a:t>
            </a:r>
          </a:p>
        </p:txBody>
      </p:sp>
      <p:sp>
        <p:nvSpPr>
          <p:cNvPr id="71" name="矩形 153"/>
          <p:cNvSpPr>
            <a:spLocks noChangeArrowheads="1"/>
          </p:cNvSpPr>
          <p:nvPr/>
        </p:nvSpPr>
        <p:spPr bwMode="auto">
          <a:xfrm>
            <a:off x="5778898" y="1677013"/>
            <a:ext cx="3540096" cy="2615810"/>
          </a:xfrm>
          <a:prstGeom prst="rect">
            <a:avLst/>
          </a:prstGeom>
          <a:solidFill>
            <a:schemeClr val="accent3">
              <a:lumMod val="85000"/>
            </a:schemeClr>
          </a:solidFill>
          <a:ln w="9525">
            <a:solidFill>
              <a:srgbClr val="0066FF"/>
            </a:solidFill>
            <a:round/>
            <a:headEnd/>
            <a:tailEnd/>
          </a:ln>
          <a:scene3d>
            <a:camera prst="isometricRightUp"/>
            <a:lightRig rig="threePt" dir="t"/>
          </a:scene3d>
          <a:extLst/>
        </p:spPr>
        <p:txBody>
          <a:bodyPr lIns="0" tIns="26980" rIns="0" bIns="26980" anchor="ctr"/>
          <a:lstStyle>
            <a:lvl1pPr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buClr>
                <a:srgbClr val="CC9900"/>
              </a:buClr>
              <a:defRPr/>
            </a:pPr>
            <a:r>
              <a:rPr lang="en-US" altLang="zh-CN" sz="1000" kern="0" dirty="0">
                <a:solidFill>
                  <a:srgbClr val="FFFFFF"/>
                </a:solidFill>
                <a:latin typeface="微软雅黑" panose="020B0503020204020204" pitchFamily="34" charset="-122"/>
              </a:rPr>
              <a:t>V2X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4844" y="90689"/>
            <a:ext cx="10973117" cy="53073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8289" tIns="39143" rIns="78289" bIns="39143" numCol="1" rtlCol="0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IMS</a:t>
            </a:r>
            <a:r>
              <a:rPr lang="en-US" altLang="zh-CN" sz="31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199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Slicing </a:t>
            </a:r>
            <a:r>
              <a:rPr lang="en-US" altLang="zh-CN" sz="31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option</a:t>
            </a:r>
            <a:endParaRPr lang="zh-CN" altLang="en-US" strike="sngStrike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 bwMode="auto">
          <a:xfrm>
            <a:off x="1511913" y="5076179"/>
            <a:ext cx="7391668" cy="1016423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6" tIns="45708" rIns="91416" bIns="45708" numCol="1" rtlCol="0" anchor="t" anchorCtr="0" compatLnSpc="1">
            <a:prstTxWarp prst="textNoShape">
              <a:avLst/>
            </a:prstTxWarp>
          </a:bodyPr>
          <a:lstStyle/>
          <a:p>
            <a:pPr algn="ctr" defTabSz="914126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9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761452" y="5348415"/>
            <a:ext cx="683022" cy="369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User</a:t>
            </a:r>
            <a:endParaRPr lang="zh-CN" altLang="en-US" sz="1799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/>
          <p:cNvSpPr/>
          <p:nvPr/>
        </p:nvSpPr>
        <p:spPr bwMode="auto">
          <a:xfrm>
            <a:off x="3601692" y="5367502"/>
            <a:ext cx="957484" cy="445278"/>
          </a:xfrm>
          <a:prstGeom prst="roundRect">
            <a:avLst/>
          </a:prstGeom>
          <a:solidFill>
            <a:srgbClr val="FFCC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 account1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/>
          <p:cNvSpPr/>
          <p:nvPr/>
        </p:nvSpPr>
        <p:spPr bwMode="auto">
          <a:xfrm>
            <a:off x="1511913" y="4434319"/>
            <a:ext cx="7519707" cy="452237"/>
          </a:xfrm>
          <a:prstGeom prst="roundRect">
            <a:avLst/>
          </a:prstGeom>
          <a:solidFill>
            <a:srgbClr val="79D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IMS Common Part (access, register, user database) , optional for slice selection</a:t>
            </a:r>
            <a:endParaRPr lang="zh-CN" altLang="en-US" sz="1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圆角矩形 35"/>
          <p:cNvSpPr/>
          <p:nvPr/>
        </p:nvSpPr>
        <p:spPr bwMode="auto">
          <a:xfrm>
            <a:off x="1511913" y="3494392"/>
            <a:ext cx="1214015" cy="576665"/>
          </a:xfrm>
          <a:prstGeom prst="roundRect">
            <a:avLst/>
          </a:prstGeom>
          <a:solidFill>
            <a:srgbClr val="79D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IMS</a:t>
            </a:r>
          </a:p>
        </p:txBody>
      </p:sp>
      <p:sp>
        <p:nvSpPr>
          <p:cNvPr id="37" name="圆角矩形 36"/>
          <p:cNvSpPr/>
          <p:nvPr/>
        </p:nvSpPr>
        <p:spPr bwMode="auto">
          <a:xfrm>
            <a:off x="6230198" y="2438561"/>
            <a:ext cx="1393697" cy="546357"/>
          </a:xfrm>
          <a:prstGeom prst="roundRect">
            <a:avLst/>
          </a:prstGeom>
          <a:solidFill>
            <a:srgbClr val="CC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VoLTE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圆角矩形 49"/>
          <p:cNvSpPr/>
          <p:nvPr/>
        </p:nvSpPr>
        <p:spPr bwMode="auto">
          <a:xfrm>
            <a:off x="1511913" y="2438561"/>
            <a:ext cx="1214015" cy="546357"/>
          </a:xfrm>
          <a:prstGeom prst="roundRect">
            <a:avLst/>
          </a:prstGeom>
          <a:solidFill>
            <a:srgbClr val="CC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VR/AR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圆角矩形 50"/>
          <p:cNvSpPr/>
          <p:nvPr/>
        </p:nvSpPr>
        <p:spPr bwMode="auto">
          <a:xfrm>
            <a:off x="3098667" y="2438561"/>
            <a:ext cx="1198300" cy="546357"/>
          </a:xfrm>
          <a:prstGeom prst="roundRect">
            <a:avLst/>
          </a:prstGeom>
          <a:solidFill>
            <a:srgbClr val="CC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MCPTT/MC-VIDEO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圆角矩形 51"/>
          <p:cNvSpPr/>
          <p:nvPr/>
        </p:nvSpPr>
        <p:spPr bwMode="auto">
          <a:xfrm>
            <a:off x="7741973" y="2438561"/>
            <a:ext cx="1289647" cy="546357"/>
          </a:xfrm>
          <a:prstGeom prst="roundRect">
            <a:avLst/>
          </a:prstGeom>
          <a:solidFill>
            <a:srgbClr val="CC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 PBX</a:t>
            </a:r>
          </a:p>
          <a:p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(Fix/Mobile)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圆角矩形 52"/>
          <p:cNvSpPr/>
          <p:nvPr/>
        </p:nvSpPr>
        <p:spPr bwMode="auto">
          <a:xfrm>
            <a:off x="4647405" y="2438561"/>
            <a:ext cx="1214015" cy="546357"/>
          </a:xfrm>
          <a:prstGeom prst="roundRect">
            <a:avLst/>
          </a:prstGeom>
          <a:solidFill>
            <a:srgbClr val="CC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V2X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圆角矩形 54"/>
          <p:cNvSpPr/>
          <p:nvPr/>
        </p:nvSpPr>
        <p:spPr bwMode="auto">
          <a:xfrm>
            <a:off x="3089645" y="3494392"/>
            <a:ext cx="1214015" cy="576665"/>
          </a:xfrm>
          <a:prstGeom prst="roundRect">
            <a:avLst/>
          </a:prstGeom>
          <a:solidFill>
            <a:srgbClr val="79D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IMS</a:t>
            </a:r>
          </a:p>
        </p:txBody>
      </p:sp>
      <p:sp>
        <p:nvSpPr>
          <p:cNvPr id="56" name="圆角矩形 55"/>
          <p:cNvSpPr/>
          <p:nvPr/>
        </p:nvSpPr>
        <p:spPr bwMode="auto">
          <a:xfrm>
            <a:off x="4641613" y="3494392"/>
            <a:ext cx="1214015" cy="576665"/>
          </a:xfrm>
          <a:prstGeom prst="roundRect">
            <a:avLst/>
          </a:prstGeom>
          <a:solidFill>
            <a:srgbClr val="79D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IMS</a:t>
            </a:r>
          </a:p>
        </p:txBody>
      </p:sp>
      <p:sp>
        <p:nvSpPr>
          <p:cNvPr id="60" name="圆角矩形 59"/>
          <p:cNvSpPr/>
          <p:nvPr/>
        </p:nvSpPr>
        <p:spPr bwMode="auto">
          <a:xfrm>
            <a:off x="6209746" y="3494392"/>
            <a:ext cx="2821873" cy="576665"/>
          </a:xfrm>
          <a:prstGeom prst="roundRect">
            <a:avLst/>
          </a:prstGeom>
          <a:solidFill>
            <a:srgbClr val="79D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IMS</a:t>
            </a:r>
          </a:p>
        </p:txBody>
      </p:sp>
      <p:sp>
        <p:nvSpPr>
          <p:cNvPr id="72" name="圆角矩形 71"/>
          <p:cNvSpPr/>
          <p:nvPr/>
        </p:nvSpPr>
        <p:spPr bwMode="auto">
          <a:xfrm>
            <a:off x="9685990" y="1301583"/>
            <a:ext cx="1195124" cy="3584973"/>
          </a:xfrm>
          <a:prstGeom prst="roundRect">
            <a:avLst/>
          </a:prstGeom>
          <a:solidFill>
            <a:schemeClr val="accent3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Slice manager</a:t>
            </a:r>
          </a:p>
        </p:txBody>
      </p:sp>
      <p:cxnSp>
        <p:nvCxnSpPr>
          <p:cNvPr id="7" name="肘形连接符 6"/>
          <p:cNvCxnSpPr>
            <a:endCxn id="72" idx="0"/>
          </p:cNvCxnSpPr>
          <p:nvPr/>
        </p:nvCxnSpPr>
        <p:spPr bwMode="auto">
          <a:xfrm flipV="1">
            <a:off x="3089645" y="1301582"/>
            <a:ext cx="7193908" cy="147714"/>
          </a:xfrm>
          <a:prstGeom prst="bentConnector4">
            <a:avLst>
              <a:gd name="adj1" fmla="val -217"/>
              <a:gd name="adj2" fmla="val 254719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直接连接符 9"/>
          <p:cNvCxnSpPr/>
          <p:nvPr/>
        </p:nvCxnSpPr>
        <p:spPr bwMode="auto">
          <a:xfrm flipV="1">
            <a:off x="4474322" y="1099492"/>
            <a:ext cx="0" cy="3245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3" name="直接连接符 72"/>
          <p:cNvCxnSpPr/>
          <p:nvPr/>
        </p:nvCxnSpPr>
        <p:spPr bwMode="auto">
          <a:xfrm flipV="1">
            <a:off x="6035310" y="1089104"/>
            <a:ext cx="0" cy="3245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4" name="直接连接符 73"/>
          <p:cNvCxnSpPr/>
          <p:nvPr/>
        </p:nvCxnSpPr>
        <p:spPr bwMode="auto">
          <a:xfrm flipV="1">
            <a:off x="8810239" y="1089104"/>
            <a:ext cx="0" cy="3245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文本框 10"/>
          <p:cNvSpPr txBox="1"/>
          <p:nvPr/>
        </p:nvSpPr>
        <p:spPr>
          <a:xfrm>
            <a:off x="5150802" y="5376081"/>
            <a:ext cx="3686204" cy="400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1 user account for all service</a:t>
            </a:r>
            <a:endParaRPr lang="zh-CN" altLang="en-US" sz="1999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9264823" y="4899031"/>
            <a:ext cx="2525996" cy="400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Slice management </a:t>
            </a:r>
            <a:endParaRPr lang="zh-CN" altLang="en-US" sz="1999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19275" y="941596"/>
            <a:ext cx="2086205" cy="1323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Only necessary IMS component in the slice</a:t>
            </a:r>
            <a:endParaRPr lang="zh-CN" altLang="en-US" sz="1999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 bwMode="auto">
          <a:xfrm>
            <a:off x="891369" y="1956994"/>
            <a:ext cx="606285" cy="183350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" name="文本框 14"/>
          <p:cNvSpPr txBox="1"/>
          <p:nvPr/>
        </p:nvSpPr>
        <p:spPr>
          <a:xfrm>
            <a:off x="2350620" y="1402153"/>
            <a:ext cx="1816363" cy="338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IMS slice 1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823029" y="1402153"/>
            <a:ext cx="1816363" cy="338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IMS slice 2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5477701" y="1402153"/>
            <a:ext cx="1816363" cy="338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IMS slice 3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7801412" y="1402153"/>
            <a:ext cx="1816363" cy="338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IMS slice 4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1" name="直接连接符 80"/>
          <p:cNvCxnSpPr/>
          <p:nvPr/>
        </p:nvCxnSpPr>
        <p:spPr bwMode="auto">
          <a:xfrm flipV="1">
            <a:off x="1812639" y="2889600"/>
            <a:ext cx="0" cy="6113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82" name="直接连接符 81"/>
          <p:cNvCxnSpPr/>
          <p:nvPr/>
        </p:nvCxnSpPr>
        <p:spPr bwMode="auto">
          <a:xfrm flipV="1">
            <a:off x="2424548" y="2889600"/>
            <a:ext cx="0" cy="6113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cxnSp>
        <p:nvCxnSpPr>
          <p:cNvPr id="83" name="直接连接符 82"/>
          <p:cNvCxnSpPr/>
          <p:nvPr/>
        </p:nvCxnSpPr>
        <p:spPr bwMode="auto">
          <a:xfrm flipV="1">
            <a:off x="3396403" y="2889600"/>
            <a:ext cx="0" cy="6113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84" name="直接连接符 83"/>
          <p:cNvCxnSpPr/>
          <p:nvPr/>
        </p:nvCxnSpPr>
        <p:spPr bwMode="auto">
          <a:xfrm flipV="1">
            <a:off x="4008312" y="2889600"/>
            <a:ext cx="0" cy="6113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cxnSp>
        <p:nvCxnSpPr>
          <p:cNvPr id="85" name="直接连接符 84"/>
          <p:cNvCxnSpPr/>
          <p:nvPr/>
        </p:nvCxnSpPr>
        <p:spPr bwMode="auto">
          <a:xfrm flipV="1">
            <a:off x="4865792" y="2889600"/>
            <a:ext cx="0" cy="6113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88" name="直接连接符 87"/>
          <p:cNvCxnSpPr/>
          <p:nvPr/>
        </p:nvCxnSpPr>
        <p:spPr bwMode="auto">
          <a:xfrm flipV="1">
            <a:off x="5477701" y="2889600"/>
            <a:ext cx="0" cy="6113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cxnSp>
        <p:nvCxnSpPr>
          <p:cNvPr id="89" name="直接连接符 88"/>
          <p:cNvCxnSpPr/>
          <p:nvPr/>
        </p:nvCxnSpPr>
        <p:spPr bwMode="auto">
          <a:xfrm flipV="1">
            <a:off x="6635919" y="2889600"/>
            <a:ext cx="0" cy="6113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90" name="直接连接符 89"/>
          <p:cNvCxnSpPr/>
          <p:nvPr/>
        </p:nvCxnSpPr>
        <p:spPr bwMode="auto">
          <a:xfrm flipV="1">
            <a:off x="7247828" y="2889600"/>
            <a:ext cx="0" cy="6113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cxnSp>
        <p:nvCxnSpPr>
          <p:cNvPr id="91" name="直接连接符 90"/>
          <p:cNvCxnSpPr/>
          <p:nvPr/>
        </p:nvCxnSpPr>
        <p:spPr bwMode="auto">
          <a:xfrm flipV="1">
            <a:off x="8003715" y="2889600"/>
            <a:ext cx="0" cy="6113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92" name="直接连接符 91"/>
          <p:cNvCxnSpPr/>
          <p:nvPr/>
        </p:nvCxnSpPr>
        <p:spPr bwMode="auto">
          <a:xfrm flipV="1">
            <a:off x="8615624" y="2889600"/>
            <a:ext cx="0" cy="6113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sp>
        <p:nvSpPr>
          <p:cNvPr id="93" name="文本框 92"/>
          <p:cNvSpPr txBox="1"/>
          <p:nvPr/>
        </p:nvSpPr>
        <p:spPr>
          <a:xfrm>
            <a:off x="6502131" y="3071358"/>
            <a:ext cx="886464" cy="307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ifc1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7895732" y="3071358"/>
            <a:ext cx="886464" cy="307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ifc2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15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4844" y="90689"/>
            <a:ext cx="10973117" cy="53073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8289" tIns="39143" rIns="78289" bIns="39143" numCol="1" rtlCol="0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altLang="zh-CN" dirty="0"/>
              <a:t>IMS</a:t>
            </a:r>
            <a:r>
              <a:rPr lang="en-US" altLang="zh-CN" sz="3199" dirty="0">
                <a:latin typeface="黑体" pitchFamily="2" charset="-122"/>
              </a:rPr>
              <a:t> </a:t>
            </a:r>
            <a:r>
              <a:rPr lang="en-US" altLang="zh-CN" sz="3199" dirty="0" smtClean="0">
                <a:latin typeface="黑体" pitchFamily="2" charset="-122"/>
              </a:rPr>
              <a:t>Slice definition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416203" y="1398675"/>
            <a:ext cx="102944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 dirty="0"/>
              <a:t>IMS </a:t>
            </a:r>
            <a:r>
              <a:rPr lang="en-US" sz="1600" b="1" dirty="0" smtClean="0"/>
              <a:t>Slice: IMS slice </a:t>
            </a:r>
            <a:r>
              <a:rPr lang="en-US" sz="1600" b="1" dirty="0"/>
              <a:t>is composed of all or part of IMS functional entities. It can be used to divide IMS resources and functions according to different IMS services</a:t>
            </a:r>
            <a:r>
              <a:rPr lang="en-US" sz="1600" b="1" dirty="0" smtClean="0"/>
              <a:t>.</a:t>
            </a:r>
            <a:endParaRPr lang="en-US" sz="1600" b="1" dirty="0"/>
          </a:p>
        </p:txBody>
      </p:sp>
      <p:grpSp>
        <p:nvGrpSpPr>
          <p:cNvPr id="12" name="组合 11"/>
          <p:cNvGrpSpPr/>
          <p:nvPr/>
        </p:nvGrpSpPr>
        <p:grpSpPr>
          <a:xfrm>
            <a:off x="840667" y="2673114"/>
            <a:ext cx="9034769" cy="3132109"/>
            <a:chOff x="840885" y="2858584"/>
            <a:chExt cx="9037122" cy="3306719"/>
          </a:xfrm>
        </p:grpSpPr>
        <p:grpSp>
          <p:nvGrpSpPr>
            <p:cNvPr id="86" name="组合 85"/>
            <p:cNvGrpSpPr/>
            <p:nvPr/>
          </p:nvGrpSpPr>
          <p:grpSpPr>
            <a:xfrm>
              <a:off x="840885" y="2858584"/>
              <a:ext cx="9037122" cy="3306719"/>
              <a:chOff x="840885" y="2204864"/>
              <a:chExt cx="9037122" cy="3306719"/>
            </a:xfrm>
          </p:grpSpPr>
          <p:sp>
            <p:nvSpPr>
              <p:cNvPr id="43" name="圆角矩形 42"/>
              <p:cNvSpPr/>
              <p:nvPr/>
            </p:nvSpPr>
            <p:spPr bwMode="auto">
              <a:xfrm>
                <a:off x="941775" y="2455909"/>
                <a:ext cx="1394060" cy="576815"/>
              </a:xfrm>
              <a:prstGeom prst="roundRect">
                <a:avLst/>
              </a:prstGeom>
              <a:solidFill>
                <a:srgbClr val="CC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16" tIns="45708" rIns="91416" bIns="45708" numCol="1" rtlCol="0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en-US" altLang="zh-CN" sz="12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Traditional Personal Voice</a:t>
                </a:r>
                <a:endPara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圆角矩形 43"/>
              <p:cNvSpPr/>
              <p:nvPr/>
            </p:nvSpPr>
            <p:spPr bwMode="auto">
              <a:xfrm>
                <a:off x="2510317" y="2455909"/>
                <a:ext cx="1394060" cy="576815"/>
              </a:xfrm>
              <a:prstGeom prst="roundRect">
                <a:avLst/>
              </a:prstGeom>
              <a:solidFill>
                <a:srgbClr val="CC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16" tIns="45708" rIns="91416" bIns="45708" numCol="1" rtlCol="0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en-US" altLang="zh-CN" sz="12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VR/AR</a:t>
                </a:r>
                <a:endPara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圆角矩形 44"/>
              <p:cNvSpPr/>
              <p:nvPr/>
            </p:nvSpPr>
            <p:spPr bwMode="auto">
              <a:xfrm>
                <a:off x="7494502" y="2475432"/>
                <a:ext cx="1289983" cy="576815"/>
              </a:xfrm>
              <a:prstGeom prst="roundRect">
                <a:avLst/>
              </a:prstGeom>
              <a:solidFill>
                <a:srgbClr val="CC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16" tIns="45708" rIns="91416" bIns="45708" numCol="1" rtlCol="0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en-US" altLang="zh-CN" sz="12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IP PBX</a:t>
                </a:r>
              </a:p>
              <a:p>
                <a:r>
                  <a:rPr lang="en-US" altLang="zh-CN" sz="12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(Fix/Mobile)</a:t>
                </a:r>
                <a:endPara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 bwMode="auto">
              <a:xfrm>
                <a:off x="840886" y="2204864"/>
                <a:ext cx="8964996" cy="1075066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16" tIns="45708" rIns="91416" bIns="45708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>
                  <a:solidFill>
                    <a:srgbClr val="000000"/>
                  </a:solidFill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 bwMode="auto">
              <a:xfrm>
                <a:off x="840885" y="3400019"/>
                <a:ext cx="8964997" cy="1685165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16" tIns="45708" rIns="91416" bIns="45708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>
                  <a:solidFill>
                    <a:srgbClr val="000000"/>
                  </a:solidFill>
                </a:endParaRPr>
              </a:p>
            </p:txBody>
          </p:sp>
          <p:sp>
            <p:nvSpPr>
              <p:cNvPr id="48" name="圆角矩形 47"/>
              <p:cNvSpPr/>
              <p:nvPr/>
            </p:nvSpPr>
            <p:spPr bwMode="auto">
              <a:xfrm>
                <a:off x="1020905" y="3644273"/>
                <a:ext cx="1314930" cy="540811"/>
              </a:xfrm>
              <a:prstGeom prst="roundRect">
                <a:avLst/>
              </a:prstGeom>
              <a:solidFill>
                <a:srgbClr val="79DC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vert="horz" wrap="square" lIns="91416" tIns="45708" rIns="91416" bIns="45708" numCol="1" rtlCol="0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en-US" altLang="zh-CN" sz="1200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IMS Slice1(routing;media plane)</a:t>
                </a:r>
                <a:endParaRPr lang="zh-CN" altLang="en-US" sz="12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8905781" y="3733871"/>
                <a:ext cx="972226" cy="5522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4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IMS enabler</a:t>
                </a:r>
              </a:p>
            </p:txBody>
          </p:sp>
          <p:cxnSp>
            <p:nvCxnSpPr>
              <p:cNvPr id="59" name="直接箭头连接符 58"/>
              <p:cNvCxnSpPr>
                <a:stCxn id="48" idx="0"/>
                <a:endCxn id="43" idx="2"/>
              </p:cNvCxnSpPr>
              <p:nvPr/>
            </p:nvCxnSpPr>
            <p:spPr bwMode="auto">
              <a:xfrm flipH="1" flipV="1">
                <a:off x="1638805" y="3032724"/>
                <a:ext cx="39565" cy="611549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triangle" w="med" len="med"/>
                <a:tailEnd type="triangle" w="med" len="med"/>
              </a:ln>
              <a:effectLst/>
            </p:spPr>
          </p:cxnSp>
          <p:sp>
            <p:nvSpPr>
              <p:cNvPr id="62" name="矩形 61"/>
              <p:cNvSpPr/>
              <p:nvPr/>
            </p:nvSpPr>
            <p:spPr>
              <a:xfrm>
                <a:off x="8905781" y="2514085"/>
                <a:ext cx="967062" cy="5522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4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Business Service</a:t>
                </a:r>
              </a:p>
            </p:txBody>
          </p:sp>
          <p:sp>
            <p:nvSpPr>
              <p:cNvPr id="67" name="圆角矩形 66"/>
              <p:cNvSpPr/>
              <p:nvPr/>
            </p:nvSpPr>
            <p:spPr bwMode="auto">
              <a:xfrm>
                <a:off x="4188868" y="2455909"/>
                <a:ext cx="1376015" cy="576815"/>
              </a:xfrm>
              <a:prstGeom prst="roundRect">
                <a:avLst/>
              </a:prstGeom>
              <a:solidFill>
                <a:srgbClr val="CC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16" tIns="45708" rIns="91416" bIns="45708" numCol="1" rtlCol="0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en-US" altLang="zh-CN" sz="12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MCPTT/MCVIDEO</a:t>
                </a:r>
                <a:endPara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圆角矩形 77"/>
              <p:cNvSpPr/>
              <p:nvPr/>
            </p:nvSpPr>
            <p:spPr bwMode="auto">
              <a:xfrm>
                <a:off x="5900310" y="2477837"/>
                <a:ext cx="1394060" cy="576815"/>
              </a:xfrm>
              <a:prstGeom prst="roundRect">
                <a:avLst/>
              </a:prstGeom>
              <a:solidFill>
                <a:srgbClr val="CC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16" tIns="45708" rIns="91416" bIns="45708" numCol="1" rtlCol="0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en-US" altLang="zh-CN" sz="12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V2X ToD</a:t>
                </a:r>
              </a:p>
              <a:p>
                <a:r>
                  <a:rPr lang="en-US" altLang="zh-CN" sz="12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(</a:t>
                </a:r>
                <a:r>
                  <a:rPr lang="en-US" sz="12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tele-operated driving</a:t>
                </a:r>
                <a:r>
                  <a:rPr lang="en-US" altLang="zh-CN" sz="12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)</a:t>
                </a:r>
                <a:endPara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圆角矩形 37"/>
              <p:cNvSpPr/>
              <p:nvPr/>
            </p:nvSpPr>
            <p:spPr bwMode="auto">
              <a:xfrm>
                <a:off x="2586296" y="3641989"/>
                <a:ext cx="1314929" cy="543095"/>
              </a:xfrm>
              <a:prstGeom prst="roundRect">
                <a:avLst/>
              </a:prstGeom>
              <a:solidFill>
                <a:srgbClr val="79DC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vert="horz" wrap="square" lIns="91416" tIns="45708" rIns="91416" bIns="45708" numCol="1" rtlCol="0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en-US" altLang="zh-CN" sz="1200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IMS Slice2(routing;media plane)</a:t>
                </a:r>
                <a:endParaRPr lang="zh-CN" altLang="en-US" sz="12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39" name="直接箭头连接符 38"/>
              <p:cNvCxnSpPr>
                <a:stCxn id="38" idx="0"/>
                <a:endCxn id="44" idx="2"/>
              </p:cNvCxnSpPr>
              <p:nvPr/>
            </p:nvCxnSpPr>
            <p:spPr bwMode="auto">
              <a:xfrm flipH="1" flipV="1">
                <a:off x="3207347" y="3032724"/>
                <a:ext cx="36414" cy="609265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triangle" w="med" len="med"/>
                <a:tailEnd type="triangle" w="med" len="med"/>
              </a:ln>
              <a:effectLst/>
            </p:spPr>
          </p:cxnSp>
          <p:sp>
            <p:nvSpPr>
              <p:cNvPr id="40" name="圆角矩形 39"/>
              <p:cNvSpPr/>
              <p:nvPr/>
            </p:nvSpPr>
            <p:spPr bwMode="auto">
              <a:xfrm>
                <a:off x="4188869" y="3657442"/>
                <a:ext cx="1376015" cy="550699"/>
              </a:xfrm>
              <a:prstGeom prst="roundRect">
                <a:avLst/>
              </a:prstGeom>
              <a:solidFill>
                <a:srgbClr val="79DC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vert="horz" wrap="square" lIns="91416" tIns="45708" rIns="91416" bIns="45708" numCol="1" rtlCol="0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en-US" altLang="zh-CN" sz="1200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IMS Slice3(routing;media plane)</a:t>
                </a:r>
                <a:endParaRPr lang="zh-CN" altLang="en-US" sz="12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圆角矩形 40"/>
              <p:cNvSpPr/>
              <p:nvPr/>
            </p:nvSpPr>
            <p:spPr bwMode="auto">
              <a:xfrm>
                <a:off x="5957478" y="3680278"/>
                <a:ext cx="1314929" cy="537734"/>
              </a:xfrm>
              <a:prstGeom prst="roundRect">
                <a:avLst/>
              </a:prstGeom>
              <a:solidFill>
                <a:srgbClr val="79DC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vert="horz" wrap="square" lIns="91416" tIns="45708" rIns="91416" bIns="45708" numCol="1" rtlCol="0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en-US" altLang="zh-CN" sz="1200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IMS Slice4(routing;media plane)</a:t>
                </a:r>
                <a:endParaRPr lang="zh-CN" altLang="en-US" sz="12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圆角矩形 60"/>
              <p:cNvSpPr/>
              <p:nvPr/>
            </p:nvSpPr>
            <p:spPr bwMode="auto">
              <a:xfrm>
                <a:off x="7501743" y="3680277"/>
                <a:ext cx="1314929" cy="527864"/>
              </a:xfrm>
              <a:prstGeom prst="roundRect">
                <a:avLst/>
              </a:prstGeom>
              <a:solidFill>
                <a:srgbClr val="79DC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vert="horz" wrap="square" lIns="91416" tIns="45708" rIns="91416" bIns="45708" numCol="1" rtlCol="0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en-US" altLang="zh-CN" sz="1200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IMS Slice5(routing;media plane)</a:t>
                </a:r>
                <a:endParaRPr lang="zh-CN" altLang="en-US" sz="12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圆角矩形 62"/>
              <p:cNvSpPr/>
              <p:nvPr/>
            </p:nvSpPr>
            <p:spPr bwMode="auto">
              <a:xfrm>
                <a:off x="4889655" y="5237501"/>
                <a:ext cx="847892" cy="274082"/>
              </a:xfrm>
              <a:prstGeom prst="roundRect">
                <a:avLst/>
              </a:prstGeom>
              <a:solidFill>
                <a:srgbClr val="FFCCCC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16" tIns="45708" rIns="91416" bIns="45708" numCol="1" rtlCol="0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en-US" altLang="zh-CN" sz="12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UE</a:t>
                </a:r>
                <a:endPara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64" name="直接箭头连接符 63"/>
              <p:cNvCxnSpPr/>
              <p:nvPr/>
            </p:nvCxnSpPr>
            <p:spPr bwMode="auto">
              <a:xfrm flipH="1" flipV="1">
                <a:off x="4911158" y="3027393"/>
                <a:ext cx="36414" cy="609265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triangle" w="med" len="med"/>
                <a:tailEnd type="triangle" w="med" len="med"/>
              </a:ln>
              <a:effectLst/>
            </p:spPr>
          </p:cxnSp>
          <p:cxnSp>
            <p:nvCxnSpPr>
              <p:cNvPr id="66" name="直接箭头连接符 65"/>
              <p:cNvCxnSpPr/>
              <p:nvPr/>
            </p:nvCxnSpPr>
            <p:spPr bwMode="auto">
              <a:xfrm flipH="1" flipV="1">
                <a:off x="6608360" y="3043292"/>
                <a:ext cx="36414" cy="609265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triangle" w="med" len="med"/>
                <a:tailEnd type="triangle" w="med" len="med"/>
              </a:ln>
              <a:effectLst/>
            </p:spPr>
          </p:cxnSp>
          <p:cxnSp>
            <p:nvCxnSpPr>
              <p:cNvPr id="69" name="直接箭头连接符 68"/>
              <p:cNvCxnSpPr/>
              <p:nvPr/>
            </p:nvCxnSpPr>
            <p:spPr bwMode="auto">
              <a:xfrm flipH="1" flipV="1">
                <a:off x="8051042" y="3053769"/>
                <a:ext cx="36414" cy="609265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triangle" w="med" len="med"/>
                <a:tailEnd type="triangle" w="med" len="med"/>
              </a:ln>
              <a:effectLst/>
            </p:spPr>
          </p:cxnSp>
          <p:cxnSp>
            <p:nvCxnSpPr>
              <p:cNvPr id="21" name="直接连接符 20"/>
              <p:cNvCxnSpPr>
                <a:stCxn id="63" idx="0"/>
                <a:endCxn id="47" idx="2"/>
              </p:cNvCxnSpPr>
              <p:nvPr/>
            </p:nvCxnSpPr>
            <p:spPr bwMode="auto">
              <a:xfrm flipV="1">
                <a:off x="5313601" y="5085183"/>
                <a:ext cx="9783" cy="15231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87" name="圆角矩形 86"/>
            <p:cNvSpPr/>
            <p:nvPr/>
          </p:nvSpPr>
          <p:spPr bwMode="auto">
            <a:xfrm>
              <a:off x="913011" y="4158844"/>
              <a:ext cx="7992770" cy="1502404"/>
            </a:xfrm>
            <a:prstGeom prst="roundRect">
              <a:avLst/>
            </a:prstGeom>
            <a:noFill/>
            <a:ln w="19050" cap="flat" cmpd="sng" algn="ctr">
              <a:solidFill>
                <a:srgbClr val="0066FF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16" tIns="45708" rIns="91416" bIns="4570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126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99" dirty="0">
                <a:latin typeface="FrutigerNext LT BlackCn" pitchFamily="34" charset="0"/>
                <a:ea typeface="MS PGothic" pitchFamily="34" charset="-128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388672" y="4566892"/>
            <a:ext cx="1676689" cy="33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0066FF"/>
                </a:solidFill>
              </a:rPr>
              <a:t>One IMS network</a:t>
            </a:r>
          </a:p>
        </p:txBody>
      </p:sp>
      <p:sp>
        <p:nvSpPr>
          <p:cNvPr id="42" name="圆角矩形 41"/>
          <p:cNvSpPr/>
          <p:nvPr/>
        </p:nvSpPr>
        <p:spPr bwMode="auto">
          <a:xfrm>
            <a:off x="1848634" y="4896976"/>
            <a:ext cx="6200312" cy="332333"/>
          </a:xfrm>
          <a:prstGeom prst="roundRect">
            <a:avLst/>
          </a:prstGeom>
          <a:solidFill>
            <a:srgbClr val="79D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IMS Common Part (access, register,user database)</a:t>
            </a:r>
            <a:endParaRPr lang="zh-CN" altLang="en-US" sz="1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584774" y="5364365"/>
            <a:ext cx="737224" cy="215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REGISTER </a:t>
            </a:r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91919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4844" y="90689"/>
            <a:ext cx="11670956" cy="53073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8289" tIns="39143" rIns="78289" bIns="39143" numCol="1" rtlCol="0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altLang="zh-CN" dirty="0" smtClean="0"/>
              <a:t>Difference from the existing network slicing requirement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394561" y="657258"/>
            <a:ext cx="1139052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/>
              <a:t>It is already specified in the TS 22.261, that IMS can be </a:t>
            </a:r>
            <a:r>
              <a:rPr lang="en-GB" altLang="zh-CN" sz="1200" b="1" dirty="0" smtClean="0"/>
              <a:t>part </a:t>
            </a:r>
            <a:r>
              <a:rPr lang="en-GB" altLang="zh-CN" sz="1200" b="1" dirty="0"/>
              <a:t>of a network </a:t>
            </a:r>
            <a:r>
              <a:rPr lang="en-GB" altLang="zh-CN" sz="1200" b="1" dirty="0" smtClean="0"/>
              <a:t>slice. </a:t>
            </a:r>
            <a:r>
              <a:rPr lang="en-GB" altLang="zh-CN" sz="1200" dirty="0" smtClean="0"/>
              <a:t>This can be implemented with the existing IMS network to support the scenario that </a:t>
            </a:r>
            <a:r>
              <a:rPr lang="en-GB" altLang="zh-CN" sz="1200" dirty="0" smtClean="0">
                <a:solidFill>
                  <a:srgbClr val="C00000"/>
                </a:solidFill>
              </a:rPr>
              <a:t>different subscribers are served by different 5GC slice and IMS networks</a:t>
            </a:r>
            <a:r>
              <a:rPr lang="en-GB" altLang="zh-CN" sz="1200" dirty="0" smtClean="0"/>
              <a:t>. </a:t>
            </a:r>
          </a:p>
          <a:p>
            <a:endParaRPr lang="en-GB" altLang="zh-CN" sz="1200" dirty="0"/>
          </a:p>
          <a:p>
            <a:r>
              <a:rPr lang="en-GB" altLang="zh-CN" sz="1200" b="1" dirty="0"/>
              <a:t>Observation </a:t>
            </a:r>
            <a:r>
              <a:rPr lang="en-GB" altLang="zh-CN" sz="1200" b="1" dirty="0" smtClean="0"/>
              <a:t>#1</a:t>
            </a:r>
            <a:r>
              <a:rPr lang="en-GB" altLang="zh-CN" sz="1200" b="1" dirty="0"/>
              <a:t>: The existing IMS network </a:t>
            </a:r>
            <a:r>
              <a:rPr lang="en-GB" altLang="zh-CN" sz="1200" b="1" dirty="0" smtClean="0"/>
              <a:t>can support different </a:t>
            </a:r>
            <a:r>
              <a:rPr lang="en-GB" altLang="zh-CN" sz="1200" b="1" dirty="0"/>
              <a:t>IMS </a:t>
            </a:r>
            <a:r>
              <a:rPr lang="en-GB" altLang="zh-CN" sz="1200" b="1" dirty="0" smtClean="0"/>
              <a:t>subscribers to </a:t>
            </a:r>
            <a:r>
              <a:rPr lang="en-GB" altLang="zh-CN" sz="1200" b="1" dirty="0"/>
              <a:t>access </a:t>
            </a:r>
            <a:r>
              <a:rPr lang="en-GB" altLang="zh-CN" sz="1200" b="1" dirty="0" smtClean="0"/>
              <a:t>different </a:t>
            </a:r>
            <a:r>
              <a:rPr lang="en-GB" altLang="zh-CN" sz="1200" b="1" dirty="0"/>
              <a:t>IMS networks via </a:t>
            </a:r>
            <a:r>
              <a:rPr lang="en-GB" altLang="zh-CN" sz="1200" b="1" dirty="0" smtClean="0"/>
              <a:t>different </a:t>
            </a:r>
            <a:r>
              <a:rPr lang="en-GB" altLang="zh-CN" sz="1200" b="1" dirty="0"/>
              <a:t>5GC </a:t>
            </a:r>
            <a:r>
              <a:rPr lang="en-GB" altLang="zh-CN" sz="1200" b="1" dirty="0" smtClean="0"/>
              <a:t>slices, both of which are part of a network slice.</a:t>
            </a:r>
            <a:endParaRPr lang="en-GB" altLang="zh-CN" sz="1200" b="1" dirty="0"/>
          </a:p>
          <a:p>
            <a:endParaRPr lang="en-GB" altLang="zh-CN" sz="1200" dirty="0" smtClean="0"/>
          </a:p>
          <a:p>
            <a:r>
              <a:rPr lang="en-GB" altLang="zh-CN" sz="1200" dirty="0"/>
              <a:t>However, without enhancement to IMS, it is </a:t>
            </a:r>
            <a:r>
              <a:rPr lang="en-GB" altLang="zh-CN" sz="1200" dirty="0" smtClean="0">
                <a:solidFill>
                  <a:srgbClr val="C00000"/>
                </a:solidFill>
              </a:rPr>
              <a:t>not</a:t>
            </a:r>
            <a:r>
              <a:rPr lang="en-GB" altLang="zh-CN" sz="1200" dirty="0" smtClean="0"/>
              <a:t> </a:t>
            </a:r>
            <a:r>
              <a:rPr lang="en-GB" altLang="zh-CN" sz="1200" dirty="0" smtClean="0">
                <a:solidFill>
                  <a:srgbClr val="C00000"/>
                </a:solidFill>
              </a:rPr>
              <a:t>possible </a:t>
            </a:r>
            <a:r>
              <a:rPr lang="en-GB" altLang="zh-CN" sz="1200" dirty="0">
                <a:solidFill>
                  <a:srgbClr val="C00000"/>
                </a:solidFill>
              </a:rPr>
              <a:t>to support a single IMS subscriber to access multiple IMS networks with either single SIM </a:t>
            </a:r>
            <a:r>
              <a:rPr lang="en-GB" altLang="zh-CN" sz="1200" dirty="0" smtClean="0">
                <a:solidFill>
                  <a:srgbClr val="C00000"/>
                </a:solidFill>
              </a:rPr>
              <a:t>/single </a:t>
            </a:r>
            <a:r>
              <a:rPr lang="en-GB" altLang="zh-CN" sz="1200" dirty="0">
                <a:solidFill>
                  <a:srgbClr val="C00000"/>
                </a:solidFill>
              </a:rPr>
              <a:t>IMPI or different IMPIs</a:t>
            </a:r>
            <a:r>
              <a:rPr lang="en-GB" altLang="zh-CN" sz="1200" dirty="0"/>
              <a:t> via a single or multiple 5GC slices, as </a:t>
            </a:r>
            <a:r>
              <a:rPr lang="en-GB" altLang="zh-CN" sz="1200" dirty="0" smtClean="0"/>
              <a:t>shown below </a:t>
            </a:r>
            <a:r>
              <a:rPr lang="en-GB" altLang="zh-CN" sz="1200" dirty="0"/>
              <a:t>in the </a:t>
            </a:r>
            <a:r>
              <a:rPr lang="en-GB" altLang="zh-CN" sz="1200" dirty="0" smtClean="0"/>
              <a:t>diagrams</a:t>
            </a:r>
            <a:r>
              <a:rPr lang="en-GB" altLang="zh-CN" sz="1200" dirty="0"/>
              <a:t>. </a:t>
            </a:r>
            <a:r>
              <a:rPr lang="en-GB" altLang="zh-CN" sz="1200" dirty="0" smtClean="0"/>
              <a:t>Since </a:t>
            </a:r>
            <a:r>
              <a:rPr lang="en-GB" altLang="zh-CN" sz="1200" dirty="0"/>
              <a:t>the existing IMS network requires that a single S-CSCF to serve a singe IMS </a:t>
            </a:r>
            <a:r>
              <a:rPr lang="en-GB" altLang="zh-CN" sz="1200" dirty="0" smtClean="0"/>
              <a:t>subscription, and </a:t>
            </a:r>
            <a:r>
              <a:rPr lang="en-GB" altLang="zh-CN" sz="1200" dirty="0"/>
              <a:t>requires a single P-CSCF to serve a single IMPI</a:t>
            </a:r>
            <a:r>
              <a:rPr lang="en-GB" altLang="zh-CN" sz="1200" dirty="0" smtClean="0"/>
              <a:t>, it is not </a:t>
            </a:r>
            <a:r>
              <a:rPr lang="en-GB" altLang="zh-CN" sz="1200" dirty="0"/>
              <a:t>possible to select the different IMS networks from deployment point of view. Furthermore, there is no way to support how to allocate different media resources, such as MRFP, AGW for a single IMS subscriber.</a:t>
            </a:r>
          </a:p>
          <a:p>
            <a:endParaRPr lang="en-GB" altLang="zh-CN" sz="1200" dirty="0" smtClean="0"/>
          </a:p>
          <a:p>
            <a:r>
              <a:rPr lang="en-GB" altLang="zh-CN" sz="1200" b="1" dirty="0" smtClean="0"/>
              <a:t>Observation #2: The existing IMS network is </a:t>
            </a:r>
            <a:r>
              <a:rPr lang="en-GB" altLang="zh-CN" sz="1200" b="1" dirty="0"/>
              <a:t>unable to support a single IMS subscriber to access multiple IMS networks with either single </a:t>
            </a:r>
            <a:r>
              <a:rPr lang="en-GB" altLang="zh-CN" sz="1200" b="1" dirty="0" smtClean="0"/>
              <a:t>SIM/single </a:t>
            </a:r>
            <a:r>
              <a:rPr lang="en-GB" altLang="zh-CN" sz="1200" b="1" dirty="0"/>
              <a:t>IMPI or different IMPIs via a single or multiple 5GC slices.</a:t>
            </a:r>
          </a:p>
          <a:p>
            <a:endParaRPr lang="en-GB" altLang="zh-CN" sz="1200" b="1" dirty="0"/>
          </a:p>
          <a:p>
            <a:r>
              <a:rPr lang="en-GB" altLang="zh-CN" sz="1200" dirty="0" smtClean="0"/>
              <a:t>In addition, the network management system needs to be aware whether IMS is part of network slice or IMS slice is independent of 5GC slice.</a:t>
            </a:r>
          </a:p>
          <a:p>
            <a:endParaRPr lang="en-GB" altLang="zh-CN" sz="1200" dirty="0"/>
          </a:p>
          <a:p>
            <a:r>
              <a:rPr lang="en-GB" altLang="zh-CN" sz="1200" b="1" dirty="0"/>
              <a:t>Observation </a:t>
            </a:r>
            <a:r>
              <a:rPr lang="en-GB" altLang="zh-CN" sz="1200" b="1" dirty="0" smtClean="0"/>
              <a:t>#3: Enhancement to the network management system is needed to support IMS slice independent from 5GC slice.</a:t>
            </a:r>
          </a:p>
          <a:p>
            <a:endParaRPr lang="en-GB" altLang="zh-CN" sz="1200" dirty="0" smtClean="0"/>
          </a:p>
          <a:p>
            <a:r>
              <a:rPr lang="en-GB" altLang="zh-CN" sz="1200" b="1" dirty="0" smtClean="0">
                <a:solidFill>
                  <a:srgbClr val="C00000"/>
                </a:solidFill>
              </a:rPr>
              <a:t>In summary, the requirement to have IMS slice independent of the 5GC slice requires enhancement to both the IMS </a:t>
            </a:r>
            <a:r>
              <a:rPr lang="en-GB" altLang="zh-CN" sz="1200" b="1" dirty="0">
                <a:solidFill>
                  <a:srgbClr val="C00000"/>
                </a:solidFill>
              </a:rPr>
              <a:t>system and network management system</a:t>
            </a:r>
            <a:r>
              <a:rPr lang="en-GB" altLang="zh-CN" sz="1200" b="1" dirty="0" smtClean="0">
                <a:solidFill>
                  <a:srgbClr val="C00000"/>
                </a:solidFill>
              </a:rPr>
              <a:t>, and is not possible to be supported with existing IMS system or deployment.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171575" y="29908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7590035"/>
              </p:ext>
            </p:extLst>
          </p:nvPr>
        </p:nvGraphicFramePr>
        <p:xfrm>
          <a:off x="2288377" y="4693797"/>
          <a:ext cx="3540922" cy="18693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5" r:id="rId4" imgW="3004712" imgH="2464764" progId="Visio.Drawing.11">
                  <p:embed/>
                </p:oleObj>
              </mc:Choice>
              <mc:Fallback>
                <p:oleObj r:id="rId4" imgW="3004712" imgH="2464764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8377" y="4693797"/>
                        <a:ext cx="3540922" cy="186931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076950" y="29908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7464550"/>
              </p:ext>
            </p:extLst>
          </p:nvPr>
        </p:nvGraphicFramePr>
        <p:xfrm>
          <a:off x="5734049" y="4660142"/>
          <a:ext cx="3314701" cy="18080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6" r:id="rId6" imgW="5074650" imgH="2766114" progId="Visio.Drawing.11">
                  <p:embed/>
                </p:oleObj>
              </mc:Choice>
              <mc:Fallback>
                <p:oleObj r:id="rId6" imgW="5074650" imgH="2766114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4049" y="4660142"/>
                        <a:ext cx="3314701" cy="180801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文本框 35"/>
          <p:cNvSpPr txBox="1"/>
          <p:nvPr/>
        </p:nvSpPr>
        <p:spPr>
          <a:xfrm>
            <a:off x="3752849" y="6517320"/>
            <a:ext cx="41148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IMS slice independent of 5GC slice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341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D55B7D1-25F4-4CF2-B49D-A7F4FF4AA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9657" y="2766218"/>
            <a:ext cx="2166257" cy="1325563"/>
          </a:xfrm>
        </p:spPr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013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1058</TotalTime>
  <Words>1128</Words>
  <Application>Microsoft Office PowerPoint</Application>
  <PresentationFormat>Widescreen</PresentationFormat>
  <Paragraphs>138</Paragraphs>
  <Slides>7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微软雅黑</vt:lpstr>
      <vt:lpstr>MS PGothic</vt:lpstr>
      <vt:lpstr>黑体</vt:lpstr>
      <vt:lpstr>Arial</vt:lpstr>
      <vt:lpstr>Calibri</vt:lpstr>
      <vt:lpstr>Calibri Light</vt:lpstr>
      <vt:lpstr>等线</vt:lpstr>
      <vt:lpstr>等线 Light</vt:lpstr>
      <vt:lpstr>FrutigerNext LT BlackCn</vt:lpstr>
      <vt:lpstr>Office Theme</vt:lpstr>
      <vt:lpstr>Visio.Drawing.11</vt:lpstr>
      <vt:lpstr>Discussion on IMS Slicing</vt:lpstr>
      <vt:lpstr>IMS challenge in the future is to support services in verticals</vt:lpstr>
      <vt:lpstr>Current options based on IMS</vt:lpstr>
      <vt:lpstr>IMS Slicing option</vt:lpstr>
      <vt:lpstr>IMS Slice definition</vt:lpstr>
      <vt:lpstr>Difference from the existing network slicing requirement</vt:lpstr>
      <vt:lpstr>Thanks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Editor</dc:creator>
  <cp:keywords>CTPClassification=CTP_NT</cp:keywords>
  <cp:lastModifiedBy>Amar deol</cp:lastModifiedBy>
  <cp:revision>109</cp:revision>
  <dcterms:created xsi:type="dcterms:W3CDTF">2018-10-09T22:55:41Z</dcterms:created>
  <dcterms:modified xsi:type="dcterms:W3CDTF">2018-11-02T15:58:31Z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C:\Users\a.bennett\AppData\Local\Microsoft\Windows\INetCache\Content.Outlook\NA5PNBMR\InitialNASMessageProtection-ProposalSummary.pptx</vt:lpwstr>
  </property>
  <property fmtid="{D5CDD505-2E9C-101B-9397-08002B2CF9AE}" pid="4" name="TitusGUID">
    <vt:lpwstr>d2ff7bd4-89d9-4716-8e69-38520114ea2a</vt:lpwstr>
  </property>
  <property fmtid="{D5CDD505-2E9C-101B-9397-08002B2CF9AE}" pid="5" name="CTP_TimeStamp">
    <vt:lpwstr>2018-10-11 12:50:58Z</vt:lpwstr>
  </property>
  <property fmtid="{D5CDD505-2E9C-101B-9397-08002B2CF9AE}" pid="6" name="CTP_BU">
    <vt:lpwstr>NA</vt:lpwstr>
  </property>
  <property fmtid="{D5CDD505-2E9C-101B-9397-08002B2CF9AE}" pid="7" name="CTP_IDSID">
    <vt:lpwstr>NA</vt:lpwstr>
  </property>
  <property fmtid="{D5CDD505-2E9C-101B-9397-08002B2CF9AE}" pid="8" name="CTP_WWID">
    <vt:lpwstr>NA</vt:lpwstr>
  </property>
  <property fmtid="{D5CDD505-2E9C-101B-9397-08002B2CF9AE}" pid="9" name="CTPClassification">
    <vt:lpwstr>CTP_NT</vt:lpwstr>
  </property>
  <property fmtid="{D5CDD505-2E9C-101B-9397-08002B2CF9AE}" pid="10" name="MSIP_Label_b1aa2129-79ec-42c0-bfac-e5b7a0374572_Enabled">
    <vt:lpwstr>True</vt:lpwstr>
  </property>
  <property fmtid="{D5CDD505-2E9C-101B-9397-08002B2CF9AE}" pid="11" name="MSIP_Label_b1aa2129-79ec-42c0-bfac-e5b7a0374572_SiteId">
    <vt:lpwstr>5d471751-9675-428d-917b-70f44f9630b0</vt:lpwstr>
  </property>
  <property fmtid="{D5CDD505-2E9C-101B-9397-08002B2CF9AE}" pid="12" name="MSIP_Label_b1aa2129-79ec-42c0-bfac-e5b7a0374572_Ref">
    <vt:lpwstr>https://api.informationprotection.azure.com/api/5d471751-9675-428d-917b-70f44f9630b0</vt:lpwstr>
  </property>
  <property fmtid="{D5CDD505-2E9C-101B-9397-08002B2CF9AE}" pid="13" name="MSIP_Label_b1aa2129-79ec-42c0-bfac-e5b7a0374572_Owner">
    <vt:lpwstr>devaki.chandramouli@nokia.com</vt:lpwstr>
  </property>
  <property fmtid="{D5CDD505-2E9C-101B-9397-08002B2CF9AE}" pid="14" name="MSIP_Label_b1aa2129-79ec-42c0-bfac-e5b7a0374572_SetDate">
    <vt:lpwstr>2018-10-11T17:03:09.3325161-05:00</vt:lpwstr>
  </property>
  <property fmtid="{D5CDD505-2E9C-101B-9397-08002B2CF9AE}" pid="15" name="MSIP_Label_b1aa2129-79ec-42c0-bfac-e5b7a0374572_Name">
    <vt:lpwstr>Public</vt:lpwstr>
  </property>
  <property fmtid="{D5CDD505-2E9C-101B-9397-08002B2CF9AE}" pid="16" name="MSIP_Label_b1aa2129-79ec-42c0-bfac-e5b7a0374572_Application">
    <vt:lpwstr>Microsoft Azure Information Protection</vt:lpwstr>
  </property>
  <property fmtid="{D5CDD505-2E9C-101B-9397-08002B2CF9AE}" pid="17" name="MSIP_Label_b1aa2129-79ec-42c0-bfac-e5b7a0374572_Extended_MSFT_Method">
    <vt:lpwstr>Manual</vt:lpwstr>
  </property>
  <property fmtid="{D5CDD505-2E9C-101B-9397-08002B2CF9AE}" pid="18" name="Sensitivity">
    <vt:lpwstr>Public</vt:lpwstr>
  </property>
  <property fmtid="{D5CDD505-2E9C-101B-9397-08002B2CF9AE}" pid="19" name="_2015_ms_pID_725343">
    <vt:lpwstr>(3)PCuItQed1vsXJ5r6zaQnmdj6fnPW8rNzkn6PaSB7GlO79z4rfgRmcIUMG12OyrwA9NUFDl6b
PIUje94CFPbcZC9sjgVAFlk6HwLT76P21Dpl/FqJcMrRVB9gyljTHCy3ap7eim6rDi6baNIj
0Qx7KrSF72bQr3hQNU4TSYdKfMll6xUwFRpJ8zc6hHFl1/zin4/A6ec/nUb4uvRmg+ixbP5g
PPW9LuTaHRlcA2X6xJ</vt:lpwstr>
  </property>
  <property fmtid="{D5CDD505-2E9C-101B-9397-08002B2CF9AE}" pid="20" name="_2015_ms_pID_7253431">
    <vt:lpwstr>589jpWjh7qclT/Vm3eBuU+q815ZmtqsR0OzawNBjCjZ6SsnUcVVAiz
jUwCkQYrSuEhZJzWzQLmHeRhZVv/E6P/fexbwxv66fk+OUmFPpBIKFjgzvROOv0t7lw6xIJR
6dtRWQTxVgx2CKxy/FHEj7HtFYHLlLGfPzjwaA2pOilDnfcUGiaAMxybMzFFMcceySyLzv2B
ELBOdzoDigSsQsfmBrGu5CG/2VTBKVTHKpC9</vt:lpwstr>
  </property>
  <property fmtid="{D5CDD505-2E9C-101B-9397-08002B2CF9AE}" pid="21" name="_2015_ms_pID_7253432">
    <vt:lpwstr>wyBuHL//pbvsiMvFDI7E/gI=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1541174295</vt:lpwstr>
  </property>
</Properties>
</file>