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7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2" d="100"/>
          <a:sy n="92" d="100"/>
        </p:scale>
        <p:origin x="1302" y="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/>
            <a:r>
              <a:rPr lang="en-GB" altLang="en-US" sz="12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alt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65698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MAPN Status Update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Ly </a:t>
            </a:r>
            <a:r>
              <a:rPr lang="en-US" dirty="0" err="1" smtClean="0"/>
              <a:t>Thanh</a:t>
            </a:r>
            <a:r>
              <a:rPr lang="en-US" dirty="0" smtClean="0"/>
              <a:t> PHAN</a:t>
            </a:r>
          </a:p>
          <a:p>
            <a:r>
              <a:rPr lang="en-US" dirty="0" err="1" smtClean="0"/>
              <a:t>Gemalto</a:t>
            </a:r>
            <a:endParaRPr lang="en-US" dirty="0" smtClean="0"/>
          </a:p>
          <a:p>
            <a:r>
              <a:rPr lang="en-US" dirty="0" smtClean="0"/>
              <a:t>MAPN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S1-151628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S1-151433)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680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Los </a:t>
            </a:r>
            <a:r>
              <a:rPr lang="en-GB" sz="1200" b="1" dirty="0" err="1" smtClean="0"/>
              <a:t>Cabos</a:t>
            </a:r>
            <a:r>
              <a:rPr lang="en-GB" sz="1200" b="1" dirty="0" smtClean="0"/>
              <a:t>, Mexico, 13-17 April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MAPN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en-US" dirty="0"/>
              <a:t>Is this a new WI? no</a:t>
            </a:r>
          </a:p>
          <a:p>
            <a:endParaRPr lang="en-GB" altLang="en-US" dirty="0"/>
          </a:p>
          <a:p>
            <a:r>
              <a:rPr lang="en-GB" altLang="en-US" dirty="0"/>
              <a:t>This WI has been approved at SA#61</a:t>
            </a:r>
          </a:p>
          <a:p>
            <a:pPr marL="457200" lvl="1" indent="0">
              <a:buFontTx/>
              <a:buNone/>
            </a:pPr>
            <a:r>
              <a:rPr lang="en-GB" altLang="en-US" dirty="0"/>
              <a:t>Approved WID is in </a:t>
            </a:r>
            <a:r>
              <a:rPr lang="en-GB" altLang="en-US" dirty="0" err="1"/>
              <a:t>tdoc</a:t>
            </a:r>
            <a:r>
              <a:rPr lang="en-GB" altLang="en-US" dirty="0"/>
              <a:t> SP-130416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S1-151628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MAPN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en-US" dirty="0"/>
              <a:t>Progress made at this meeting</a:t>
            </a:r>
          </a:p>
          <a:p>
            <a:pPr lvl="1"/>
            <a:r>
              <a:rPr lang="fr-FR" altLang="en-US" dirty="0" err="1" smtClean="0"/>
              <a:t>Agreed</a:t>
            </a:r>
            <a:r>
              <a:rPr lang="fr-FR" altLang="en-US" dirty="0" smtClean="0"/>
              <a:t> on conclusion section of the TR.</a:t>
            </a:r>
            <a:endParaRPr lang="en-US" altLang="en-US" i="1" dirty="0"/>
          </a:p>
          <a:p>
            <a:r>
              <a:rPr lang="en-GB" altLang="en-US" dirty="0"/>
              <a:t>Work/Study Item Completion: </a:t>
            </a:r>
            <a:r>
              <a:rPr lang="en-GB" altLang="en-US" dirty="0" smtClean="0"/>
              <a:t>100%</a:t>
            </a:r>
            <a:endParaRPr lang="en-GB" altLang="en-US" dirty="0"/>
          </a:p>
          <a:p>
            <a:r>
              <a:rPr lang="en-GB" altLang="en-US" dirty="0" smtClean="0"/>
              <a:t>TR </a:t>
            </a:r>
            <a:r>
              <a:rPr lang="en-GB" altLang="en-US" dirty="0"/>
              <a:t>completion: </a:t>
            </a:r>
            <a:r>
              <a:rPr lang="en-GB" altLang="en-US" dirty="0" smtClean="0"/>
              <a:t>100 </a:t>
            </a:r>
            <a:r>
              <a:rPr lang="en-GB" altLang="en-US" dirty="0"/>
              <a:t>%</a:t>
            </a: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S1-151628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MAPN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en-US" dirty="0"/>
              <a:t>Number of slots assigned at this meeting</a:t>
            </a:r>
          </a:p>
          <a:p>
            <a:pPr lvl="1"/>
            <a:r>
              <a:rPr lang="en-GB" altLang="en-US" dirty="0"/>
              <a:t>sum of plenary and drafting slots: 2</a:t>
            </a:r>
          </a:p>
          <a:p>
            <a:r>
              <a:rPr lang="en-GB" altLang="en-US" dirty="0"/>
              <a:t>Number of slots requested for next meeting</a:t>
            </a:r>
          </a:p>
          <a:p>
            <a:pPr lvl="1"/>
            <a:r>
              <a:rPr lang="en-GB" altLang="en-US" dirty="0"/>
              <a:t>sum of plenary and drafting slots: 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S1-151628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MAPN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en-US" sz="2400" dirty="0"/>
              <a:t>Target completion date in WID: 03/2014 SA#63 </a:t>
            </a:r>
          </a:p>
          <a:p>
            <a:r>
              <a:rPr lang="en-GB" altLang="en-US" sz="2400" dirty="0"/>
              <a:t>Current target completion date: 06/2015 SA#68 </a:t>
            </a:r>
          </a:p>
          <a:p>
            <a:r>
              <a:rPr lang="en-GB" altLang="en-US" sz="2400" dirty="0"/>
              <a:t>Will target completion date be met? </a:t>
            </a:r>
            <a:r>
              <a:rPr lang="en-GB" altLang="en-US" sz="2400" dirty="0" smtClean="0"/>
              <a:t>YES</a:t>
            </a:r>
            <a:endParaRPr lang="en-GB" altLang="en-US" sz="24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S1-151628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en-US" smtClean="0"/>
              <a:t>MAPN Agreed documents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en-US" smtClean="0"/>
              <a:t>List of agreed documents at this meeting:</a:t>
            </a:r>
          </a:p>
          <a:p>
            <a:endParaRPr lang="en-GB" altLang="en-US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28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0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 eaLnBrk="0" hangingPunct="0">
              <a:spcBef>
                <a:spcPct val="0"/>
              </a:spcBef>
              <a:buSzTx/>
              <a:buFontTx/>
              <a:buNone/>
            </a:pPr>
            <a:r>
              <a:rPr lang="en-GB" altLang="en-US" dirty="0" smtClean="0">
                <a:solidFill>
                  <a:schemeClr val="tx1"/>
                </a:solidFill>
              </a:rPr>
              <a:t>S1-151628</a:t>
            </a:r>
            <a:r>
              <a:rPr lang="en-GB" altLang="en-US" dirty="0" smtClean="0">
                <a:solidFill>
                  <a:schemeClr val="tx1"/>
                </a:solidFill>
              </a:rPr>
              <a:t>		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100000"/>
              <a:buChar char="•"/>
              <a:defRPr sz="2800" b="1">
                <a:solidFill>
                  <a:srgbClr val="003399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SzPct val="100000"/>
              <a:buChar char="–"/>
              <a:defRPr sz="2400" b="1">
                <a:solidFill>
                  <a:srgbClr val="003399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SzPct val="100000"/>
              <a:buChar char="•"/>
              <a:defRPr sz="2000" b="1">
                <a:solidFill>
                  <a:srgbClr val="003399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SzPct val="100000"/>
              <a:buChar char="–"/>
              <a:defRPr b="1">
                <a:solidFill>
                  <a:srgbClr val="003399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Char char="»"/>
              <a:defRPr sz="1600" b="1">
                <a:solidFill>
                  <a:srgbClr val="003399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884980CC-D615-4FF5-9930-E43FCB76164F}" type="slidenum">
              <a:rPr lang="en-GB" altLang="en-US" sz="1600" b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6</a:t>
            </a:fld>
            <a:endParaRPr lang="en-GB" altLang="en-US" sz="1600" b="0">
              <a:solidFill>
                <a:schemeClr val="tx1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326486"/>
              </p:ext>
            </p:extLst>
          </p:nvPr>
        </p:nvGraphicFramePr>
        <p:xfrm>
          <a:off x="684213" y="1844675"/>
          <a:ext cx="7772400" cy="1471862"/>
        </p:xfrm>
        <a:graphic>
          <a:graphicData uri="http://schemas.openxmlformats.org/drawingml/2006/table">
            <a:tbl>
              <a:tblPr/>
              <a:tblGrid>
                <a:gridCol w="1182687"/>
                <a:gridCol w="2516188"/>
                <a:gridCol w="4073525"/>
              </a:tblGrid>
              <a:tr h="490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S1-151467</a:t>
                      </a:r>
                      <a:endParaRPr kumimoji="0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6527" marR="5652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Rapporteur</a:t>
                      </a:r>
                      <a:endParaRPr kumimoji="0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6527" marR="5652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Cover page</a:t>
                      </a:r>
                      <a:endParaRPr kumimoji="0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100000"/>
                        <a:defRPr sz="2400" b="1">
                          <a:solidFill>
                            <a:srgbClr val="003399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100000"/>
                        <a:defRPr sz="2000" b="1">
                          <a:solidFill>
                            <a:srgbClr val="003399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100000"/>
                        <a:defRPr b="1">
                          <a:solidFill>
                            <a:srgbClr val="003399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100000"/>
                        <a:defRPr sz="1600" b="1">
                          <a:solidFill>
                            <a:srgbClr val="003399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S1-151549</a:t>
                      </a:r>
                      <a:endParaRPr kumimoji="0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6527" marR="5652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100000"/>
                        <a:defRPr sz="2400" b="1">
                          <a:solidFill>
                            <a:srgbClr val="003399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100000"/>
                        <a:defRPr sz="2000" b="1">
                          <a:solidFill>
                            <a:srgbClr val="003399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100000"/>
                        <a:defRPr b="1">
                          <a:solidFill>
                            <a:srgbClr val="003399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100000"/>
                        <a:defRPr sz="1600" b="1">
                          <a:solidFill>
                            <a:srgbClr val="003399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Rapporteur</a:t>
                      </a:r>
                      <a:endParaRPr kumimoji="0" lang="en-US" alt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56527" marR="5652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100000"/>
                        <a:defRPr sz="2400" b="1">
                          <a:solidFill>
                            <a:srgbClr val="003399"/>
                          </a:solidFill>
                          <a:latin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SzPct val="100000"/>
                        <a:defRPr sz="2000" b="1">
                          <a:solidFill>
                            <a:srgbClr val="003399"/>
                          </a:solidFill>
                          <a:latin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SzPct val="100000"/>
                        <a:defRPr b="1">
                          <a:solidFill>
                            <a:srgbClr val="003399"/>
                          </a:solidFill>
                          <a:latin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SzPct val="100000"/>
                        <a:defRPr sz="1600" b="1">
                          <a:solidFill>
                            <a:srgbClr val="003399"/>
                          </a:solidFill>
                          <a:latin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SzPct val="100000"/>
                        <a:defRPr sz="1400" b="1">
                          <a:solidFill>
                            <a:srgbClr val="003399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TR 22.802 v1.1.0</a:t>
                      </a:r>
                      <a:endParaRPr kumimoji="0" lang="en-US" alt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S1-151606</a:t>
                      </a:r>
                    </a:p>
                  </a:txBody>
                  <a:tcPr marL="56527" marR="5652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Telefonica</a:t>
                      </a:r>
                    </a:p>
                  </a:txBody>
                  <a:tcPr marL="56527" marR="56527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LS on MAPN TR</a:t>
                      </a:r>
                    </a:p>
                  </a:txBody>
                  <a:tcPr marL="25400" marR="254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8466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36</TotalTime>
  <Words>189</Words>
  <Application>Microsoft Office PowerPoint</Application>
  <PresentationFormat>On-screen Show (4:3)</PresentationFormat>
  <Paragraphs>56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MS Mincho</vt:lpstr>
      <vt:lpstr>Arial</vt:lpstr>
      <vt:lpstr>Bookman Old Style</vt:lpstr>
      <vt:lpstr>Calibri</vt:lpstr>
      <vt:lpstr>Times New Roman</vt:lpstr>
      <vt:lpstr>Blank Presentation</vt:lpstr>
      <vt:lpstr>MAPN Status Update</vt:lpstr>
      <vt:lpstr>MAPN Status</vt:lpstr>
      <vt:lpstr>MAPN Progress</vt:lpstr>
      <vt:lpstr>MAPN Meeting Time</vt:lpstr>
      <vt:lpstr>MAPN Completion Date</vt:lpstr>
      <vt:lpstr>MAPN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LTP12</cp:lastModifiedBy>
  <cp:revision>304</cp:revision>
  <cp:lastPrinted>2000-01-14T10:02:55Z</cp:lastPrinted>
  <dcterms:created xsi:type="dcterms:W3CDTF">1999-11-22T09:19:47Z</dcterms:created>
  <dcterms:modified xsi:type="dcterms:W3CDTF">2015-04-17T21:54:42Z</dcterms:modified>
  <cp:category>Presentation</cp:category>
</cp:coreProperties>
</file>