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4"/>
  </p:notesMasterIdLst>
  <p:sldIdLst>
    <p:sldId id="257" r:id="rId3"/>
    <p:sldId id="258" r:id="rId4"/>
    <p:sldId id="262" r:id="rId5"/>
    <p:sldId id="263" r:id="rId6"/>
    <p:sldId id="272" r:id="rId7"/>
    <p:sldId id="273" r:id="rId8"/>
    <p:sldId id="274" r:id="rId9"/>
    <p:sldId id="275" r:id="rId10"/>
    <p:sldId id="282" r:id="rId11"/>
    <p:sldId id="283" r:id="rId12"/>
    <p:sldId id="28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5"/>
  <c:chart>
    <c:title>
      <c:tx>
        <c:rich>
          <a:bodyPr/>
          <a:lstStyle/>
          <a:p>
            <a:pPr>
              <a:defRPr sz="1600">
                <a:latin typeface="微软雅黑" pitchFamily="34" charset="-122"/>
                <a:ea typeface="微软雅黑" pitchFamily="34" charset="-122"/>
              </a:defRPr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User Requirements</a:t>
            </a:r>
            <a:endParaRPr lang="zh-CN" sz="1600" dirty="0">
              <a:latin typeface="微软雅黑" pitchFamily="34" charset="-122"/>
              <a:ea typeface="微软雅黑" pitchFamily="34" charset="-122"/>
            </a:endParaRPr>
          </a:p>
        </c:rich>
      </c:tx>
      <c:layout/>
    </c:title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Lbls>
            <c:showVal val="1"/>
          </c:dLbls>
          <c:cat>
            <c:strRef>
              <c:f>Sheet1!$A$2:$A$11</c:f>
              <c:strCache>
                <c:ptCount val="10"/>
                <c:pt idx="0">
                  <c:v>VOD</c:v>
                </c:pt>
                <c:pt idx="1">
                  <c:v>Location Share</c:v>
                </c:pt>
                <c:pt idx="2">
                  <c:v>Official Accounts</c:v>
                </c:pt>
                <c:pt idx="3">
                  <c:v>QR Code</c:v>
                </c:pt>
                <c:pt idx="4">
                  <c:v>Group Chat</c:v>
                </c:pt>
                <c:pt idx="5">
                  <c:v>Making Friends</c:v>
                </c:pt>
                <c:pt idx="6">
                  <c:v>Social Circle</c:v>
                </c:pt>
                <c:pt idx="7">
                  <c:v>Multimedia Images</c:v>
                </c:pt>
                <c:pt idx="8">
                  <c:v>Voice Chat</c:v>
                </c:pt>
                <c:pt idx="9">
                  <c:v>Voice / SMS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0.16000000000000003</c:v>
                </c:pt>
                <c:pt idx="1">
                  <c:v>0.22000000000000003</c:v>
                </c:pt>
                <c:pt idx="2">
                  <c:v>0.22000000000000003</c:v>
                </c:pt>
                <c:pt idx="3">
                  <c:v>0.3300000000000004</c:v>
                </c:pt>
                <c:pt idx="4">
                  <c:v>0.4</c:v>
                </c:pt>
                <c:pt idx="5">
                  <c:v>0.5</c:v>
                </c:pt>
                <c:pt idx="6">
                  <c:v>0.61000000000000054</c:v>
                </c:pt>
                <c:pt idx="7">
                  <c:v>0.77000000000000057</c:v>
                </c:pt>
                <c:pt idx="8">
                  <c:v>0.98</c:v>
                </c:pt>
                <c:pt idx="9">
                  <c:v>1</c:v>
                </c:pt>
              </c:numCache>
            </c:numRef>
          </c:val>
        </c:ser>
        <c:dLbls>
          <c:showVal val="1"/>
        </c:dLbls>
        <c:gapWidth val="95"/>
        <c:overlap val="100"/>
        <c:axId val="81897344"/>
        <c:axId val="81898880"/>
      </c:barChart>
      <c:catAx>
        <c:axId val="81897344"/>
        <c:scaling>
          <c:orientation val="minMax"/>
        </c:scaling>
        <c:axPos val="l"/>
        <c:majorTickMark val="none"/>
        <c:tickLblPos val="nextTo"/>
        <c:crossAx val="81898880"/>
        <c:crosses val="autoZero"/>
        <c:auto val="1"/>
        <c:lblAlgn val="ctr"/>
        <c:lblOffset val="100"/>
      </c:catAx>
      <c:valAx>
        <c:axId val="81898880"/>
        <c:scaling>
          <c:orientation val="minMax"/>
        </c:scaling>
        <c:delete val="1"/>
        <c:axPos val="b"/>
        <c:numFmt formatCode="0%" sourceLinked="1"/>
        <c:majorTickMark val="none"/>
        <c:tickLblPos val="none"/>
        <c:crossAx val="81897344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CEE53-62C5-42D3-A6B4-F8947F3280BF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7CC24-80E3-455D-BF1F-F298A0375B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85823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85823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7CC24-80E3-455D-BF1F-F298A0375B5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7CC24-80E3-455D-BF1F-F298A0375B5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85823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85823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85823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85823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85823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85823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7CC24-80E3-455D-BF1F-F298A0375B5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7CC24-80E3-455D-BF1F-F298A0375B5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7CC24-80E3-455D-BF1F-F298A0375B5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85823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85823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" y="868739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" y="0"/>
            <a:ext cx="2972177" cy="45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7CC24-80E3-455D-BF1F-F298A0375B5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/>
          <p:nvPr userDrawn="1"/>
        </p:nvSpPr>
        <p:spPr>
          <a:xfrm>
            <a:off x="8748713" y="6608763"/>
            <a:ext cx="3952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543B7AD-D17D-432E-8B1E-458E08669D15}" type="slidenum">
              <a:rPr lang="zh-CN" altLang="en-US" sz="1200" b="1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40632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60F93-8CD2-48CC-860E-28D25A37C831}" type="datetimeFigureOut">
              <a:rPr lang="zh-CN" altLang="en-US" smtClean="0"/>
              <a:pPr/>
              <a:t>2014/11/6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D9FBA-7B79-4ADA-B48F-C11C66CD7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Discussion Paper</a:t>
            </a:r>
            <a:br>
              <a:rPr lang="en-US" dirty="0" smtClean="0"/>
            </a:br>
            <a:r>
              <a:rPr lang="en-US" dirty="0" smtClean="0"/>
              <a:t>Message Service Evolution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China Mobile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613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S1-144347</a:t>
            </a:r>
            <a:endParaRPr lang="en-GB" b="1" dirty="0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Setup a study item in R14 to study the message service evolution</a:t>
            </a:r>
          </a:p>
          <a:p>
            <a:pPr lvl="1"/>
            <a:r>
              <a:rPr lang="en-US" altLang="zh-CN" dirty="0" smtClean="0"/>
              <a:t>Redefine message service: requirements and technical solutions</a:t>
            </a:r>
          </a:p>
          <a:p>
            <a:pPr lvl="1"/>
            <a:r>
              <a:rPr lang="en-US" altLang="zh-CN" dirty="0" smtClean="0"/>
              <a:t>smooth migration from SMS/MMS to the NEW message service</a:t>
            </a:r>
          </a:p>
          <a:p>
            <a:endParaRPr lang="nl-NL" dirty="0" smtClean="0"/>
          </a:p>
          <a:p>
            <a:r>
              <a:rPr lang="nl-NL" dirty="0" smtClean="0"/>
              <a:t>Consider the cooperation </a:t>
            </a:r>
            <a:r>
              <a:rPr lang="nl-NL" dirty="0"/>
              <a:t>with GSMA on RCS </a:t>
            </a:r>
            <a:r>
              <a:rPr lang="nl-NL" dirty="0" smtClean="0"/>
              <a:t>standards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i="1" dirty="0" smtClean="0"/>
              <a:t>Thank you !</a:t>
            </a:r>
            <a:endParaRPr lang="zh-CN" altLang="en-US" i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MNO’s message services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35052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b="1" u="sng" dirty="0" smtClean="0"/>
              <a:t>SMS</a:t>
            </a:r>
            <a:r>
              <a:rPr lang="en-GB" dirty="0" smtClean="0"/>
              <a:t> has been a great success but </a:t>
            </a:r>
            <a:r>
              <a:rPr lang="en-GB" dirty="0"/>
              <a:t>can no longer fully address various emerging demands of subscribers </a:t>
            </a:r>
            <a:endParaRPr lang="en-GB" dirty="0" smtClean="0"/>
          </a:p>
          <a:p>
            <a:r>
              <a:rPr lang="en-US" b="1" u="sng" dirty="0" smtClean="0"/>
              <a:t>MMS</a:t>
            </a:r>
            <a:r>
              <a:rPr lang="en-US" dirty="0" smtClean="0"/>
              <a:t> is seldom used by </a:t>
            </a:r>
            <a:r>
              <a:rPr lang="en-GB" dirty="0" smtClean="0"/>
              <a:t>subscribers </a:t>
            </a:r>
            <a:r>
              <a:rPr lang="en-US" dirty="0" smtClean="0"/>
              <a:t>due to poor user experience</a:t>
            </a:r>
          </a:p>
          <a:p>
            <a:r>
              <a:rPr lang="en-US" b="1" u="sng" dirty="0" smtClean="0"/>
              <a:t>IMS Messaging Service </a:t>
            </a:r>
            <a:r>
              <a:rPr lang="en-US" dirty="0" smtClean="0"/>
              <a:t>is still a unknown story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5410200"/>
            <a:ext cx="82296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OTT messaging services are in rapid growing and destroying operators’ revenues in mobile messaging service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OTT Success?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5" name="Rectangle 4"/>
          <p:cNvSpPr/>
          <p:nvPr/>
        </p:nvSpPr>
        <p:spPr>
          <a:xfrm>
            <a:off x="533400" y="1371600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rgbClr val="C00000"/>
                </a:solidFill>
                <a:latin typeface="Arial" charset="0"/>
              </a:rPr>
              <a:t>fully address various emerging demands</a:t>
            </a:r>
          </a:p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rgbClr val="C00000"/>
                </a:solidFill>
                <a:latin typeface="Arial" charset="0"/>
              </a:rPr>
              <a:t>communication + social</a:t>
            </a:r>
          </a:p>
          <a:p>
            <a:pPr>
              <a:buFont typeface="Arial" pitchFamily="34" charset="0"/>
              <a:buChar char="•"/>
            </a:pPr>
            <a:r>
              <a:rPr lang="en-US" altLang="zh-CN" b="1" dirty="0" smtClean="0">
                <a:solidFill>
                  <a:srgbClr val="C00000"/>
                </a:solidFill>
                <a:latin typeface="Arial" charset="0"/>
              </a:rPr>
              <a:t>free</a:t>
            </a:r>
          </a:p>
          <a:p>
            <a:r>
              <a:rPr lang="en-US" altLang="zh-CN" b="1" dirty="0" smtClean="0">
                <a:solidFill>
                  <a:srgbClr val="C00000"/>
                </a:solidFill>
                <a:latin typeface="Arial" charset="0"/>
              </a:rPr>
              <a:t>  </a:t>
            </a:r>
            <a:endParaRPr lang="zh-CN" alt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457200" y="2268379"/>
            <a:ext cx="7509403" cy="3218021"/>
            <a:chOff x="457200" y="2268379"/>
            <a:chExt cx="7509403" cy="3218021"/>
          </a:xfrm>
        </p:grpSpPr>
        <p:sp>
          <p:nvSpPr>
            <p:cNvPr id="6" name="椭圆 18"/>
            <p:cNvSpPr/>
            <p:nvPr/>
          </p:nvSpPr>
          <p:spPr>
            <a:xfrm>
              <a:off x="4314852" y="2802854"/>
              <a:ext cx="3643338" cy="2180169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7" name="椭圆 20"/>
            <p:cNvSpPr/>
            <p:nvPr/>
          </p:nvSpPr>
          <p:spPr>
            <a:xfrm>
              <a:off x="4328532" y="3588672"/>
              <a:ext cx="2001974" cy="65616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Voice</a:t>
              </a:r>
              <a:r>
                <a:rPr kumimoji="1" lang="zh-CN" altLang="en-US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：</a:t>
              </a: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narrow-band</a:t>
              </a:r>
              <a:endParaRPr kumimoji="1"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SMS</a:t>
              </a:r>
              <a:r>
                <a:rPr kumimoji="1" lang="zh-CN" altLang="en-US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：</a:t>
              </a:r>
              <a:r>
                <a:rPr kumimoji="1" lang="zh-CN" altLang="zh-CN" sz="12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7</a:t>
              </a: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0</a:t>
              </a:r>
              <a:r>
                <a:rPr kumimoji="1" lang="zh-CN" altLang="en-US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 </a:t>
              </a: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words</a:t>
              </a:r>
              <a:endParaRPr kumimoji="1"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8" name="文本框 16"/>
            <p:cNvSpPr txBox="1"/>
            <p:nvPr/>
          </p:nvSpPr>
          <p:spPr>
            <a:xfrm>
              <a:off x="5243546" y="2896271"/>
              <a:ext cx="1893147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Multimedia Images</a:t>
              </a:r>
              <a:endParaRPr kumimoji="1"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9" name="文本框 25"/>
            <p:cNvSpPr txBox="1"/>
            <p:nvPr/>
          </p:nvSpPr>
          <p:spPr>
            <a:xfrm>
              <a:off x="6898523" y="3268511"/>
              <a:ext cx="308546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err="1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VoD</a:t>
              </a:r>
              <a:endParaRPr kumimoji="1"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0" name="文本框 28"/>
            <p:cNvSpPr txBox="1"/>
            <p:nvPr/>
          </p:nvSpPr>
          <p:spPr>
            <a:xfrm>
              <a:off x="6280196" y="3629002"/>
              <a:ext cx="1045671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Voice Chat</a:t>
              </a:r>
              <a:endParaRPr kumimoji="1"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1" name="文本框 29"/>
            <p:cNvSpPr txBox="1"/>
            <p:nvPr/>
          </p:nvSpPr>
          <p:spPr>
            <a:xfrm>
              <a:off x="6834562" y="3838360"/>
              <a:ext cx="1132041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kumimoji="1" lang="en-US" altLang="zh-CN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Group Chat</a:t>
              </a:r>
              <a:endParaRPr kumimoji="1"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2" name="文本框 30"/>
            <p:cNvSpPr txBox="1"/>
            <p:nvPr/>
          </p:nvSpPr>
          <p:spPr>
            <a:xfrm>
              <a:off x="5644990" y="3348702"/>
              <a:ext cx="117019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Public Accounts</a:t>
              </a:r>
              <a:endParaRPr kumimoji="1"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5312613" y="4287279"/>
              <a:ext cx="573875" cy="33855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6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Social</a:t>
              </a:r>
              <a:endParaRPr kumimoji="1"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4" name="文本框 35"/>
            <p:cNvSpPr txBox="1"/>
            <p:nvPr/>
          </p:nvSpPr>
          <p:spPr>
            <a:xfrm>
              <a:off x="6588181" y="4420272"/>
              <a:ext cx="655629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QR Code</a:t>
              </a:r>
              <a:endParaRPr kumimoji="1"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5" name="文本框 37"/>
            <p:cNvSpPr txBox="1"/>
            <p:nvPr/>
          </p:nvSpPr>
          <p:spPr>
            <a:xfrm>
              <a:off x="5529298" y="4634586"/>
              <a:ext cx="883255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E – Business</a:t>
              </a:r>
              <a:endParaRPr kumimoji="1"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6" name="文本框 39"/>
            <p:cNvSpPr txBox="1"/>
            <p:nvPr/>
          </p:nvSpPr>
          <p:spPr>
            <a:xfrm>
              <a:off x="5351082" y="2358453"/>
              <a:ext cx="1749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600" b="1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OTT </a:t>
              </a:r>
              <a:r>
                <a:rPr kumimoji="1" lang="en-US" altLang="zh-CN" sz="1600" b="1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Features</a:t>
              </a:r>
              <a:endParaRPr kumimoji="1" lang="zh-CN" altLang="en-US" sz="16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43480" y="3134388"/>
              <a:ext cx="1269578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Location Analysis</a:t>
              </a:r>
              <a:endParaRPr kumimoji="1"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graphicFrame>
          <p:nvGraphicFramePr>
            <p:cNvPr id="18" name="图表 31"/>
            <p:cNvGraphicFramePr/>
            <p:nvPr/>
          </p:nvGraphicFramePr>
          <p:xfrm>
            <a:off x="457200" y="2268379"/>
            <a:ext cx="3571900" cy="30718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文本框 25"/>
            <p:cNvSpPr txBox="1"/>
            <p:nvPr/>
          </p:nvSpPr>
          <p:spPr>
            <a:xfrm>
              <a:off x="6457992" y="4134520"/>
              <a:ext cx="1130118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20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微软雅黑"/>
                </a:rPr>
                <a:t>Making Friends</a:t>
              </a:r>
              <a:endParaRPr kumimoji="1"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20" name="Rectangle 2"/>
            <p:cNvSpPr>
              <a:spLocks noChangeArrowheads="1"/>
            </p:cNvSpPr>
            <p:nvPr/>
          </p:nvSpPr>
          <p:spPr bwMode="auto">
            <a:xfrm>
              <a:off x="1676400" y="5240179"/>
              <a:ext cx="578647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Source: </a:t>
              </a:r>
              <a:r>
                <a:rPr kumimoji="0" lang="en-US" altLang="zh-CN" sz="1000" b="0" i="1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Communication Behaviors of Urban Consumers in China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1F497D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, by Ericsson Consumer-Lab, Nov, 2013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pic>
        <p:nvPicPr>
          <p:cNvPr id="18434" name="Picture 2" descr="http://ts1.mm.bing.net/th?&amp;id=HN.608045070264240657&amp;w=300&amp;h=300&amp;c=0&amp;pid=1.9&amp;rs=0&amp;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5410200"/>
            <a:ext cx="1523999" cy="1447800"/>
          </a:xfrm>
          <a:prstGeom prst="rect">
            <a:avLst/>
          </a:prstGeom>
          <a:noFill/>
        </p:spPr>
      </p:pic>
      <p:pic>
        <p:nvPicPr>
          <p:cNvPr id="18436" name="Picture 4" descr="http://ts1.mm.bing.net/th?&amp;id=HN.608006265232688479&amp;w=300&amp;h=300&amp;c=0&amp;pid=1.9&amp;rs=0&amp;p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6200" y="5486400"/>
            <a:ext cx="1295401" cy="1144272"/>
          </a:xfrm>
          <a:prstGeom prst="rect">
            <a:avLst/>
          </a:prstGeom>
          <a:noFill/>
        </p:spPr>
      </p:pic>
      <p:pic>
        <p:nvPicPr>
          <p:cNvPr id="18438" name="Picture 6" descr="http://ts1.mm.bing.net/th?&amp;id=HN.608003172856499355&amp;w=300&amp;h=300&amp;c=0&amp;pid=1.9&amp;rs=0&amp;p=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5410200"/>
            <a:ext cx="1257300" cy="1257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457200" y="2362200"/>
            <a:ext cx="8229600" cy="1752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We need redefine MNO’s message service in term of features, user experience and business model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MNO’s message service evolution</a:t>
            </a:r>
            <a:br>
              <a:rPr lang="en-US" altLang="zh-CN" dirty="0" smtClean="0"/>
            </a:br>
            <a:r>
              <a:rPr lang="en-US" altLang="zh-CN" dirty="0" smtClean="0"/>
              <a:t>-- enhanced </a:t>
            </a:r>
            <a:r>
              <a:rPr lang="en-US" altLang="zh-CN" dirty="0"/>
              <a:t>f</a:t>
            </a:r>
            <a:r>
              <a:rPr lang="en-US" altLang="zh-CN" dirty="0" smtClean="0"/>
              <a:t>eatures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4724400" cy="1523999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Rich contents</a:t>
            </a:r>
          </a:p>
          <a:p>
            <a:pPr lvl="1"/>
            <a:r>
              <a:rPr lang="en-US" dirty="0"/>
              <a:t>text, audio, video, picture, emoticons, vCard, </a:t>
            </a:r>
            <a:r>
              <a:rPr lang="en-US" dirty="0" smtClean="0"/>
              <a:t>geo-location, etc.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Group chat</a:t>
            </a:r>
          </a:p>
          <a:p>
            <a:pPr lvl="1"/>
            <a:r>
              <a:rPr lang="en-US" altLang="zh-CN" dirty="0" smtClean="0"/>
              <a:t>Social </a:t>
            </a:r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0963" name="Object 1"/>
          <p:cNvPicPr>
            <a:picLocks noChangeArrowheads="1"/>
          </p:cNvPicPr>
          <p:nvPr/>
        </p:nvPicPr>
        <p:blipFill>
          <a:blip r:embed="rId3"/>
          <a:srcRect r="-249" b="-285"/>
          <a:stretch>
            <a:fillRect/>
          </a:stretch>
        </p:blipFill>
        <p:spPr bwMode="auto">
          <a:xfrm>
            <a:off x="4800600" y="1600200"/>
            <a:ext cx="4089400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 dirty="0"/>
          </a:p>
        </p:txBody>
      </p:sp>
      <p:sp>
        <p:nvSpPr>
          <p:cNvPr id="8" name="Rectangle 7"/>
          <p:cNvSpPr/>
          <p:nvPr/>
        </p:nvSpPr>
        <p:spPr>
          <a:xfrm>
            <a:off x="4572000" y="58160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/>
            <a:r>
              <a:rPr lang="en-US" sz="1600" dirty="0" smtClean="0"/>
              <a:t>Unified session view for different type of contents</a:t>
            </a:r>
            <a:endParaRPr lang="zh-CN" altLang="en-US" sz="1600" dirty="0" smtClean="0"/>
          </a:p>
          <a:p>
            <a:r>
              <a:rPr lang="en-GB" sz="1600" dirty="0" smtClean="0"/>
              <a:t>Unified composing interface for multi type of media</a:t>
            </a:r>
            <a:endParaRPr lang="zh-CN" altLang="en-US" sz="1600" dirty="0"/>
          </a:p>
        </p:txBody>
      </p:sp>
      <p:pic>
        <p:nvPicPr>
          <p:cNvPr id="9" name="Picture 5" descr="C:\Users\cmcc\Documents\2013年工作\个人融合通信产品研发\高保真\921\调整后稿件\调整后稿件\Message_Gro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200400"/>
            <a:ext cx="1800000" cy="32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altLang="zh-CN" dirty="0" smtClean="0"/>
              <a:t>MNO’s message service evolution</a:t>
            </a:r>
            <a:br>
              <a:rPr lang="en-US" altLang="zh-CN" dirty="0" smtClean="0"/>
            </a:br>
            <a:r>
              <a:rPr lang="en-US" altLang="zh-CN" dirty="0" smtClean="0"/>
              <a:t>-- ubiquitous access</a:t>
            </a:r>
            <a:endParaRPr lang="zh-CN" alt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828800"/>
            <a:ext cx="3581400" cy="1143000"/>
          </a:xfrm>
        </p:spPr>
        <p:txBody>
          <a:bodyPr/>
          <a:lstStyle/>
          <a:p>
            <a:r>
              <a:rPr lang="en-US" altLang="zh-CN" dirty="0" smtClean="0"/>
              <a:t>Access anywhere</a:t>
            </a:r>
          </a:p>
          <a:p>
            <a:pPr lvl="1"/>
            <a:r>
              <a:rPr lang="en-US" altLang="zh-CN" dirty="0"/>
              <a:t>c</a:t>
            </a:r>
            <a:r>
              <a:rPr lang="en-US" altLang="zh-CN" dirty="0" smtClean="0"/>
              <a:t>ell and  Wi-Fi</a:t>
            </a:r>
          </a:p>
        </p:txBody>
      </p:sp>
      <p:pic>
        <p:nvPicPr>
          <p:cNvPr id="45060" name="Picture 4" descr="http://ts1.mm.bing.net/th?&amp;id=HN.608015336201782815&amp;w=300&amp;h=300&amp;c=0&amp;pid=1.9&amp;rs=0&amp;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931" y="3886201"/>
            <a:ext cx="2165683" cy="1371600"/>
          </a:xfrm>
          <a:prstGeom prst="rect">
            <a:avLst/>
          </a:prstGeom>
          <a:noFill/>
        </p:spPr>
      </p:pic>
      <p:pic>
        <p:nvPicPr>
          <p:cNvPr id="45062" name="Picture 6" descr="http://ts1.mm.bing.net/th?&amp;id=HN.608000200745750278&amp;w=300&amp;h=300&amp;c=0&amp;pid=1.9&amp;rs=0&amp;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9731" y="3886200"/>
            <a:ext cx="1897469" cy="1600200"/>
          </a:xfrm>
          <a:prstGeom prst="rect">
            <a:avLst/>
          </a:prstGeom>
          <a:noFill/>
        </p:spPr>
      </p:pic>
      <p:sp>
        <p:nvSpPr>
          <p:cNvPr id="13" name="Content Placeholder 9"/>
          <p:cNvSpPr txBox="1">
            <a:spLocks/>
          </p:cNvSpPr>
          <p:nvPr/>
        </p:nvSpPr>
        <p:spPr>
          <a:xfrm>
            <a:off x="4876800" y="1752600"/>
            <a:ext cx="38862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Connect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anything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en-US" altLang="zh-CN" sz="2800" dirty="0" smtClean="0"/>
              <a:t>human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machine</a:t>
            </a:r>
          </a:p>
        </p:txBody>
      </p:sp>
      <p:sp>
        <p:nvSpPr>
          <p:cNvPr id="45076" name="AutoShape 20" descr="data:image/jpeg;base64,/9j/4AAQSkZJRgABAQEAYABgAAD/2wBDAAoHBwkHBgoJCAkLCwoMDxkQDw4ODx4WFxIZJCAmJSMgIyIoLTkwKCo2KyIjMkQyNjs9QEBAJjBGS0U+Sjk/QD3/2wBDAQsLCw8NDx0QEB09KSMpPT09PT09PT09PT09PT09PT09PT09PT09PT09PT09PT09PT09PT09PT09PT09PT09PT3/wAARCACHAO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gUUsauQwEkVPbW6OcjJA74q1sCjAr01Gx5rlcgK4GKjYYFTkU3fDGC0hb5ecAUWFewlpYS3sypHtyckBmVQfxJAqdrWT7dHYIYfPZgiqsqkbj2JBxWxDoMEkhikN1czwKslzDbxfKNwyIwepY5GTwAM1sMmpJdW1zKYraSeMCK3kjUIkwBLMxxnaoXd1ySRT22MnUuzkLq0ezELGWKWOZS6PHnDAEg8EA9RUSORW1f6TDOlxeWk+W2rcmEgY8p+6n2YkEGsjyiMk8ChFJpk0EMN4JFuc+VGm9sKGPUDjp61DN4at7mGaTTbicyR4JiljyCCccEZNTWsvku5CJIrrtdW5BXIP9BWpJqttY6ddXdvaNb+X5YAWbDOxYkZbHTjpQ7PcXM0/dOKdbvTbl03vFIvB2NUlrHLePtEcjDOGdUZgPrgGpWk+1pPcRo5k80mTc4bg5JParlgqXek/2daXBhvZbguFGQjKF6Fh06E/hSSVzWUrK5JJoVsIXkT7SUQEscPwPf93UNxpHkSW6QBi0jMnzMGAxj5sgDgg56Vu2FzLcaW0kFzM5SBopPlxvbaRk/WqUGt2puBBdx+TKmQsrcKcheo7dOvStJQSOeM6jdux0GmaJC9laqboxyTiTyIxHuB2ZzubPGcHtVROgro9H80aLsE1qJJN32UMmTxu38/nj0zWFBbNMgKtGo3BRubGSecDjk4qIvV3G9kIKvaVp51O78kzLCgQuzkZ4GOP1ps2mT2y7pzHGMEjexGQBk4yOvtWZoeuwy+IFBk8uEROF3cbmOMZz3q73WjId1rYua5ogu77yreaVoIiC0UUW5h9WJABI7DPFc/qvhv7JpK6jHPGV3BGjQMRkk4OW5HTBB711Z1uwt7u4kXyrjzGLq63EaspONynJ6ZGc1meINStn8NSxrLbSTyXIlZI5QQMkkgeoH/16TWhEJ1bo4oIQTTwpxTlnXp5Y4rY0mwivoPOUQTzMzJFaSSGIMw5J3fxYHOB6+1Zo7ZS5dzIVTTwDXSjRZlVnvtJsrW2UZknF0V8sf3sliDj0xzWRfQQ2V69sJTJ5eAXVCoJ9gefxp2IVS4ml6Vd6vd/ZrNUMgXcd7bQBnFRSxtBNJDIMOjFWHoQcGuntri1vpobXwvOdMnYfOkiFTM2Ou8ZPAzx369awbq1e2up4pnVpYnIc7t2W780xKd2VgCeB1qWFMmuv0zTr7RLGO1fy2bWPljIXIQkdycY+U/nWPd6PLpN+9rOVZkwQynIII4oTuxOVyOKIeWN3WipwMAUVoQUpYBEMbQAozgCurs/BthBpEd1q8sokcKxCvtVC2Nq+5yQK8vtNTuLVgolPlNwwYbgB616bZa9H4t0025vId9sm8QCJkeR1Hyck4xnt61i3fY0nGUSJfBtikknnzXMiE/Iu7YQPfHU1zfiHw4+mzxmB/MtpgdvmuqkH05IzXe2Np4gdWEq2uJDv/wBIUswL/M2P9zoFPBrlPFUsF86wG+a5kt3IBjtljj56kHJJ6AU+ZPQygpqV27ozkvZTtmmsbSW9VNguTdAZAGAWUNgsB3qAXepwSQ3ctw0v2Z/kLzCULu4IIyeDyKom0K8rg/hUkQ2Wd2CuOY+3u1Bvyo1LTUoBOlvZadb2qXMiLcYZpC65+6N33VzzgVHoreRc3N5Kiyx2UDShJBlS5IVMj0yc/hVKwYJqFsTwBKvX61c8PeILSwuLiGff5c5BZ1xg7STtbOcqc0Ca00Rfj1Q6tp97HNBb+fbKtwjxrhtu7awPtyD+FYus3rQ2cKRqCkku50YZDbRxn8zWzc+LrP8As2U6fb29s7gxmCGIASbhjc+Rkgc4A7muZjujeOwmjhYeW5B2YIIUkY/Ki/YUY63sVY55LqcgRqiCNyEQYGdp5960PDPh2bXrqVFn8lYlDMVGXOeOBVfT8eecf88ZP/QTU+nxyfaA0UjRsP4lOCPypLVmk72aWh0Nx4OlsJxbi4Se3lQsUaQI5x2xn9RWXrugS6cJ7mzAmhCwA7lDPGDHnn1HvW3ZXUkl1aJJM0pjbClzk85JyevWr1zKFil56/Zx/wCQ6rW9jGLcVrqcponjO60lIkkhhuI4g4iLAhoQw524wO/euvsLlI7ES2N5E7h1Yhvk6p93k5PXBA5rj9b0WNo2urQbD/FEBwfdf8KzmvZrLUjLBIyMAnQkfwiltuaWU9YnX6/fXl5LEi+VbWEal3V3VS77DkkDg89MDPNcdZ2crahbALuzKvQ+9acmpS6pGPOuJpSvIWSQtt+maSwGNStie0q/zot2COm5QtdFuriB59gVBFLOPkzlIyAx/M/pRDprDWo7C4LrmQKzRx5O0jOQPpWzpN28S3Ee5Qgt5SAyk9cZA+uBntxUujawNP1s6hdI9wSjhhuwST3yaVkNylqYurWMenanNbQNI0SkbGkTaSMfqPfvWz4f1+00fSJUmhaa48/fGm0DAIAJDc4PFXNX1S08QXystjHHstnG5juYEAsMEdK5s2kZ+65H15o6ktKcbTOoTxdAhhW5guZoZ1DMJplcINx527ecYrn9au477Wru7i3GKSQlMrg4xxx+FNdIjFCJI5maNNm6OQAEZJHBHvTU+x+aiNHdDcwXPmrxk4/u0xRhGOqLl/ZWVpHZHTr1riaRR5gAA2N+B4PPTpx1qrPbSWr7JRhsZ/CouIbghTkxvwfof/rVamle/mLydSAuF9P85porbcmhivBHHOVuBETtRyCFJ9BmtFQxALsWb1NbGr6pDeW0EMcEi4VJA8km4r8vAGPbHNZSrVRd0Yt3ALwKKlCjFFUI4S70+a0OZFBT+8pyKhgnktZhNC5SRehFdB/bNp8w2SMD2Kjn9azbyC1uPnsleJu6MRj8PSsXG2zOpTb0kjaHxB1SazWyuGxbEYZoyQ5H1Pb2/WkUpcKjwEOjMF47ZIFYVtpdw88aTW0o3KXC5ALADI/mPzqSKWTT5IplspEWYjarSnEnTjH4/rQrrcTjH7J6ZceBY7ee5ka2uBbR/aSuZflCqgMZ9eSW/KpvAfhjRtf8JwXt5bGaWd3Ejea4DbWIHANVtTspZPCzXTeDrqO5kaVJITfufJQLxIecEe2O1bnwkG34fWQ9JJf/AEM1yOcuXc640432OG+GnhzTPE2pasdVgab7G0fk/vWXZktnoR6Cj4heBE8NMmo6TGw0x8JIm4sYX7HJ52n9D9RWp8Fx/wATDxF/vRfzeu+Gp6drOo6roEyK8tuqrPBIOJI3UHcPbnB9D9RSlOSkUoJxOD+HXgvQ/EHhkX2pWjTXBuJE3ec6/KDwMAiq/gbw54a1G01CTWPKE8V7LDEHujGfLGAONw9TzXf+EfDv/CLaVLpyy+bELqSSJu+xjkA+46e/WvDLi08zUbv5Qx89+3+0aqF6jdmTO0Ero9it/hx4R8nzoLPdEynDrdyFSuOud1Ynifw74a0jwxe3WjiEXaquwrdGQ/eGeCxzxmuj8LxhPhtYoAABYEY/4Ca8laBF09iFUHYe3tVUYyk3rsZ1pRS23PV7bwd4eisILy4t/KxGsjSPcOoUkDr82O9NfRPBzAq1xanIXIN8f4Rgfxela09pZ3nhdbbUnVLN7ZFlZn2ALgfxdq5L/hCvALEk30H1/tIf/FVkpPq2a8i6JGdpWj6TrHxG1PTSon06C23wiOY4z8nRgeeSe9dDfeAfBcdzm9hiilcA4kvXQkdM43e1cx8NIoIPiFqsdqQ0CQSrGQ2QVEq4578V0HjXwDd+J9chv4Ly2gjjgEJWSJmJwxOeD71c5Pms2TCKUbpGfr3wrsRYveeGppobmNd6QtIZI5RjOATkgkdDnFVvhv4f0rxHo019qFqz3EF0UVhKygYVT0B9TXXW5s/h94KiiursSpaI20t8plckkKo+pwB2FYfwbyfDN/ngm/Y/+OJU88uV6lckeZXRznizwwfDGpyvArnT7mGQQknOxuMoT+oPcfSug0Lwfo154IttSuLVmu3tDIX85wN2Cc4BxXTR3OmeMrDVNNkUkQTva3EROGRlJww+uMg/h60WGly6L4HGnSyLJJbWjxl16NgNg0Oq3FLqCpJNvocR8NvDmma/pN1c6jbtLNHOYlYSMuFKAkYBHqa6F/B3geCRo5Dbo6HDK1+wIPoRuql8Hhjw7e+v2v8A9kWrGp+DvBd1qtzPe3cS3csrPKpv9p3E88Z4pzk+dq7FGK5E7IzNa8P+GLfUdFhsGgaGe72XW27L/u9hPJ3fKMgc8VuweB/CFzMEghjlkX59qXjsRg9cBvWuJ8V6Jo2mXlrFosiSRPGTJifzec8c5NX/AIY26xeLLghQCbNhwP8AbWrcXycybM1OPPyNHSzeAfB0E224gSORvm2veOpPvjdXIXWk2FtrN4lv5YgSUiIC9Xp+IP8AOtH4jwrJ4pgJUZFovOP9pqy9Ls45pXR0yixM45wMgcVpSi7czZlXmr8qRdjsopJZZ7oFLeCNAAr79w2gg5GM8Y6YySBxzVu502Eho2tHspwgdFcY3A8A4BIPPHqMjrVaO4MKNE0Dyxz28YBCEjdsA6j8OnTANWfFdy+l3yNMXkuXtVSNm5AIyD+uD7nHatLu9jn0OcN+B0Ax2orOzRWvMLkOcWpVJwajAAGScU9cdcj86xOttHbQaZHfiyWRyrSxLJuEJJXb5Ix7jjr259K57V9PEVvZec5UzOhGYyd3CA4PeodItPt2oRwecYo9rSSSAbtiqpJOKS5S0ZljtZp5oyuS00YRgfYAmr3Rzxi4y3Oq8W2eh2uualCvijUrWRM4sYoXMattGFB6YP8AWuw+Fd3EngOyE0sUbiSXKlwCPnPavKLXRN0O+fexOW+Q4+XIX8Tk9PSsyW3Ec0kbYYoxXIHXFc7ovltc641k5XR6X8IWjttQ19pZEQO8eNzAZ5fpWR4x1C4034oXWqabKvmw+UVYHKsPLUFTjqD0Nc3p9s16yQLA7szBEYISMnsT0FdgfAdxaaf9oLxu/aOM8AehJ5z+lP2cVK7Zm6zS5T0vQvEVlrmlQ3sUixl+HidwGjbup/x7145LCEubnAHMrnP/AAI06bT5LdlE9u0ZPQOuKY0scK4GM1dOkoNtMirWc0kep+Hpoo/h/aRtLGrCyIILgH7prx27uWNgyRjgoR7nirFuI7zUraO5bbE8qqxxnjP9en45rQvtNdrCTztLFjPHOkVusYYtKDnjGfm7fPjnpRCHLfzCdTmtpseqSQafrHhdNOvLhPJntkR9kwVsYHQ/hXOj4Y+EB0mm/wDA2vOLrSZLQg30PkbhnMgAyPY961NC0PRJdDvfEGsyTf2baSeSsduMPM/Hf0yQO3fnFYulyK/MdEavO7JHTeFNOstC+J+qW1nJizjsgqNJKGySUJ+bvzmn+NvEeoaR4ysbiwunktI7dWktxJ+6k+ZtwI6Zx3+lc5e6FpOpaZpeseHZblNNmv47O7tpceZGWcKSG5weR3PUGrniLwh4e0gXyf2P4nmNvEzLdBt1vnbkEkt0B68djUtx5rvUu0rWWh2Piaw0vxr4cjktrmAzBfNtXMgByeqnnjPT2I9qzfhK8dpoF/FNIkbC+YYdgDwiDpXisarwSoz34711HhzQf7aSVnZhGmQAoGWIGTyegGR7kmrVK8eW5lOsoPmZoPrdx4b+IGo6lZfvEa8lWWMN8sqFySM/yPrXrUus2Oo+HJbq1uI2jltnZQWAP3TwR2PtXl9z4PKWMktuLgMg+44B3YGccAHOM/y61gDTLgPn7HMfrC3+FXKgpWJhiLXPQvhDexDw/eiZkhP2rgPIMn5FrTu/Anhe+vri7nmczXEhkcrd4GScnAryC4s+oZeQTkEdKTTtOS81O2tXVgksgVig5A7mplSfNdMaqx5LNbHe+MNG0Xwxp1tNpvmSvLNsb/SA+BtJ6fhTfhtqMEvim4JPlj7IeXYAffFctrOg22k6iLeK5CxmMMPNVixPfkLiqElmghaWOeKUIQCFDAjOfUe1acsuRxbM1ODkpxR3/wAQr20XxJCzXCf8ei8qdw+83pVeaDSbeUwPqU3mqqlgkKkZIB7sPWuGWzmmhk8iGSTAIOxCccVs69bztrNwywTsuE+YRkj7g9vaqgnGKRFS0pXNu7SbT7pFt7qdowqSxtkpwQGHGSKr6ne3mr+WL+d5vLztLAcZ69B7VmatLNFdwBXZGFpACORg+WOKhj1K4QjcVce4q0kZ2l0JjaODgKWHrmipBqy4GYDn2ainZC94wbKVLS7guVKkxSB8Hpgdf0r0S6EhvLgwyaj5Re3KeTbqU2k87T3B/irzhrXYM71+nSuosbjyPDEdyWtGmSQQiJppdxGcZOH/AB4GMVOqCrFSs0zY1a7+x+HNQ837Q8k9y8CC5jCnbnJAxjK4HFcX5sEYJa0tsDnkN/8AFVs+KXMctrZRzW8sMamUGFmb5m65LMfT16GufuImeB1HUgigdKCSOjgS8tUnjj0W7kjuIUxiCXEbEAkrj396wLrSNREce3Rb1XDuG8u1kwRxjrn3r2+18WaDHaQq2s2IKooIMw44rXtLuC/tY7m1mSaCUbkkQ5Vh6iuR15dUd0MPFbM+ef7O1aOzhEel6mrLMzYFtIOy47exrbtvFOtW7pBqEMscsn+q82zAdu2ACMnnjNevXvifRdOvHtbzVLSC4TG6OSUBhkZHH0rzfxpqlnqvxA8My6deRXMaSxKzRMGAPnDinGq29UKdGNtzL1O41zUdguNPvSsSkLi0ZQB1PQVU0u3sLy3u3vr17d0T90owd568ep4xjgc17rd/8es/P8Dfyr54gQCIEtgY5JrSlUdS+hlVpKFtS7Bpkt3A01lFe3Cr3W1baTkDGQTyM03VdWn0XW/Oa2lWZJGeM3EbKCuSOM8kcnkV6b8KJ1uPBxaPOwXcoGfqK4f44f8AIxWYPI+wf+ztU+2fNymnsFy3Zzxj1a9Fukem6qbXllZoHkDbh1HGMfT+dW/DXiOPSLC78Oa9pM95YXbgtbKCs0cvHQcHJIHHBBr3Hw3/AMi1pZyf+PSL/wBAFeI6mf8Ai8v/AHGYv/Q1qPac90zRU1TtY0dQ1uS2tNM03RPC2r2Oi2N4l5OZYHMkxRtxyTkDpnJPYdAKxvFPja/1/V7yWyvb6DTbhQotWmO0DaAwKg45OT+NfQ+Mqc14V8SvBP8Awjeo/wBpafHjS7t+VUcQSHnb/unt+XpUU5K5c07HI2tneXm82dldXIQ/OYYWkC+mcDiui0PU77w0wF5Y3UMUjFk82NoznGDjcMHtkfSuv+B5/wBD1vn/AJbxf+gmpPjSSIdE/wCuk38lrWNVqfKY1KMZQ1MvU/Gb3tm0METqXBXezD5QeDgAdccZPTJrCsLe+1GUfYLW8ugrDcYUZgOfXpXQ/D3wfH4gibUtTQvYROUiizxMw6k/7IPGO5+lepXN3YaNZB7maC0tUAUbiEUewH9BVTrKLtEinh9LvQ8Y1HRtXhnuJZ9JvliLs27ySRjPXjNULWeK22yI88MySb1lhVScYxtOf5V7bYeJtG1SbybLUIJJT0TO1j9AcZrjfiP/AGS1wkEdsh1M4aSVONi9g2OpPbPQUQrOUuVoKtGMY8yZwuraul75891NNNM6qqeaiokQDZO3B49PxpLDRtXvLCdrXSb+RJDGVZYCAQCehOM9a7P4beFLa7km1i/iSYwymK2RxlVIGS+PXnA9MGu41rxTpPh6SKPUrsQySjciBGc46ZwBwKU6zUuWKHSorku3oeJXNne6fpbLqFjdWwMv/LaJlH3PXpWtF4uuTHEJrS1mkiHyuwYH7u3oDjpXrem67pOvxMLC9guRj5kzgge6nnH4V5Hr406+8Q3P9gWix26Ak+UPlcj7zgdl+npnvVU6jm7NEVqMYq9yhqF/Nqt693c7fNcAYUYAAGABUKxZrUt9OsLnbHbz381044jS2Uj/ANCzirWoafp+iStDfz3yzc+Xttxtcf3gSelbXRz83RGSsIwOR+dFZ00geZmUl1J4ZhgkfSinzlcjM8OSepJNSxCWaVY4I3llfhUQZZvYColA3DcCVyMgHBIr0LQ7azuNOtns7exsXut4lRHLymLkMFb7wbpz2qFqVVn7NbHNanBcaRIiTWlvEGUFEeJWYgAZJP1z15o0tJNUvI4zDbx2+SZp/s6hY1HXk8dcD8ah1W/OqX5kRSsMSiKFSckIOhJPUnqTV+31N59Mg0u6gWSyiYbdmVkXnqD0JGTwRzT1I1UVfcj1i3tbPUZYLe6spI1A+b7MGPTplRg/hXrXgL/kSNJwVP7gcquB1PavK/EHh2O0uiukieaDYMl0wd3fHT+VeqeAFKeBtIVgQRbgEH6mufEfCjrwp5p8QbL7X8QdQ+ZUVY43kY87VWMEnHfjtWRp1pFb+IdClt5vOgmu4mViu1gRIAQRk9/zrtdUmgi+J+qC5kiRJIokXzMYYlF4HB5rP1ea1fxBoUVvNbyMmpxZWIgkDcOuFFXFfu/kZSm/bW8z1ySMTQsjZw6lTj3riv8AhU2gm3EPnajtH/TyP8K7O4YxWsjr95UYj6gV41bfEbxPNaTym7gyiqRi3XuwFc1NTd+VnZUcVbmPVPDnh2z8MaX9gsDKYfMaTMr7myevNeUfHD/kY7P/AK8D/wChtXovw+1q+17w2bvUpFkn+0SJuVAo2gjHArzr44f8jHZ/9eB/9DaiCanZlSd46Hrfhv8A5FnS/wDr0i/9AFeIamf+Ly/9xmL/ANDWvb/Df/Is6V/16Rf+gCvENU/5LL/3GYv/AENaIbsU9ke+TzLbW0s0mdkas7YGTgc9KqyJYeI9FKt5d1YXsXbkOhHBHp/Q0/VedIvf+uEn/oJrx74VeNDo00ei6jL/AMS+4OYZHPEEh7Z/usfyP1qIxbV0U5JOzO1+Hfha68KX+vWc+6S3eaN7ecj/AFibT+o6H3+tYvxvJFnpBHUNMf8Ax1a9R715h8bMG00cEcF5h+i1VN3mmyZq0Tu/DNlHp3hjTLaIAJHaoOO5Kgk/iTmvLPH2tLc+J70XE2Y7L91FF12gDJOPUn+leieA9ZTW/CFhNkGWGMQTD+66jB/MYP41w/xJ8CahLq8+saVavdQ3IBnhi5kRgMZA7ggduc5q6UuWbuTVjzQSRpQfDFrq3hnj1cJvRZFH2f7uRkc7qg1rwBfabpd/qcmuCZoommcNbcuQM8sWPX1qv4V8ReNr3XLC0ltbhdPjdVnZ7IRhYwP7xA9uld/4v/5E3WP+vST/ANBpurUUtWSqNNx2OP8AhR4khe0n0i8mVbozGWEMceYrAZA9wR09DXYa94T0nxMEOp2u+SMERyqxR1B7ZHb2NeOeFPBl/wCK0uZraRbe3gXCzOpIeXsox6dyOnFao1Lx94UIgmW8kiTgF4vtMZHs4BP54NE4XleL1HGVo2a0Nu/+EPkZl0PVJY5ACAlxzkHqN64I/I1y2lRXHhjxKi6lBJFJblt8aYJcFSBg9Cp9a9T8F67qPiHSHudW002UqyFEyrKJRgHcFbkc8VzfxTaKG40qQQxSSusqsWznaNuOhHcmnSqPm5ZEVqacOZFfQ9cskvrdbfRobeW4idnmtkyIwGP3uOny/nVfUtMguX1G5TULu6SdGcWht3OJD90hiOMH8hkdK5VrmaR4ktwYiq+WkdvkEjJPQHJ6monubhgVa4nI6EGRsfzrpt1OJQ6orDGBx1op2KKLGpV+zmrVkZ7WfzLdikhVk3Ac4YYP5iulksbWdtxjAPqvFAs0jH7tQPoOTV8hi6tzLstKQwebOZsmXykjj25PGeprWvNLj0a6iiuobqNztdR5iHd09B68UNERpmcf8t8gkf7FN+1zT38VxfTPKU4LucnHP+NLULoryTMLW4miVVeS4/iUMQME45Fdz4X8X6LpvhrT7W+v0juIotroIm4PPoMVxd9NFLFO8I+Q3K7eP9iqltYT3wYwRbgp25LADcegGep9qidNTVmawq+z1RY8Valb33jS41CykE0JMTI2CASqr689RUEVzZDV7G8ktREIrqOWSTznO0bwScd8VTb5HZGUqynBBHQ1asbRbuOcs4RVXCliApbrtJJ9AcYzzTUUo2Jc7y5j0+fx94bmtbgR6mrEIcgRSd+B/D615ZpFnH/Z8aSW91K10ShaO33KgBwOc9Qeaqww7Ir4EciNP/QxVmx1i+0+Aw2tw0cZOSu0HP5j8frUwpKBpUquojs/AHifRtB8OGz1G+EM63EjFDG7cE8HIFct8UtSsfEWrW9xpdwLiOO0MTEKRhtxOOQPWsZ1+ViOvJya6G90+JNMuFAJSOKMqm0bVyQMg4znrnJ5zSVFKXMU67UVE7TRviF4YtNEsbabVUWWC2jWRfJk4IUA87cda8svtSsp/ib/AGrHODY/2lHcedtONgZSTjGe1QJpMjpdldiIECh5JAg3FgQMnvhTUH9h3iFw6JEFYIGlkCBiemCetSqFnoU8Qno+h7Pf/EPwvPpk6R6qrNLFIqYhk5OCMfd968MWIJCokAxt5B71ciPkSpbTW8cjrLs2OpLAk4I4PtVe6QrezIU2FHK7SMbcHpVRpqnsJ1HUep6j4F+JdomlCx8RXJint9qRTlGbzk7A4B+YdM9+Pesr4oeI9K8Qx6Yml3guGt5JfMAjZduQAOoHoa4S3ieW5hSNGdjIuFUZJ5q7c6RqEcs8r6fdJEGZt5iOMZ61CpK/MU62nKyz4Y8TX3hPUGuLILJDKMT27khZB2PsR2NesaZ8TPDuoRKZ7o2Mp6x3CEYPsw4NeIqy/wB5T+NSrGH6YI9qcqSlqEarie7XHj7w1bRl31i3f2iy5/IA1xfi/wCIzalbXWl6VbNHA4MUs0w+ZgeoVe31PPsK4220S9urR57e0mlhU7SyJnnHTHU1tW3hu71bW7uC3jCiNyZXk+VYx7+/tSjQjHVkyxLeiNPwf4/k0Kyh03ULTzbOIbY5IQA6D3HRvr1+td1D488OzRhjqccRxkrKrIR+YryPygvYVctdBlvLZ7yUCKwifE8zHGFGMgAck8449aqdCD1CNeSPTr3x5oVowRLs3MxYKIoELEk+/Tv615xrd7ceJ9aS8uWjhgKqqqJVbyU7jGQSc5p+t3OlS6ja3Gk27okYVpNw27mB49ecDGaztlrMk+2KZGWJpAXkUrx2Pyj1op0lHUmdaU0dBZpY6Xp0xjnglubcK/2m1TDxKxIDBzwZD3TOMA4rkZAPNfDFhuOGIwTz1qfz5Y4HtgzLFIwdkIwGI6HFQFcGtUjJaDMUU6imUbTX0KcmQZ9BzWzoX2S72zSg3LkkR2iNtzjqzt/Cv8/euA8w+tdN4Ivray1G7e8uY4FeJVBc4z81Dd9DGcHFXR6U6RukbXkUF1FGCdqw4MJIx8q/xLj8eK4TUNKihupIlkEgXG10OQwIyD+tX9C8ZpeT3I1CW2tEjA8s7iN+c+v4fnXI22pTRYG7cvYNyKVOPKwblPSS1NeHSTcQ/Zop1WSSddgZCckgjt7kVpMbfw8zabDZTX8oLCaXzCoZjjcqqo6cAfhWdp+tRw3kE7pgxOrnHOcGupNvdTvcXGgeTcQXbFvMRlEsYPVDk8daJvUFG6OY16zt5rKHULOAxq8zpceYcyLKTu2sehHpWKkZBBxXa38SWGjpppeOW4ebzp9h3CPAwFz3NYjW0ZPK4qoq6Bu2hmmLdDcYaNXkRRl3C5IYHv7ZrR0Tw3Z6hZl7q4uPPDEeXaASgLxgkgHGeaZdWKvZyhSdwG4celXdFt7fUNESFLq7sZYi277MufOKgZY478jgmieglLQbqPhTTbPT7iYT6gHVCUE8RRWOOmSKxbi/luYDHgLu2mQhj8+BgewHfA781062NvptlNdXF9f3y+UxFtcKVVsEcnqOuOtceF44yKmOpSJIZ5Io5IlEbRyYLLJGrjI6HBHUZNUpdQvklfzGjlJffiWJWAI6EAjj8KthaHhEmAcA9MmrE0tyC2muRo99cWJne785TcMI8lFOTuUjvnqe1Nuhc3HhiKfUvPExuG+zFo8GVcDJYn9D3q1DpN7aTCSCcRHcGyrnnHTI70+40+e9lMl9dvK5YtyCQCeuOcCizY01fQzfDkUjeIbLyiBJubaT2OxsH867dLMrZsEWbzNr/aDJGygqRgK2eHOcc+x+lZ/hfSYE8S2GQzfvD1OP4TXpeoW8MWk3rRxqrCByGxyPlNZSmoOwpwdWV1seOzTagb6cRXMoRZGUYfAAyasyWzz6bBLdS+a/nyIGJycBUOM/jV9tWuWJLC3Ynkk28ZJP5VBc3c10iLIU2pkqqIqAE9TgDrwK0sx6Gr4Ss9Sjm87SprVIt2LhZH+6v94r/Iiuh8QXceq+Fbu4024by0f95tXBkAOCD3x3z3FcTY3s2nXaXFuxV14Pow9CO4osry9tluIbIO32iIpIipuyvfj+tZyg27lp6WKBFTW9/d2albe5ljUnJVW+UnpyOh/Gl+xXnH+iXH/fs8fpUa21zKEMdrO4fG3ahOc9Pzq7phYs6rfWl5Fa/ZrGK1kRMSmPAEjfQdP/AK9W9As7v7JdXmnpCLhMqJnOTCgXcdo/vN0z2ArLNndqTutLgEdR5R9v8RVmxudTsFnSyjnAkzFKqx7gTg5HTqATUtaWQtS7YpqWvadctdSJc2yZG+dv3kLBd29T6dARXOiNmAwCa1oH1W20+5tIIJUhYgyptG45AHfnGNucVUkhu4y5ktpVWP7zFDtHOOvTrTVg95FcWkh7qPqaKk30VdkK8jF24Yj0qQCiioNmPAp4zRRTJJVbFTJIV5BIPsaKKaJaRchvZUAG7j0q0t+MfOvPtRRVpmTSLUNyj8EdazY9RvdNW7tLS4aOGVzvC9T+PUfhRRQ9RQ3D+1tQawlsnune3lO51f5iTkHqee1VQtFFSkWPC08LRRVCuXrWTepjPJAyD7U9kwaKKZHUbFdPZTpNDIY5UOVZeoqxN4tvnieOXUZmR1KspHUHr2ooqHFPcuLZjm/h7BvwqNtQX+FePeiigpIja9Y9ABToNTurWQyWs8kLldpZGwcHtRRSepSVh/8Abepjpf3AHl+VjecbP7v09qRdY1EIVF7MAcZwcdBgfp/T0oopcq7Duxy6xqQGBfT4/wB73zQuqago2rdOF3binRScg9B9BRRRyrsLmZI+r6lJO8xu3EkgCsVwvAORwB70Pqd9LavbS3LvE+3cG5Jx0GeuKKKfKuwczIQnAoooqiT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5082" name="Picture 26" descr="http://securityaffairs.co/wordpress/wp-content/uploads/2014/01/internet-of-things-I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276600"/>
            <a:ext cx="3555999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altLang="zh-CN" dirty="0" smtClean="0"/>
              <a:t>MNO’s message service evolution</a:t>
            </a:r>
            <a:br>
              <a:rPr lang="en-US" altLang="zh-CN" dirty="0" smtClean="0"/>
            </a:br>
            <a:r>
              <a:rPr lang="en-US" altLang="zh-CN" dirty="0" smtClean="0"/>
              <a:t>-- enlarged </a:t>
            </a:r>
            <a:r>
              <a:rPr lang="en-US" altLang="zh-CN" dirty="0"/>
              <a:t>b</a:t>
            </a:r>
            <a:r>
              <a:rPr lang="en-US" altLang="zh-CN" dirty="0" smtClean="0"/>
              <a:t>usiness</a:t>
            </a:r>
            <a:endParaRPr lang="zh-CN" alt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Messaging as channel for service providers to connect to their customers by interactive message communication</a:t>
            </a:r>
            <a:endParaRPr lang="zh-CN" altLang="en-US" dirty="0"/>
          </a:p>
        </p:txBody>
      </p:sp>
      <p:pic>
        <p:nvPicPr>
          <p:cNvPr id="43009" name="Object 1"/>
          <p:cNvPicPr>
            <a:picLocks noChangeArrowheads="1"/>
          </p:cNvPicPr>
          <p:nvPr/>
        </p:nvPicPr>
        <p:blipFill>
          <a:blip r:embed="rId3"/>
          <a:srcRect t="-1424" b="-2403"/>
          <a:stretch>
            <a:fillRect/>
          </a:stretch>
        </p:blipFill>
        <p:spPr bwMode="auto">
          <a:xfrm>
            <a:off x="914400" y="2514600"/>
            <a:ext cx="7620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Above all, it is a fundamental telecom service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MNO’s message service should be upgraded </a:t>
            </a:r>
            <a:r>
              <a:rPr lang="en-US" dirty="0" smtClean="0"/>
              <a:t>by leveraging </a:t>
            </a:r>
            <a:r>
              <a:rPr lang="en-US" altLang="zh-CN" dirty="0" smtClean="0"/>
              <a:t>n</a:t>
            </a:r>
            <a:r>
              <a:rPr lang="en-US" dirty="0" smtClean="0"/>
              <a:t>ew </a:t>
            </a:r>
            <a:r>
              <a:rPr lang="en-US" dirty="0"/>
              <a:t>concepts, new technologies, and new </a:t>
            </a:r>
            <a:r>
              <a:rPr lang="en-US" dirty="0" smtClean="0"/>
              <a:t>capabilities, and at the same time</a:t>
            </a:r>
            <a:r>
              <a:rPr lang="en-US" dirty="0"/>
              <a:t> </a:t>
            </a:r>
            <a:r>
              <a:rPr lang="en-US" dirty="0" smtClean="0"/>
              <a:t>inherit MNOs’ advantages including Security, Reliability, </a:t>
            </a:r>
            <a:r>
              <a:rPr lang="en-US" dirty="0" err="1" smtClean="0"/>
              <a:t>QoS</a:t>
            </a:r>
            <a:r>
              <a:rPr lang="en-US" dirty="0" smtClean="0"/>
              <a:t>, Stability, World-Wide Reach-ability and Interoperability</a:t>
            </a:r>
          </a:p>
          <a:p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we need to do?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Redefine 3GPP message service and make it natively supported by terminals 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351</Words>
  <Application>Microsoft Office PowerPoint</Application>
  <PresentationFormat>On-screen Show (4:3)</PresentationFormat>
  <Paragraphs>79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Blank Presentation</vt:lpstr>
      <vt:lpstr>Custom Design</vt:lpstr>
      <vt:lpstr>Discussion Paper Message Service Evolution</vt:lpstr>
      <vt:lpstr>MNO’s message services</vt:lpstr>
      <vt:lpstr>Why OTT Success?</vt:lpstr>
      <vt:lpstr>We need redefine MNO’s message service in term of features, user experience and business model</vt:lpstr>
      <vt:lpstr>MNO’s message service evolution -- enhanced features</vt:lpstr>
      <vt:lpstr>MNO’s message service evolution -- ubiquitous access</vt:lpstr>
      <vt:lpstr>MNO’s message service evolution -- enlarged business</vt:lpstr>
      <vt:lpstr>Above all, it is a fundamental telecom service </vt:lpstr>
      <vt:lpstr>What we need to do?</vt:lpstr>
      <vt:lpstr>Proposals</vt:lpstr>
      <vt:lpstr>Thank you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Paper Message Service Evolution</dc:title>
  <dc:creator>zhengjianping</dc:creator>
  <cp:lastModifiedBy>郑健平</cp:lastModifiedBy>
  <cp:revision>46</cp:revision>
  <dcterms:created xsi:type="dcterms:W3CDTF">2006-08-16T00:00:00Z</dcterms:created>
  <dcterms:modified xsi:type="dcterms:W3CDTF">2014-11-05T17:30:20Z</dcterms:modified>
</cp:coreProperties>
</file>