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9"/>
  </p:notesMasterIdLst>
  <p:sldIdLst>
    <p:sldId id="266" r:id="rId2"/>
    <p:sldId id="306" r:id="rId3"/>
    <p:sldId id="313" r:id="rId4"/>
    <p:sldId id="308" r:id="rId5"/>
    <p:sldId id="309" r:id="rId6"/>
    <p:sldId id="314" r:id="rId7"/>
    <p:sldId id="312" r:id="rId8"/>
  </p:sldIdLst>
  <p:sldSz cx="9144000" cy="6858000" type="screen4x3"/>
  <p:notesSz cx="6858000" cy="9144000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200" b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200" b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200" b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200" b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200" b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5pPr>
    <a:lvl6pPr marL="2286000" algn="l" defTabSz="914400" rtl="0" eaLnBrk="1" latinLnBrk="0" hangingPunct="1">
      <a:defRPr kumimoji="1" sz="2200" b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6pPr>
    <a:lvl7pPr marL="2743200" algn="l" defTabSz="914400" rtl="0" eaLnBrk="1" latinLnBrk="0" hangingPunct="1">
      <a:defRPr kumimoji="1" sz="2200" b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7pPr>
    <a:lvl8pPr marL="3200400" algn="l" defTabSz="914400" rtl="0" eaLnBrk="1" latinLnBrk="0" hangingPunct="1">
      <a:defRPr kumimoji="1" sz="2200" b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8pPr>
    <a:lvl9pPr marL="3657600" algn="l" defTabSz="914400" rtl="0" eaLnBrk="1" latinLnBrk="0" hangingPunct="1">
      <a:defRPr kumimoji="1" sz="2200" b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24"/>
    </p:cViewPr>
  </p:sorterViewPr>
  <p:notesViewPr>
    <p:cSldViewPr>
      <p:cViewPr varScale="1">
        <p:scale>
          <a:sx n="79" d="100"/>
          <a:sy n="79" d="100"/>
        </p:scale>
        <p:origin x="-198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ＭＳ Ｐゴシック" pitchFamily="50" charset="-128"/>
              </a:defRPr>
            </a:lvl1pPr>
          </a:lstStyle>
          <a:p>
            <a:endParaRPr lang="en-US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ＭＳ Ｐゴシック" pitchFamily="50" charset="-128"/>
              </a:defRPr>
            </a:lvl1pPr>
          </a:lstStyle>
          <a:p>
            <a:endParaRPr lang="en-US" altLang="ja-JP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ＭＳ Ｐゴシック" pitchFamily="50" charset="-128"/>
              </a:defRPr>
            </a:lvl1pPr>
          </a:lstStyle>
          <a:p>
            <a:endParaRPr lang="en-US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ＭＳ Ｐゴシック" pitchFamily="50" charset="-128"/>
              </a:defRPr>
            </a:lvl1pPr>
          </a:lstStyle>
          <a:p>
            <a:fld id="{9A07D326-1CE3-418B-80BC-8DF969F2AB4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482546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92ACFF-B407-4BC2-AC04-FF861ED9EBB2}" type="slidenum">
              <a:rPr lang="en-US" altLang="ja-JP"/>
              <a:pPr/>
              <a:t>1</a:t>
            </a:fld>
            <a:endParaRPr lang="en-US" altLang="ja-JP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DA1E3399-E3BE-4F93-B1EB-13D695F7557A}" type="slidenum">
              <a:rPr kumimoji="1" lang="en-US" altLang="ja-JP" smtClean="0">
                <a:latin typeface="Arial" charset="0"/>
              </a:rPr>
              <a:pPr eaLnBrk="1" hangingPunct="1"/>
              <a:t>5</a:t>
            </a:fld>
            <a:endParaRPr kumimoji="1" lang="en-US" altLang="ja-JP" smtClean="0">
              <a:latin typeface="Arial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68825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28" tIns="45214" rIns="90428" bIns="45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DA1E3399-E3BE-4F93-B1EB-13D695F7557A}" type="slidenum">
              <a:rPr kumimoji="1" lang="en-US" altLang="ja-JP" smtClean="0">
                <a:latin typeface="Arial" charset="0"/>
              </a:rPr>
              <a:pPr eaLnBrk="1" hangingPunct="1"/>
              <a:t>6</a:t>
            </a:fld>
            <a:endParaRPr kumimoji="1" lang="en-US" altLang="ja-JP" smtClean="0">
              <a:latin typeface="Arial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68825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28" tIns="45214" rIns="90428" bIns="45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PPT_7th_0707_high_タイトル_002_20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45" name="Rectangle 9"/>
          <p:cNvSpPr>
            <a:spLocks noGrp="1" noChangeArrowheads="1"/>
          </p:cNvSpPr>
          <p:nvPr>
            <p:ph type="ctrTitle"/>
          </p:nvPr>
        </p:nvSpPr>
        <p:spPr>
          <a:xfrm>
            <a:off x="250825" y="1316038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en-US" altLang="ja-JP" smtClean="0"/>
              <a:t>Click to edit Master title style</a:t>
            </a:r>
            <a:endParaRPr lang="en-US" altLang="ja-JP"/>
          </a:p>
        </p:txBody>
      </p:sp>
      <p:sp>
        <p:nvSpPr>
          <p:cNvPr id="1434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250825" y="3332163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 altLang="ja-JP" smtClean="0"/>
              <a:t>Click to edit Master subtitle style</a:t>
            </a:r>
            <a:endParaRPr lang="en-US" altLang="ja-JP"/>
          </a:p>
        </p:txBody>
      </p:sp>
      <p:sp>
        <p:nvSpPr>
          <p:cNvPr id="14347" name="Rectangle 1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6950DF1F-4583-4F21-8AFF-55969C34636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C54EEDF7-9707-4A0F-AC52-343CB6FEB97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029962F0-E756-420E-872C-50485C0C740B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E6440AE5-9A6E-4433-8AB5-C6076E832F2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C9D91D3D-67B8-44BA-BB52-FABE7E1733A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2D9B3C42-219A-435E-A3FF-29AF4B03C00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E6F906D0-B3AD-4569-BD1B-281A386D8C1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60CB4A64-6FF9-4F47-A52D-0694CCF5548A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1432FA98-8B84-4D01-B74B-DCB4C64B0AA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16F90586-BFFB-4141-9D0B-3734310CD260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03960E41-50B7-4952-8797-61B38FA52AC0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7224C016-EB30-4E92-B7D9-241E4770C79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F1D2E8DF-7780-4A9D-855F-1F1BF4D5D151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4" name="Picture 22" descr="PPT_7th_0707_high_スライド_B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</p:spPr>
      </p:pic>
      <p:pic>
        <p:nvPicPr>
          <p:cNvPr id="13335" name="Picture 23" descr="PPT_7th_0707_スライド_01"/>
          <p:cNvPicPr>
            <a:picLocks noChangeAspect="1" noChangeArrowheads="1"/>
          </p:cNvPicPr>
          <p:nvPr/>
        </p:nvPicPr>
        <p:blipFill>
          <a:blip r:embed="rId16" cstate="print"/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</p:spPr>
      </p:pic>
      <p:sp>
        <p:nvSpPr>
          <p:cNvPr id="1333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1333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800" b="0"/>
            </a:lvl1pPr>
          </a:lstStyle>
          <a:p>
            <a:r>
              <a:rPr lang="en-US" altLang="ja-JP"/>
              <a:t>© NEC Corporation 2009</a:t>
            </a:r>
          </a:p>
        </p:txBody>
      </p:sp>
      <p:sp>
        <p:nvSpPr>
          <p:cNvPr id="1333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r>
              <a:rPr lang="en-US" altLang="ja-JP"/>
              <a:t>Page </a:t>
            </a:r>
            <a:fld id="{3706035C-1CC1-44EC-86D3-A5E55CBF7479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13340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4105365" y="6525344"/>
            <a:ext cx="9332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aseline="0" dirty="0" smtClean="0"/>
              <a:t>S1-133059</a:t>
            </a:r>
            <a:endParaRPr lang="en-US" sz="1200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▐"/>
        <a:defRPr kumimoji="1" sz="2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HGPｺﾞｼｯｸE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•"/>
        <a:defRPr kumimoji="1">
          <a:solidFill>
            <a:schemeClr val="tx1"/>
          </a:solidFill>
          <a:latin typeface="+mn-lt"/>
          <a:ea typeface="HGPｺﾞｼｯｸE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–"/>
        <a:defRPr kumimoji="1" sz="1600">
          <a:solidFill>
            <a:schemeClr val="tx1"/>
          </a:solidFill>
          <a:latin typeface="+mn-lt"/>
          <a:ea typeface="HGPｺﾞｼｯｸE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t-iwai@hx.jp.nec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hyperlink" Target="mailto:joerg.swetina@neclab.e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720" y="928670"/>
            <a:ext cx="8642350" cy="1873250"/>
          </a:xfrm>
        </p:spPr>
        <p:txBody>
          <a:bodyPr/>
          <a:lstStyle/>
          <a:p>
            <a:r>
              <a:rPr lang="en-US" dirty="0" smtClean="0"/>
              <a:t>Discussion on 3GPP interaction</a:t>
            </a:r>
            <a:br>
              <a:rPr lang="en-US" dirty="0" smtClean="0"/>
            </a:br>
            <a:r>
              <a:rPr lang="en-US" dirty="0" smtClean="0"/>
              <a:t>with</a:t>
            </a:r>
            <a:r>
              <a:rPr lang="en-US" dirty="0"/>
              <a:t> </a:t>
            </a:r>
            <a:r>
              <a:rPr lang="en-US" dirty="0" smtClean="0"/>
              <a:t>M2M </a:t>
            </a:r>
            <a:r>
              <a:rPr lang="en-US" dirty="0"/>
              <a:t>service enablement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5720" y="2571744"/>
            <a:ext cx="8642350" cy="1752600"/>
          </a:xfrm>
        </p:spPr>
        <p:txBody>
          <a:bodyPr/>
          <a:lstStyle/>
          <a:p>
            <a:r>
              <a:rPr lang="en-US" altLang="ja-JP" dirty="0" err="1"/>
              <a:t>Takanori</a:t>
            </a:r>
            <a:r>
              <a:rPr lang="en-US" altLang="ja-JP" dirty="0"/>
              <a:t> Iwai, NEC, (</a:t>
            </a:r>
            <a:r>
              <a:rPr lang="en-US" altLang="ja-JP" dirty="0">
                <a:hlinkClick r:id="rId3"/>
              </a:rPr>
              <a:t>t-iwai@hx.jp.nec.com</a:t>
            </a:r>
            <a:r>
              <a:rPr lang="en-US" altLang="ja-JP" dirty="0" smtClean="0"/>
              <a:t>)</a:t>
            </a:r>
          </a:p>
          <a:p>
            <a:r>
              <a:rPr lang="en-US" altLang="ja-JP" dirty="0" smtClean="0"/>
              <a:t>Joerg </a:t>
            </a:r>
            <a:r>
              <a:rPr lang="en-US" altLang="ja-JP" dirty="0"/>
              <a:t>Swetina, NEC, (</a:t>
            </a:r>
            <a:r>
              <a:rPr lang="en-US" altLang="ja-JP" dirty="0" smtClean="0">
                <a:hlinkClick r:id="rId4"/>
              </a:rPr>
              <a:t>joerg.swetina@neclab.eu</a:t>
            </a:r>
            <a:r>
              <a:rPr lang="en-US" altLang="ja-JP" dirty="0" smtClean="0"/>
              <a:t>)</a:t>
            </a:r>
            <a:endParaRPr lang="en-US" altLang="ja-JP" dirty="0"/>
          </a:p>
        </p:txBody>
      </p:sp>
      <p:pic>
        <p:nvPicPr>
          <p:cNvPr id="5" name="Picture 4" descr="Hintegr2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4071942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28600" y="209550"/>
            <a:ext cx="18951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2800" dirty="0"/>
              <a:t>S1-133059</a:t>
            </a:r>
            <a:endParaRPr lang="en-US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640"/>
            <a:ext cx="8229600" cy="57606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sz="2500" dirty="0" smtClean="0"/>
              <a:t>Background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52400" y="764704"/>
            <a:ext cx="8839200" cy="5616624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en-US" altLang="ja-JP" sz="1600" dirty="0" smtClean="0"/>
              <a:t>Currently oneM2M has started standardization work for </a:t>
            </a:r>
            <a:r>
              <a:rPr lang="en-US" altLang="ja-JP" sz="1600" dirty="0"/>
              <a:t>M2M service enablement </a:t>
            </a:r>
            <a:r>
              <a:rPr lang="en-US" altLang="ja-JP" sz="1600" dirty="0" smtClean="0"/>
              <a:t>layer (see LS in </a:t>
            </a:r>
            <a:r>
              <a:rPr lang="en-GB" sz="1600" dirty="0" smtClean="0">
                <a:solidFill>
                  <a:srgbClr val="FF0000"/>
                </a:solidFill>
              </a:rPr>
              <a:t>oneM2M-TP-2013-0251R01</a:t>
            </a:r>
            <a:r>
              <a:rPr lang="en-GB" sz="1600" dirty="0" smtClean="0"/>
              <a:t>). </a:t>
            </a:r>
          </a:p>
          <a:p>
            <a:pPr>
              <a:lnSpc>
                <a:spcPct val="90000"/>
              </a:lnSpc>
              <a:defRPr/>
            </a:pPr>
            <a:r>
              <a:rPr lang="en-GB" sz="1600" b="1" dirty="0"/>
              <a:t>An </a:t>
            </a:r>
            <a:r>
              <a:rPr lang="en-GB" sz="1600" b="1" dirty="0" smtClean="0"/>
              <a:t>M2M </a:t>
            </a:r>
            <a:r>
              <a:rPr lang="en-GB" sz="1600" b="1" dirty="0"/>
              <a:t>service enablement platform </a:t>
            </a:r>
            <a:r>
              <a:rPr lang="en-GB" sz="1600" b="1" dirty="0" smtClean="0"/>
              <a:t>needs </a:t>
            </a:r>
            <a:r>
              <a:rPr lang="en-GB" sz="1600" b="1" dirty="0"/>
              <a:t>to interwork with the 3GPP System to communicate with </a:t>
            </a:r>
            <a:r>
              <a:rPr lang="en-GB" sz="1600" b="1" dirty="0" smtClean="0"/>
              <a:t>its MTC </a:t>
            </a:r>
            <a:r>
              <a:rPr lang="en-GB" sz="1600" b="1" dirty="0"/>
              <a:t>Devices via 3GPP networks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ja-JP" sz="1400" dirty="0" smtClean="0"/>
              <a:t>Additionally, 3GPP may need to be given additional information on M2M traffic </a:t>
            </a:r>
            <a:br>
              <a:rPr lang="en-GB" altLang="ja-JP" sz="1400" dirty="0" smtClean="0"/>
            </a:br>
            <a:r>
              <a:rPr lang="en-GB" altLang="ja-JP" sz="1400" dirty="0" smtClean="0"/>
              <a:t>(e.g. to address all devices within a given region, to request specific </a:t>
            </a:r>
            <a:r>
              <a:rPr lang="en-GB" altLang="ja-JP" sz="1400" dirty="0" err="1" smtClean="0"/>
              <a:t>QoS</a:t>
            </a:r>
            <a:r>
              <a:rPr lang="en-GB" altLang="ja-JP" sz="1400" dirty="0" smtClean="0"/>
              <a:t> treatment …)</a:t>
            </a:r>
            <a:endParaRPr lang="en-US" altLang="ja-JP" sz="1400" dirty="0" smtClean="0"/>
          </a:p>
          <a:p>
            <a:pPr>
              <a:lnSpc>
                <a:spcPct val="90000"/>
              </a:lnSpc>
              <a:defRPr/>
            </a:pPr>
            <a:r>
              <a:rPr lang="en-US" altLang="ja-JP" sz="1600" b="1" dirty="0" smtClean="0"/>
              <a:t>Allowing for traffic with lower ARPU such as M2M requires adaptation of the 3GPP network - reducing required network resources for such traffic. </a:t>
            </a:r>
            <a:br>
              <a:rPr lang="en-US" altLang="ja-JP" sz="1600" b="1" dirty="0" smtClean="0"/>
            </a:br>
            <a:r>
              <a:rPr lang="en-US" altLang="ja-JP" sz="1600" dirty="0" smtClean="0"/>
              <a:t>(= optimize network parameters) depending on the utilization characteristics of a specific M2M device.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ja-JP" sz="1400" dirty="0"/>
              <a:t>Utilization characteristics depends on M2M Services and can be provided by </a:t>
            </a:r>
            <a:r>
              <a:rPr lang="en-GB" sz="1400" dirty="0" smtClean="0"/>
              <a:t>oneM2M </a:t>
            </a:r>
            <a:r>
              <a:rPr lang="en-GB" sz="1400" dirty="0"/>
              <a:t>service enablement </a:t>
            </a:r>
            <a:r>
              <a:rPr lang="en-GB" sz="1400" dirty="0" smtClean="0"/>
              <a:t>platform</a:t>
            </a:r>
            <a:endParaRPr lang="en-US" sz="1400" dirty="0"/>
          </a:p>
          <a:p>
            <a:pPr lvl="1">
              <a:lnSpc>
                <a:spcPct val="90000"/>
              </a:lnSpc>
              <a:defRPr/>
            </a:pPr>
            <a:r>
              <a:rPr lang="en-US" altLang="ja-JP" sz="1400" dirty="0" smtClean="0"/>
              <a:t>Utilization characteristics: Mobility (Frequency, Velocity of movement), Communication characteristics (Frequency of communication establishment, Data Volume, Required Bandwidth, Acceptable Delay).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ja-JP" sz="1200" dirty="0" smtClean="0"/>
              <a:t>For a stationary device(=low mobility), larger value of the Tracking Area Update Timer should be set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ja-JP" sz="1200" dirty="0" smtClean="0"/>
              <a:t>For a chatty device (=communicates frequently), larger value should be set for the Inactivity Timer</a:t>
            </a:r>
            <a:endParaRPr lang="en-US" altLang="ja-JP" sz="1600" dirty="0" smtClean="0"/>
          </a:p>
          <a:p>
            <a:pPr marL="628650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altLang="ja-JP" sz="1800" dirty="0" smtClean="0"/>
              <a:t>3GPP has started to become active on these issues.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ja-JP" sz="1400" dirty="0" smtClean="0"/>
              <a:t>SA2 </a:t>
            </a:r>
            <a:r>
              <a:rPr lang="en-US" altLang="ja-JP" sz="1400" dirty="0"/>
              <a:t>has </a:t>
            </a:r>
            <a:r>
              <a:rPr lang="en-GB" sz="1400" dirty="0"/>
              <a:t>prioritized </a:t>
            </a:r>
            <a:r>
              <a:rPr lang="en-GB" sz="1400" dirty="0" err="1"/>
              <a:t>MTCe</a:t>
            </a:r>
            <a:r>
              <a:rPr lang="en-GB" sz="1400" dirty="0"/>
              <a:t>-SDDTE (Small Data and Device Triggering Enhancements) and 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err="1" smtClean="0"/>
              <a:t>MTCe</a:t>
            </a:r>
            <a:r>
              <a:rPr lang="en-GB" sz="1400" dirty="0" smtClean="0"/>
              <a:t>-UEPCOP </a:t>
            </a:r>
            <a:r>
              <a:rPr lang="en-GB" sz="1400" dirty="0"/>
              <a:t>(UE Power Consumption Optimizations) building blocks for </a:t>
            </a:r>
            <a:r>
              <a:rPr lang="en-GB" sz="1400" dirty="0" smtClean="0"/>
              <a:t>Rel-12</a:t>
            </a:r>
            <a:endParaRPr lang="en-GB" sz="1400" dirty="0" smtClean="0"/>
          </a:p>
          <a:p>
            <a:pPr marL="457200" lvl="1" indent="0">
              <a:lnSpc>
                <a:spcPct val="90000"/>
              </a:lnSpc>
              <a:buNone/>
              <a:defRPr/>
            </a:pPr>
            <a:endParaRPr lang="en-US" sz="1400" dirty="0"/>
          </a:p>
          <a:p>
            <a:pPr marL="285750" indent="0">
              <a:lnSpc>
                <a:spcPct val="90000"/>
              </a:lnSpc>
              <a:buNone/>
              <a:defRPr/>
            </a:pPr>
            <a:r>
              <a:rPr lang="en-US" altLang="ja-JP" sz="1800" b="1" i="1" dirty="0" smtClean="0"/>
              <a:t>However currently there is no way for </a:t>
            </a:r>
            <a:r>
              <a:rPr lang="en-US" altLang="ja-JP" sz="1800" b="1" i="1" dirty="0"/>
              <a:t>a M2M service enablement </a:t>
            </a:r>
            <a:r>
              <a:rPr lang="en-US" altLang="ja-JP" sz="1800" b="1" i="1" dirty="0" smtClean="0"/>
              <a:t>platform to provide the 3GPP System such additional information</a:t>
            </a:r>
          </a:p>
        </p:txBody>
      </p:sp>
      <p:sp>
        <p:nvSpPr>
          <p:cNvPr id="14338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1258888" y="6552009"/>
            <a:ext cx="2159000" cy="3333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dirty="0"/>
              <a:t>Page </a:t>
            </a:r>
            <a:fld id="{C95EC8AC-A1A7-49BD-BC38-72782098CDCD}" type="slidenum">
              <a:rPr lang="en-US" altLang="ja-JP"/>
              <a:pPr eaLnBrk="1" hangingPunct="1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496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examples for </a:t>
            </a:r>
            <a:r>
              <a:rPr lang="en-US" dirty="0"/>
              <a:t>potential </a:t>
            </a:r>
            <a:r>
              <a:rPr lang="en-US" dirty="0" smtClean="0"/>
              <a:t>optimization in 3GPP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© NEC Corporation 2009</a:t>
            </a: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altLang="ja-JP" smtClean="0"/>
              <a:t>Page </a:t>
            </a:r>
            <a:fld id="{2D9B3C42-219A-435E-A3FF-29AF4B03C008}" type="slidenum">
              <a:rPr lang="en-US" altLang="ja-JP" smtClean="0"/>
              <a:pPr/>
              <a:t>3</a:t>
            </a:fld>
            <a:endParaRPr lang="en-US" altLang="ja-JP"/>
          </a:p>
        </p:txBody>
      </p:sp>
      <p:graphicFrame>
        <p:nvGraphicFramePr>
          <p:cNvPr id="6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005632"/>
              </p:ext>
            </p:extLst>
          </p:nvPr>
        </p:nvGraphicFramePr>
        <p:xfrm>
          <a:off x="251520" y="980728"/>
          <a:ext cx="8493126" cy="4427839"/>
        </p:xfrm>
        <a:graphic>
          <a:graphicData uri="http://schemas.openxmlformats.org/drawingml/2006/table">
            <a:tbl>
              <a:tblPr/>
              <a:tblGrid>
                <a:gridCol w="2005289"/>
                <a:gridCol w="2211923"/>
                <a:gridCol w="2211923"/>
                <a:gridCol w="2063991"/>
              </a:tblGrid>
              <a:tr h="868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Process to be adjusted</a:t>
                      </a:r>
                      <a:b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(parameter)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28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Detail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28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Benefit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28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Utilization characteristics relevant for tweaking network parameters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2800"/>
                    </a:solidFill>
                  </a:tcPr>
                </a:tc>
              </a:tr>
              <a:tr h="7239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UE Inactivity Timer 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(discussion on-going in SA2)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The timer release the RRC connection expires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signaling load reduced on connection management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Frequency of session-establishment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</a:tr>
              <a:tr h="434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Paging Area (spec. completed)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The area seeking a User Equipment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Signaling load reduced on paging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moving range and frequency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7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Location registration interval 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(spec. completed)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The cycle interval between location (tracking area) Update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signaling load reduced on location registration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moving range and frequency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</a:tr>
              <a:tr h="868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DRX Timer 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(discussion on-going in SA2)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The cycle interval between monitoring Paging Occasion for a specific UE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Device battery saved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Acceptable delay, Frequency of session-establishment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68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Back off Timer 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(spec. completed)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The timer include some time </a:t>
                      </a:r>
                      <a:r>
                        <a:rPr kumimoji="1" lang="en-US" altLang="ja-JP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randomisation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 to guard against a repeat of a load peak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Network congestion avoided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Acceptable delay, Frequency of session-establishment</a:t>
                      </a: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7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97296" y="5517232"/>
            <a:ext cx="8839200" cy="86409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Char char="è"/>
            </a:pPr>
            <a:r>
              <a:rPr lang="en-US" altLang="ja-JP" sz="2400" b="1" i="1" dirty="0" smtClean="0">
                <a:solidFill>
                  <a:schemeClr val="accent2"/>
                </a:solidFill>
              </a:rPr>
              <a:t>Device utilization characteristics may vary dynamically depending on the M2M Service status</a:t>
            </a:r>
          </a:p>
        </p:txBody>
      </p:sp>
    </p:spTree>
    <p:extLst>
      <p:ext uri="{BB962C8B-B14F-4D97-AF65-F5344CB8AC3E}">
        <p14:creationId xmlns:p14="http://schemas.microsoft.com/office/powerpoint/2010/main" val="2979340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スライド番号プレースホルダ 1"/>
          <p:cNvSpPr>
            <a:spLocks noGrp="1"/>
          </p:cNvSpPr>
          <p:nvPr>
            <p:ph type="sldNum" sz="quarter" idx="10"/>
          </p:nvPr>
        </p:nvSpPr>
        <p:spPr>
          <a:xfrm>
            <a:off x="7924800" y="6486525"/>
            <a:ext cx="1143000" cy="3333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dirty="0"/>
              <a:t>Page </a:t>
            </a:r>
            <a:fld id="{6295C019-288D-4FEC-B584-5B8692D71889}" type="slidenum">
              <a:rPr lang="en-US" altLang="ja-JP"/>
              <a:pPr eaLnBrk="1" hangingPunct="1">
                <a:defRPr/>
              </a:pPr>
              <a:t>4</a:t>
            </a:fld>
            <a:endParaRPr lang="en-US" altLang="ja-JP" dirty="0"/>
          </a:p>
        </p:txBody>
      </p:sp>
      <p:sp>
        <p:nvSpPr>
          <p:cNvPr id="7171" name="タイトル 1"/>
          <p:cNvSpPr>
            <a:spLocks noGrp="1"/>
          </p:cNvSpPr>
          <p:nvPr>
            <p:ph type="title" idx="4294967295"/>
          </p:nvPr>
        </p:nvSpPr>
        <p:spPr bwMode="auto">
          <a:xfrm>
            <a:off x="125288" y="-42192"/>
            <a:ext cx="8839200" cy="95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5565" bIns="45565"/>
          <a:lstStyle/>
          <a:p>
            <a:pPr eaLnBrk="1" hangingPunct="1"/>
            <a:r>
              <a:rPr lang="en-US" altLang="ja-JP" sz="2500" b="1" dirty="0" smtClean="0"/>
              <a:t>Examples</a:t>
            </a:r>
            <a:r>
              <a:rPr lang="en-US" altLang="ja-JP" sz="2500" dirty="0" smtClean="0"/>
              <a:t> for M2M Services (or Devices) whose behavior (Mobility/Communication Characteristics) can vary</a:t>
            </a:r>
          </a:p>
        </p:txBody>
      </p:sp>
      <p:graphicFrame>
        <p:nvGraphicFramePr>
          <p:cNvPr id="6188" name="Group 44"/>
          <p:cNvGraphicFramePr>
            <a:graphicFrameLocks noGrp="1"/>
          </p:cNvGraphicFramePr>
          <p:nvPr/>
        </p:nvGraphicFramePr>
        <p:xfrm>
          <a:off x="536575" y="1074738"/>
          <a:ext cx="8226424" cy="4945062"/>
        </p:xfrm>
        <a:graphic>
          <a:graphicData uri="http://schemas.openxmlformats.org/drawingml/2006/table">
            <a:tbl>
              <a:tblPr/>
              <a:tblGrid>
                <a:gridCol w="1944343"/>
                <a:gridCol w="2937563"/>
                <a:gridCol w="3344518"/>
              </a:tblGrid>
              <a:tr h="8324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Service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28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Mobility Characteristics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(mobile – high and </a:t>
                      </a:r>
                      <a:br>
                        <a:rPr kumimoji="1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stationary – low)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28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Communication Characteristics </a:t>
                      </a:r>
                      <a:br>
                        <a:rPr kumimoji="1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(Intervals of communication establishment)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2800"/>
                    </a:solidFill>
                  </a:tcPr>
                </a:tc>
              </a:tr>
              <a:tr h="6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ITS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cs typeface="+mn-cs"/>
                        </a:rPr>
                        <a:t>Mobility characteristic of device is </a:t>
                      </a:r>
                      <a:r>
                        <a:rPr kumimoji="1" lang="en-US" altLang="ja-JP" sz="12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cs typeface="+mn-cs"/>
                        </a:rPr>
                        <a:t>Dynamic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: Driving (mobile) or 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Parking (stationary)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cs typeface="+mn-cs"/>
                        </a:rPr>
                        <a:t>Communication characteristic: </a:t>
                      </a:r>
                      <a:r>
                        <a:rPr kumimoji="1" lang="en-US" altLang="ja-JP" sz="12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cs typeface="+mn-cs"/>
                        </a:rPr>
                        <a:t>Dynamic</a:t>
                      </a:r>
                      <a:endParaRPr kumimoji="1" lang="en-US" altLang="ja-JP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HGP創英角ｺﾞｼｯｸUB" pitchFamily="50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Navigation aids: ON (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sym typeface="Wingdings" pitchFamily="2" charset="2"/>
                        </a:rPr>
                        <a:t> 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short interval)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Navigation aids: OFF  (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sym typeface="Wingdings" pitchFamily="2" charset="2"/>
                        </a:rPr>
                        <a:t> long interval)</a:t>
                      </a: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HGP創英角ｺﾞｼｯｸUB" pitchFamily="50" charset="-128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670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Logistics – 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traceability of cargo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Delivering (mobile) or Loading in a </a:t>
                      </a:r>
                      <a:r>
                        <a:rPr kumimoji="1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freight distribution center 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(stationary)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Delivering (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sym typeface="Wingdings" pitchFamily="2" charset="2"/>
                        </a:rPr>
                        <a:t>short interval) or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sym typeface="Wingdings" pitchFamily="2" charset="2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sym typeface="Wingdings" pitchFamily="2" charset="2"/>
                        </a:rPr>
                        <a:t>Loading (long interval)</a:t>
                      </a: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HGP創英角ｺﾞｼｯｸUB" pitchFamily="50" charset="-128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475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Healthcare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In the street (mobile) or 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At home (stationary)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Communication characteristic of device may be </a:t>
                      </a:r>
                      <a:r>
                        <a:rPr kumimoji="1" lang="en-US" altLang="ja-JP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Static </a:t>
                      </a:r>
                      <a:r>
                        <a:rPr kumimoji="1" lang="en-US" altLang="ja-JP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or Dynamic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Home/Office Security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Out the door (mobile) or 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At home (stationary)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Communication characteristic of device may be </a:t>
                      </a:r>
                      <a:r>
                        <a:rPr kumimoji="1" lang="en-US" altLang="ja-JP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Static </a:t>
                      </a:r>
                      <a:r>
                        <a:rPr kumimoji="1" lang="en-US" altLang="ja-JP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or Dynamic</a:t>
                      </a: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HGP創英角ｺﾞｼｯｸUB" pitchFamily="50" charset="-128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Smart Meter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Mobility characteristic of device is </a:t>
                      </a:r>
                      <a:r>
                        <a:rPr kumimoji="1" lang="en-US" altLang="ja-JP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Static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 (device is not moving)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Normal operation (long interval) or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Out of order (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sym typeface="Wingdings" pitchFamily="2" charset="2"/>
                        </a:rPr>
                        <a:t>short interval)</a:t>
                      </a: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HGP創英角ｺﾞｼｯｸUB" pitchFamily="50" charset="-128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8674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Agriculture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Mobility characteristic of device may be Static (device is mounted in the field) 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or Dynamic (device is mounted on vehicle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)</a:t>
                      </a: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HGP創英角ｺﾞｼｯｸUB" pitchFamily="50" charset="-128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Normal operation (long interval) or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Out of order (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sym typeface="Wingdings" pitchFamily="2" charset="2"/>
                        </a:rPr>
                        <a:t>short interval)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475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Pet Monitoring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Out the door (mobile) or 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At home (stationary)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Normal operation (long interval) or</a:t>
                      </a:r>
                      <a:b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</a:b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</a:rPr>
                        <a:t>Out of order (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創英角ｺﾞｼｯｸUB" pitchFamily="50" charset="-128"/>
                          <a:sym typeface="Wingdings" pitchFamily="2" charset="2"/>
                        </a:rPr>
                        <a:t>short interval)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7210" name="TextBox 2"/>
          <p:cNvSpPr txBox="1">
            <a:spLocks noChangeArrowheads="1"/>
          </p:cNvSpPr>
          <p:nvPr/>
        </p:nvSpPr>
        <p:spPr bwMode="auto">
          <a:xfrm>
            <a:off x="683568" y="6093296"/>
            <a:ext cx="756084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dirty="0" err="1"/>
              <a:t>colour</a:t>
            </a:r>
            <a:r>
              <a:rPr lang="en-US" dirty="0"/>
              <a:t> code:                          … characteristics are dynamic</a:t>
            </a:r>
          </a:p>
        </p:txBody>
      </p:sp>
      <p:graphicFrame>
        <p:nvGraphicFramePr>
          <p:cNvPr id="6" name="Group 44"/>
          <p:cNvGraphicFramePr>
            <a:graphicFrameLocks noGrp="1"/>
          </p:cNvGraphicFramePr>
          <p:nvPr/>
        </p:nvGraphicFramePr>
        <p:xfrm>
          <a:off x="2895600" y="6248400"/>
          <a:ext cx="1066800" cy="182634"/>
        </p:xfrm>
        <a:graphic>
          <a:graphicData uri="http://schemas.openxmlformats.org/drawingml/2006/table">
            <a:tbl>
              <a:tblPr/>
              <a:tblGrid>
                <a:gridCol w="1066800"/>
              </a:tblGrid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HGP創英角ｺﾞｼｯｸUB" pitchFamily="50" charset="-128"/>
                      </a:endParaRPr>
                    </a:p>
                  </a:txBody>
                  <a:tcPr marT="45597" marB="455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65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スライド番号プレースホルダ 1"/>
          <p:cNvSpPr>
            <a:spLocks noGrp="1"/>
          </p:cNvSpPr>
          <p:nvPr>
            <p:ph type="sldNum" sz="quarter" idx="10"/>
          </p:nvPr>
        </p:nvSpPr>
        <p:spPr>
          <a:xfrm>
            <a:off x="7675563" y="6432550"/>
            <a:ext cx="1073150" cy="3333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dirty="0"/>
              <a:t>Page </a:t>
            </a:r>
            <a:fld id="{3A347E02-F18E-427E-BD19-22568C85D367}" type="slidenum">
              <a:rPr lang="en-US" altLang="ja-JP"/>
              <a:pPr eaLnBrk="1" hangingPunct="1">
                <a:defRPr/>
              </a:pPr>
              <a:t>5</a:t>
            </a:fld>
            <a:endParaRPr lang="en-US" altLang="ja-JP" dirty="0"/>
          </a:p>
        </p:txBody>
      </p:sp>
      <p:sp>
        <p:nvSpPr>
          <p:cNvPr id="8195" name="Rectangle 4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16458"/>
            <a:ext cx="8839200" cy="5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5491" bIns="45491"/>
          <a:lstStyle/>
          <a:p>
            <a:pPr defTabSz="906463" eaLnBrk="1" hangingPunct="1">
              <a:tabLst>
                <a:tab pos="3948113" algn="l"/>
              </a:tabLst>
            </a:pPr>
            <a:r>
              <a:rPr lang="en-US" altLang="en-US" sz="2000" dirty="0" smtClean="0"/>
              <a:t>Proposal: 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3GPP support by M2M service enablement Platform</a:t>
            </a:r>
            <a:endParaRPr lang="en-US" altLang="ja-JP" sz="2000" dirty="0" smtClean="0"/>
          </a:p>
        </p:txBody>
      </p:sp>
      <p:cxnSp>
        <p:nvCxnSpPr>
          <p:cNvPr id="8196" name="直線コネクタ 45"/>
          <p:cNvCxnSpPr>
            <a:cxnSpLocks noChangeShapeType="1"/>
            <a:stCxn id="50" idx="4"/>
          </p:cNvCxnSpPr>
          <p:nvPr/>
        </p:nvCxnSpPr>
        <p:spPr bwMode="auto">
          <a:xfrm flipH="1">
            <a:off x="3400425" y="1550988"/>
            <a:ext cx="566738" cy="38417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5" name="AutoShape 14"/>
          <p:cNvSpPr>
            <a:spLocks noChangeArrowheads="1"/>
          </p:cNvSpPr>
          <p:nvPr/>
        </p:nvSpPr>
        <p:spPr bwMode="auto">
          <a:xfrm>
            <a:off x="273050" y="3573463"/>
            <a:ext cx="4114800" cy="1695450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57150">
            <a:solidFill>
              <a:srgbClr val="0000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9992" tIns="50010" rIns="99992" bIns="50010" anchor="ctr"/>
          <a:lstStyle/>
          <a:p>
            <a:pPr>
              <a:defRPr/>
            </a:pPr>
            <a:endParaRPr lang="ja-JP" altLang="en-US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1" name="円/楕円 50"/>
          <p:cNvSpPr/>
          <p:nvPr/>
        </p:nvSpPr>
        <p:spPr bwMode="auto">
          <a:xfrm>
            <a:off x="827088" y="941388"/>
            <a:ext cx="842962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199" name="Text Box 21"/>
          <p:cNvSpPr txBox="1">
            <a:spLocks noChangeArrowheads="1"/>
          </p:cNvSpPr>
          <p:nvPr/>
        </p:nvSpPr>
        <p:spPr bwMode="auto">
          <a:xfrm>
            <a:off x="1009650" y="1085850"/>
            <a:ext cx="52228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600" b="1">
                <a:solidFill>
                  <a:srgbClr val="000000"/>
                </a:solidFill>
                <a:latin typeface="Arial" charset="0"/>
              </a:rPr>
              <a:t>ITS</a:t>
            </a:r>
          </a:p>
        </p:txBody>
      </p:sp>
      <p:sp>
        <p:nvSpPr>
          <p:cNvPr id="58" name="AutoShape 14"/>
          <p:cNvSpPr>
            <a:spLocks noChangeArrowheads="1"/>
          </p:cNvSpPr>
          <p:nvPr/>
        </p:nvSpPr>
        <p:spPr bwMode="auto">
          <a:xfrm>
            <a:off x="273050" y="1849438"/>
            <a:ext cx="4114800" cy="1296987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57150">
            <a:solidFill>
              <a:srgbClr val="0000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9992" tIns="50010" rIns="99992" bIns="50010" anchor="ctr"/>
          <a:lstStyle/>
          <a:p>
            <a:pPr>
              <a:defRPr/>
            </a:pPr>
            <a:endParaRPr lang="ja-JP" altLang="en-US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071688" y="4094163"/>
            <a:ext cx="2133600" cy="99060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64" tIns="47883" rIns="95764" bIns="47883"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Network  dynamic control according to the </a:t>
            </a:r>
            <a:r>
              <a:rPr lang="en-US" altLang="ja-JP" sz="1600" dirty="0" smtClean="0">
                <a:solidFill>
                  <a:schemeClr val="tx1"/>
                </a:solidFill>
              </a:rPr>
              <a:t>device characteristic</a:t>
            </a:r>
            <a:endParaRPr lang="en-US" altLang="ja-JP" sz="1600" dirty="0">
              <a:solidFill>
                <a:schemeClr val="tx1"/>
              </a:solidFill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101850" y="1935163"/>
            <a:ext cx="2057400" cy="106680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64" tIns="47883" rIns="95764" bIns="47883" anchor="ctr"/>
          <a:lstStyle/>
          <a:p>
            <a:pPr algn="ctr">
              <a:defRPr/>
            </a:pPr>
            <a:r>
              <a:rPr lang="en-US" altLang="ja-JP" sz="1800" dirty="0">
                <a:solidFill>
                  <a:schemeClr val="tx1"/>
                </a:solidFill>
              </a:rPr>
              <a:t>Behavior change detection of a </a:t>
            </a:r>
            <a:r>
              <a:rPr lang="en-US" altLang="ja-JP" sz="1800" dirty="0" smtClean="0">
                <a:solidFill>
                  <a:schemeClr val="tx1"/>
                </a:solidFill>
              </a:rPr>
              <a:t>MTC Device</a:t>
            </a:r>
            <a:endParaRPr lang="en-US" altLang="ja-JP" sz="1800" dirty="0">
              <a:solidFill>
                <a:schemeClr val="tx1"/>
              </a:solidFill>
              <a:latin typeface="HGP創英角ｺﾞｼｯｸUB" pitchFamily="50" charset="-128"/>
            </a:endParaRPr>
          </a:p>
        </p:txBody>
      </p:sp>
      <p:sp>
        <p:nvSpPr>
          <p:cNvPr id="47" name="円/楕円 46"/>
          <p:cNvSpPr/>
          <p:nvPr/>
        </p:nvSpPr>
        <p:spPr bwMode="auto">
          <a:xfrm>
            <a:off x="1641475" y="944563"/>
            <a:ext cx="842963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6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04" name="Text Box 21"/>
          <p:cNvSpPr txBox="1">
            <a:spLocks noChangeArrowheads="1"/>
          </p:cNvSpPr>
          <p:nvPr/>
        </p:nvSpPr>
        <p:spPr bwMode="auto">
          <a:xfrm>
            <a:off x="1706563" y="1049338"/>
            <a:ext cx="749300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Electric </a:t>
            </a:r>
          </a:p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power</a:t>
            </a:r>
            <a:endParaRPr kumimoji="1" lang="en-US" altLang="ja-JP" sz="1100" b="1">
              <a:solidFill>
                <a:srgbClr val="00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56" name="円/楕円 55"/>
          <p:cNvSpPr/>
          <p:nvPr/>
        </p:nvSpPr>
        <p:spPr bwMode="auto">
          <a:xfrm>
            <a:off x="2505075" y="941388"/>
            <a:ext cx="842963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6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06" name="Text Box 21"/>
          <p:cNvSpPr txBox="1">
            <a:spLocks noChangeArrowheads="1"/>
          </p:cNvSpPr>
          <p:nvPr/>
        </p:nvSpPr>
        <p:spPr bwMode="auto">
          <a:xfrm>
            <a:off x="2308225" y="1111250"/>
            <a:ext cx="12795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200" b="1">
                <a:latin typeface="Arial" charset="0"/>
                <a:ea typeface="HGP創英角ｺﾞｼｯｸUB" pitchFamily="50" charset="-128"/>
              </a:rPr>
              <a:t>Transportation</a:t>
            </a:r>
            <a:endParaRPr kumimoji="1" lang="en-US" altLang="ja-JP" sz="1200" b="1">
              <a:solidFill>
                <a:srgbClr val="00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50" name="円/楕円 49"/>
          <p:cNvSpPr/>
          <p:nvPr/>
        </p:nvSpPr>
        <p:spPr bwMode="auto">
          <a:xfrm>
            <a:off x="3544888" y="941388"/>
            <a:ext cx="842962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6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08" name="Text Box 21"/>
          <p:cNvSpPr txBox="1">
            <a:spLocks noChangeArrowheads="1"/>
          </p:cNvSpPr>
          <p:nvPr/>
        </p:nvSpPr>
        <p:spPr bwMode="auto">
          <a:xfrm>
            <a:off x="3521075" y="1120775"/>
            <a:ext cx="96202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Health care</a:t>
            </a:r>
            <a:endParaRPr kumimoji="1" lang="en-US" altLang="ja-JP" sz="1100" b="1">
              <a:solidFill>
                <a:srgbClr val="000000"/>
              </a:solidFill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54" name="円/楕円 53"/>
          <p:cNvSpPr/>
          <p:nvPr/>
        </p:nvSpPr>
        <p:spPr bwMode="auto">
          <a:xfrm>
            <a:off x="4572000" y="925513"/>
            <a:ext cx="842963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6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10" name="Text Box 21"/>
          <p:cNvSpPr txBox="1">
            <a:spLocks noChangeArrowheads="1"/>
          </p:cNvSpPr>
          <p:nvPr/>
        </p:nvSpPr>
        <p:spPr bwMode="auto">
          <a:xfrm>
            <a:off x="4551363" y="1023938"/>
            <a:ext cx="9223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Crime </a:t>
            </a:r>
          </a:p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prevention</a:t>
            </a:r>
            <a:endParaRPr kumimoji="1" lang="en-US" altLang="ja-JP" sz="1100" b="1">
              <a:solidFill>
                <a:srgbClr val="000000"/>
              </a:solidFill>
              <a:latin typeface="Arial" charset="0"/>
              <a:ea typeface="HGP創英角ｺﾞｼｯｸUB" pitchFamily="50" charset="-128"/>
            </a:endParaRPr>
          </a:p>
        </p:txBody>
      </p:sp>
      <p:cxnSp>
        <p:nvCxnSpPr>
          <p:cNvPr id="8211" name="直線コネクタ 45"/>
          <p:cNvCxnSpPr>
            <a:cxnSpLocks noChangeShapeType="1"/>
            <a:stCxn id="51" idx="4"/>
          </p:cNvCxnSpPr>
          <p:nvPr/>
        </p:nvCxnSpPr>
        <p:spPr bwMode="auto">
          <a:xfrm>
            <a:off x="1377950" y="1550988"/>
            <a:ext cx="1724025" cy="3524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2" name="直線コネクタ 45"/>
          <p:cNvCxnSpPr>
            <a:cxnSpLocks noChangeShapeType="1"/>
            <a:stCxn id="47" idx="4"/>
          </p:cNvCxnSpPr>
          <p:nvPr/>
        </p:nvCxnSpPr>
        <p:spPr bwMode="auto">
          <a:xfrm>
            <a:off x="2251075" y="1554163"/>
            <a:ext cx="930275" cy="34925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3" name="直線コネクタ 45"/>
          <p:cNvCxnSpPr>
            <a:cxnSpLocks noChangeShapeType="1"/>
            <a:endCxn id="54" idx="3"/>
          </p:cNvCxnSpPr>
          <p:nvPr/>
        </p:nvCxnSpPr>
        <p:spPr bwMode="auto">
          <a:xfrm flipV="1">
            <a:off x="3749675" y="1446213"/>
            <a:ext cx="946150" cy="4572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4" name="直線コネクタ 45"/>
          <p:cNvCxnSpPr>
            <a:cxnSpLocks noChangeShapeType="1"/>
            <a:stCxn id="56" idx="4"/>
          </p:cNvCxnSpPr>
          <p:nvPr/>
        </p:nvCxnSpPr>
        <p:spPr bwMode="auto">
          <a:xfrm>
            <a:off x="3181350" y="1550988"/>
            <a:ext cx="65088" cy="3524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5" name="正方形/長方形 8"/>
          <p:cNvSpPr>
            <a:spLocks noChangeArrowheads="1"/>
          </p:cNvSpPr>
          <p:nvPr/>
        </p:nvSpPr>
        <p:spPr bwMode="auto">
          <a:xfrm>
            <a:off x="425450" y="2349500"/>
            <a:ext cx="1533525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341" tIns="26671" rIns="53341" bIns="26671">
            <a:spAutoFit/>
          </a:bodyPr>
          <a:lstStyle/>
          <a:p>
            <a:pPr defTabSz="530225"/>
            <a:r>
              <a:rPr lang="en-US" altLang="ja-JP" sz="1400" b="1" dirty="0"/>
              <a:t>M2M service PF </a:t>
            </a:r>
          </a:p>
        </p:txBody>
      </p:sp>
      <p:sp>
        <p:nvSpPr>
          <p:cNvPr id="8216" name="正方形/長方形 8"/>
          <p:cNvSpPr>
            <a:spLocks noChangeArrowheads="1"/>
          </p:cNvSpPr>
          <p:nvPr/>
        </p:nvSpPr>
        <p:spPr bwMode="auto">
          <a:xfrm>
            <a:off x="369888" y="4094163"/>
            <a:ext cx="1589087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341" tIns="26671" rIns="53341" bIns="26671">
            <a:spAutoFit/>
          </a:bodyPr>
          <a:lstStyle/>
          <a:p>
            <a:pPr defTabSz="530225"/>
            <a:r>
              <a:rPr lang="en-US" altLang="ja-JP" sz="1400" b="1" dirty="0" smtClean="0"/>
              <a:t>3GPP</a:t>
            </a:r>
            <a:r>
              <a:rPr lang="ja-JP" altLang="fr-FR" sz="1400" b="1" dirty="0" smtClean="0"/>
              <a:t> </a:t>
            </a:r>
            <a:r>
              <a:rPr lang="ja-JP" altLang="fr-FR" sz="1400" b="1" dirty="0"/>
              <a:t>N</a:t>
            </a:r>
            <a:r>
              <a:rPr lang="en-US" altLang="ja-JP" sz="1400" b="1" dirty="0" err="1"/>
              <a:t>etwork</a:t>
            </a:r>
            <a:endParaRPr lang="ja-JP" altLang="fr-FR" sz="1400" b="1" dirty="0"/>
          </a:p>
          <a:p>
            <a:pPr defTabSz="530225"/>
            <a:r>
              <a:rPr lang="ja-JP" altLang="fr-FR" sz="1400" b="1" dirty="0"/>
              <a:t>(MME, S/P-GW, </a:t>
            </a:r>
          </a:p>
          <a:p>
            <a:pPr defTabSz="530225"/>
            <a:r>
              <a:rPr lang="ja-JP" altLang="fr-FR" sz="1400" b="1" dirty="0"/>
              <a:t>HSS, eNB) </a:t>
            </a:r>
            <a:endParaRPr lang="en-US" altLang="ja-JP" sz="1400" b="1" dirty="0">
              <a:solidFill>
                <a:srgbClr val="000000"/>
              </a:solidFill>
            </a:endParaRPr>
          </a:p>
        </p:txBody>
      </p:sp>
      <p:sp>
        <p:nvSpPr>
          <p:cNvPr id="82" name="円/楕円 81"/>
          <p:cNvSpPr/>
          <p:nvPr/>
        </p:nvSpPr>
        <p:spPr bwMode="auto">
          <a:xfrm>
            <a:off x="650875" y="5768975"/>
            <a:ext cx="842963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05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4" name="円/楕円 83"/>
          <p:cNvSpPr/>
          <p:nvPr/>
        </p:nvSpPr>
        <p:spPr bwMode="auto">
          <a:xfrm>
            <a:off x="1538288" y="5772150"/>
            <a:ext cx="844550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05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6" name="円/楕円 85"/>
          <p:cNvSpPr/>
          <p:nvPr/>
        </p:nvSpPr>
        <p:spPr bwMode="auto">
          <a:xfrm>
            <a:off x="3525838" y="5786438"/>
            <a:ext cx="844550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2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20" name="Text Box 21"/>
          <p:cNvSpPr txBox="1">
            <a:spLocks noChangeArrowheads="1"/>
          </p:cNvSpPr>
          <p:nvPr/>
        </p:nvSpPr>
        <p:spPr bwMode="auto">
          <a:xfrm>
            <a:off x="1579761" y="5768975"/>
            <a:ext cx="783827" cy="59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600" dirty="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Smart</a:t>
            </a:r>
          </a:p>
          <a:p>
            <a:pPr algn="ctr" eaLnBrk="1" hangingPunct="1"/>
            <a:r>
              <a:rPr kumimoji="1" lang="en-US" altLang="ja-JP" sz="1600" dirty="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Meter</a:t>
            </a:r>
          </a:p>
        </p:txBody>
      </p:sp>
      <p:sp>
        <p:nvSpPr>
          <p:cNvPr id="88" name="円/楕円 87"/>
          <p:cNvSpPr/>
          <p:nvPr/>
        </p:nvSpPr>
        <p:spPr bwMode="auto">
          <a:xfrm>
            <a:off x="4476750" y="5786438"/>
            <a:ext cx="844550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2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22" name="Text Box 21"/>
          <p:cNvSpPr txBox="1">
            <a:spLocks noChangeArrowheads="1"/>
          </p:cNvSpPr>
          <p:nvPr/>
        </p:nvSpPr>
        <p:spPr bwMode="auto">
          <a:xfrm>
            <a:off x="793524" y="5872163"/>
            <a:ext cx="543376" cy="34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600" dirty="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Car</a:t>
            </a:r>
          </a:p>
        </p:txBody>
      </p:sp>
      <p:cxnSp>
        <p:nvCxnSpPr>
          <p:cNvPr id="8223" name="直線コネクタ 45"/>
          <p:cNvCxnSpPr>
            <a:cxnSpLocks noChangeShapeType="1"/>
            <a:stCxn id="82" idx="0"/>
          </p:cNvCxnSpPr>
          <p:nvPr/>
        </p:nvCxnSpPr>
        <p:spPr bwMode="auto">
          <a:xfrm flipV="1">
            <a:off x="1160463" y="5300663"/>
            <a:ext cx="2063750" cy="468312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4" name="直線コネクタ 45"/>
          <p:cNvCxnSpPr>
            <a:cxnSpLocks noChangeShapeType="1"/>
            <a:stCxn id="84" idx="0"/>
          </p:cNvCxnSpPr>
          <p:nvPr/>
        </p:nvCxnSpPr>
        <p:spPr bwMode="auto">
          <a:xfrm flipV="1">
            <a:off x="2124075" y="5300663"/>
            <a:ext cx="1100138" cy="471487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5" name="直線コネクタ 45"/>
          <p:cNvCxnSpPr>
            <a:cxnSpLocks noChangeShapeType="1"/>
            <a:endCxn id="86" idx="0"/>
          </p:cNvCxnSpPr>
          <p:nvPr/>
        </p:nvCxnSpPr>
        <p:spPr bwMode="auto">
          <a:xfrm>
            <a:off x="3224213" y="5283200"/>
            <a:ext cx="723900" cy="503238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6" name="直線コネクタ 45"/>
          <p:cNvCxnSpPr>
            <a:cxnSpLocks noChangeShapeType="1"/>
            <a:endCxn id="88" idx="0"/>
          </p:cNvCxnSpPr>
          <p:nvPr/>
        </p:nvCxnSpPr>
        <p:spPr bwMode="auto">
          <a:xfrm>
            <a:off x="3224213" y="5300663"/>
            <a:ext cx="1674812" cy="485775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7" name="右矢印 76"/>
          <p:cNvSpPr/>
          <p:nvPr/>
        </p:nvSpPr>
        <p:spPr bwMode="auto">
          <a:xfrm>
            <a:off x="4297363" y="2143125"/>
            <a:ext cx="514350" cy="925513"/>
          </a:xfrm>
          <a:prstGeom prst="rightArrow">
            <a:avLst>
              <a:gd name="adj1" fmla="val 50000"/>
              <a:gd name="adj2" fmla="val 61614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744" tIns="70241" rIns="224744" bIns="70241" anchor="ctr"/>
          <a:lstStyle/>
          <a:p>
            <a:pPr algn="ctr">
              <a:defRPr/>
            </a:pPr>
            <a:endParaRPr lang="en-US" altLang="ja-JP" sz="13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5" name="右矢印 104"/>
          <p:cNvSpPr/>
          <p:nvPr/>
        </p:nvSpPr>
        <p:spPr bwMode="auto">
          <a:xfrm>
            <a:off x="4281488" y="4125913"/>
            <a:ext cx="514350" cy="925512"/>
          </a:xfrm>
          <a:prstGeom prst="rightArrow">
            <a:avLst>
              <a:gd name="adj1" fmla="val 50000"/>
              <a:gd name="adj2" fmla="val 61614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744" tIns="70241" rIns="224744" bIns="70241" anchor="ctr"/>
          <a:lstStyle/>
          <a:p>
            <a:pPr algn="ctr">
              <a:defRPr/>
            </a:pPr>
            <a:endParaRPr lang="ja-JP" altLang="en-US" sz="13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29" name="正方形/長方形 8"/>
          <p:cNvSpPr>
            <a:spLocks noChangeArrowheads="1"/>
          </p:cNvSpPr>
          <p:nvPr/>
        </p:nvSpPr>
        <p:spPr bwMode="auto">
          <a:xfrm>
            <a:off x="5148064" y="1916832"/>
            <a:ext cx="3528641" cy="1038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3341" tIns="26671" rIns="53341" bIns="26671">
            <a:spAutoFit/>
          </a:bodyPr>
          <a:lstStyle/>
          <a:p>
            <a:pPr algn="l" defTabSz="530225"/>
            <a:r>
              <a:rPr lang="en-US" altLang="ja-JP" sz="1600" dirty="0">
                <a:solidFill>
                  <a:srgbClr val="FF0000"/>
                </a:solidFill>
              </a:rPr>
              <a:t>The M2M service enablement </a:t>
            </a:r>
            <a:r>
              <a:rPr lang="en-US" altLang="ja-JP" sz="1600" dirty="0" smtClean="0">
                <a:solidFill>
                  <a:srgbClr val="FF0000"/>
                </a:solidFill>
              </a:rPr>
              <a:t>Platform, together with related services, identifies 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the </a:t>
            </a:r>
            <a:r>
              <a:rPr lang="en-US" altLang="ja-JP" sz="1600" b="1" dirty="0">
                <a:solidFill>
                  <a:srgbClr val="FF0000"/>
                </a:solidFill>
              </a:rPr>
              <a:t>behavior 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(or a change of behavior) of </a:t>
            </a:r>
            <a:r>
              <a:rPr lang="en-US" altLang="ja-JP" sz="1600" b="1" dirty="0">
                <a:solidFill>
                  <a:srgbClr val="FF0000"/>
                </a:solidFill>
              </a:rPr>
              <a:t>a 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device</a:t>
            </a:r>
            <a:endParaRPr lang="en-US" altLang="ja-JP" sz="1600" b="1" dirty="0">
              <a:solidFill>
                <a:srgbClr val="FF0000"/>
              </a:solidFill>
            </a:endParaRPr>
          </a:p>
        </p:txBody>
      </p:sp>
      <p:sp>
        <p:nvSpPr>
          <p:cNvPr id="8230" name="正方形/長方形 8"/>
          <p:cNvSpPr>
            <a:spLocks noChangeArrowheads="1"/>
          </p:cNvSpPr>
          <p:nvPr/>
        </p:nvSpPr>
        <p:spPr bwMode="auto">
          <a:xfrm>
            <a:off x="5251450" y="3765550"/>
            <a:ext cx="3497263" cy="91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341" tIns="26671" rIns="53341" bIns="26671">
            <a:spAutoFit/>
          </a:bodyPr>
          <a:lstStyle/>
          <a:p>
            <a:pPr algn="l" defTabSz="530225"/>
            <a:r>
              <a:rPr lang="en-US" altLang="ja-JP" sz="1600" b="1" dirty="0" smtClean="0">
                <a:solidFill>
                  <a:srgbClr val="FF0000"/>
                </a:solidFill>
              </a:rPr>
              <a:t>The 3GPP Network adapts related parameters. E.g.</a:t>
            </a:r>
            <a:endParaRPr lang="en-US" altLang="ja-JP" sz="1600" b="1" dirty="0">
              <a:solidFill>
                <a:srgbClr val="FF0000"/>
              </a:solidFill>
              <a:latin typeface="HGP創英角ｺﾞｼｯｸUB" pitchFamily="50" charset="-128"/>
            </a:endParaRPr>
          </a:p>
          <a:p>
            <a:pPr algn="l" defTabSz="530225"/>
            <a:r>
              <a:rPr lang="ja-JP" altLang="en-US" sz="1200" b="1" dirty="0">
                <a:solidFill>
                  <a:srgbClr val="FF0000"/>
                </a:solidFill>
              </a:rPr>
              <a:t>・</a:t>
            </a:r>
            <a:r>
              <a:rPr lang="en-US" altLang="ja-JP" sz="1200" b="1" dirty="0">
                <a:solidFill>
                  <a:srgbClr val="FF0000"/>
                </a:solidFill>
              </a:rPr>
              <a:t>Paging Area</a:t>
            </a:r>
          </a:p>
          <a:p>
            <a:pPr algn="l" defTabSz="530225"/>
            <a:r>
              <a:rPr lang="ja-JP" altLang="en-US" sz="1200" b="1" dirty="0">
                <a:solidFill>
                  <a:srgbClr val="FF0000"/>
                </a:solidFill>
              </a:rPr>
              <a:t>・</a:t>
            </a:r>
            <a:r>
              <a:rPr lang="en-US" altLang="ja-JP" sz="1200" b="1" dirty="0">
                <a:solidFill>
                  <a:srgbClr val="FF0000"/>
                </a:solidFill>
              </a:rPr>
              <a:t>Inactivity Timer</a:t>
            </a:r>
          </a:p>
        </p:txBody>
      </p:sp>
      <p:sp>
        <p:nvSpPr>
          <p:cNvPr id="8231" name="Text Box 21"/>
          <p:cNvSpPr txBox="1">
            <a:spLocks noChangeArrowheads="1"/>
          </p:cNvSpPr>
          <p:nvPr/>
        </p:nvSpPr>
        <p:spPr bwMode="auto">
          <a:xfrm>
            <a:off x="4449763" y="5805488"/>
            <a:ext cx="906462" cy="53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400">
                <a:latin typeface="Arial" charset="0"/>
                <a:ea typeface="HGP創英角ｺﾞｼｯｸUB" pitchFamily="50" charset="-128"/>
              </a:rPr>
              <a:t>Burglar alarm</a:t>
            </a:r>
            <a:endParaRPr kumimoji="1" lang="en-US" altLang="ja-JP" sz="1400">
              <a:solidFill>
                <a:srgbClr val="00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8232" name="Text Box 21"/>
          <p:cNvSpPr txBox="1">
            <a:spLocks noChangeArrowheads="1"/>
          </p:cNvSpPr>
          <p:nvPr/>
        </p:nvSpPr>
        <p:spPr bwMode="auto">
          <a:xfrm>
            <a:off x="3525838" y="5903913"/>
            <a:ext cx="857250" cy="31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Sensor</a:t>
            </a:r>
          </a:p>
        </p:txBody>
      </p:sp>
      <p:cxnSp>
        <p:nvCxnSpPr>
          <p:cNvPr id="116" name="直線矢印コネクタ 115"/>
          <p:cNvCxnSpPr/>
          <p:nvPr/>
        </p:nvCxnSpPr>
        <p:spPr>
          <a:xfrm>
            <a:off x="3632200" y="3284538"/>
            <a:ext cx="0" cy="6096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4" name="正方形/長方形 8"/>
          <p:cNvSpPr>
            <a:spLocks noChangeArrowheads="1"/>
          </p:cNvSpPr>
          <p:nvPr/>
        </p:nvSpPr>
        <p:spPr bwMode="auto">
          <a:xfrm>
            <a:off x="3871913" y="3243263"/>
            <a:ext cx="793750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341" tIns="26671" rIns="53341" bIns="26671">
            <a:spAutoFit/>
          </a:bodyPr>
          <a:lstStyle/>
          <a:p>
            <a:pPr defTabSz="530225"/>
            <a:r>
              <a:rPr lang="en-US" altLang="ja-JP" b="1">
                <a:solidFill>
                  <a:srgbClr val="FF0000"/>
                </a:solidFill>
              </a:rPr>
              <a:t>INPUT</a:t>
            </a:r>
          </a:p>
        </p:txBody>
      </p:sp>
      <p:sp>
        <p:nvSpPr>
          <p:cNvPr id="52" name="円/楕円 51"/>
          <p:cNvSpPr/>
          <p:nvPr/>
        </p:nvSpPr>
        <p:spPr bwMode="auto">
          <a:xfrm>
            <a:off x="2519363" y="5805488"/>
            <a:ext cx="842962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05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36" name="Text Box 21"/>
          <p:cNvSpPr txBox="1">
            <a:spLocks noChangeArrowheads="1"/>
          </p:cNvSpPr>
          <p:nvPr/>
        </p:nvSpPr>
        <p:spPr bwMode="auto">
          <a:xfrm>
            <a:off x="2519363" y="5922963"/>
            <a:ext cx="857250" cy="34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60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Truck</a:t>
            </a:r>
          </a:p>
        </p:txBody>
      </p:sp>
      <p:cxnSp>
        <p:nvCxnSpPr>
          <p:cNvPr id="8237" name="直線コネクタ 45"/>
          <p:cNvCxnSpPr>
            <a:cxnSpLocks noChangeShapeType="1"/>
            <a:endCxn id="52" idx="0"/>
          </p:cNvCxnSpPr>
          <p:nvPr/>
        </p:nvCxnSpPr>
        <p:spPr bwMode="auto">
          <a:xfrm flipH="1">
            <a:off x="3184525" y="5300663"/>
            <a:ext cx="39688" cy="504825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38" name="直線コネクタ 45"/>
          <p:cNvCxnSpPr>
            <a:cxnSpLocks noChangeShapeType="1"/>
          </p:cNvCxnSpPr>
          <p:nvPr/>
        </p:nvCxnSpPr>
        <p:spPr bwMode="auto">
          <a:xfrm>
            <a:off x="3408363" y="3001963"/>
            <a:ext cx="9525" cy="109220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273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スライド番号プレースホルダ 1"/>
          <p:cNvSpPr>
            <a:spLocks noGrp="1"/>
          </p:cNvSpPr>
          <p:nvPr>
            <p:ph type="sldNum" sz="quarter" idx="10"/>
          </p:nvPr>
        </p:nvSpPr>
        <p:spPr>
          <a:xfrm>
            <a:off x="7675563" y="6432550"/>
            <a:ext cx="1073150" cy="3333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dirty="0"/>
              <a:t>Page </a:t>
            </a:r>
            <a:fld id="{3A347E02-F18E-427E-BD19-22568C85D367}" type="slidenum">
              <a:rPr lang="en-US" altLang="ja-JP"/>
              <a:pPr eaLnBrk="1" hangingPunct="1">
                <a:defRPr/>
              </a:pPr>
              <a:t>6</a:t>
            </a:fld>
            <a:endParaRPr lang="en-US" altLang="ja-JP" dirty="0"/>
          </a:p>
        </p:txBody>
      </p:sp>
      <p:sp>
        <p:nvSpPr>
          <p:cNvPr id="8195" name="Rectangle 4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16458"/>
            <a:ext cx="8839200" cy="5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5491" bIns="45491"/>
          <a:lstStyle/>
          <a:p>
            <a:pPr defTabSz="906463" eaLnBrk="1" hangingPunct="1">
              <a:tabLst>
                <a:tab pos="3948113" algn="l"/>
              </a:tabLst>
            </a:pPr>
            <a:r>
              <a:rPr lang="en-US" altLang="ja-JP" sz="2000" dirty="0" smtClean="0"/>
              <a:t>… but also other </a:t>
            </a:r>
            <a:r>
              <a:rPr lang="en-US" altLang="ja-JP" sz="2000" smtClean="0"/>
              <a:t>direction </a:t>
            </a:r>
            <a:r>
              <a:rPr lang="en-US" altLang="ja-JP" sz="2000" smtClean="0"/>
              <a:t>is useful </a:t>
            </a:r>
            <a:r>
              <a:rPr lang="en-US" altLang="ja-JP" sz="2000" dirty="0" smtClean="0"/>
              <a:t>and should be considered</a:t>
            </a:r>
            <a:endParaRPr lang="en-US" altLang="ja-JP" sz="2000" dirty="0" smtClean="0"/>
          </a:p>
        </p:txBody>
      </p:sp>
      <p:cxnSp>
        <p:nvCxnSpPr>
          <p:cNvPr id="8196" name="直線コネクタ 45"/>
          <p:cNvCxnSpPr>
            <a:cxnSpLocks noChangeShapeType="1"/>
            <a:stCxn id="50" idx="4"/>
          </p:cNvCxnSpPr>
          <p:nvPr/>
        </p:nvCxnSpPr>
        <p:spPr bwMode="auto">
          <a:xfrm flipH="1">
            <a:off x="3400425" y="1550988"/>
            <a:ext cx="566738" cy="38417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5" name="AutoShape 14"/>
          <p:cNvSpPr>
            <a:spLocks noChangeArrowheads="1"/>
          </p:cNvSpPr>
          <p:nvPr/>
        </p:nvSpPr>
        <p:spPr bwMode="auto">
          <a:xfrm>
            <a:off x="273050" y="3573463"/>
            <a:ext cx="4114800" cy="1695450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57150">
            <a:solidFill>
              <a:srgbClr val="0000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9992" tIns="50010" rIns="99992" bIns="50010" anchor="ctr"/>
          <a:lstStyle/>
          <a:p>
            <a:pPr>
              <a:defRPr/>
            </a:pPr>
            <a:endParaRPr lang="ja-JP" altLang="en-US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1" name="円/楕円 50"/>
          <p:cNvSpPr/>
          <p:nvPr/>
        </p:nvSpPr>
        <p:spPr bwMode="auto">
          <a:xfrm>
            <a:off x="827088" y="941388"/>
            <a:ext cx="842962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199" name="Text Box 21"/>
          <p:cNvSpPr txBox="1">
            <a:spLocks noChangeArrowheads="1"/>
          </p:cNvSpPr>
          <p:nvPr/>
        </p:nvSpPr>
        <p:spPr bwMode="auto">
          <a:xfrm>
            <a:off x="1009650" y="1085850"/>
            <a:ext cx="52228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600" b="1">
                <a:solidFill>
                  <a:srgbClr val="000000"/>
                </a:solidFill>
                <a:latin typeface="Arial" charset="0"/>
              </a:rPr>
              <a:t>ITS</a:t>
            </a:r>
          </a:p>
        </p:txBody>
      </p:sp>
      <p:sp>
        <p:nvSpPr>
          <p:cNvPr id="58" name="AutoShape 14"/>
          <p:cNvSpPr>
            <a:spLocks noChangeArrowheads="1"/>
          </p:cNvSpPr>
          <p:nvPr/>
        </p:nvSpPr>
        <p:spPr bwMode="auto">
          <a:xfrm>
            <a:off x="273050" y="1849438"/>
            <a:ext cx="4114800" cy="1296987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57150">
            <a:solidFill>
              <a:srgbClr val="0000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9992" tIns="50010" rIns="99992" bIns="50010" anchor="ctr"/>
          <a:lstStyle/>
          <a:p>
            <a:pPr>
              <a:defRPr/>
            </a:pPr>
            <a:endParaRPr lang="ja-JP" altLang="en-US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071688" y="4094163"/>
            <a:ext cx="2133600" cy="99060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64" tIns="47883" rIns="95764" bIns="47883"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Network </a:t>
            </a:r>
            <a:r>
              <a:rPr lang="en-US" altLang="ja-JP" sz="1600" dirty="0" smtClean="0">
                <a:solidFill>
                  <a:schemeClr val="tx1"/>
                </a:solidFill>
              </a:rPr>
              <a:t>detects congestion in a certain region</a:t>
            </a:r>
            <a:endParaRPr lang="en-US" altLang="ja-JP" sz="1600" dirty="0">
              <a:solidFill>
                <a:schemeClr val="tx1"/>
              </a:solidFill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101850" y="1935163"/>
            <a:ext cx="2057400" cy="106680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64" tIns="47883" rIns="95764" bIns="47883" anchor="ctr"/>
          <a:lstStyle/>
          <a:p>
            <a:pPr algn="ctr">
              <a:defRPr/>
            </a:pPr>
            <a:r>
              <a:rPr lang="en-US" altLang="ja-JP" sz="1600" dirty="0" smtClean="0">
                <a:solidFill>
                  <a:schemeClr val="tx1"/>
                </a:solidFill>
              </a:rPr>
              <a:t>M2M Platform delays traffic with devices in that region</a:t>
            </a:r>
            <a:endParaRPr lang="en-US" altLang="ja-JP" sz="1600" dirty="0">
              <a:solidFill>
                <a:schemeClr val="tx1"/>
              </a:solidFill>
              <a:latin typeface="HGP創英角ｺﾞｼｯｸUB" pitchFamily="50" charset="-128"/>
            </a:endParaRPr>
          </a:p>
        </p:txBody>
      </p:sp>
      <p:sp>
        <p:nvSpPr>
          <p:cNvPr id="47" name="円/楕円 46"/>
          <p:cNvSpPr/>
          <p:nvPr/>
        </p:nvSpPr>
        <p:spPr bwMode="auto">
          <a:xfrm>
            <a:off x="1641475" y="944563"/>
            <a:ext cx="842963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6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04" name="Text Box 21"/>
          <p:cNvSpPr txBox="1">
            <a:spLocks noChangeArrowheads="1"/>
          </p:cNvSpPr>
          <p:nvPr/>
        </p:nvSpPr>
        <p:spPr bwMode="auto">
          <a:xfrm>
            <a:off x="1706563" y="1049338"/>
            <a:ext cx="749300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Electric </a:t>
            </a:r>
          </a:p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power</a:t>
            </a:r>
            <a:endParaRPr kumimoji="1" lang="en-US" altLang="ja-JP" sz="1100" b="1">
              <a:solidFill>
                <a:srgbClr val="00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56" name="円/楕円 55"/>
          <p:cNvSpPr/>
          <p:nvPr/>
        </p:nvSpPr>
        <p:spPr bwMode="auto">
          <a:xfrm>
            <a:off x="2505075" y="941388"/>
            <a:ext cx="842963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6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06" name="Text Box 21"/>
          <p:cNvSpPr txBox="1">
            <a:spLocks noChangeArrowheads="1"/>
          </p:cNvSpPr>
          <p:nvPr/>
        </p:nvSpPr>
        <p:spPr bwMode="auto">
          <a:xfrm>
            <a:off x="2308225" y="1111250"/>
            <a:ext cx="12795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200" b="1">
                <a:latin typeface="Arial" charset="0"/>
                <a:ea typeface="HGP創英角ｺﾞｼｯｸUB" pitchFamily="50" charset="-128"/>
              </a:rPr>
              <a:t>Transportation</a:t>
            </a:r>
            <a:endParaRPr kumimoji="1" lang="en-US" altLang="ja-JP" sz="1200" b="1">
              <a:solidFill>
                <a:srgbClr val="00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50" name="円/楕円 49"/>
          <p:cNvSpPr/>
          <p:nvPr/>
        </p:nvSpPr>
        <p:spPr bwMode="auto">
          <a:xfrm>
            <a:off x="3544888" y="941388"/>
            <a:ext cx="842962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6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08" name="Text Box 21"/>
          <p:cNvSpPr txBox="1">
            <a:spLocks noChangeArrowheads="1"/>
          </p:cNvSpPr>
          <p:nvPr/>
        </p:nvSpPr>
        <p:spPr bwMode="auto">
          <a:xfrm>
            <a:off x="3521075" y="1120775"/>
            <a:ext cx="96202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Health care</a:t>
            </a:r>
            <a:endParaRPr kumimoji="1" lang="en-US" altLang="ja-JP" sz="1100" b="1">
              <a:solidFill>
                <a:srgbClr val="000000"/>
              </a:solidFill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54" name="円/楕円 53"/>
          <p:cNvSpPr/>
          <p:nvPr/>
        </p:nvSpPr>
        <p:spPr bwMode="auto">
          <a:xfrm>
            <a:off x="4572000" y="925513"/>
            <a:ext cx="842963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6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10" name="Text Box 21"/>
          <p:cNvSpPr txBox="1">
            <a:spLocks noChangeArrowheads="1"/>
          </p:cNvSpPr>
          <p:nvPr/>
        </p:nvSpPr>
        <p:spPr bwMode="auto">
          <a:xfrm>
            <a:off x="4551363" y="1023938"/>
            <a:ext cx="9223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Crime </a:t>
            </a:r>
          </a:p>
          <a:p>
            <a:pPr algn="ctr" eaLnBrk="1" hangingPunct="1"/>
            <a:r>
              <a:rPr kumimoji="1" lang="en-US" altLang="ja-JP" sz="1100" b="1">
                <a:latin typeface="Arial" charset="0"/>
                <a:ea typeface="HGP創英角ｺﾞｼｯｸUB" pitchFamily="50" charset="-128"/>
              </a:rPr>
              <a:t>prevention</a:t>
            </a:r>
            <a:endParaRPr kumimoji="1" lang="en-US" altLang="ja-JP" sz="1100" b="1">
              <a:solidFill>
                <a:srgbClr val="000000"/>
              </a:solidFill>
              <a:latin typeface="Arial" charset="0"/>
              <a:ea typeface="HGP創英角ｺﾞｼｯｸUB" pitchFamily="50" charset="-128"/>
            </a:endParaRPr>
          </a:p>
        </p:txBody>
      </p:sp>
      <p:cxnSp>
        <p:nvCxnSpPr>
          <p:cNvPr id="8211" name="直線コネクタ 45"/>
          <p:cNvCxnSpPr>
            <a:cxnSpLocks noChangeShapeType="1"/>
            <a:stCxn id="51" idx="4"/>
          </p:cNvCxnSpPr>
          <p:nvPr/>
        </p:nvCxnSpPr>
        <p:spPr bwMode="auto">
          <a:xfrm>
            <a:off x="1377950" y="1550988"/>
            <a:ext cx="1724025" cy="3524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2" name="直線コネクタ 45"/>
          <p:cNvCxnSpPr>
            <a:cxnSpLocks noChangeShapeType="1"/>
            <a:stCxn id="47" idx="4"/>
          </p:cNvCxnSpPr>
          <p:nvPr/>
        </p:nvCxnSpPr>
        <p:spPr bwMode="auto">
          <a:xfrm>
            <a:off x="2251075" y="1554163"/>
            <a:ext cx="930275" cy="34925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3" name="直線コネクタ 45"/>
          <p:cNvCxnSpPr>
            <a:cxnSpLocks noChangeShapeType="1"/>
            <a:endCxn id="54" idx="3"/>
          </p:cNvCxnSpPr>
          <p:nvPr/>
        </p:nvCxnSpPr>
        <p:spPr bwMode="auto">
          <a:xfrm flipV="1">
            <a:off x="3749675" y="1446213"/>
            <a:ext cx="946150" cy="4572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4" name="直線コネクタ 45"/>
          <p:cNvCxnSpPr>
            <a:cxnSpLocks noChangeShapeType="1"/>
            <a:stCxn id="56" idx="4"/>
          </p:cNvCxnSpPr>
          <p:nvPr/>
        </p:nvCxnSpPr>
        <p:spPr bwMode="auto">
          <a:xfrm>
            <a:off x="3181350" y="1550988"/>
            <a:ext cx="65088" cy="3524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5" name="正方形/長方形 8"/>
          <p:cNvSpPr>
            <a:spLocks noChangeArrowheads="1"/>
          </p:cNvSpPr>
          <p:nvPr/>
        </p:nvSpPr>
        <p:spPr bwMode="auto">
          <a:xfrm>
            <a:off x="425450" y="2349500"/>
            <a:ext cx="1533525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341" tIns="26671" rIns="53341" bIns="26671">
            <a:spAutoFit/>
          </a:bodyPr>
          <a:lstStyle/>
          <a:p>
            <a:pPr defTabSz="530225"/>
            <a:r>
              <a:rPr lang="en-US" altLang="ja-JP" sz="1400" b="1" dirty="0"/>
              <a:t>M2M service PF </a:t>
            </a:r>
          </a:p>
        </p:txBody>
      </p:sp>
      <p:sp>
        <p:nvSpPr>
          <p:cNvPr id="8216" name="正方形/長方形 8"/>
          <p:cNvSpPr>
            <a:spLocks noChangeArrowheads="1"/>
          </p:cNvSpPr>
          <p:nvPr/>
        </p:nvSpPr>
        <p:spPr bwMode="auto">
          <a:xfrm>
            <a:off x="369888" y="4094163"/>
            <a:ext cx="1589087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341" tIns="26671" rIns="53341" bIns="26671">
            <a:spAutoFit/>
          </a:bodyPr>
          <a:lstStyle/>
          <a:p>
            <a:pPr defTabSz="530225"/>
            <a:r>
              <a:rPr lang="en-US" altLang="ja-JP" sz="1400" b="1" dirty="0" smtClean="0"/>
              <a:t>3GPP</a:t>
            </a:r>
            <a:r>
              <a:rPr lang="ja-JP" altLang="fr-FR" sz="1400" b="1" dirty="0" smtClean="0"/>
              <a:t> </a:t>
            </a:r>
            <a:r>
              <a:rPr lang="ja-JP" altLang="fr-FR" sz="1400" b="1" dirty="0"/>
              <a:t>N</a:t>
            </a:r>
            <a:r>
              <a:rPr lang="en-US" altLang="ja-JP" sz="1400" b="1" dirty="0" err="1"/>
              <a:t>etwork</a:t>
            </a:r>
            <a:endParaRPr lang="ja-JP" altLang="fr-FR" sz="1400" b="1" dirty="0"/>
          </a:p>
          <a:p>
            <a:pPr defTabSz="530225"/>
            <a:r>
              <a:rPr lang="ja-JP" altLang="fr-FR" sz="1400" b="1" dirty="0"/>
              <a:t>(MME, S/P-GW, </a:t>
            </a:r>
          </a:p>
          <a:p>
            <a:pPr defTabSz="530225"/>
            <a:r>
              <a:rPr lang="ja-JP" altLang="fr-FR" sz="1400" b="1" dirty="0"/>
              <a:t>HSS, eNB) </a:t>
            </a:r>
            <a:endParaRPr lang="en-US" altLang="ja-JP" sz="1400" b="1" dirty="0">
              <a:solidFill>
                <a:srgbClr val="000000"/>
              </a:solidFill>
            </a:endParaRPr>
          </a:p>
        </p:txBody>
      </p:sp>
      <p:sp>
        <p:nvSpPr>
          <p:cNvPr id="82" name="円/楕円 81"/>
          <p:cNvSpPr/>
          <p:nvPr/>
        </p:nvSpPr>
        <p:spPr bwMode="auto">
          <a:xfrm>
            <a:off x="650875" y="5768975"/>
            <a:ext cx="842963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05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4" name="円/楕円 83"/>
          <p:cNvSpPr/>
          <p:nvPr/>
        </p:nvSpPr>
        <p:spPr bwMode="auto">
          <a:xfrm>
            <a:off x="1538288" y="5772150"/>
            <a:ext cx="844550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05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6" name="円/楕円 85"/>
          <p:cNvSpPr/>
          <p:nvPr/>
        </p:nvSpPr>
        <p:spPr bwMode="auto">
          <a:xfrm>
            <a:off x="3525838" y="5786438"/>
            <a:ext cx="844550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2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20" name="Text Box 21"/>
          <p:cNvSpPr txBox="1">
            <a:spLocks noChangeArrowheads="1"/>
          </p:cNvSpPr>
          <p:nvPr/>
        </p:nvSpPr>
        <p:spPr bwMode="auto">
          <a:xfrm>
            <a:off x="1579761" y="5768975"/>
            <a:ext cx="783827" cy="59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600" dirty="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Smart</a:t>
            </a:r>
          </a:p>
          <a:p>
            <a:pPr algn="ctr" eaLnBrk="1" hangingPunct="1"/>
            <a:r>
              <a:rPr kumimoji="1" lang="en-US" altLang="ja-JP" sz="1600" dirty="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Meter</a:t>
            </a:r>
          </a:p>
        </p:txBody>
      </p:sp>
      <p:sp>
        <p:nvSpPr>
          <p:cNvPr id="88" name="円/楕円 87"/>
          <p:cNvSpPr/>
          <p:nvPr/>
        </p:nvSpPr>
        <p:spPr bwMode="auto">
          <a:xfrm>
            <a:off x="4476750" y="5786438"/>
            <a:ext cx="844550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2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22" name="Text Box 21"/>
          <p:cNvSpPr txBox="1">
            <a:spLocks noChangeArrowheads="1"/>
          </p:cNvSpPr>
          <p:nvPr/>
        </p:nvSpPr>
        <p:spPr bwMode="auto">
          <a:xfrm>
            <a:off x="793524" y="5872163"/>
            <a:ext cx="543376" cy="34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600" dirty="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Car</a:t>
            </a:r>
          </a:p>
        </p:txBody>
      </p:sp>
      <p:cxnSp>
        <p:nvCxnSpPr>
          <p:cNvPr id="8223" name="直線コネクタ 45"/>
          <p:cNvCxnSpPr>
            <a:cxnSpLocks noChangeShapeType="1"/>
            <a:stCxn id="82" idx="0"/>
          </p:cNvCxnSpPr>
          <p:nvPr/>
        </p:nvCxnSpPr>
        <p:spPr bwMode="auto">
          <a:xfrm flipV="1">
            <a:off x="1160463" y="5300663"/>
            <a:ext cx="2063750" cy="468312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4" name="直線コネクタ 45"/>
          <p:cNvCxnSpPr>
            <a:cxnSpLocks noChangeShapeType="1"/>
            <a:stCxn id="84" idx="0"/>
          </p:cNvCxnSpPr>
          <p:nvPr/>
        </p:nvCxnSpPr>
        <p:spPr bwMode="auto">
          <a:xfrm flipV="1">
            <a:off x="2124075" y="5300663"/>
            <a:ext cx="1100138" cy="471487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5" name="直線コネクタ 45"/>
          <p:cNvCxnSpPr>
            <a:cxnSpLocks noChangeShapeType="1"/>
            <a:endCxn id="86" idx="0"/>
          </p:cNvCxnSpPr>
          <p:nvPr/>
        </p:nvCxnSpPr>
        <p:spPr bwMode="auto">
          <a:xfrm>
            <a:off x="3224213" y="5283200"/>
            <a:ext cx="723900" cy="503238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6" name="直線コネクタ 45"/>
          <p:cNvCxnSpPr>
            <a:cxnSpLocks noChangeShapeType="1"/>
            <a:endCxn id="88" idx="0"/>
          </p:cNvCxnSpPr>
          <p:nvPr/>
        </p:nvCxnSpPr>
        <p:spPr bwMode="auto">
          <a:xfrm>
            <a:off x="3224213" y="5300663"/>
            <a:ext cx="1674812" cy="485775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7" name="右矢印 76"/>
          <p:cNvSpPr/>
          <p:nvPr/>
        </p:nvSpPr>
        <p:spPr bwMode="auto">
          <a:xfrm>
            <a:off x="4297363" y="2143125"/>
            <a:ext cx="514350" cy="925513"/>
          </a:xfrm>
          <a:prstGeom prst="rightArrow">
            <a:avLst>
              <a:gd name="adj1" fmla="val 50000"/>
              <a:gd name="adj2" fmla="val 61614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744" tIns="70241" rIns="224744" bIns="70241" anchor="ctr"/>
          <a:lstStyle/>
          <a:p>
            <a:pPr algn="ctr">
              <a:defRPr/>
            </a:pPr>
            <a:endParaRPr lang="en-US" altLang="ja-JP" sz="13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5" name="右矢印 104"/>
          <p:cNvSpPr/>
          <p:nvPr/>
        </p:nvSpPr>
        <p:spPr bwMode="auto">
          <a:xfrm>
            <a:off x="4281488" y="4125913"/>
            <a:ext cx="514350" cy="925512"/>
          </a:xfrm>
          <a:prstGeom prst="rightArrow">
            <a:avLst>
              <a:gd name="adj1" fmla="val 50000"/>
              <a:gd name="adj2" fmla="val 61614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744" tIns="70241" rIns="224744" bIns="70241" anchor="ctr"/>
          <a:lstStyle/>
          <a:p>
            <a:pPr algn="ctr">
              <a:defRPr/>
            </a:pPr>
            <a:endParaRPr lang="ja-JP" altLang="en-US" sz="13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29" name="正方形/長方形 8"/>
          <p:cNvSpPr>
            <a:spLocks noChangeArrowheads="1"/>
          </p:cNvSpPr>
          <p:nvPr/>
        </p:nvSpPr>
        <p:spPr bwMode="auto">
          <a:xfrm>
            <a:off x="5148064" y="1988840"/>
            <a:ext cx="3528641" cy="1038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3341" tIns="26671" rIns="53341" bIns="26671">
            <a:spAutoFit/>
          </a:bodyPr>
          <a:lstStyle/>
          <a:p>
            <a:pPr algn="l" defTabSz="530225"/>
            <a:r>
              <a:rPr lang="en-US" altLang="ja-JP" sz="1600" dirty="0">
                <a:solidFill>
                  <a:srgbClr val="FF0000"/>
                </a:solidFill>
              </a:rPr>
              <a:t>The M2M service enablement </a:t>
            </a:r>
            <a:r>
              <a:rPr lang="en-US" altLang="ja-JP" sz="1600" dirty="0" smtClean="0">
                <a:solidFill>
                  <a:srgbClr val="FF0000"/>
                </a:solidFill>
              </a:rPr>
              <a:t>Platform, together with related services, identifies 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which traffic can be delayed</a:t>
            </a:r>
            <a:endParaRPr lang="en-US" altLang="ja-JP" sz="1600" b="1" dirty="0">
              <a:solidFill>
                <a:srgbClr val="FF0000"/>
              </a:solidFill>
            </a:endParaRPr>
          </a:p>
        </p:txBody>
      </p:sp>
      <p:sp>
        <p:nvSpPr>
          <p:cNvPr id="8230" name="正方形/長方形 8"/>
          <p:cNvSpPr>
            <a:spLocks noChangeArrowheads="1"/>
          </p:cNvSpPr>
          <p:nvPr/>
        </p:nvSpPr>
        <p:spPr bwMode="auto">
          <a:xfrm>
            <a:off x="5076056" y="4250847"/>
            <a:ext cx="3497263" cy="54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341" tIns="26671" rIns="53341" bIns="26671">
            <a:spAutoFit/>
          </a:bodyPr>
          <a:lstStyle/>
          <a:p>
            <a:pPr algn="l" defTabSz="530225"/>
            <a:r>
              <a:rPr lang="en-US" altLang="ja-JP" sz="1600" b="1" dirty="0" smtClean="0">
                <a:solidFill>
                  <a:srgbClr val="FF0000"/>
                </a:solidFill>
              </a:rPr>
              <a:t>The 3GPP Network benefits from temporary reduction of traffic.</a:t>
            </a:r>
            <a:endParaRPr lang="en-US" altLang="ja-JP" sz="1600" b="1" dirty="0">
              <a:solidFill>
                <a:srgbClr val="FF0000"/>
              </a:solidFill>
              <a:latin typeface="HGP創英角ｺﾞｼｯｸUB" pitchFamily="50" charset="-128"/>
            </a:endParaRPr>
          </a:p>
        </p:txBody>
      </p:sp>
      <p:sp>
        <p:nvSpPr>
          <p:cNvPr id="8231" name="Text Box 21"/>
          <p:cNvSpPr txBox="1">
            <a:spLocks noChangeArrowheads="1"/>
          </p:cNvSpPr>
          <p:nvPr/>
        </p:nvSpPr>
        <p:spPr bwMode="auto">
          <a:xfrm>
            <a:off x="4449763" y="5805488"/>
            <a:ext cx="906462" cy="53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400">
                <a:latin typeface="Arial" charset="0"/>
                <a:ea typeface="HGP創英角ｺﾞｼｯｸUB" pitchFamily="50" charset="-128"/>
              </a:rPr>
              <a:t>Burglar alarm</a:t>
            </a:r>
            <a:endParaRPr kumimoji="1" lang="en-US" altLang="ja-JP" sz="1400">
              <a:solidFill>
                <a:srgbClr val="00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8232" name="Text Box 21"/>
          <p:cNvSpPr txBox="1">
            <a:spLocks noChangeArrowheads="1"/>
          </p:cNvSpPr>
          <p:nvPr/>
        </p:nvSpPr>
        <p:spPr bwMode="auto">
          <a:xfrm>
            <a:off x="3525838" y="5903913"/>
            <a:ext cx="857250" cy="31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Sensor</a:t>
            </a:r>
          </a:p>
        </p:txBody>
      </p:sp>
      <p:cxnSp>
        <p:nvCxnSpPr>
          <p:cNvPr id="116" name="直線矢印コネクタ 115"/>
          <p:cNvCxnSpPr/>
          <p:nvPr/>
        </p:nvCxnSpPr>
        <p:spPr>
          <a:xfrm flipV="1">
            <a:off x="3632200" y="3146426"/>
            <a:ext cx="0" cy="71462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4" name="正方形/長方形 8"/>
          <p:cNvSpPr>
            <a:spLocks noChangeArrowheads="1"/>
          </p:cNvSpPr>
          <p:nvPr/>
        </p:nvSpPr>
        <p:spPr bwMode="auto">
          <a:xfrm>
            <a:off x="3807758" y="3212976"/>
            <a:ext cx="1268298" cy="39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341" tIns="26671" rIns="53341" bIns="26671">
            <a:spAutoFit/>
          </a:bodyPr>
          <a:lstStyle/>
          <a:p>
            <a:pPr defTabSz="530225"/>
            <a:r>
              <a:rPr lang="en-US" altLang="ja-JP" b="1" dirty="0" smtClean="0">
                <a:solidFill>
                  <a:srgbClr val="FF0000"/>
                </a:solidFill>
              </a:rPr>
              <a:t>OUTPUT</a:t>
            </a:r>
            <a:endParaRPr lang="en-US" altLang="ja-JP" b="1" dirty="0">
              <a:solidFill>
                <a:srgbClr val="FF0000"/>
              </a:solidFill>
            </a:endParaRPr>
          </a:p>
        </p:txBody>
      </p:sp>
      <p:sp>
        <p:nvSpPr>
          <p:cNvPr id="52" name="円/楕円 51"/>
          <p:cNvSpPr/>
          <p:nvPr/>
        </p:nvSpPr>
        <p:spPr bwMode="auto">
          <a:xfrm>
            <a:off x="2519363" y="5805488"/>
            <a:ext cx="842962" cy="609600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224947" tIns="70302" rIns="224947" bIns="70302" anchor="ctr"/>
          <a:lstStyle/>
          <a:p>
            <a:pPr algn="ctr">
              <a:defRPr/>
            </a:pPr>
            <a:endParaRPr lang="ja-JP" altLang="en-US" sz="105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36" name="Text Box 21"/>
          <p:cNvSpPr txBox="1">
            <a:spLocks noChangeArrowheads="1"/>
          </p:cNvSpPr>
          <p:nvPr/>
        </p:nvSpPr>
        <p:spPr bwMode="auto">
          <a:xfrm>
            <a:off x="2519363" y="5922963"/>
            <a:ext cx="857250" cy="34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992" tIns="50010" rIns="99992" bIns="500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kumimoji="1" lang="en-US" altLang="ja-JP" sz="1600">
                <a:solidFill>
                  <a:srgbClr val="000000"/>
                </a:solidFill>
                <a:latin typeface="Arial" charset="0"/>
                <a:ea typeface="HGP創英角ｺﾞｼｯｸUB" pitchFamily="50" charset="-128"/>
              </a:rPr>
              <a:t>Truck</a:t>
            </a:r>
          </a:p>
        </p:txBody>
      </p:sp>
      <p:cxnSp>
        <p:nvCxnSpPr>
          <p:cNvPr id="8237" name="直線コネクタ 45"/>
          <p:cNvCxnSpPr>
            <a:cxnSpLocks noChangeShapeType="1"/>
            <a:endCxn id="52" idx="0"/>
          </p:cNvCxnSpPr>
          <p:nvPr/>
        </p:nvCxnSpPr>
        <p:spPr bwMode="auto">
          <a:xfrm flipH="1">
            <a:off x="3184525" y="5300663"/>
            <a:ext cx="39688" cy="504825"/>
          </a:xfrm>
          <a:prstGeom prst="line">
            <a:avLst/>
          </a:prstGeom>
          <a:noFill/>
          <a:ln w="3810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38" name="直線コネクタ 45"/>
          <p:cNvCxnSpPr>
            <a:cxnSpLocks noChangeShapeType="1"/>
          </p:cNvCxnSpPr>
          <p:nvPr/>
        </p:nvCxnSpPr>
        <p:spPr bwMode="auto">
          <a:xfrm>
            <a:off x="3408363" y="3001963"/>
            <a:ext cx="9525" cy="109220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17463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ja-JP" dirty="0" smtClean="0"/>
              <a:t>Required </a:t>
            </a:r>
            <a:r>
              <a:rPr lang="en-US" altLang="ja-JP" dirty="0" smtClean="0"/>
              <a:t>action in 3GPP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 sz="2800" dirty="0" smtClean="0"/>
              <a:t>Interface towards </a:t>
            </a:r>
            <a:r>
              <a:rPr lang="en-US" altLang="ja-JP" sz="2800" dirty="0"/>
              <a:t>M2M service enablement platform  </a:t>
            </a:r>
            <a:r>
              <a:rPr lang="en-US" altLang="ja-JP" sz="2800" dirty="0" smtClean="0"/>
              <a:t>needs to be enhanced to exchange related data</a:t>
            </a:r>
          </a:p>
          <a:p>
            <a:r>
              <a:rPr lang="en-US" altLang="ja-JP" sz="2800" dirty="0" smtClean="0"/>
              <a:t>3GPP needs to be able to map such device characteristics into network parameter</a:t>
            </a:r>
          </a:p>
          <a:p>
            <a:endParaRPr lang="en-US" altLang="ja-JP" sz="2800" dirty="0" smtClean="0"/>
          </a:p>
          <a:p>
            <a:pPr>
              <a:buFont typeface="Symbol" pitchFamily="18" charset="2"/>
              <a:buChar char="Þ"/>
            </a:pPr>
            <a:r>
              <a:rPr lang="en-US" altLang="ja-JP" sz="2800" i="1" dirty="0" smtClean="0"/>
              <a:t>Work item on </a:t>
            </a:r>
            <a:r>
              <a:rPr lang="en-US" altLang="ja-JP" sz="2800" i="1" dirty="0" smtClean="0"/>
              <a:t>“</a:t>
            </a:r>
            <a:r>
              <a:rPr lang="en-GB" sz="2800" i="1" dirty="0" smtClean="0"/>
              <a:t>Support </a:t>
            </a:r>
            <a:r>
              <a:rPr lang="en-GB" sz="2800" i="1" dirty="0"/>
              <a:t>for interworking with M2M service </a:t>
            </a:r>
            <a:r>
              <a:rPr lang="en-GB" sz="2800" i="1" dirty="0" smtClean="0"/>
              <a:t>enablement” should </a:t>
            </a:r>
            <a:r>
              <a:rPr lang="en-GB" sz="2800" i="1" dirty="0" smtClean="0"/>
              <a:t>be updated</a:t>
            </a:r>
            <a:r>
              <a:rPr lang="en-US" altLang="ja-JP" sz="2800" i="1" dirty="0" smtClean="0"/>
              <a:t> in </a:t>
            </a:r>
            <a:r>
              <a:rPr lang="en-US" altLang="ja-JP" sz="2800" i="1" dirty="0" smtClean="0"/>
              <a:t>Rel-13</a:t>
            </a:r>
            <a:br>
              <a:rPr lang="en-US" altLang="ja-JP" sz="2800" i="1" dirty="0" smtClean="0"/>
            </a:br>
            <a:r>
              <a:rPr lang="en-US" altLang="ja-JP" sz="2800" i="1" dirty="0" smtClean="0"/>
              <a:t>(</a:t>
            </a:r>
            <a:r>
              <a:rPr lang="en-US" altLang="ja-JP" sz="2800" i="1" dirty="0" smtClean="0"/>
              <a:t>proposal </a:t>
            </a:r>
            <a:r>
              <a:rPr lang="en-US" altLang="ja-JP" sz="2800" i="1" dirty="0"/>
              <a:t>in </a:t>
            </a:r>
            <a:r>
              <a:rPr lang="en-US" altLang="ja-JP" sz="2800" i="1" dirty="0" smtClean="0"/>
              <a:t>S1-133060)</a:t>
            </a:r>
            <a:endParaRPr lang="en-US" altLang="ja-JP" sz="2400" i="1" dirty="0" smtClean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89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C-template">
  <a:themeElements>
    <a:clrScheme name="1_標準デザイン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D02800"/>
      </a:accent6>
      <a:hlink>
        <a:srgbClr val="00B4A0"/>
      </a:hlink>
      <a:folHlink>
        <a:srgbClr val="69B43C"/>
      </a:folHlink>
    </a:clrScheme>
    <a:fontScheme name="1_標準デザイン">
      <a:majorFont>
        <a:latin typeface="Arial"/>
        <a:ea typeface="HGP創英角ｺﾞｼｯｸUB"/>
        <a:cs typeface=""/>
      </a:majorFont>
      <a:minorFont>
        <a:latin typeface="Arial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NEC-template</Template>
  <TotalTime>117</TotalTime>
  <Words>647</Words>
  <Application>Microsoft Office PowerPoint</Application>
  <PresentationFormat>On-screen Show (4:3)</PresentationFormat>
  <Paragraphs>133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NEC-template</vt:lpstr>
      <vt:lpstr>Discussion on 3GPP interaction with M2M service enablement</vt:lpstr>
      <vt:lpstr>Background</vt:lpstr>
      <vt:lpstr>Some examples for potential optimization in 3GPP</vt:lpstr>
      <vt:lpstr>Examples for M2M Services (or Devices) whose behavior (Mobility/Communication Characteristics) can vary</vt:lpstr>
      <vt:lpstr>Proposal:  3GPP support by M2M service enablement Platform</vt:lpstr>
      <vt:lpstr>… but also other direction is useful and should be considered</vt:lpstr>
      <vt:lpstr>Required action in 3GPP</vt:lpstr>
    </vt:vector>
  </TitlesOfParts>
  <Company>NEC Europe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NEC Group  PowerPoint Template: Wave</dc:title>
  <dc:creator>Joerg (2)</dc:creator>
  <cp:lastModifiedBy>Joerg (2)</cp:lastModifiedBy>
  <cp:revision>20</cp:revision>
  <dcterms:created xsi:type="dcterms:W3CDTF">2013-04-26T14:37:58Z</dcterms:created>
  <dcterms:modified xsi:type="dcterms:W3CDTF">2013-04-26T16:38:20Z</dcterms:modified>
</cp:coreProperties>
</file>