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3"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45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089EE-F65B-4FE6-BF78-794D5954B43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DEFB6F4-1ECE-41E3-811C-C4DE1B39C9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F9690CD-62CB-4C6E-9053-EC6B0586CCE0}"/>
              </a:ext>
            </a:extLst>
          </p:cNvPr>
          <p:cNvSpPr>
            <a:spLocks noGrp="1"/>
          </p:cNvSpPr>
          <p:nvPr>
            <p:ph type="dt" sz="half" idx="10"/>
          </p:nvPr>
        </p:nvSpPr>
        <p:spPr/>
        <p:txBody>
          <a:bodyPr/>
          <a:lstStyle/>
          <a:p>
            <a:fld id="{D020BC03-C3D2-4480-AB31-9D733BDE632C}" type="datetimeFigureOut">
              <a:rPr lang="en-GB" smtClean="0"/>
              <a:t>07/02/2025</a:t>
            </a:fld>
            <a:endParaRPr lang="en-GB"/>
          </a:p>
        </p:txBody>
      </p:sp>
      <p:sp>
        <p:nvSpPr>
          <p:cNvPr id="5" name="Footer Placeholder 4">
            <a:extLst>
              <a:ext uri="{FF2B5EF4-FFF2-40B4-BE49-F238E27FC236}">
                <a16:creationId xmlns:a16="http://schemas.microsoft.com/office/drawing/2014/main" id="{F8DD4428-2C80-4477-A6C3-9244D9BF8C4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1D4BC76-27D6-4D6E-8E6E-562C92BC9D68}"/>
              </a:ext>
            </a:extLst>
          </p:cNvPr>
          <p:cNvSpPr>
            <a:spLocks noGrp="1"/>
          </p:cNvSpPr>
          <p:nvPr>
            <p:ph type="sldNum" sz="quarter" idx="12"/>
          </p:nvPr>
        </p:nvSpPr>
        <p:spPr/>
        <p:txBody>
          <a:bodyPr/>
          <a:lstStyle/>
          <a:p>
            <a:fld id="{48276C73-EF8E-4431-9B02-C10E84F9EE4B}" type="slidenum">
              <a:rPr lang="en-GB" smtClean="0"/>
              <a:t>‹#›</a:t>
            </a:fld>
            <a:endParaRPr lang="en-GB"/>
          </a:p>
        </p:txBody>
      </p:sp>
    </p:spTree>
    <p:extLst>
      <p:ext uri="{BB962C8B-B14F-4D97-AF65-F5344CB8AC3E}">
        <p14:creationId xmlns:p14="http://schemas.microsoft.com/office/powerpoint/2010/main" val="1372476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C2BD9-2B7B-4B6F-A893-5FE48D43231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06C94E3-CF09-4BC9-81EB-963CF7DFC7B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59B3A12-CB78-4AD6-8DBB-9944B215C2A7}"/>
              </a:ext>
            </a:extLst>
          </p:cNvPr>
          <p:cNvSpPr>
            <a:spLocks noGrp="1"/>
          </p:cNvSpPr>
          <p:nvPr>
            <p:ph type="dt" sz="half" idx="10"/>
          </p:nvPr>
        </p:nvSpPr>
        <p:spPr/>
        <p:txBody>
          <a:bodyPr/>
          <a:lstStyle/>
          <a:p>
            <a:fld id="{D020BC03-C3D2-4480-AB31-9D733BDE632C}" type="datetimeFigureOut">
              <a:rPr lang="en-GB" smtClean="0"/>
              <a:t>07/02/2025</a:t>
            </a:fld>
            <a:endParaRPr lang="en-GB"/>
          </a:p>
        </p:txBody>
      </p:sp>
      <p:sp>
        <p:nvSpPr>
          <p:cNvPr id="5" name="Footer Placeholder 4">
            <a:extLst>
              <a:ext uri="{FF2B5EF4-FFF2-40B4-BE49-F238E27FC236}">
                <a16:creationId xmlns:a16="http://schemas.microsoft.com/office/drawing/2014/main" id="{12253C08-1AAA-452E-AAAB-8D4D7D5F0C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B3E0DAA-042B-4565-B728-B128BE1CFF71}"/>
              </a:ext>
            </a:extLst>
          </p:cNvPr>
          <p:cNvSpPr>
            <a:spLocks noGrp="1"/>
          </p:cNvSpPr>
          <p:nvPr>
            <p:ph type="sldNum" sz="quarter" idx="12"/>
          </p:nvPr>
        </p:nvSpPr>
        <p:spPr/>
        <p:txBody>
          <a:bodyPr/>
          <a:lstStyle/>
          <a:p>
            <a:fld id="{48276C73-EF8E-4431-9B02-C10E84F9EE4B}" type="slidenum">
              <a:rPr lang="en-GB" smtClean="0"/>
              <a:t>‹#›</a:t>
            </a:fld>
            <a:endParaRPr lang="en-GB"/>
          </a:p>
        </p:txBody>
      </p:sp>
    </p:spTree>
    <p:extLst>
      <p:ext uri="{BB962C8B-B14F-4D97-AF65-F5344CB8AC3E}">
        <p14:creationId xmlns:p14="http://schemas.microsoft.com/office/powerpoint/2010/main" val="2041463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857DFF0-6CFB-4C89-81BD-8F79D186D01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0FCDE9-2E3C-4E97-B1F3-B105A32D83A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DAC041D-9B1B-4609-AC47-FDAD81F3502B}"/>
              </a:ext>
            </a:extLst>
          </p:cNvPr>
          <p:cNvSpPr>
            <a:spLocks noGrp="1"/>
          </p:cNvSpPr>
          <p:nvPr>
            <p:ph type="dt" sz="half" idx="10"/>
          </p:nvPr>
        </p:nvSpPr>
        <p:spPr/>
        <p:txBody>
          <a:bodyPr/>
          <a:lstStyle/>
          <a:p>
            <a:fld id="{D020BC03-C3D2-4480-AB31-9D733BDE632C}" type="datetimeFigureOut">
              <a:rPr lang="en-GB" smtClean="0"/>
              <a:t>07/02/2025</a:t>
            </a:fld>
            <a:endParaRPr lang="en-GB"/>
          </a:p>
        </p:txBody>
      </p:sp>
      <p:sp>
        <p:nvSpPr>
          <p:cNvPr id="5" name="Footer Placeholder 4">
            <a:extLst>
              <a:ext uri="{FF2B5EF4-FFF2-40B4-BE49-F238E27FC236}">
                <a16:creationId xmlns:a16="http://schemas.microsoft.com/office/drawing/2014/main" id="{D3CFFC7A-B16D-4B10-A5B0-FFD223F69C2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68CFBD8-21A2-428A-89DF-7D06E8D049E4}"/>
              </a:ext>
            </a:extLst>
          </p:cNvPr>
          <p:cNvSpPr>
            <a:spLocks noGrp="1"/>
          </p:cNvSpPr>
          <p:nvPr>
            <p:ph type="sldNum" sz="quarter" idx="12"/>
          </p:nvPr>
        </p:nvSpPr>
        <p:spPr/>
        <p:txBody>
          <a:bodyPr/>
          <a:lstStyle/>
          <a:p>
            <a:fld id="{48276C73-EF8E-4431-9B02-C10E84F9EE4B}" type="slidenum">
              <a:rPr lang="en-GB" smtClean="0"/>
              <a:t>‹#›</a:t>
            </a:fld>
            <a:endParaRPr lang="en-GB"/>
          </a:p>
        </p:txBody>
      </p:sp>
    </p:spTree>
    <p:extLst>
      <p:ext uri="{BB962C8B-B14F-4D97-AF65-F5344CB8AC3E}">
        <p14:creationId xmlns:p14="http://schemas.microsoft.com/office/powerpoint/2010/main" val="3573143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F0188-169A-4D6D-963A-8D8933B15E0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608F7F5-81E6-4024-A4C1-FA1274272D3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6DD75DB-8D9D-4581-9162-73E93BC65FAE}"/>
              </a:ext>
            </a:extLst>
          </p:cNvPr>
          <p:cNvSpPr>
            <a:spLocks noGrp="1"/>
          </p:cNvSpPr>
          <p:nvPr>
            <p:ph type="dt" sz="half" idx="10"/>
          </p:nvPr>
        </p:nvSpPr>
        <p:spPr/>
        <p:txBody>
          <a:bodyPr/>
          <a:lstStyle/>
          <a:p>
            <a:fld id="{D020BC03-C3D2-4480-AB31-9D733BDE632C}" type="datetimeFigureOut">
              <a:rPr lang="en-GB" smtClean="0"/>
              <a:t>07/02/2025</a:t>
            </a:fld>
            <a:endParaRPr lang="en-GB"/>
          </a:p>
        </p:txBody>
      </p:sp>
      <p:sp>
        <p:nvSpPr>
          <p:cNvPr id="5" name="Footer Placeholder 4">
            <a:extLst>
              <a:ext uri="{FF2B5EF4-FFF2-40B4-BE49-F238E27FC236}">
                <a16:creationId xmlns:a16="http://schemas.microsoft.com/office/drawing/2014/main" id="{B897518C-AFF5-4759-BC7C-C0C64E7F693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D4F6890-D0BC-4775-8D1C-FD561D7E67A6}"/>
              </a:ext>
            </a:extLst>
          </p:cNvPr>
          <p:cNvSpPr>
            <a:spLocks noGrp="1"/>
          </p:cNvSpPr>
          <p:nvPr>
            <p:ph type="sldNum" sz="quarter" idx="12"/>
          </p:nvPr>
        </p:nvSpPr>
        <p:spPr/>
        <p:txBody>
          <a:bodyPr/>
          <a:lstStyle/>
          <a:p>
            <a:fld id="{48276C73-EF8E-4431-9B02-C10E84F9EE4B}" type="slidenum">
              <a:rPr lang="en-GB" smtClean="0"/>
              <a:t>‹#›</a:t>
            </a:fld>
            <a:endParaRPr lang="en-GB"/>
          </a:p>
        </p:txBody>
      </p:sp>
    </p:spTree>
    <p:extLst>
      <p:ext uri="{BB962C8B-B14F-4D97-AF65-F5344CB8AC3E}">
        <p14:creationId xmlns:p14="http://schemas.microsoft.com/office/powerpoint/2010/main" val="2712720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2D39C-0685-4455-B707-06E9E8EB76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3068877-9E70-41FA-9AB4-BCCB76C4D2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63CFBB5-E5EF-4555-98C1-B4CF2C828A6E}"/>
              </a:ext>
            </a:extLst>
          </p:cNvPr>
          <p:cNvSpPr>
            <a:spLocks noGrp="1"/>
          </p:cNvSpPr>
          <p:nvPr>
            <p:ph type="dt" sz="half" idx="10"/>
          </p:nvPr>
        </p:nvSpPr>
        <p:spPr/>
        <p:txBody>
          <a:bodyPr/>
          <a:lstStyle/>
          <a:p>
            <a:fld id="{D020BC03-C3D2-4480-AB31-9D733BDE632C}" type="datetimeFigureOut">
              <a:rPr lang="en-GB" smtClean="0"/>
              <a:t>07/02/2025</a:t>
            </a:fld>
            <a:endParaRPr lang="en-GB"/>
          </a:p>
        </p:txBody>
      </p:sp>
      <p:sp>
        <p:nvSpPr>
          <p:cNvPr id="5" name="Footer Placeholder 4">
            <a:extLst>
              <a:ext uri="{FF2B5EF4-FFF2-40B4-BE49-F238E27FC236}">
                <a16:creationId xmlns:a16="http://schemas.microsoft.com/office/drawing/2014/main" id="{6F93BB7E-F691-4028-8CB1-175EBBAE34A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D178A4-1748-4F52-98DE-2D580C4BE47C}"/>
              </a:ext>
            </a:extLst>
          </p:cNvPr>
          <p:cNvSpPr>
            <a:spLocks noGrp="1"/>
          </p:cNvSpPr>
          <p:nvPr>
            <p:ph type="sldNum" sz="quarter" idx="12"/>
          </p:nvPr>
        </p:nvSpPr>
        <p:spPr/>
        <p:txBody>
          <a:bodyPr/>
          <a:lstStyle/>
          <a:p>
            <a:fld id="{48276C73-EF8E-4431-9B02-C10E84F9EE4B}" type="slidenum">
              <a:rPr lang="en-GB" smtClean="0"/>
              <a:t>‹#›</a:t>
            </a:fld>
            <a:endParaRPr lang="en-GB"/>
          </a:p>
        </p:txBody>
      </p:sp>
    </p:spTree>
    <p:extLst>
      <p:ext uri="{BB962C8B-B14F-4D97-AF65-F5344CB8AC3E}">
        <p14:creationId xmlns:p14="http://schemas.microsoft.com/office/powerpoint/2010/main" val="1296319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5F009-8FD5-4468-923D-BD85A8F777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4912364-F6F9-42B0-894B-A0E4BCFE2AC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6C4F13D-2A1A-45A4-BBF1-FC1C37358E6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F979ACC-E5BE-463D-B176-A8D86275FFCE}"/>
              </a:ext>
            </a:extLst>
          </p:cNvPr>
          <p:cNvSpPr>
            <a:spLocks noGrp="1"/>
          </p:cNvSpPr>
          <p:nvPr>
            <p:ph type="dt" sz="half" idx="10"/>
          </p:nvPr>
        </p:nvSpPr>
        <p:spPr/>
        <p:txBody>
          <a:bodyPr/>
          <a:lstStyle/>
          <a:p>
            <a:fld id="{D020BC03-C3D2-4480-AB31-9D733BDE632C}" type="datetimeFigureOut">
              <a:rPr lang="en-GB" smtClean="0"/>
              <a:t>07/02/2025</a:t>
            </a:fld>
            <a:endParaRPr lang="en-GB"/>
          </a:p>
        </p:txBody>
      </p:sp>
      <p:sp>
        <p:nvSpPr>
          <p:cNvPr id="6" name="Footer Placeholder 5">
            <a:extLst>
              <a:ext uri="{FF2B5EF4-FFF2-40B4-BE49-F238E27FC236}">
                <a16:creationId xmlns:a16="http://schemas.microsoft.com/office/drawing/2014/main" id="{9021F48A-8B61-4DB1-9CA9-0E5E844401E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BF32AB8-4148-4C00-AB62-E0D7C0B61720}"/>
              </a:ext>
            </a:extLst>
          </p:cNvPr>
          <p:cNvSpPr>
            <a:spLocks noGrp="1"/>
          </p:cNvSpPr>
          <p:nvPr>
            <p:ph type="sldNum" sz="quarter" idx="12"/>
          </p:nvPr>
        </p:nvSpPr>
        <p:spPr/>
        <p:txBody>
          <a:bodyPr/>
          <a:lstStyle/>
          <a:p>
            <a:fld id="{48276C73-EF8E-4431-9B02-C10E84F9EE4B}" type="slidenum">
              <a:rPr lang="en-GB" smtClean="0"/>
              <a:t>‹#›</a:t>
            </a:fld>
            <a:endParaRPr lang="en-GB"/>
          </a:p>
        </p:txBody>
      </p:sp>
    </p:spTree>
    <p:extLst>
      <p:ext uri="{BB962C8B-B14F-4D97-AF65-F5344CB8AC3E}">
        <p14:creationId xmlns:p14="http://schemas.microsoft.com/office/powerpoint/2010/main" val="73510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326C2-4830-4FF7-B336-DC6D9510FD9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434D7B3-7DBC-458D-B932-3B6672EBA7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273E289-65D4-48AB-BCB1-392E65001F3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4ADFC7E-7BF5-4774-BA0D-C3A38E3502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B199462-E528-4450-BAF9-B56A179B57B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2AC8E46-BDA1-4FD4-BCC5-E20587C2A0F0}"/>
              </a:ext>
            </a:extLst>
          </p:cNvPr>
          <p:cNvSpPr>
            <a:spLocks noGrp="1"/>
          </p:cNvSpPr>
          <p:nvPr>
            <p:ph type="dt" sz="half" idx="10"/>
          </p:nvPr>
        </p:nvSpPr>
        <p:spPr/>
        <p:txBody>
          <a:bodyPr/>
          <a:lstStyle/>
          <a:p>
            <a:fld id="{D020BC03-C3D2-4480-AB31-9D733BDE632C}" type="datetimeFigureOut">
              <a:rPr lang="en-GB" smtClean="0"/>
              <a:t>07/02/2025</a:t>
            </a:fld>
            <a:endParaRPr lang="en-GB"/>
          </a:p>
        </p:txBody>
      </p:sp>
      <p:sp>
        <p:nvSpPr>
          <p:cNvPr id="8" name="Footer Placeholder 7">
            <a:extLst>
              <a:ext uri="{FF2B5EF4-FFF2-40B4-BE49-F238E27FC236}">
                <a16:creationId xmlns:a16="http://schemas.microsoft.com/office/drawing/2014/main" id="{47222715-EEDD-4F45-BE99-1ECC99A32D8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238E87E-8B72-4FB3-B05C-667D222B71EA}"/>
              </a:ext>
            </a:extLst>
          </p:cNvPr>
          <p:cNvSpPr>
            <a:spLocks noGrp="1"/>
          </p:cNvSpPr>
          <p:nvPr>
            <p:ph type="sldNum" sz="quarter" idx="12"/>
          </p:nvPr>
        </p:nvSpPr>
        <p:spPr/>
        <p:txBody>
          <a:bodyPr/>
          <a:lstStyle/>
          <a:p>
            <a:fld id="{48276C73-EF8E-4431-9B02-C10E84F9EE4B}" type="slidenum">
              <a:rPr lang="en-GB" smtClean="0"/>
              <a:t>‹#›</a:t>
            </a:fld>
            <a:endParaRPr lang="en-GB"/>
          </a:p>
        </p:txBody>
      </p:sp>
    </p:spTree>
    <p:extLst>
      <p:ext uri="{BB962C8B-B14F-4D97-AF65-F5344CB8AC3E}">
        <p14:creationId xmlns:p14="http://schemas.microsoft.com/office/powerpoint/2010/main" val="2774447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9D7AF-98B8-43CC-9DE1-7C8151D9507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707754D-AD1F-4AA6-A620-7751676150F4}"/>
              </a:ext>
            </a:extLst>
          </p:cNvPr>
          <p:cNvSpPr>
            <a:spLocks noGrp="1"/>
          </p:cNvSpPr>
          <p:nvPr>
            <p:ph type="dt" sz="half" idx="10"/>
          </p:nvPr>
        </p:nvSpPr>
        <p:spPr/>
        <p:txBody>
          <a:bodyPr/>
          <a:lstStyle/>
          <a:p>
            <a:fld id="{D020BC03-C3D2-4480-AB31-9D733BDE632C}" type="datetimeFigureOut">
              <a:rPr lang="en-GB" smtClean="0"/>
              <a:t>07/02/2025</a:t>
            </a:fld>
            <a:endParaRPr lang="en-GB"/>
          </a:p>
        </p:txBody>
      </p:sp>
      <p:sp>
        <p:nvSpPr>
          <p:cNvPr id="4" name="Footer Placeholder 3">
            <a:extLst>
              <a:ext uri="{FF2B5EF4-FFF2-40B4-BE49-F238E27FC236}">
                <a16:creationId xmlns:a16="http://schemas.microsoft.com/office/drawing/2014/main" id="{7BCEF77A-9473-4C0C-B7AB-6BF92EB5BF0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9914269-9DA2-427A-B162-D45C51374728}"/>
              </a:ext>
            </a:extLst>
          </p:cNvPr>
          <p:cNvSpPr>
            <a:spLocks noGrp="1"/>
          </p:cNvSpPr>
          <p:nvPr>
            <p:ph type="sldNum" sz="quarter" idx="12"/>
          </p:nvPr>
        </p:nvSpPr>
        <p:spPr/>
        <p:txBody>
          <a:bodyPr/>
          <a:lstStyle/>
          <a:p>
            <a:fld id="{48276C73-EF8E-4431-9B02-C10E84F9EE4B}" type="slidenum">
              <a:rPr lang="en-GB" smtClean="0"/>
              <a:t>‹#›</a:t>
            </a:fld>
            <a:endParaRPr lang="en-GB"/>
          </a:p>
        </p:txBody>
      </p:sp>
    </p:spTree>
    <p:extLst>
      <p:ext uri="{BB962C8B-B14F-4D97-AF65-F5344CB8AC3E}">
        <p14:creationId xmlns:p14="http://schemas.microsoft.com/office/powerpoint/2010/main" val="3956536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4802D5-7053-4528-9BCA-26F8B854DA5D}"/>
              </a:ext>
            </a:extLst>
          </p:cNvPr>
          <p:cNvSpPr>
            <a:spLocks noGrp="1"/>
          </p:cNvSpPr>
          <p:nvPr>
            <p:ph type="dt" sz="half" idx="10"/>
          </p:nvPr>
        </p:nvSpPr>
        <p:spPr/>
        <p:txBody>
          <a:bodyPr/>
          <a:lstStyle/>
          <a:p>
            <a:fld id="{D020BC03-C3D2-4480-AB31-9D733BDE632C}" type="datetimeFigureOut">
              <a:rPr lang="en-GB" smtClean="0"/>
              <a:t>07/02/2025</a:t>
            </a:fld>
            <a:endParaRPr lang="en-GB"/>
          </a:p>
        </p:txBody>
      </p:sp>
      <p:sp>
        <p:nvSpPr>
          <p:cNvPr id="3" name="Footer Placeholder 2">
            <a:extLst>
              <a:ext uri="{FF2B5EF4-FFF2-40B4-BE49-F238E27FC236}">
                <a16:creationId xmlns:a16="http://schemas.microsoft.com/office/drawing/2014/main" id="{0901BC02-8EF3-4DA7-B149-8E743EB3E9A7}"/>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0F20B4F-2914-4E44-BCD2-B115D0114DB1}"/>
              </a:ext>
            </a:extLst>
          </p:cNvPr>
          <p:cNvSpPr>
            <a:spLocks noGrp="1"/>
          </p:cNvSpPr>
          <p:nvPr>
            <p:ph type="sldNum" sz="quarter" idx="12"/>
          </p:nvPr>
        </p:nvSpPr>
        <p:spPr/>
        <p:txBody>
          <a:bodyPr/>
          <a:lstStyle/>
          <a:p>
            <a:fld id="{48276C73-EF8E-4431-9B02-C10E84F9EE4B}" type="slidenum">
              <a:rPr lang="en-GB" smtClean="0"/>
              <a:t>‹#›</a:t>
            </a:fld>
            <a:endParaRPr lang="en-GB"/>
          </a:p>
        </p:txBody>
      </p:sp>
    </p:spTree>
    <p:extLst>
      <p:ext uri="{BB962C8B-B14F-4D97-AF65-F5344CB8AC3E}">
        <p14:creationId xmlns:p14="http://schemas.microsoft.com/office/powerpoint/2010/main" val="614721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9EA77-F5E1-4BBD-87CF-01B021B500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72B9114-ADD4-4215-8A4A-5B7B5AEA09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CEB323C-F349-4244-BBED-A388A013CD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BEAB517-76BF-49AC-9ED8-7CF195787908}"/>
              </a:ext>
            </a:extLst>
          </p:cNvPr>
          <p:cNvSpPr>
            <a:spLocks noGrp="1"/>
          </p:cNvSpPr>
          <p:nvPr>
            <p:ph type="dt" sz="half" idx="10"/>
          </p:nvPr>
        </p:nvSpPr>
        <p:spPr/>
        <p:txBody>
          <a:bodyPr/>
          <a:lstStyle/>
          <a:p>
            <a:fld id="{D020BC03-C3D2-4480-AB31-9D733BDE632C}" type="datetimeFigureOut">
              <a:rPr lang="en-GB" smtClean="0"/>
              <a:t>07/02/2025</a:t>
            </a:fld>
            <a:endParaRPr lang="en-GB"/>
          </a:p>
        </p:txBody>
      </p:sp>
      <p:sp>
        <p:nvSpPr>
          <p:cNvPr id="6" name="Footer Placeholder 5">
            <a:extLst>
              <a:ext uri="{FF2B5EF4-FFF2-40B4-BE49-F238E27FC236}">
                <a16:creationId xmlns:a16="http://schemas.microsoft.com/office/drawing/2014/main" id="{73076D5A-9682-4B51-B865-782FDFE2057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4DCAB81-B233-4239-9D88-D2531E804925}"/>
              </a:ext>
            </a:extLst>
          </p:cNvPr>
          <p:cNvSpPr>
            <a:spLocks noGrp="1"/>
          </p:cNvSpPr>
          <p:nvPr>
            <p:ph type="sldNum" sz="quarter" idx="12"/>
          </p:nvPr>
        </p:nvSpPr>
        <p:spPr/>
        <p:txBody>
          <a:bodyPr/>
          <a:lstStyle/>
          <a:p>
            <a:fld id="{48276C73-EF8E-4431-9B02-C10E84F9EE4B}" type="slidenum">
              <a:rPr lang="en-GB" smtClean="0"/>
              <a:t>‹#›</a:t>
            </a:fld>
            <a:endParaRPr lang="en-GB"/>
          </a:p>
        </p:txBody>
      </p:sp>
    </p:spTree>
    <p:extLst>
      <p:ext uri="{BB962C8B-B14F-4D97-AF65-F5344CB8AC3E}">
        <p14:creationId xmlns:p14="http://schemas.microsoft.com/office/powerpoint/2010/main" val="2589005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F5573-0661-46FF-B0DA-00183272D3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E774C65-B7CE-4A75-A499-3F288770A3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937F6B6-188B-4A61-A3E0-293A7690A2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6CDC20-7DBA-4848-B85E-6ADA0A1716F1}"/>
              </a:ext>
            </a:extLst>
          </p:cNvPr>
          <p:cNvSpPr>
            <a:spLocks noGrp="1"/>
          </p:cNvSpPr>
          <p:nvPr>
            <p:ph type="dt" sz="half" idx="10"/>
          </p:nvPr>
        </p:nvSpPr>
        <p:spPr/>
        <p:txBody>
          <a:bodyPr/>
          <a:lstStyle/>
          <a:p>
            <a:fld id="{D020BC03-C3D2-4480-AB31-9D733BDE632C}" type="datetimeFigureOut">
              <a:rPr lang="en-GB" smtClean="0"/>
              <a:t>07/02/2025</a:t>
            </a:fld>
            <a:endParaRPr lang="en-GB"/>
          </a:p>
        </p:txBody>
      </p:sp>
      <p:sp>
        <p:nvSpPr>
          <p:cNvPr id="6" name="Footer Placeholder 5">
            <a:extLst>
              <a:ext uri="{FF2B5EF4-FFF2-40B4-BE49-F238E27FC236}">
                <a16:creationId xmlns:a16="http://schemas.microsoft.com/office/drawing/2014/main" id="{B1837713-8CF7-4BB3-8A40-489CBA9EC14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86E02C5-1BB5-43F6-9484-5D1B6B0E9DA6}"/>
              </a:ext>
            </a:extLst>
          </p:cNvPr>
          <p:cNvSpPr>
            <a:spLocks noGrp="1"/>
          </p:cNvSpPr>
          <p:nvPr>
            <p:ph type="sldNum" sz="quarter" idx="12"/>
          </p:nvPr>
        </p:nvSpPr>
        <p:spPr/>
        <p:txBody>
          <a:bodyPr/>
          <a:lstStyle/>
          <a:p>
            <a:fld id="{48276C73-EF8E-4431-9B02-C10E84F9EE4B}" type="slidenum">
              <a:rPr lang="en-GB" smtClean="0"/>
              <a:t>‹#›</a:t>
            </a:fld>
            <a:endParaRPr lang="en-GB"/>
          </a:p>
        </p:txBody>
      </p:sp>
    </p:spTree>
    <p:extLst>
      <p:ext uri="{BB962C8B-B14F-4D97-AF65-F5344CB8AC3E}">
        <p14:creationId xmlns:p14="http://schemas.microsoft.com/office/powerpoint/2010/main" val="614200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8FFC73-F76D-448A-A2CB-2DA6BCBA42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71CE10D-BB45-461B-BD0B-3D6D3E7001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5C424C7-B412-48B6-81FC-17E4B9390A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20BC03-C3D2-4480-AB31-9D733BDE632C}" type="datetimeFigureOut">
              <a:rPr lang="en-GB" smtClean="0"/>
              <a:t>07/02/2025</a:t>
            </a:fld>
            <a:endParaRPr lang="en-GB"/>
          </a:p>
        </p:txBody>
      </p:sp>
      <p:sp>
        <p:nvSpPr>
          <p:cNvPr id="5" name="Footer Placeholder 4">
            <a:extLst>
              <a:ext uri="{FF2B5EF4-FFF2-40B4-BE49-F238E27FC236}">
                <a16:creationId xmlns:a16="http://schemas.microsoft.com/office/drawing/2014/main" id="{F3C7F812-C9B7-4EC9-9448-0133EA7BA3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626098-6ADB-44FD-B168-2FEFAA0661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276C73-EF8E-4431-9B02-C10E84F9EE4B}" type="slidenum">
              <a:rPr lang="en-GB" smtClean="0"/>
              <a:t>‹#›</a:t>
            </a:fld>
            <a:endParaRPr lang="en-GB"/>
          </a:p>
        </p:txBody>
      </p:sp>
    </p:spTree>
    <p:extLst>
      <p:ext uri="{BB962C8B-B14F-4D97-AF65-F5344CB8AC3E}">
        <p14:creationId xmlns:p14="http://schemas.microsoft.com/office/powerpoint/2010/main" val="2532111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DCEC6-0528-42E1-8A16-4C2C6416F62E}"/>
              </a:ext>
            </a:extLst>
          </p:cNvPr>
          <p:cNvSpPr>
            <a:spLocks noGrp="1"/>
          </p:cNvSpPr>
          <p:nvPr>
            <p:ph type="ctrTitle"/>
          </p:nvPr>
        </p:nvSpPr>
        <p:spPr>
          <a:xfrm>
            <a:off x="1524000" y="1122363"/>
            <a:ext cx="5926667" cy="2306637"/>
          </a:xfrm>
        </p:spPr>
        <p:txBody>
          <a:bodyPr>
            <a:normAutofit/>
          </a:bodyPr>
          <a:lstStyle/>
          <a:p>
            <a:pPr algn="l"/>
            <a:r>
              <a:rPr lang="en-GB" sz="3600" dirty="0"/>
              <a:t>AI Agent definition and its role in 3GPP AI service Use Cases</a:t>
            </a:r>
          </a:p>
        </p:txBody>
      </p:sp>
      <p:sp>
        <p:nvSpPr>
          <p:cNvPr id="3" name="Subtitle 2">
            <a:extLst>
              <a:ext uri="{FF2B5EF4-FFF2-40B4-BE49-F238E27FC236}">
                <a16:creationId xmlns:a16="http://schemas.microsoft.com/office/drawing/2014/main" id="{D1289E03-B492-40B5-8543-CB7E623A6015}"/>
              </a:ext>
            </a:extLst>
          </p:cNvPr>
          <p:cNvSpPr>
            <a:spLocks noGrp="1"/>
          </p:cNvSpPr>
          <p:nvPr>
            <p:ph type="subTitle" idx="1"/>
          </p:nvPr>
        </p:nvSpPr>
        <p:spPr>
          <a:xfrm>
            <a:off x="1524000" y="5260446"/>
            <a:ext cx="2463800" cy="648229"/>
          </a:xfrm>
        </p:spPr>
        <p:txBody>
          <a:bodyPr/>
          <a:lstStyle/>
          <a:p>
            <a:r>
              <a:rPr lang="en-GB" dirty="0"/>
              <a:t>Xiaomi</a:t>
            </a:r>
          </a:p>
        </p:txBody>
      </p:sp>
      <p:sp>
        <p:nvSpPr>
          <p:cNvPr id="4" name="TextBox 3">
            <a:extLst>
              <a:ext uri="{FF2B5EF4-FFF2-40B4-BE49-F238E27FC236}">
                <a16:creationId xmlns:a16="http://schemas.microsoft.com/office/drawing/2014/main" id="{80EF5154-1E4B-4D7D-B1BF-CC2688A1CB7B}"/>
              </a:ext>
            </a:extLst>
          </p:cNvPr>
          <p:cNvSpPr txBox="1"/>
          <p:nvPr/>
        </p:nvSpPr>
        <p:spPr>
          <a:xfrm>
            <a:off x="584200" y="389467"/>
            <a:ext cx="1879600" cy="369332"/>
          </a:xfrm>
          <a:prstGeom prst="rect">
            <a:avLst/>
          </a:prstGeom>
          <a:noFill/>
        </p:spPr>
        <p:txBody>
          <a:bodyPr wrap="square" rtlCol="0">
            <a:spAutoFit/>
          </a:bodyPr>
          <a:lstStyle/>
          <a:p>
            <a:r>
              <a:rPr lang="en-GB" dirty="0"/>
              <a:t>S1-250276</a:t>
            </a:r>
          </a:p>
        </p:txBody>
      </p:sp>
    </p:spTree>
    <p:extLst>
      <p:ext uri="{BB962C8B-B14F-4D97-AF65-F5344CB8AC3E}">
        <p14:creationId xmlns:p14="http://schemas.microsoft.com/office/powerpoint/2010/main" val="25746049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6C2FD-B862-4DB5-916A-F66811A9B63F}"/>
              </a:ext>
            </a:extLst>
          </p:cNvPr>
          <p:cNvSpPr>
            <a:spLocks noGrp="1"/>
          </p:cNvSpPr>
          <p:nvPr>
            <p:ph type="title"/>
          </p:nvPr>
        </p:nvSpPr>
        <p:spPr/>
        <p:txBody>
          <a:bodyPr/>
          <a:lstStyle/>
          <a:p>
            <a:r>
              <a:rPr lang="en-GB" dirty="0"/>
              <a:t>SA1 Moderated discussion</a:t>
            </a:r>
          </a:p>
        </p:txBody>
      </p:sp>
      <p:sp>
        <p:nvSpPr>
          <p:cNvPr id="3" name="Content Placeholder 2">
            <a:extLst>
              <a:ext uri="{FF2B5EF4-FFF2-40B4-BE49-F238E27FC236}">
                <a16:creationId xmlns:a16="http://schemas.microsoft.com/office/drawing/2014/main" id="{51645EC7-4598-43D0-A9DB-DCFB6C950C0E}"/>
              </a:ext>
            </a:extLst>
          </p:cNvPr>
          <p:cNvSpPr>
            <a:spLocks noGrp="1"/>
          </p:cNvSpPr>
          <p:nvPr>
            <p:ph idx="1"/>
          </p:nvPr>
        </p:nvSpPr>
        <p:spPr/>
        <p:txBody>
          <a:bodyPr>
            <a:normAutofit fontScale="70000" lnSpcReduction="20000"/>
          </a:bodyPr>
          <a:lstStyle/>
          <a:p>
            <a:pPr>
              <a:lnSpc>
                <a:spcPct val="128000"/>
              </a:lnSpc>
            </a:pPr>
            <a:r>
              <a:rPr lang="en-US" dirty="0"/>
              <a:t>S1#108 a post meeting email discussion on whether to include a definition of AI Agent was held on the 3GPP SA1 reflector [</a:t>
            </a:r>
            <a:r>
              <a:rPr lang="en-US" dirty="0" err="1"/>
              <a:t>AI_Agendt_def</a:t>
            </a:r>
            <a:r>
              <a:rPr lang="en-US" dirty="0"/>
              <a:t>] AI Agent term definition</a:t>
            </a:r>
          </a:p>
          <a:p>
            <a:pPr>
              <a:lnSpc>
                <a:spcPct val="128000"/>
              </a:lnSpc>
            </a:pPr>
            <a:r>
              <a:rPr lang="en-GB" dirty="0"/>
              <a:t>Proposed definition from moderator’s email to SA1 reflector 24/01/2025</a:t>
            </a:r>
          </a:p>
          <a:p>
            <a:pPr>
              <a:lnSpc>
                <a:spcPct val="128000"/>
              </a:lnSpc>
            </a:pPr>
            <a:r>
              <a:rPr lang="en-US" b="1" dirty="0"/>
              <a:t>3GPP AI Agent: </a:t>
            </a:r>
            <a:r>
              <a:rPr lang="en-US" dirty="0"/>
              <a:t>is capable of interpreting intents, interacting with environments, accessing contextual information, sophisticated reasoning, memorizing, self-reflection, self-learning, utilizing tools, making decisions, planning, and taking actions autonomously to execute multi-step tasks independently or in collaboration with other AI Agents.</a:t>
            </a:r>
          </a:p>
          <a:p>
            <a:pPr marL="457200" lvl="1" indent="0">
              <a:lnSpc>
                <a:spcPct val="128000"/>
              </a:lnSpc>
              <a:buNone/>
            </a:pPr>
            <a:r>
              <a:rPr lang="en-US" dirty="0"/>
              <a:t>Note 1: Depending on the  use case, 3GPP AI Agents can have all or a subset of the capabilities listed above to provide different service.</a:t>
            </a:r>
          </a:p>
          <a:p>
            <a:pPr marL="457200" lvl="1" indent="0">
              <a:lnSpc>
                <a:spcPct val="128000"/>
              </a:lnSpc>
              <a:buNone/>
            </a:pPr>
            <a:r>
              <a:rPr lang="en-US" dirty="0"/>
              <a:t>Note 2: AI Agent can reside in an end device (e.g. intelligent robot, intelligent car, cell phone) or trusted 3rd party application server or in the 3GPP network.</a:t>
            </a:r>
          </a:p>
          <a:p>
            <a:endParaRPr lang="en-GB" dirty="0"/>
          </a:p>
        </p:txBody>
      </p:sp>
    </p:spTree>
    <p:extLst>
      <p:ext uri="{BB962C8B-B14F-4D97-AF65-F5344CB8AC3E}">
        <p14:creationId xmlns:p14="http://schemas.microsoft.com/office/powerpoint/2010/main" val="4125665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195E7-7A48-4DB9-84D9-6B55E0158F0D}"/>
              </a:ext>
            </a:extLst>
          </p:cNvPr>
          <p:cNvSpPr>
            <a:spLocks noGrp="1"/>
          </p:cNvSpPr>
          <p:nvPr>
            <p:ph type="title"/>
          </p:nvPr>
        </p:nvSpPr>
        <p:spPr/>
        <p:txBody>
          <a:bodyPr/>
          <a:lstStyle/>
          <a:p>
            <a:r>
              <a:rPr lang="en-GB" dirty="0"/>
              <a:t>Considerations</a:t>
            </a:r>
          </a:p>
        </p:txBody>
      </p:sp>
      <p:sp>
        <p:nvSpPr>
          <p:cNvPr id="3" name="Content Placeholder 2">
            <a:extLst>
              <a:ext uri="{FF2B5EF4-FFF2-40B4-BE49-F238E27FC236}">
                <a16:creationId xmlns:a16="http://schemas.microsoft.com/office/drawing/2014/main" id="{CBB314A4-319E-4252-BD2E-7ED4FEDCA246}"/>
              </a:ext>
            </a:extLst>
          </p:cNvPr>
          <p:cNvSpPr>
            <a:spLocks noGrp="1"/>
          </p:cNvSpPr>
          <p:nvPr>
            <p:ph idx="1"/>
          </p:nvPr>
        </p:nvSpPr>
        <p:spPr>
          <a:xfrm>
            <a:off x="838200" y="1825624"/>
            <a:ext cx="10515600" cy="4667251"/>
          </a:xfrm>
        </p:spPr>
        <p:txBody>
          <a:bodyPr>
            <a:normAutofit/>
          </a:bodyPr>
          <a:lstStyle/>
          <a:p>
            <a:pPr>
              <a:lnSpc>
                <a:spcPct val="128000"/>
              </a:lnSpc>
              <a:spcBef>
                <a:spcPts val="0"/>
              </a:spcBef>
              <a:spcAft>
                <a:spcPts val="600"/>
              </a:spcAft>
            </a:pPr>
            <a:r>
              <a:rPr lang="en-GB" sz="1600" dirty="0"/>
              <a:t>AI Agent is one AI service implementation framework </a:t>
            </a:r>
          </a:p>
          <a:p>
            <a:pPr>
              <a:lnSpc>
                <a:spcPct val="128000"/>
              </a:lnSpc>
              <a:spcBef>
                <a:spcPts val="0"/>
              </a:spcBef>
              <a:spcAft>
                <a:spcPts val="600"/>
              </a:spcAft>
            </a:pPr>
            <a:r>
              <a:rPr lang="en-GB" sz="1600" dirty="0"/>
              <a:t>AI services can be delivered in multiple ways, including via AI service flows or through use of AI Agents. </a:t>
            </a:r>
          </a:p>
          <a:p>
            <a:pPr>
              <a:lnSpc>
                <a:spcPct val="100000"/>
              </a:lnSpc>
              <a:spcBef>
                <a:spcPts val="0"/>
              </a:spcBef>
              <a:spcAft>
                <a:spcPts val="600"/>
              </a:spcAft>
            </a:pPr>
            <a:r>
              <a:rPr lang="en-GB" sz="1600" dirty="0"/>
              <a:t>Noting that diligent use of AI service flows to construct an AI service can provide for optimised AI service performance and efficiency, particularly for services with well defined scope and well trained and limited AI/ML Models.</a:t>
            </a:r>
          </a:p>
          <a:p>
            <a:pPr>
              <a:lnSpc>
                <a:spcPct val="128000"/>
              </a:lnSpc>
              <a:spcBef>
                <a:spcPts val="0"/>
              </a:spcBef>
              <a:spcAft>
                <a:spcPts val="600"/>
              </a:spcAft>
            </a:pPr>
            <a:r>
              <a:rPr lang="en-GB" sz="1600" dirty="0"/>
              <a:t>Ultimately for 6G AI service delivery, regardless of the AI implementation framework 3GPP will need to define an AI hosting environment capable of supporting AI services in a common way that it supports these different service implementations.</a:t>
            </a:r>
          </a:p>
          <a:p>
            <a:pPr>
              <a:lnSpc>
                <a:spcPct val="128000"/>
              </a:lnSpc>
              <a:spcBef>
                <a:spcPts val="0"/>
              </a:spcBef>
              <a:spcAft>
                <a:spcPts val="600"/>
              </a:spcAft>
            </a:pPr>
            <a:r>
              <a:rPr lang="en-GB" sz="1600" dirty="0"/>
              <a:t>Such a framework should also address the interworking between AI services using any AI framework in order to achieve desired results of the respective services. How an AI Agent would interact with an AI Service or another AI Agent either in the same or different ways in such an environment is for further study but ideally a 3GPP framework should enable such interactions.</a:t>
            </a:r>
          </a:p>
          <a:p>
            <a:pPr>
              <a:lnSpc>
                <a:spcPct val="128000"/>
              </a:lnSpc>
              <a:spcBef>
                <a:spcPts val="0"/>
              </a:spcBef>
              <a:spcAft>
                <a:spcPts val="600"/>
              </a:spcAft>
            </a:pPr>
            <a:r>
              <a:rPr lang="en-GB" sz="1600" b="1" dirty="0"/>
              <a:t>Proposal: 3GPP should identify whether requirements are needed to support a single AI Service hosting framework, which incorporates AI services using different AI frameworks, which will not be subject to 3GPP standardization.</a:t>
            </a:r>
          </a:p>
        </p:txBody>
      </p:sp>
    </p:spTree>
    <p:extLst>
      <p:ext uri="{BB962C8B-B14F-4D97-AF65-F5344CB8AC3E}">
        <p14:creationId xmlns:p14="http://schemas.microsoft.com/office/powerpoint/2010/main" val="417054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ECCD2-D559-4BAE-96AC-F2F91323DABF}"/>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A1BB5CD4-DC3A-4A6F-A18D-FFD505E828FD}"/>
              </a:ext>
            </a:extLst>
          </p:cNvPr>
          <p:cNvSpPr>
            <a:spLocks noGrp="1"/>
          </p:cNvSpPr>
          <p:nvPr>
            <p:ph idx="1"/>
          </p:nvPr>
        </p:nvSpPr>
        <p:spPr/>
        <p:txBody>
          <a:bodyPr>
            <a:normAutofit fontScale="92500" lnSpcReduction="10000"/>
          </a:bodyPr>
          <a:lstStyle/>
          <a:p>
            <a:pPr>
              <a:lnSpc>
                <a:spcPct val="120000"/>
              </a:lnSpc>
              <a:spcBef>
                <a:spcPts val="600"/>
              </a:spcBef>
            </a:pPr>
            <a:r>
              <a:rPr lang="en-GB" sz="1400" dirty="0"/>
              <a:t>Since use of an AI Agent </a:t>
            </a:r>
            <a:r>
              <a:rPr lang="en-GB" sz="1600" dirty="0"/>
              <a:t>will be one mechanism for characterising delivery of an AI Service a definition of an AI Agent is required.</a:t>
            </a:r>
          </a:p>
          <a:p>
            <a:pPr>
              <a:lnSpc>
                <a:spcPct val="120000"/>
              </a:lnSpc>
              <a:spcBef>
                <a:spcPts val="600"/>
              </a:spcBef>
            </a:pPr>
            <a:r>
              <a:rPr lang="en-GB" sz="1600" dirty="0"/>
              <a:t>However the need to make a definition for AI Agents located in different domains, e.g. 3GPP or non-3GPP is unclear, further understanding regarding the AI Agent and potential interaction with AI services both inside and outside of the 3GPP domain need to be understood. </a:t>
            </a:r>
          </a:p>
          <a:p>
            <a:pPr>
              <a:lnSpc>
                <a:spcPct val="120000"/>
              </a:lnSpc>
              <a:spcBef>
                <a:spcPts val="600"/>
              </a:spcBef>
            </a:pPr>
            <a:r>
              <a:rPr lang="en-GB" sz="1600" b="1" dirty="0"/>
              <a:t>Proposal: in a first instance a clear definition of an AI Agent is required.</a:t>
            </a:r>
          </a:p>
          <a:p>
            <a:pPr>
              <a:lnSpc>
                <a:spcPct val="120000"/>
              </a:lnSpc>
              <a:spcBef>
                <a:spcPts val="600"/>
              </a:spcBef>
            </a:pPr>
            <a:r>
              <a:rPr lang="en-GB" sz="1600" b="1" dirty="0"/>
              <a:t>Proposal: 3GPP should further investigate whether an AI Agent not hosted or interacting with other AI services in 3GPP operates differently or has different requirements than a baseline AI Agent adopted within the 3GPP scope. </a:t>
            </a:r>
          </a:p>
          <a:p>
            <a:pPr>
              <a:lnSpc>
                <a:spcPct val="120000"/>
              </a:lnSpc>
              <a:spcBef>
                <a:spcPts val="600"/>
              </a:spcBef>
            </a:pPr>
            <a:endParaRPr lang="en-GB" sz="1600" dirty="0"/>
          </a:p>
          <a:p>
            <a:pPr>
              <a:lnSpc>
                <a:spcPct val="120000"/>
              </a:lnSpc>
              <a:spcBef>
                <a:spcPts val="600"/>
              </a:spcBef>
            </a:pPr>
            <a:r>
              <a:rPr lang="en-GB" sz="1600" dirty="0"/>
              <a:t>A definition of AI Agent should be clear that the target outcome is based on a specific and certain target goal</a:t>
            </a:r>
          </a:p>
          <a:p>
            <a:pPr>
              <a:lnSpc>
                <a:spcPct val="120000"/>
              </a:lnSpc>
              <a:spcBef>
                <a:spcPts val="600"/>
              </a:spcBef>
            </a:pPr>
            <a:r>
              <a:rPr lang="en-GB" sz="1600" dirty="0"/>
              <a:t>As if the interpretation of the intent is not consistent and based on expected functionality of the specific agent then the outcome may be indecisive and vary between each intent request. </a:t>
            </a:r>
          </a:p>
          <a:p>
            <a:pPr>
              <a:lnSpc>
                <a:spcPct val="120000"/>
              </a:lnSpc>
              <a:spcBef>
                <a:spcPts val="600"/>
              </a:spcBef>
            </a:pPr>
            <a:r>
              <a:rPr lang="en-GB" sz="1600" dirty="0"/>
              <a:t>The intent interpretation request varies on each user input (for the same expected user outcome) the agent interpretation needs to be consistent, else the output of the autonomous process may be inconsistent</a:t>
            </a:r>
          </a:p>
          <a:p>
            <a:pPr>
              <a:lnSpc>
                <a:spcPct val="120000"/>
              </a:lnSpc>
              <a:spcBef>
                <a:spcPts val="600"/>
              </a:spcBef>
            </a:pPr>
            <a:r>
              <a:rPr lang="en-GB" sz="1600" dirty="0"/>
              <a:t>the target output needs to be limited, concise and certain so the result can be reliable</a:t>
            </a:r>
          </a:p>
          <a:p>
            <a:endParaRPr lang="en-GB" sz="1400" dirty="0"/>
          </a:p>
        </p:txBody>
      </p:sp>
    </p:spTree>
    <p:extLst>
      <p:ext uri="{BB962C8B-B14F-4D97-AF65-F5344CB8AC3E}">
        <p14:creationId xmlns:p14="http://schemas.microsoft.com/office/powerpoint/2010/main" val="11358608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8E46D8-406E-47F2-93B5-B0CF15E89D09}"/>
              </a:ext>
            </a:extLst>
          </p:cNvPr>
          <p:cNvPicPr>
            <a:picLocks noChangeAspect="1"/>
          </p:cNvPicPr>
          <p:nvPr/>
        </p:nvPicPr>
        <p:blipFill>
          <a:blip r:embed="rId2"/>
          <a:stretch>
            <a:fillRect/>
          </a:stretch>
        </p:blipFill>
        <p:spPr>
          <a:xfrm>
            <a:off x="9584510" y="499461"/>
            <a:ext cx="2200847" cy="1676545"/>
          </a:xfrm>
          <a:prstGeom prst="rect">
            <a:avLst/>
          </a:prstGeom>
        </p:spPr>
      </p:pic>
      <p:sp>
        <p:nvSpPr>
          <p:cNvPr id="2" name="Title 1">
            <a:extLst>
              <a:ext uri="{FF2B5EF4-FFF2-40B4-BE49-F238E27FC236}">
                <a16:creationId xmlns:a16="http://schemas.microsoft.com/office/drawing/2014/main" id="{4DAC8C58-87BC-4131-869D-B784123160F3}"/>
              </a:ext>
            </a:extLst>
          </p:cNvPr>
          <p:cNvSpPr>
            <a:spLocks noGrp="1"/>
          </p:cNvSpPr>
          <p:nvPr>
            <p:ph type="title"/>
          </p:nvPr>
        </p:nvSpPr>
        <p:spPr/>
        <p:txBody>
          <a:bodyPr/>
          <a:lstStyle/>
          <a:p>
            <a:r>
              <a:rPr lang="en-GB" dirty="0"/>
              <a:t>AI Agent definition by others</a:t>
            </a:r>
          </a:p>
        </p:txBody>
      </p:sp>
      <p:sp>
        <p:nvSpPr>
          <p:cNvPr id="3" name="Content Placeholder 2">
            <a:extLst>
              <a:ext uri="{FF2B5EF4-FFF2-40B4-BE49-F238E27FC236}">
                <a16:creationId xmlns:a16="http://schemas.microsoft.com/office/drawing/2014/main" id="{5EFFA31A-AB3C-4CB3-AB48-B23EEA86AD88}"/>
              </a:ext>
            </a:extLst>
          </p:cNvPr>
          <p:cNvSpPr>
            <a:spLocks noGrp="1"/>
          </p:cNvSpPr>
          <p:nvPr>
            <p:ph idx="1"/>
          </p:nvPr>
        </p:nvSpPr>
        <p:spPr>
          <a:xfrm>
            <a:off x="838200" y="1825625"/>
            <a:ext cx="10498667" cy="4667250"/>
          </a:xfrm>
        </p:spPr>
        <p:txBody>
          <a:bodyPr>
            <a:normAutofit fontScale="77500" lnSpcReduction="20000"/>
          </a:bodyPr>
          <a:lstStyle/>
          <a:p>
            <a:pPr>
              <a:lnSpc>
                <a:spcPct val="118000"/>
              </a:lnSpc>
            </a:pPr>
            <a:r>
              <a:rPr lang="en-US" sz="2000" dirty="0"/>
              <a:t>Definition of AI Agent may be generic, </a:t>
            </a:r>
          </a:p>
          <a:p>
            <a:pPr>
              <a:lnSpc>
                <a:spcPct val="118000"/>
              </a:lnSpc>
            </a:pPr>
            <a:r>
              <a:rPr lang="en-GB" sz="2000" dirty="0"/>
              <a:t>ETSI GR ENI-0051v411 </a:t>
            </a:r>
            <a:r>
              <a:rPr lang="en-US" sz="2000" dirty="0"/>
              <a:t>Study on AI Agents based Next-generation Network Slicing</a:t>
            </a:r>
          </a:p>
          <a:p>
            <a:pPr lvl="1">
              <a:lnSpc>
                <a:spcPct val="118000"/>
              </a:lnSpc>
            </a:pPr>
            <a:r>
              <a:rPr lang="en-US" sz="1800" dirty="0"/>
              <a:t>AI Agent is defined as an autonomous system that can interact with its environment to collect data, learn from the past experiences and subsequently use these to improve its decision making capability in order </a:t>
            </a:r>
            <a:r>
              <a:rPr lang="en-US" sz="1800" dirty="0">
                <a:highlight>
                  <a:srgbClr val="FFFF00"/>
                </a:highlight>
              </a:rPr>
              <a:t>to perform specific tasks  </a:t>
            </a:r>
          </a:p>
          <a:p>
            <a:pPr>
              <a:lnSpc>
                <a:spcPct val="118000"/>
              </a:lnSpc>
            </a:pPr>
            <a:r>
              <a:rPr lang="en-US" sz="2000" dirty="0"/>
              <a:t>In addition we can see from studies such as ETSI ENI that a 3GPP network may indeed capture multi AI agent architecture whereby any specific agent (being task focused) is constrained/ defined by using network specific models. As such a differentiation between 3GPP and non-3GPP AI Agent is required, if only for the purposes of capturing how and when such interaction may be required. </a:t>
            </a:r>
          </a:p>
          <a:p>
            <a:pPr>
              <a:lnSpc>
                <a:spcPct val="118000"/>
              </a:lnSpc>
            </a:pPr>
            <a:r>
              <a:rPr lang="en-US" sz="2000" dirty="0"/>
              <a:t>The fundamental functionality may be similar in generic terms regarding these interactions for transfer of intent and result transfer.  </a:t>
            </a:r>
          </a:p>
          <a:p>
            <a:pPr>
              <a:lnSpc>
                <a:spcPct val="118000"/>
              </a:lnSpc>
            </a:pPr>
            <a:r>
              <a:rPr lang="en-US" sz="2000" dirty="0"/>
              <a:t>An AI Agent may preferably refer to a (smaller dedicated) LLM designed for a task and specific slice to perform the task. Performance for AI Agents supporting smaller dedicated LLMs out perform AI Agents operating on larger models in terms of solving tasks due to reduced complexity, and computational needs </a:t>
            </a:r>
          </a:p>
          <a:p>
            <a:pPr>
              <a:lnSpc>
                <a:spcPct val="118000"/>
              </a:lnSpc>
            </a:pPr>
            <a:r>
              <a:rPr lang="en-GB" sz="2000" dirty="0"/>
              <a:t>Also when considering the definition of an AI Agent since generally their use is universal the ISO/IEC definition of an AI Agent is concise. Which supports the concept being used universally in many domains and different system architectures.</a:t>
            </a:r>
          </a:p>
          <a:p>
            <a:pPr lvl="1">
              <a:lnSpc>
                <a:spcPct val="118000"/>
              </a:lnSpc>
            </a:pPr>
            <a:r>
              <a:rPr lang="en-US" sz="2000" i="1" dirty="0">
                <a:ea typeface="SimSun" panose="02010600030101010101" pitchFamily="2" charset="-122"/>
                <a:cs typeface="Calibri" panose="020F0502020204030204" pitchFamily="34" charset="0"/>
              </a:rPr>
              <a:t>AI agent: automated entity that senses and responds to its environment and takes actions to achieve </a:t>
            </a:r>
            <a:r>
              <a:rPr lang="en-US" sz="2000" i="1" dirty="0">
                <a:highlight>
                  <a:srgbClr val="FFFF00"/>
                </a:highlight>
                <a:ea typeface="SimSun" panose="02010600030101010101" pitchFamily="2" charset="-122"/>
                <a:cs typeface="Calibri" panose="020F0502020204030204" pitchFamily="34" charset="0"/>
              </a:rPr>
              <a:t>its goals</a:t>
            </a:r>
            <a:endParaRPr lang="en-GB" sz="2000" dirty="0">
              <a:highlight>
                <a:srgbClr val="FFFF00"/>
              </a:highlight>
            </a:endParaRPr>
          </a:p>
          <a:p>
            <a:endParaRPr lang="en-GB" sz="2000" dirty="0">
              <a:highlight>
                <a:srgbClr val="FFFF00"/>
              </a:highlight>
            </a:endParaRPr>
          </a:p>
          <a:p>
            <a:endParaRPr lang="en-GB" sz="2000" dirty="0"/>
          </a:p>
          <a:p>
            <a:endParaRPr lang="en-GB" sz="2000" dirty="0"/>
          </a:p>
        </p:txBody>
      </p:sp>
    </p:spTree>
    <p:extLst>
      <p:ext uri="{BB962C8B-B14F-4D97-AF65-F5344CB8AC3E}">
        <p14:creationId xmlns:p14="http://schemas.microsoft.com/office/powerpoint/2010/main" val="186486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F8CEA-852A-42B1-BE70-583E065AB8F8}"/>
              </a:ext>
            </a:extLst>
          </p:cNvPr>
          <p:cNvSpPr>
            <a:spLocks noGrp="1"/>
          </p:cNvSpPr>
          <p:nvPr>
            <p:ph type="title"/>
          </p:nvPr>
        </p:nvSpPr>
        <p:spPr/>
        <p:txBody>
          <a:bodyPr/>
          <a:lstStyle/>
          <a:p>
            <a:r>
              <a:rPr lang="en-GB" dirty="0"/>
              <a:t>Summary</a:t>
            </a:r>
          </a:p>
        </p:txBody>
      </p:sp>
      <p:sp>
        <p:nvSpPr>
          <p:cNvPr id="3" name="Content Placeholder 2">
            <a:extLst>
              <a:ext uri="{FF2B5EF4-FFF2-40B4-BE49-F238E27FC236}">
                <a16:creationId xmlns:a16="http://schemas.microsoft.com/office/drawing/2014/main" id="{EFE7C4AE-1AD4-4599-8424-3CD8C4147253}"/>
              </a:ext>
            </a:extLst>
          </p:cNvPr>
          <p:cNvSpPr>
            <a:spLocks noGrp="1"/>
          </p:cNvSpPr>
          <p:nvPr>
            <p:ph idx="1"/>
          </p:nvPr>
        </p:nvSpPr>
        <p:spPr/>
        <p:txBody>
          <a:bodyPr>
            <a:normAutofit fontScale="47500" lnSpcReduction="20000"/>
          </a:bodyPr>
          <a:lstStyle/>
          <a:p>
            <a:pPr>
              <a:lnSpc>
                <a:spcPct val="128000"/>
              </a:lnSpc>
              <a:spcBef>
                <a:spcPts val="0"/>
              </a:spcBef>
            </a:pPr>
            <a:r>
              <a:rPr lang="en-GB" dirty="0"/>
              <a:t>Considering the previous we make the following proposals</a:t>
            </a:r>
          </a:p>
          <a:p>
            <a:pPr>
              <a:lnSpc>
                <a:spcPct val="128000"/>
              </a:lnSpc>
              <a:spcBef>
                <a:spcPts val="0"/>
              </a:spcBef>
            </a:pPr>
            <a:r>
              <a:rPr lang="en-US" b="1" dirty="0"/>
              <a:t>Proposal 1:</a:t>
            </a:r>
            <a:r>
              <a:rPr lang="en-US" dirty="0"/>
              <a:t> in a first instance a clear definition of a baseline AI Agent is required. </a:t>
            </a:r>
          </a:p>
          <a:p>
            <a:pPr>
              <a:lnSpc>
                <a:spcPct val="128000"/>
              </a:lnSpc>
              <a:spcBef>
                <a:spcPts val="0"/>
              </a:spcBef>
            </a:pPr>
            <a:r>
              <a:rPr lang="en-GB" b="1" dirty="0"/>
              <a:t>Proposal 2:</a:t>
            </a:r>
            <a:r>
              <a:rPr lang="en-GB" dirty="0"/>
              <a:t> SA1 adopts the following definition of an AI Agent, which identifies the task undertaken by the AI Agent is to achieve a limited or certain goal. </a:t>
            </a:r>
            <a:r>
              <a:rPr lang="en-US" dirty="0"/>
              <a:t>The following is proposed, based on the suggestion in the email discussion from the </a:t>
            </a:r>
            <a:r>
              <a:rPr lang="en-GB" dirty="0"/>
              <a:t>email posted by DT [24/01/2024] during the SA1 email </a:t>
            </a:r>
            <a:r>
              <a:rPr lang="it-IT" dirty="0"/>
              <a:t>[AI_Agendt_def] AI Agent term definition (</a:t>
            </a:r>
            <a:r>
              <a:rPr lang="it-IT" dirty="0">
                <a:solidFill>
                  <a:srgbClr val="FF0000"/>
                </a:solidFill>
              </a:rPr>
              <a:t>part in red is new</a:t>
            </a:r>
            <a:r>
              <a:rPr lang="it-IT" dirty="0"/>
              <a:t>)</a:t>
            </a:r>
          </a:p>
          <a:p>
            <a:pPr>
              <a:lnSpc>
                <a:spcPct val="128000"/>
              </a:lnSpc>
              <a:spcBef>
                <a:spcPts val="0"/>
              </a:spcBef>
            </a:pPr>
            <a:endParaRPr lang="en-US" dirty="0"/>
          </a:p>
          <a:p>
            <a:pPr lvl="1">
              <a:lnSpc>
                <a:spcPct val="128000"/>
              </a:lnSpc>
              <a:spcBef>
                <a:spcPts val="0"/>
              </a:spcBef>
            </a:pPr>
            <a:r>
              <a:rPr lang="en-GB" i="1" dirty="0"/>
              <a:t>3GPP AI Agent: is autonomous 3GPP system software capable of </a:t>
            </a:r>
            <a:r>
              <a:rPr lang="en-GB" i="1" dirty="0">
                <a:highlight>
                  <a:srgbClr val="FFFF00"/>
                </a:highlight>
              </a:rPr>
              <a:t>executing a certain multi-step task </a:t>
            </a:r>
            <a:r>
              <a:rPr lang="en-GB" i="1" dirty="0">
                <a:solidFill>
                  <a:srgbClr val="FF0000"/>
                </a:solidFill>
                <a:highlight>
                  <a:srgbClr val="FFFF00"/>
                </a:highlight>
              </a:rPr>
              <a:t>to achieve a limited target outcome </a:t>
            </a:r>
            <a:r>
              <a:rPr lang="en-GB" i="1" dirty="0"/>
              <a:t>independently or in collaboration with other AI agents by interpreting intents, interacting with environments, accessing contextual information, sophisticated reasoning , memorizing, self-reflection, self-learning, planning, assembling, observing, making decisions, and utilizing tools.</a:t>
            </a:r>
            <a:endParaRPr lang="en-GB" dirty="0"/>
          </a:p>
          <a:p>
            <a:pPr lvl="1">
              <a:lnSpc>
                <a:spcPct val="128000"/>
              </a:lnSpc>
              <a:spcBef>
                <a:spcPts val="0"/>
              </a:spcBef>
            </a:pPr>
            <a:r>
              <a:rPr lang="en-GB" i="1" dirty="0"/>
              <a:t>Note 1: Depending on the use case, 3GPP AI Agent can have all or a subset of the capabilities listed above to support providing different 3GPP services.</a:t>
            </a:r>
            <a:endParaRPr lang="en-GB" dirty="0"/>
          </a:p>
          <a:p>
            <a:pPr marL="457200" lvl="1" indent="0">
              <a:lnSpc>
                <a:spcPct val="128000"/>
              </a:lnSpc>
              <a:spcBef>
                <a:spcPts val="0"/>
              </a:spcBef>
              <a:buNone/>
            </a:pPr>
            <a:endParaRPr lang="en-GB" dirty="0"/>
          </a:p>
          <a:p>
            <a:pPr marL="457200" lvl="1" indent="0">
              <a:lnSpc>
                <a:spcPct val="128000"/>
              </a:lnSpc>
              <a:spcBef>
                <a:spcPts val="0"/>
              </a:spcBef>
              <a:buNone/>
            </a:pPr>
            <a:r>
              <a:rPr lang="en-GB" dirty="0"/>
              <a:t>See </a:t>
            </a:r>
            <a:r>
              <a:rPr lang="en-GB" dirty="0" err="1"/>
              <a:t>pCR</a:t>
            </a:r>
            <a:r>
              <a:rPr lang="en-GB" dirty="0"/>
              <a:t> in S1-250247 for specific text proposal</a:t>
            </a:r>
          </a:p>
          <a:p>
            <a:pPr marL="457200" lvl="1" indent="0">
              <a:lnSpc>
                <a:spcPct val="128000"/>
              </a:lnSpc>
              <a:spcBef>
                <a:spcPts val="0"/>
              </a:spcBef>
              <a:buNone/>
            </a:pPr>
            <a:endParaRPr lang="en-GB" dirty="0"/>
          </a:p>
          <a:p>
            <a:pPr>
              <a:lnSpc>
                <a:spcPct val="128000"/>
              </a:lnSpc>
              <a:spcBef>
                <a:spcPts val="0"/>
              </a:spcBef>
            </a:pPr>
            <a:r>
              <a:rPr lang="en-US" b="1" dirty="0"/>
              <a:t>Proposal 3:</a:t>
            </a:r>
            <a:r>
              <a:rPr lang="en-US" dirty="0"/>
              <a:t> 3GPP should further investigate whether an AI Agent not hosted or interacting with other AI services in 3GPP operates differently or has different requirements than a baseline AI Agent adopted within the 3GPP scope, in order to determine any need for additional AI Agent definitions.</a:t>
            </a:r>
          </a:p>
          <a:p>
            <a:pPr>
              <a:lnSpc>
                <a:spcPct val="128000"/>
              </a:lnSpc>
              <a:spcBef>
                <a:spcPts val="0"/>
              </a:spcBef>
            </a:pPr>
            <a:r>
              <a:rPr lang="en-US" dirty="0"/>
              <a:t> </a:t>
            </a:r>
          </a:p>
          <a:p>
            <a:pPr>
              <a:lnSpc>
                <a:spcPct val="128000"/>
              </a:lnSpc>
              <a:spcBef>
                <a:spcPts val="0"/>
              </a:spcBef>
            </a:pPr>
            <a:r>
              <a:rPr lang="en-US" b="1" dirty="0"/>
              <a:t>Proposal 4: </a:t>
            </a:r>
            <a:r>
              <a:rPr lang="en-US" dirty="0"/>
              <a:t>3GPP should identify whether requirements are needed to support a single AI Service hosting framework, which incorporates AI services using different AI frameworks, </a:t>
            </a:r>
            <a:r>
              <a:rPr lang="en-US" u="sng" dirty="0"/>
              <a:t>which will not be subject to 3GPP standardization</a:t>
            </a:r>
            <a:r>
              <a:rPr lang="en-US" dirty="0"/>
              <a:t>.</a:t>
            </a:r>
          </a:p>
        </p:txBody>
      </p:sp>
    </p:spTree>
    <p:extLst>
      <p:ext uri="{BB962C8B-B14F-4D97-AF65-F5344CB8AC3E}">
        <p14:creationId xmlns:p14="http://schemas.microsoft.com/office/powerpoint/2010/main" val="42222417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1202</Words>
  <Application>Microsoft Office PowerPoint</Application>
  <PresentationFormat>Widescreen</PresentationFormat>
  <Paragraphs>48</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SimSun</vt:lpstr>
      <vt:lpstr>Arial</vt:lpstr>
      <vt:lpstr>Calibri</vt:lpstr>
      <vt:lpstr>Calibri Light</vt:lpstr>
      <vt:lpstr>Office Theme</vt:lpstr>
      <vt:lpstr>AI Agent definition and its role in 3GPP AI service Use Cases</vt:lpstr>
      <vt:lpstr>SA1 Moderated discussion</vt:lpstr>
      <vt:lpstr>Considerations</vt:lpstr>
      <vt:lpstr>PowerPoint Presentation</vt:lpstr>
      <vt:lpstr>AI Agent definition by others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xm109</dc:creator>
  <cp:lastModifiedBy>xm109</cp:lastModifiedBy>
  <cp:revision>20</cp:revision>
  <dcterms:created xsi:type="dcterms:W3CDTF">2025-02-06T23:57:58Z</dcterms:created>
  <dcterms:modified xsi:type="dcterms:W3CDTF">2025-02-07T16:53:27Z</dcterms:modified>
</cp:coreProperties>
</file>