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55" r:id="rId3"/>
  </p:sldMasterIdLst>
  <p:notesMasterIdLst>
    <p:notesMasterId r:id="rId5"/>
  </p:notesMasterIdLst>
  <p:handoutMasterIdLst>
    <p:handoutMasterId r:id="rId24"/>
  </p:handoutMasterIdLst>
  <p:sldIdLst>
    <p:sldId id="303" r:id="rId4"/>
    <p:sldId id="401" r:id="rId6"/>
    <p:sldId id="410" r:id="rId7"/>
    <p:sldId id="409" r:id="rId8"/>
    <p:sldId id="377" r:id="rId9"/>
    <p:sldId id="445" r:id="rId10"/>
    <p:sldId id="444" r:id="rId11"/>
    <p:sldId id="446" r:id="rId12"/>
    <p:sldId id="447" r:id="rId13"/>
    <p:sldId id="448" r:id="rId14"/>
    <p:sldId id="426" r:id="rId15"/>
    <p:sldId id="378" r:id="rId16"/>
    <p:sldId id="449" r:id="rId17"/>
    <p:sldId id="431" r:id="rId18"/>
    <p:sldId id="432" r:id="rId19"/>
    <p:sldId id="433" r:id="rId20"/>
    <p:sldId id="434" r:id="rId21"/>
    <p:sldId id="435" r:id="rId22"/>
    <p:sldId id="414" r:id="rId23"/>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562" userDrawn="1">
          <p15:clr>
            <a:srgbClr val="A4A3A4"/>
          </p15:clr>
        </p15:guide>
        <p15:guide id="2" pos="284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思源" initials="M.C" lastIdx="1" clrIdx="0"/>
  <p:cmAuthor id="307" name="未知用户93" initials="" lastIdx="1" clrIdx="0"/>
  <p:cmAuthor id="1" name="liuchaoyjy" initials="liuchao" lastIdx="5" clrIdx="0"/>
  <p:cmAuthor id="308" name="未知用户90" initials="" lastIdx="5" clrIdx="1"/>
  <p:cmAuthor id="2" name="左敏" initials="左" lastIdx="2" clrIdx="0"/>
  <p:cmAuthor id="309" name="未知用户91" initials="" lastIdx="0" clrIdx="1"/>
  <p:cmAuthor id="3" name="作者" initials="作" lastIdx="0" clrIdx="1"/>
  <p:cmAuthor id="310" name="未知用户92" initials="" lastIdx="1" clrIdx="0"/>
  <p:cmAuthor id="4" name="周丹媛" initials="周" lastIdx="2" clrIdx="3"/>
  <p:cmAuthor id="311" name="未知用户74" initials="" lastIdx="5" clrIdx="1"/>
  <p:cmAuthor id="5" name="yangfeng@hq.cmcc" initials="y" lastIdx="1" clrIdx="4"/>
  <p:cmAuthor id="312" name="未知用户75" initials="" lastIdx="8" clrIdx="0"/>
  <p:cmAuthor id="6" name="CMCC" initials="C" lastIdx="3" clrIdx="4"/>
  <p:cmAuthor id="313" name="未知用户76" initials="" lastIdx="1" clrIdx="0"/>
  <p:cmAuthor id="7" name="Nancy Chang" initials="N" lastIdx="2" clrIdx="5"/>
  <p:cmAuthor id="314" name="未知用户77" initials="" lastIdx="8" clrIdx="0"/>
  <p:cmAuthor id="8" name="lk" initials="l" lastIdx="4" clrIdx="6"/>
  <p:cmAuthor id="315" name="未知用户78" initials="" lastIdx="8" clrIdx="0"/>
  <p:cmAuthor id="9" name="00006891" initials="0" lastIdx="15" clrIdx="8"/>
  <p:cmAuthor id="316" name="未知用户79" initials="" lastIdx="1" clrIdx="0"/>
  <p:cmAuthor id="10" name="熊先奎10009191" initials="熊" lastIdx="1" clrIdx="9"/>
  <p:cmAuthor id="317" name="未知用户80" initials="" lastIdx="1" clrIdx="0"/>
  <p:cmAuthor id="11" name="10107538" initials="1" lastIdx="1" clrIdx="9"/>
  <p:cmAuthor id="318" name="Harry xu" initials="" lastIdx="1" clrIdx="0"/>
  <p:cmAuthor id="12" name="10118178" initials="1" lastIdx="11" clrIdx="10"/>
  <p:cmAuthor id="319" name="未知用户27" initials="未" lastIdx="1" clrIdx="0"/>
  <p:cmAuthor id="13" name="zhouwd" initials="z" lastIdx="1" clrIdx="11"/>
  <p:cmAuthor id="14" name="马云飞10014438" initials="马" lastIdx="4" clrIdx="0"/>
  <p:cmAuthor id="321" name="未知用户111" initials="未" lastIdx="1" clrIdx="1"/>
  <p:cmAuthor id="15" name="John" initials="J" lastIdx="36" clrIdx="13"/>
  <p:cmAuthor id="322" name="le" initials="l" lastIdx="2" clrIdx="321"/>
  <p:cmAuthor id="16" name="10025093" initials="1" lastIdx="51" clrIdx="14"/>
  <p:cmAuthor id="323" name="renyina" initials="r" lastIdx="1" clrIdx="322"/>
  <p:cmAuthor id="17" name="10078380" initials="1" lastIdx="1" clrIdx="15"/>
  <p:cmAuthor id="324" name="User" initials="U" lastIdx="1" clrIdx="323"/>
  <p:cmAuthor id="18" name="00035181" initials="0" lastIdx="1" clrIdx="16"/>
  <p:cmAuthor id="325" name="lingc" initials="l" lastIdx="1" clrIdx="324"/>
  <p:cmAuthor id="19" name="张燕" initials="张" lastIdx="1" clrIdx="17"/>
  <p:cmAuthor id="326" name="Kaiyuan" initials="K" lastIdx="1" clrIdx="325"/>
  <p:cmAuthor id="20" name="Saku Uchikawa" initials="S" lastIdx="11" clrIdx="0"/>
  <p:cmAuthor id="327" name="Cecilia" initials="C" lastIdx="1" clrIdx="326"/>
  <p:cmAuthor id="21" name="00065088" initials="0" lastIdx="2" clrIdx="19"/>
  <p:cmAuthor id="328" name="xueyan" initials="x" lastIdx="1" clrIdx="327"/>
  <p:cmAuthor id="22" name="10066351" initials="1" lastIdx="2" clrIdx="0"/>
  <p:cmAuthor id="329" name="mashan@cmhi.cmcc" initials="mashan@cmhi.cmcc" lastIdx="1" clrIdx="328"/>
  <p:cmAuthor id="23" name="蔡建楠" initials="蔡" lastIdx="15" clrIdx="17"/>
  <p:cmAuthor id="330" name="13910" initials="1" lastIdx="8" clrIdx="329"/>
  <p:cmAuthor id="24" name="10009110" initials="1" lastIdx="23" clrIdx="22"/>
  <p:cmAuthor id="331" name="liyite" initials="l" lastIdx="1" clrIdx="330"/>
  <p:cmAuthor id="25" name="李蕾00009994" initials="李" lastIdx="6" clrIdx="17"/>
  <p:cmAuthor id="332" name="wangxinran" initials="w" lastIdx="1" clrIdx="331"/>
  <p:cmAuthor id="26" name="wyz" initials="w" lastIdx="1" clrIdx="24"/>
  <p:cmAuthor id="333" name="于书丹" initials="C" lastIdx="1" clrIdx="332"/>
  <p:cmAuthor id="27" name="10270945" initials="1" lastIdx="2" clrIdx="25"/>
  <p:cmAuthor id="28" name="zrf" initials="z" lastIdx="3" clrIdx="26"/>
  <p:cmAuthor id="29" name="Hou Yingfeng" initials="H" lastIdx="10" clrIdx="23"/>
  <p:cmAuthor id="30" name="赵诚荣10027092" initials="赵" lastIdx="2" clrIdx="25"/>
  <p:cmAuthor id="31" name="10056791" initials="1" lastIdx="1" clrIdx="29"/>
  <p:cmAuthor id="287643681" name="殷格非" initials="殷" lastIdx="2" clrIdx="0"/>
  <p:cmAuthor id="32" name="Author" initials="A" lastIdx="0" clrIdx="30"/>
  <p:cmAuthor id="287643682" name="z r" initials="zr" lastIdx="5" clrIdx="12"/>
  <p:cmAuthor id="33" name="李楠10047711" initials="李" lastIdx="2" clrIdx="31"/>
  <p:cmAuthor id="287643683" name="lc xue" initials="lx" lastIdx="1" clrIdx="22"/>
  <p:cmAuthor id="340" name="zhoupeng" initials="z" lastIdx="5" clrIdx="339"/>
  <p:cmAuthor id="34" name="10045953" initials="1" lastIdx="1" clrIdx="32"/>
  <p:cmAuthor id="287643684" name="ma yanru" initials="my" lastIdx="1" clrIdx="25"/>
  <p:cmAuthor id="341" name="Randolph" initials="R" lastIdx="1" clrIdx="340"/>
  <p:cmAuthor id="35" name="Administrator" initials="A" lastIdx="1" clrIdx="35"/>
  <p:cmAuthor id="287643685" name="安 启飞" initials="安" lastIdx="2" clrIdx="37"/>
  <p:cmAuthor id="36" name="Microsoft 帐户" initials="M" lastIdx="6" clrIdx="36"/>
  <p:cmAuthor id="37" name="安 宝来" initials="安" lastIdx="2" clrIdx="19"/>
  <p:cmAuthor id="38" name="feng xingbo" initials="fx" lastIdx="1" clrIdx="24"/>
  <p:cmAuthor id="39" name="fei Ren" initials="fR" lastIdx="1" clrIdx="25"/>
  <p:cmAuthor id="40" name="未知用户34" initials="未" lastIdx="1" clrIdx="37"/>
  <p:cmAuthor id="41" name="未知用户35" initials="未" lastIdx="1" clrIdx="38"/>
  <p:cmAuthor id="42" name="hm" initials="h" lastIdx="10" clrIdx="41"/>
  <p:cmAuthor id="43" name="ZJK" initials="Z" lastIdx="5" clrIdx="42"/>
  <p:cmAuthor id="350" name="Hao Yue" initials="HY" lastIdx="2" clrIdx="349"/>
  <p:cmAuthor id="44" name="00075816" initials="0" lastIdx="1" clrIdx="43"/>
  <p:cmAuthor id="45" name="陈燕燕" initials="陈" lastIdx="1" clrIdx="44"/>
  <p:cmAuthor id="352" name="suxin" initials="s" lastIdx="1" clrIdx="351"/>
  <p:cmAuthor id="46" name="未知的使用者79" initials="" lastIdx="0" clrIdx="1"/>
  <p:cmAuthor id="47" name="clj" initials="c" lastIdx="1" clrIdx="46"/>
  <p:cmAuthor id="48" name="尹瑶瑶" initials="YYY" lastIdx="1" clrIdx="47"/>
  <p:cmAuthor id="49" name="曹丽芳" initials="曹" lastIdx="1" clrIdx="48"/>
  <p:cmAuthor id="50" name="liyayjy@hq.cmcc" initials="liyayjy@hq.cmcc" lastIdx="1" clrIdx="49"/>
  <p:cmAuthor id="51" name="未知用户20" initials="未" lastIdx="1" clrIdx="23"/>
  <p:cmAuthor id="191251535" name="沈霄雷" initials="沈" lastIdx="833089" clrIdx="0"/>
  <p:cmAuthor id="52" name="rev2" initials="r" lastIdx="1" clrIdx="36"/>
  <p:cmAuthor id="53" name="施旻" initials="施" lastIdx="1" clrIdx="52"/>
  <p:cmAuthor id="54" name="zhangyuexin@hq.cmcc" initials="zhangyuexin@hq.cmcc" lastIdx="1" clrIdx="53"/>
  <p:cmAuthor id="47245819" name="群智集" initials="群" lastIdx="0" clrIdx="0"/>
  <p:cmAuthor id="55" name="黎丹" initials="黎" lastIdx="2" clrIdx="0"/>
  <p:cmAuthor id="47245820" name="郏 鹏" initials="郏" lastIdx="1" clrIdx="16"/>
  <p:cmAuthor id="56" name="Chengli" initials="C" lastIdx="6" clrIdx="0"/>
  <p:cmAuthor id="47245821" name="郏鹏" initials="M" lastIdx="1" clrIdx="17"/>
  <p:cmAuthor id="57" name="wangqixing@hq.cmcc" initials="wangqixing@hq.cmcc" lastIdx="1" clrIdx="56"/>
  <p:cmAuthor id="58" name="未知的使用者87" initials="" lastIdx="1" clrIdx="0"/>
  <p:cmAuthor id="59" name="cmcc" initials="c" lastIdx="1" clrIdx="58"/>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6" name="xinping liu" initials="xl" lastIdx="5" clrIdx="25"/>
  <p:cmAuthor id="77" name="elfinhsu" initials="" lastIdx="1" clrIdx="0"/>
  <p:cmAuthor id="78" name="何 静" initials="何" lastIdx="1" clrIdx="4"/>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09" name="Ms" initials="M" lastIdx="1"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2000" name="李婧宜_YBferYVR" initials="authorId_1217247658" lastIdx="0" clrIdx="0"/>
  <p:cmAuthor id="159" name="未知用户82" initials="" lastIdx="1" clrIdx="0"/>
  <p:cmAuthor id="2001" name="DaiZhengYuan" initials="D" lastIdx="3" clrIdx="7"/>
  <p:cmAuthor id="160" name="未知的使用者7" initials="" lastIdx="2" clrIdx="0"/>
  <p:cmAuthor id="2002" name="金宇峰_BfyebuM3" initials="authorId_1008746-10054633" lastIdx="0"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da lin" initials="dl" lastIdx="1" clrIdx="48"/>
  <p:cmAuthor id="168" name="未知用户116" initials="" lastIdx="1" clrIdx="1"/>
  <p:cmAuthor id="691587972" name="子祥 韩" initials="子祥" lastIdx="1" clrIdx="54"/>
  <p:cmAuthor id="169" name="未知的使用者150" initials="未" lastIdx="1" clrIdx="0"/>
  <p:cmAuthor id="691587973" name="dell" initials="d" lastIdx="1" clrIdx="59"/>
  <p:cmAuthor id="170" name="未知的使用者69" initials="" lastIdx="1" clrIdx="1"/>
  <p:cmAuthor id="691587974" name="gedawei@hq.cmcc" initials="A" lastIdx="4" clrIdx="350"/>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394525608" name="仇怿俊" initials="仇" lastIdx="0" clrIdx="0"/>
  <p:cmAuthor id="394525609" name="mei shuo" initials="mei shuo" lastIdx="1" clrIdx="24"/>
  <p:cmAuthor id="394525610" name="dengwanting" initials="d" lastIdx="1" clrIdx="50"/>
  <p:cmAuthor id="217" name="Ashley Eberenz" initials="" lastIdx="7" clrIdx="1"/>
  <p:cmAuthor id="394525611" name="mouse zz" initials="mz" lastIdx="1" clrIdx="54"/>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1411828" name="刘 毅松" initials="刘" lastIdx="4" clrIdx="47"/>
  <p:cmAuthor id="242" name="未知的使用者64" initials="" lastIdx="3" clrIdx="1"/>
  <p:cmAuthor id="1411829" name="张静_Anua7Nne" initials="authorId_935319063" lastIdx="0" clrIdx="0"/>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353158055" name="韩雨" initials="韩" lastIdx="0" clrIdx="0"/>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ADA"/>
    <a:srgbClr val="F2DCDB"/>
    <a:srgbClr val="C6D9F1"/>
    <a:srgbClr val="E6E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35" d="100"/>
          <a:sy n="135" d="100"/>
        </p:scale>
        <p:origin x="924" y="114"/>
      </p:cViewPr>
      <p:guideLst>
        <p:guide orient="horz" pos="1562"/>
        <p:guide pos="2845"/>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15"/>
        <p:guide pos="2115"/>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190"/>
            </a:lvl1pPr>
          </a:lstStyle>
          <a:p>
            <a:endParaRPr lang="zh-CN" altLang="en-US"/>
          </a:p>
        </p:txBody>
      </p:sp>
      <p:sp>
        <p:nvSpPr>
          <p:cNvPr id="3" name="日期占位符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1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190"/>
            </a:lvl1pPr>
          </a:lstStyle>
          <a:p>
            <a:endParaRPr lang="zh-CN" altLang="en-US"/>
          </a:p>
        </p:txBody>
      </p:sp>
      <p:sp>
        <p:nvSpPr>
          <p:cNvPr id="5" name="灯片编号占位符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1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rPr>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B721D71C-0C60-4E6C-B8BA-EFE883F25C77}" type="slidenum">
              <a:rPr lang="en-GB" altLang="en-US" smtClean="0"/>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pPr marL="0" indent="0" algn="l" defTabSz="266700" eaLnBrk="1" fontAlgn="auto" latinLnBrk="0" hangingPunct="1">
              <a:spcBef>
                <a:spcPts val="300"/>
              </a:spcBef>
              <a:buSzTx/>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ea typeface="宋体" panose="02010600030101010101" pitchFamily="2"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3"/>
          </p:nvPr>
        </p:nvSpPr>
        <p:spPr>
          <a:xfrm>
            <a:off x="88900" y="742950"/>
            <a:ext cx="6619875" cy="3724275"/>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matchingName="Title and Content">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panose="020F0502020204030204"/>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5775" y="193834"/>
            <a:ext cx="7886700" cy="994172"/>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85775" y="1369219"/>
            <a:ext cx="7886700" cy="3263504"/>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074664"/>
            <a:ext cx="7886700" cy="994172"/>
          </a:xfrm>
        </p:spPr>
        <p:txBody>
          <a:bodyPr>
            <a:normAutofit/>
          </a:bodyPr>
          <a:lstStyle>
            <a:lvl1pPr algn="ctr">
              <a:defRPr sz="36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2" y="4767560"/>
            <a:ext cx="2056836" cy="273206"/>
          </a:xfrm>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a:xfrm>
            <a:off x="3028810" y="4767560"/>
            <a:ext cx="3086382" cy="273206"/>
          </a:xfr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p:spPr>
        <p:txBody>
          <a:bodyPr/>
          <a:lstStyle/>
          <a:p>
            <a:fld id="{7C16907D-A4A2-44E5-BC31-C142205C4D84}" type="datetime1">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p:spPr>
        <p:txBody>
          <a:bodyPr/>
          <a:lstStyle/>
          <a:p>
            <a:fld id="{B5C89BE1-CCAE-4AD8-BE1A-27C96395BE5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pic>
        <p:nvPicPr>
          <p:cNvPr id="8" name="图片 7" descr="图片包含 文本&#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5390" y="273182"/>
            <a:ext cx="1464360" cy="287267"/>
          </a:xfrm>
          <a:prstGeom prst="rect">
            <a:avLst/>
          </a:prstGeom>
        </p:spPr>
      </p:pic>
      <p:sp>
        <p:nvSpPr>
          <p:cNvPr id="6" name="文本框 5"/>
          <p:cNvSpPr txBox="1"/>
          <p:nvPr userDrawn="1"/>
        </p:nvSpPr>
        <p:spPr>
          <a:xfrm>
            <a:off x="6708387" y="420615"/>
            <a:ext cx="2651069" cy="183515"/>
          </a:xfrm>
          <a:prstGeom prst="rect">
            <a:avLst/>
          </a:prstGeom>
          <a:noFill/>
        </p:spPr>
        <p:txBody>
          <a:bodyPr wrap="square">
            <a:spAutoFit/>
          </a:bodyPr>
          <a:lstStyle/>
          <a:p>
            <a:pPr algn="ctr"/>
            <a:r>
              <a:rPr lang="zh-CN" altLang="en-US" sz="600" dirty="0">
                <a:solidFill>
                  <a:srgbClr val="001F96"/>
                </a:solidFill>
                <a:latin typeface="方正兰亭中黑简体" panose="020B0300000000000000" pitchFamily="34" charset="-122"/>
                <a:ea typeface="方正兰亭中黑简体" panose="020B0300000000000000" pitchFamily="34" charset="-122"/>
              </a:rPr>
              <a:t>中国移动第四届科技周暨战略性新兴产业共创发展大会</a:t>
            </a:r>
            <a:endParaRPr lang="zh-CN" altLang="en-US" sz="600" dirty="0">
              <a:solidFill>
                <a:srgbClr val="001F96"/>
              </a:solidFill>
              <a:latin typeface="方正兰亭中黑简体" panose="020B0300000000000000" pitchFamily="34" charset="-122"/>
              <a:ea typeface="方正兰亭中黑简体" panose="020B0300000000000000" pitchFamily="34"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01001" y="192917"/>
            <a:ext cx="1859643" cy="26493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074" name="图片 2"/>
          <p:cNvPicPr>
            <a:picLocks noChangeAspect="1"/>
          </p:cNvPicPr>
          <p:nvPr userDrawn="1"/>
        </p:nvPicPr>
        <p:blipFill>
          <a:blip r:embed="rId2"/>
          <a:srcRect t="70940" r="52406"/>
          <a:stretch>
            <a:fillRect/>
          </a:stretch>
        </p:blipFill>
        <p:spPr>
          <a:xfrm>
            <a:off x="0" y="3649266"/>
            <a:ext cx="3980260" cy="1494234"/>
          </a:xfrm>
          <a:prstGeom prst="rect">
            <a:avLst/>
          </a:prstGeom>
          <a:noFill/>
          <a:ln w="9525">
            <a:noFill/>
          </a:ln>
        </p:spPr>
      </p:pic>
      <p:pic>
        <p:nvPicPr>
          <p:cNvPr id="3075" name="图片 14"/>
          <p:cNvPicPr>
            <a:picLocks noChangeAspect="1"/>
          </p:cNvPicPr>
          <p:nvPr userDrawn="1"/>
        </p:nvPicPr>
        <p:blipFill>
          <a:blip r:embed="rId3"/>
          <a:srcRect t="25516" b="34462"/>
          <a:stretch>
            <a:fillRect/>
          </a:stretch>
        </p:blipFill>
        <p:spPr>
          <a:xfrm>
            <a:off x="7909322" y="29766"/>
            <a:ext cx="1234678" cy="369094"/>
          </a:xfrm>
          <a:prstGeom prst="rect">
            <a:avLst/>
          </a:prstGeom>
          <a:noFill/>
          <a:ln w="9525">
            <a:noFill/>
          </a:ln>
        </p:spPr>
      </p:pic>
      <p:sp>
        <p:nvSpPr>
          <p:cNvPr id="8" name="矩形 7"/>
          <p:cNvSpPr/>
          <p:nvPr userDrawn="1"/>
        </p:nvSpPr>
        <p:spPr>
          <a:xfrm flipV="1">
            <a:off x="0" y="429816"/>
            <a:ext cx="9144000" cy="13097"/>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325" strike="noStrike" noProof="1"/>
          </a:p>
        </p:txBody>
      </p:sp>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微软雅黑" panose="020B0503020204020204" charset="-122"/>
                <a:ea typeface="微软雅黑" panose="020B0503020204020204" charset="-122"/>
              </a:defRPr>
            </a:lvl1pPr>
          </a:lstStyle>
          <a:p>
            <a:pPr fontAlgn="auto"/>
            <a:r>
              <a:rPr lang="zh-CN" altLang="en-US" strike="noStrike" noProof="1"/>
              <a:t>单击此处编辑标题</a:t>
            </a:r>
            <a:endParaRPr 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a:t>Click to edit Master subtitle style</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3648756"/>
            <a:ext cx="3980734" cy="1494744"/>
          </a:xfrm>
          <a:prstGeom prst="rect">
            <a:avLst/>
          </a:prstGeom>
        </p:spPr>
      </p:pic>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7909904" y="30142"/>
            <a:ext cx="1234097" cy="369129"/>
          </a:xfrm>
          <a:prstGeom prst="rect">
            <a:avLst/>
          </a:prstGeom>
        </p:spPr>
      </p:pic>
      <p:sp>
        <p:nvSpPr>
          <p:cNvPr id="8" name="矩形 7"/>
          <p:cNvSpPr/>
          <p:nvPr userDrawn="1"/>
        </p:nvSpPr>
        <p:spPr>
          <a:xfrm flipV="1">
            <a:off x="0" y="429413"/>
            <a:ext cx="9144000" cy="135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25"/>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TextBox 1"/>
          <p:cNvSpPr txBox="1"/>
          <p:nvPr userDrawn="1"/>
        </p:nvSpPr>
        <p:spPr>
          <a:xfrm>
            <a:off x="5878830" y="4321493"/>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3" name="灯片编号占位符 5"/>
          <p:cNvSpPr txBox="1"/>
          <p:nvPr userDrawn="1"/>
        </p:nvSpPr>
        <p:spPr>
          <a:xfrm>
            <a:off x="7086600" y="4869657"/>
            <a:ext cx="2057400" cy="273844"/>
          </a:xfrm>
          <a:prstGeom prst="rect">
            <a:avLst/>
          </a:prstGeom>
        </p:spPr>
        <p:txBody>
          <a:bodyPr lIns="91436" tIns="45717" rIns="91436" bIns="45717"/>
          <a:lstStyle>
            <a:lvl1pPr algn="r">
              <a:defRPr sz="1200"/>
            </a:lvl1pPr>
          </a:lstStyle>
          <a:p>
            <a:pPr marL="0" marR="0" lvl="0" indent="0" algn="r" defTabSz="608965" rtl="0" eaLnBrk="1" fontAlgn="auto" latinLnBrk="0" hangingPunct="1">
              <a:lnSpc>
                <a:spcPct val="100000"/>
              </a:lnSpc>
              <a:spcBef>
                <a:spcPts val="0"/>
              </a:spcBef>
              <a:spcAft>
                <a:spcPts val="0"/>
              </a:spcAft>
              <a:buClrTx/>
              <a:buSzTx/>
              <a:buFontTx/>
              <a:buNone/>
              <a:defRPr/>
            </a:pPr>
            <a:fld id="{B947D74A-103C-41A7-9377-64A16C6F7B87}" type="slidenum">
              <a:rPr kumimoji="0" lang="zh-CN" altLang="en-US" b="0" i="0" u="none" strike="noStrike" kern="1200" cap="none" spc="0" normalizeH="0" baseline="0" noProof="0" smtClean="0">
                <a:ln>
                  <a:noFill/>
                </a:ln>
                <a:solidFill>
                  <a:prstClr val="black"/>
                </a:solidFill>
                <a:effectLst/>
                <a:uLnTx/>
                <a:uFillTx/>
                <a:latin typeface="Arial" panose="020B0604020202020204"/>
                <a:ea typeface="宋体" panose="02010600030101010101" pitchFamily="2" charset="-122"/>
                <a:cs typeface="+mn-cs"/>
              </a:rPr>
            </a:fld>
            <a:endParaRPr kumimoji="0" lang="zh-CN" altLang="en-US" b="0" i="0" u="none" strike="noStrike" kern="1200" cap="none" spc="0" normalizeH="0" baseline="0" noProof="0" dirty="0">
              <a:ln>
                <a:noFill/>
              </a:ln>
              <a:solidFill>
                <a:prstClr val="black"/>
              </a:solidFill>
              <a:effectLst/>
              <a:uLnTx/>
              <a:uFillTx/>
              <a:latin typeface="Arial" panose="020B0604020202020204"/>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空白">
    <p:bg>
      <p:bgPr>
        <a:blipFill rotWithShape="1">
          <a:blip r:embed="rId2" cstate="email"/>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1257300" y="137077"/>
            <a:ext cx="7886700" cy="993775"/>
          </a:xfrm>
          <a:prstGeom prst="rect">
            <a:avLst/>
          </a:prstGeom>
        </p:spPr>
        <p:txBody>
          <a:bodyPr lIns="91436" tIns="45718" rIns="91436" bIns="45718"/>
          <a:lstStyle>
            <a:lvl1pPr algn="r">
              <a:defRPr sz="2200" b="1">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日期占位符 1"/>
          <p:cNvSpPr>
            <a:spLocks noGrp="1"/>
          </p:cNvSpPr>
          <p:nvPr>
            <p:ph type="dt" sz="half" idx="2"/>
          </p:nvPr>
        </p:nvSpPr>
        <p:spPr>
          <a:xfrm>
            <a:off x="628650" y="4767263"/>
            <a:ext cx="20574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4" name="页脚占位符 2"/>
          <p:cNvSpPr>
            <a:spLocks noGrp="1"/>
          </p:cNvSpPr>
          <p:nvPr>
            <p:ph type="ftr" sz="quarter" idx="3"/>
          </p:nvPr>
        </p:nvSpPr>
        <p:spPr>
          <a:xfrm>
            <a:off x="3028950" y="4767263"/>
            <a:ext cx="30861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9144000" cy="5145194"/>
          </a:xfrm>
          <a:prstGeom prst="rect">
            <a:avLst/>
          </a:prstGeom>
        </p:spPr>
      </p:pic>
      <p:sp>
        <p:nvSpPr>
          <p:cNvPr id="10" name="Title Placeholder 1"/>
          <p:cNvSpPr>
            <a:spLocks noGrp="1"/>
          </p:cNvSpPr>
          <p:nvPr>
            <p:ph type="title" hasCustomPrompt="1"/>
          </p:nvPr>
        </p:nvSpPr>
        <p:spPr>
          <a:xfrm>
            <a:off x="685800" y="297357"/>
            <a:ext cx="6115050" cy="458539"/>
          </a:xfrm>
          <a:prstGeom prst="rect">
            <a:avLst/>
          </a:prstGeom>
        </p:spPr>
        <p:txBody>
          <a:bodyPr vert="horz" lIns="91440" tIns="45720" rIns="91440" bIns="45720" rtlCol="0" anchor="ctr">
            <a:normAutofit/>
          </a:bodyPr>
          <a:lstStyle>
            <a:lvl1pPr algn="l">
              <a:defRPr sz="21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685800" y="1001384"/>
            <a:ext cx="7772400" cy="3429375"/>
          </a:xfrm>
          <a:prstGeom prst="rect">
            <a:avLst/>
          </a:prstGeom>
        </p:spPr>
        <p:txBody>
          <a:bodyPr anchor="t">
            <a:normAutofit/>
          </a:bodyPr>
          <a:lstStyle>
            <a:lvl1pPr marL="0" indent="0" algn="l">
              <a:buNone/>
              <a:defRPr sz="1350" b="0">
                <a:latin typeface="方正黑体简体" panose="02000000000000000000" pitchFamily="2" charset="-122"/>
                <a:ea typeface="方正黑体简体" panose="02000000000000000000"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4470" indent="0">
              <a:buNone/>
              <a:defRPr sz="1200" b="1"/>
            </a:lvl9pPr>
          </a:lstStyle>
          <a:p>
            <a:pPr lvl="0"/>
            <a:r>
              <a:rPr lang="zh-CN" altLang="en-US" dirty="0"/>
              <a:t>单击此处编辑内容</a:t>
            </a:r>
            <a:endParaRPr lang="zh-CN" altLang="en-US" dirty="0"/>
          </a:p>
        </p:txBody>
      </p:sp>
      <p:pic>
        <p:nvPicPr>
          <p:cNvPr id="4" name="图片 3"/>
          <p:cNvPicPr/>
          <p:nvPr userDrawn="1"/>
        </p:nvPicPr>
        <p:blipFill>
          <a:blip r:embed="rId4" cstate="email"/>
          <a:stretch>
            <a:fillRect/>
          </a:stretch>
        </p:blipFill>
        <p:spPr>
          <a:xfrm>
            <a:off x="7703983" y="-14279"/>
            <a:ext cx="1440000" cy="1080111"/>
          </a:xfrm>
          <a:prstGeom prst="rect">
            <a:avLst/>
          </a:prstGeom>
        </p:spPr>
      </p:pic>
      <p:sp>
        <p:nvSpPr>
          <p:cNvPr id="6" name="Slide Number Placeholder 5"/>
          <p:cNvSpPr>
            <a:spLocks noGrp="1"/>
          </p:cNvSpPr>
          <p:nvPr userDrawn="1"/>
        </p:nvSpPr>
        <p:spPr>
          <a:xfrm>
            <a:off x="6934200" y="4683539"/>
            <a:ext cx="2057400" cy="273934"/>
          </a:xfrm>
          <a:prstGeom prst="rect">
            <a:avLst/>
          </a:prstGeom>
        </p:spPr>
        <p:txBody>
          <a:bodyPr vert="horz" lIns="68590" tIns="34294" rIns="68590" bIns="34294" rtlCol="0" anchor="ctr"/>
          <a:lstStyle>
            <a:lvl1pPr algn="r">
              <a:defRPr sz="900">
                <a:solidFill>
                  <a:schemeClr val="tx1"/>
                </a:solidFill>
                <a:latin typeface="方正黑体简体" panose="02000000000000000000" pitchFamily="2" charset="-122"/>
                <a:ea typeface="方正黑体简体" panose="02000000000000000000" pitchFamily="2" charset="-122"/>
              </a:defRPr>
            </a:lvl1pPr>
          </a:lstStyle>
          <a:p>
            <a:fld id="{989A68CE-9FA7-456D-BE34-4C018B9CB8B8}" type="slidenum">
              <a:rPr lang="zh-CN" altLang="en-US" sz="675" smtClean="0"/>
            </a:fld>
            <a:endParaRPr lang="zh-CN" altLang="en-US" sz="675" dirty="0"/>
          </a:p>
        </p:txBody>
      </p:sp>
      <p:pic>
        <p:nvPicPr>
          <p:cNvPr id="7" name="图片 6"/>
          <p:cNvPicPr/>
          <p:nvPr userDrawn="1"/>
        </p:nvPicPr>
        <p:blipFill>
          <a:blip r:embed="rId5" cstate="email"/>
          <a:stretch>
            <a:fillRect/>
          </a:stretch>
        </p:blipFill>
        <p:spPr>
          <a:xfrm>
            <a:off x="88859" y="4550857"/>
            <a:ext cx="720000" cy="540056"/>
          </a:xfrm>
          <a:prstGeom prst="rect">
            <a:avLst/>
          </a:prstGeom>
        </p:spPr>
      </p:pic>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3" Type="http://schemas.openxmlformats.org/officeDocument/2006/relationships/theme" Target="../theme/theme2.xml"/><Relationship Id="rId12" Type="http://schemas.openxmlformats.org/officeDocument/2006/relationships/image" Target="../media/image12.jpeg"/><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1pPr>
            <a:lvl2pPr marR="0" lvl="1"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2pPr>
            <a:lvl3pPr marR="0" lvl="2"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3pPr>
            <a:lvl4pPr marR="0" lvl="3"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4pPr>
            <a:lvl5pPr marR="0" lvl="4"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5pPr>
            <a:lvl6pPr marR="0" lvl="5"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6pPr>
            <a:lvl7pPr marR="0" lvl="6"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7pPr>
            <a:lvl8pPr marR="0" lvl="7"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8pPr>
            <a:lvl9pPr marR="0" lvl="8"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9pPr>
          </a:lstStyle>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panose="020F050202020403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381000" algn="l" rtl="0">
              <a:spcBef>
                <a:spcPts val="480"/>
              </a:spcBef>
              <a:spcAft>
                <a:spcPts val="0"/>
              </a:spcAft>
              <a:buClr>
                <a:srgbClr val="C00000"/>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panose="020B0604020202020204"/>
              <a:buNone/>
            </a:pPr>
            <a:r>
              <a:rPr lang="en-US" sz="1000" b="0" i="0" u="none">
                <a:solidFill>
                  <a:schemeClr val="lt1"/>
                </a:solidFill>
                <a:latin typeface="Arial" panose="020B0604020202020204"/>
                <a:ea typeface="Arial" panose="020B0604020202020204"/>
                <a:cs typeface="Arial" panose="020B0604020202020204"/>
                <a:sym typeface="Arial" panose="020B0604020202020204"/>
              </a:rPr>
              <a:t>© 3GPP 2012</a:t>
            </a:r>
            <a:endParaRPr lang="en-US" sz="1000" b="0" i="0" u="none">
              <a:solidFill>
                <a:schemeClr val="lt1"/>
              </a:solidFill>
              <a:latin typeface="Arial" panose="020B0604020202020204"/>
              <a:ea typeface="Arial" panose="020B0604020202020204"/>
              <a:cs typeface="Arial" panose="020B0604020202020204"/>
              <a:sym typeface="Arial" panose="020B0604020202020204"/>
            </a:endParaRPr>
          </a:p>
        </p:txBody>
      </p:sp>
      <p:pic>
        <p:nvPicPr>
          <p:cNvPr id="22" name="Google Shape;22;p3"/>
          <p:cNvPicPr preferRelativeResize="0"/>
          <p:nvPr/>
        </p:nvPicPr>
        <p:blipFill rotWithShape="1">
          <a:blip r:embed="rId7"/>
          <a:srcRect/>
          <a:stretch>
            <a:fill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panose="020B0604020202020204"/>
              <a:buNone/>
            </a:pPr>
            <a:fld id="{00000000-1234-1234-1234-123412341234}" type="slidenum">
              <a:rPr lang="en-US" sz="1000" b="1" i="0" u="none">
                <a:solidFill>
                  <a:schemeClr val="dk1"/>
                </a:solidFill>
                <a:latin typeface="Arial" panose="020B0604020202020204"/>
                <a:ea typeface="Arial" panose="020B0604020202020204"/>
                <a:cs typeface="Arial" panose="020B0604020202020204"/>
                <a:sym typeface="Arial" panose="020B0604020202020204"/>
              </a:rPr>
            </a:fld>
            <a:endParaRPr sz="1000" b="1" i="0" u="none">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0"/>
              </a:spcBef>
              <a:spcAft>
                <a:spcPts val="0"/>
              </a:spcAft>
              <a:buNone/>
            </a:pPr>
            <a:endParaRPr sz="1000" b="1" i="0" u="none">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hdr="0" ftr="0" dt="0"/>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None/>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524000" y="1898650"/>
            <a:ext cx="6601460" cy="1295400"/>
          </a:xfrm>
          <a:prstGeom prst="rect">
            <a:avLst/>
          </a:prstGeom>
          <a:noFill/>
          <a:ln>
            <a:noFill/>
          </a:ln>
        </p:spPr>
        <p:txBody>
          <a:bodyPr lIns="91430" tIns="45715" rIns="91430" bIns="45715" anchor="ctr">
            <a:normAutofit/>
          </a:bodyPr>
          <a:lstStyle/>
          <a:p>
            <a:pPr algn="ctr">
              <a:defRPr/>
            </a:pPr>
            <a:r>
              <a:rPr lang="en-US" sz="3200" b="1" dirty="0">
                <a:solidFill>
                  <a:srgbClr val="FF0000"/>
                </a:solidFill>
                <a:latin typeface="+mj-lt"/>
                <a:ea typeface="MS PGothic" panose="020B0600070205080204" charset="-128"/>
              </a:rPr>
              <a:t>Discussion on Distributed Autonomous Sub-network</a:t>
            </a:r>
            <a:endParaRPr lang="en-US" sz="3200" b="1" dirty="0">
              <a:solidFill>
                <a:srgbClr val="FF0000"/>
              </a:solidFill>
              <a:latin typeface="+mj-lt"/>
              <a:ea typeface="MS PGothic" panose="020B0600070205080204" charset="-128"/>
            </a:endParaRPr>
          </a:p>
        </p:txBody>
      </p:sp>
      <p:sp>
        <p:nvSpPr>
          <p:cNvPr id="6147" name="Subtitle 6"/>
          <p:cNvSpPr>
            <a:spLocks noGrp="1"/>
          </p:cNvSpPr>
          <p:nvPr>
            <p:ph type="subTitle" idx="4294967295"/>
          </p:nvPr>
        </p:nvSpPr>
        <p:spPr>
          <a:xfrm>
            <a:off x="1123950" y="3856355"/>
            <a:ext cx="7860030" cy="846455"/>
          </a:xfrm>
        </p:spPr>
        <p:txBody>
          <a:bodyPr/>
          <a:lstStyle/>
          <a:p>
            <a:pPr marL="0" indent="0">
              <a:lnSpc>
                <a:spcPct val="80000"/>
              </a:lnSpc>
              <a:buFontTx/>
              <a:buNone/>
            </a:pPr>
            <a:r>
              <a:rPr lang="en-GB" altLang="en-US" sz="1400" dirty="0">
                <a:latin typeface="Arial" panose="020B0604020202020204" pitchFamily="34" charset="0"/>
              </a:rPr>
              <a:t>Source: 		</a:t>
            </a:r>
            <a:r>
              <a:rPr sz="1400" dirty="0">
                <a:latin typeface="Arial" panose="020B0604020202020204" pitchFamily="34" charset="0"/>
              </a:rPr>
              <a:t>China Mobile, China Telecom, Robert Bosch GmbH, Huawei, ZTE, OPPO</a:t>
            </a:r>
            <a:endParaRPr sz="1400" dirty="0">
              <a:latin typeface="Arial" panose="020B0604020202020204" pitchFamily="34" charset="0"/>
            </a:endParaRPr>
          </a:p>
          <a:p>
            <a:pPr marL="0" indent="0">
              <a:lnSpc>
                <a:spcPct val="80000"/>
              </a:lnSpc>
              <a:buFontTx/>
              <a:buNone/>
            </a:pPr>
            <a:r>
              <a:rPr lang="en-US" altLang="en-GB" sz="1400" dirty="0">
                <a:latin typeface="Arial" panose="020B0604020202020204" pitchFamily="34" charset="0"/>
              </a:rPr>
              <a:t>Agenta item:	8.1.7</a:t>
            </a:r>
            <a:r>
              <a:rPr lang="en-GB" altLang="en-US" sz="1400" dirty="0">
                <a:latin typeface="Arial" panose="020B0604020202020204" pitchFamily="34" charset="0"/>
              </a:rPr>
              <a:t>	</a:t>
            </a:r>
            <a:endParaRPr lang="en-GB" altLang="en-US" sz="1400" dirty="0">
              <a:latin typeface="Arial" panose="020B0604020202020204" pitchFamily="34" charset="0"/>
            </a:endParaRPr>
          </a:p>
          <a:p>
            <a:pPr marL="0" indent="0">
              <a:lnSpc>
                <a:spcPct val="80000"/>
              </a:lnSpc>
              <a:buFontTx/>
              <a:buNone/>
            </a:pPr>
            <a:endParaRPr lang="en-GB" altLang="en-US" sz="1400" dirty="0">
              <a:latin typeface="Arial" panose="020B0604020202020204" pitchFamily="34" charset="0"/>
            </a:endParaRPr>
          </a:p>
        </p:txBody>
      </p:sp>
      <p:sp>
        <p:nvSpPr>
          <p:cNvPr id="6150" name="AutoShape 14"/>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800">
                <a:latin typeface="Arial" panose="020B0604020202020204" pitchFamily="34" charset="0"/>
              </a:rPr>
              <a:t>© 3GPP 2024</a:t>
            </a:r>
            <a:endParaRPr lang="en-GB" altLang="en-US" sz="800">
              <a:latin typeface="Arial" panose="020B0604020202020204" pitchFamily="34" charset="0"/>
            </a:endParaRPr>
          </a:p>
        </p:txBody>
      </p:sp>
      <p:sp>
        <p:nvSpPr>
          <p:cNvPr id="6152" name="TextBox 8"/>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GB" altLang="en-US" sz="1000" dirty="0">
              <a:solidFill>
                <a:schemeClr val="bg1"/>
              </a:solidFill>
              <a:latin typeface="Arial" panose="020B0604020202020204" pitchFamily="34" charset="0"/>
            </a:endParaRPr>
          </a:p>
        </p:txBody>
      </p:sp>
      <p:sp>
        <p:nvSpPr>
          <p:cNvPr id="2" name="文本框 1"/>
          <p:cNvSpPr txBox="1"/>
          <p:nvPr/>
        </p:nvSpPr>
        <p:spPr>
          <a:xfrm>
            <a:off x="6985271" y="132913"/>
            <a:ext cx="1059906" cy="307777"/>
          </a:xfrm>
          <a:prstGeom prst="rect">
            <a:avLst/>
          </a:prstGeom>
          <a:noFill/>
        </p:spPr>
        <p:txBody>
          <a:bodyPr wrap="none" rtlCol="0">
            <a:spAutoFit/>
          </a:bodyPr>
          <a:lstStyle/>
          <a:p>
            <a:r>
              <a:rPr lang="en-US" altLang="zh-CN" dirty="0"/>
              <a:t>S1-250120</a:t>
            </a:r>
            <a:endParaRPr lang="zh-CN" altLang="en-US"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0" y="179350"/>
            <a:ext cx="9144000"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PALS</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185530" y="703936"/>
            <a:ext cx="8821531" cy="365074"/>
          </a:xfrm>
          <a:prstGeom prst="rect">
            <a:avLst/>
          </a:prstGeom>
        </p:spPr>
        <p:txBody>
          <a:bodyPr wrap="square">
            <a:noAutofit/>
          </a:bodyPr>
          <a:lstStyle/>
          <a:p>
            <a:pPr marL="360680" indent="-180340" defTabSz="266700">
              <a:spcAft>
                <a:spcPts val="900"/>
              </a:spcAft>
            </a:pPr>
            <a:r>
              <a:rPr lang="en-US" altLang="zh-CN" sz="1600" dirty="0">
                <a:latin typeface="Arial" panose="020B0604020202020204" pitchFamily="34" charset="0"/>
                <a:ea typeface="Times New Roman" panose="02020603050405020304"/>
                <a:cs typeface="Arial" panose="020B0604020202020204" pitchFamily="34" charset="0"/>
              </a:rPr>
              <a:t>3GPP TS 22.261 includes the following </a:t>
            </a:r>
            <a:r>
              <a:rPr lang="en-US" altLang="zh-CN" sz="1600" b="1" dirty="0">
                <a:latin typeface="Arial" panose="020B0604020202020204" pitchFamily="34" charset="0"/>
                <a:ea typeface="Times New Roman" panose="02020603050405020304"/>
                <a:cs typeface="Arial" panose="020B0604020202020204" pitchFamily="34" charset="0"/>
              </a:rPr>
              <a:t>definition for PALS</a:t>
            </a:r>
            <a:r>
              <a:rPr lang="en-US" altLang="zh-CN" sz="1600" dirty="0">
                <a:latin typeface="Arial" panose="020B0604020202020204" pitchFamily="34" charset="0"/>
                <a:ea typeface="Times New Roman" panose="02020603050405020304"/>
                <a:cs typeface="Arial" panose="020B0604020202020204" pitchFamily="34" charset="0"/>
              </a:rPr>
              <a:t>:</a:t>
            </a:r>
            <a:endParaRPr lang="en-US" altLang="zh-CN" sz="1600" dirty="0">
              <a:latin typeface="Arial" panose="020B0604020202020204" pitchFamily="34" charset="0"/>
              <a:ea typeface="Times New Roman" panose="02020603050405020304"/>
              <a:cs typeface="Arial" panose="020B0604020202020204" pitchFamily="34" charset="0"/>
            </a:endParaRPr>
          </a:p>
          <a:p>
            <a:pPr marL="360680" indent="-180340" defTabSz="266700">
              <a:spcAft>
                <a:spcPts val="900"/>
              </a:spcAft>
            </a:pPr>
            <a:endParaRPr lang="en-US" altLang="zh-CN" sz="1600" i="1" dirty="0">
              <a:solidFill>
                <a:schemeClr val="tx1"/>
              </a:solidFill>
              <a:latin typeface="Arial" panose="020B0604020202020204" pitchFamily="34" charset="0"/>
              <a:ea typeface="Times New Roman" panose="02020603050405020304"/>
              <a:cs typeface="Arial" panose="020B0604020202020204" pitchFamily="34" charset="0"/>
            </a:endParaRPr>
          </a:p>
        </p:txBody>
      </p:sp>
      <p:sp>
        <p:nvSpPr>
          <p:cNvPr id="6" name="文本框 5"/>
          <p:cNvSpPr txBox="1"/>
          <p:nvPr/>
        </p:nvSpPr>
        <p:spPr>
          <a:xfrm>
            <a:off x="220870" y="1123537"/>
            <a:ext cx="8786191" cy="1731243"/>
          </a:xfrm>
          <a:prstGeom prst="rect">
            <a:avLst/>
          </a:prstGeom>
          <a:noFill/>
          <a:ln w="12700">
            <a:solidFill>
              <a:schemeClr val="tx1"/>
            </a:solidFill>
          </a:ln>
        </p:spPr>
        <p:txBody>
          <a:bodyPr wrap="square">
            <a:spAutoFit/>
          </a:bodyPr>
          <a:lstStyle/>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Providing access to local services refers to the capability to provide access to a hosting network and a set of services offered by the hosting network provider, and 3rd party service providers including other network operators and 3rd party application providers. The services can be localized (i.e. provided at specific/limited area) and can be bounded in time. The user can become aware of the available access to local services, and the process to gain and terminate access to the hosting network and local services. This process should be efficient, and convenient from a user experience standpoint.</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Providing access to local services creates new opportunities for users and service providers. For example, access can be provided in areas where there is no coverage provided by other networks (for example, on a fairground established far from other infrastructure), or the access and local services can be established as needed (on a short-term basis), without the need for long term business relationships, permanently installed equipment, </a:t>
            </a:r>
            <a:r>
              <a:rPr lang="en-US" altLang="zh-CN" sz="1100" i="1" dirty="0" err="1">
                <a:latin typeface="Arial" panose="020B0604020202020204" pitchFamily="34" charset="0"/>
                <a:cs typeface="Arial" panose="020B0604020202020204" pitchFamily="34" charset="0"/>
                <a:sym typeface="+mn-ea"/>
              </a:rPr>
              <a:t>etc</a:t>
            </a:r>
            <a:endParaRPr lang="en-US" altLang="zh-CN" sz="1100" i="1" dirty="0">
              <a:latin typeface="Arial" panose="020B0604020202020204" pitchFamily="34" charset="0"/>
              <a:cs typeface="Arial" panose="020B0604020202020204" pitchFamily="34" charset="0"/>
              <a:sym typeface="+mn-ea"/>
            </a:endParaRPr>
          </a:p>
        </p:txBody>
      </p:sp>
      <p:sp>
        <p:nvSpPr>
          <p:cNvPr id="7" name="文本框 6"/>
          <p:cNvSpPr txBox="1"/>
          <p:nvPr/>
        </p:nvSpPr>
        <p:spPr>
          <a:xfrm>
            <a:off x="220870" y="2999035"/>
            <a:ext cx="8786191" cy="1730375"/>
          </a:xfrm>
          <a:prstGeom prst="rect">
            <a:avLst/>
          </a:prstGeom>
          <a:noFill/>
        </p:spPr>
        <p:txBody>
          <a:bodyPr wrap="square">
            <a:spAutoFit/>
          </a:bodyPr>
          <a:lstStyle/>
          <a:p>
            <a:pPr marL="0" marR="0" lvl="0" indent="0" algn="l" defTabSz="266700" rtl="0" eaLnBrk="1" fontAlgn="base" latinLnBrk="0" hangingPunct="0">
              <a:lnSpc>
                <a:spcPct val="100000"/>
              </a:lnSpc>
              <a:spcBef>
                <a:spcPts val="0"/>
              </a:spcBef>
              <a:spcAft>
                <a:spcPts val="900"/>
              </a:spcAft>
              <a:buClr>
                <a:srgbClr val="000000"/>
              </a:buClr>
              <a:buSzTx/>
              <a:buFont typeface="Arial" panose="020B0604020202020204"/>
              <a:buNone/>
              <a:defRPr/>
            </a:pP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Based on the above information and the requirements in clause 6.41, PALS is </a:t>
            </a:r>
            <a:r>
              <a:rPr kumimoji="0" lang="en-US" altLang="zh-CN" sz="140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Times New Roman" panose="02020603050405020304"/>
                <a:cs typeface="Arial" panose="020B0604020202020204" pitchFamily="34" charset="0"/>
                <a:sym typeface="+mn-ea"/>
              </a:rPr>
              <a:t>a service for local services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and has been studied how to be satisfied by NPN in R18 NPN phase_2. However,</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endParaRPr>
          </a:p>
          <a:p>
            <a:pPr marL="285750" marR="0" lvl="0" indent="-285750" algn="l" defTabSz="266700" rtl="0" eaLnBrk="1" fontAlgn="base" latinLnBrk="0" hangingPunct="0">
              <a:lnSpc>
                <a:spcPct val="100000"/>
              </a:lnSpc>
              <a:spcBef>
                <a:spcPts val="0"/>
              </a:spcBef>
              <a:spcAft>
                <a:spcPts val="900"/>
              </a:spcAft>
              <a:buClr>
                <a:srgbClr val="000000"/>
              </a:buClr>
              <a:buSzTx/>
              <a:buFont typeface="Arial" panose="020B0604020202020204" pitchFamily="34" charset="0"/>
              <a:buChar char="•"/>
              <a:defRPr/>
            </a:pPr>
            <a:r>
              <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PALS focus on providing the access and local services</a:t>
            </a:r>
            <a:endPar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endParaRPr>
          </a:p>
          <a:p>
            <a:pPr marL="285750" marR="0" lvl="0" indent="-285750" algn="l" defTabSz="266700" rtl="0" eaLnBrk="1" fontAlgn="base" latinLnBrk="0" hangingPunct="0">
              <a:lnSpc>
                <a:spcPct val="100000"/>
              </a:lnSpc>
              <a:spcBef>
                <a:spcPts val="0"/>
              </a:spcBef>
              <a:spcAft>
                <a:spcPts val="900"/>
              </a:spcAft>
              <a:buClr>
                <a:srgbClr val="000000"/>
              </a:buClr>
              <a:buSzTx/>
              <a:buFont typeface="Arial" panose="020B0604020202020204" pitchFamily="34" charset="0"/>
              <a:buChar char="•"/>
              <a:defRPr/>
            </a:pPr>
            <a:r>
              <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In PALS, the hosting network is supposed to </a:t>
            </a:r>
            <a:r>
              <a:rPr kumimoji="0" lang="en-US" altLang="zh-CN" sz="140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Times New Roman" panose="02020603050405020304"/>
                <a:cs typeface="Arial" panose="020B0604020202020204" pitchFamily="34" charset="0"/>
                <a:sym typeface="+mn-ea"/>
              </a:rPr>
              <a:t>be built on the home network</a:t>
            </a:r>
            <a:r>
              <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 while the distributed autonomous sub-network can </a:t>
            </a:r>
            <a:r>
              <a:rPr kumimoji="0" lang="en-US" altLang="zh-CN" sz="140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Times New Roman" panose="02020603050405020304"/>
                <a:cs typeface="Arial" panose="020B0604020202020204" pitchFamily="34" charset="0"/>
                <a:sym typeface="+mn-ea"/>
              </a:rPr>
              <a:t>operate and management independently</a:t>
            </a:r>
            <a:r>
              <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a:t>
            </a:r>
            <a:endPar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endParaRPr>
          </a:p>
          <a:p>
            <a:pPr marR="0" lvl="0" algn="l" defTabSz="266700" rtl="0" eaLnBrk="1" fontAlgn="base" latinLnBrk="0" hangingPunct="0">
              <a:lnSpc>
                <a:spcPct val="100000"/>
              </a:lnSpc>
              <a:spcBef>
                <a:spcPts val="0"/>
              </a:spcBef>
              <a:spcAft>
                <a:spcPts val="900"/>
              </a:spcAft>
              <a:buClr>
                <a:srgbClr val="000000"/>
              </a:buClr>
              <a:buSzTx/>
              <a:defRPr/>
            </a:pPr>
            <a:r>
              <a:rPr lang="en-US" altLang="zh-CN" b="1" i="1" dirty="0">
                <a:latin typeface="Arial" panose="020B0604020202020204" pitchFamily="34" charset="0"/>
                <a:ea typeface="Times New Roman" panose="02020603050405020304"/>
                <a:cs typeface="Arial" panose="020B0604020202020204" pitchFamily="34" charset="0"/>
                <a:sym typeface="+mn-ea"/>
              </a:rPr>
              <a:t>NOTE: details analysis of PALS is in appendix. </a:t>
            </a:r>
            <a:endParaRPr lang="en-US" altLang="zh-CN" b="1" dirty="0">
              <a:latin typeface="Arial" panose="020B0604020202020204" pitchFamily="34" charset="0"/>
              <a:ea typeface="Times New Roman" panose="02020603050405020304"/>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213994" y="113172"/>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Summary</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graphicFrame>
        <p:nvGraphicFramePr>
          <p:cNvPr id="4" name="表格 3"/>
          <p:cNvGraphicFramePr/>
          <p:nvPr>
            <p:custDataLst>
              <p:tags r:id="rId1"/>
            </p:custDataLst>
          </p:nvPr>
        </p:nvGraphicFramePr>
        <p:xfrm>
          <a:off x="106018" y="812800"/>
          <a:ext cx="8808277" cy="4073919"/>
        </p:xfrm>
        <a:graphic>
          <a:graphicData uri="http://schemas.openxmlformats.org/drawingml/2006/table">
            <a:tbl>
              <a:tblPr firstRow="1" bandRow="1">
                <a:tableStyleId>{5C22544A-7EE6-4342-B048-85BDC9FD1C3A}</a:tableStyleId>
              </a:tblPr>
              <a:tblGrid>
                <a:gridCol w="2371553"/>
                <a:gridCol w="953912"/>
                <a:gridCol w="836127"/>
                <a:gridCol w="855031"/>
                <a:gridCol w="1236014"/>
                <a:gridCol w="1276729"/>
                <a:gridCol w="1278911"/>
              </a:tblGrid>
              <a:tr h="655800">
                <a:tc>
                  <a:txBody>
                    <a:bodyPr/>
                    <a:lstStyle/>
                    <a:p>
                      <a:pPr algn="ctr">
                        <a:buNone/>
                      </a:pPr>
                      <a:endParaRPr lang="zh-CN" altLang="en-US" dirty="0">
                        <a:latin typeface="Arial" panose="020B0604020202020204" pitchFamily="34" charset="0"/>
                        <a:cs typeface="Arial" panose="020B0604020202020204" pitchFamily="34" charset="0"/>
                      </a:endParaRPr>
                    </a:p>
                  </a:txBody>
                  <a:tcPr anchor="ctr"/>
                </a:tc>
                <a:tc>
                  <a:txBody>
                    <a:bodyPr/>
                    <a:lstStyle/>
                    <a:p>
                      <a:pPr algn="ctr">
                        <a:buNone/>
                      </a:pPr>
                      <a:r>
                        <a:rPr lang="en-US" altLang="zh-CN" dirty="0">
                          <a:latin typeface="Arial" panose="020B0604020202020204" pitchFamily="34" charset="0"/>
                          <a:cs typeface="Arial" panose="020B0604020202020204" pitchFamily="34" charset="0"/>
                        </a:rPr>
                        <a:t>EC</a:t>
                      </a:r>
                      <a:endParaRPr lang="en-US" altLang="zh-CN" dirty="0">
                        <a:latin typeface="Arial" panose="020B0604020202020204" pitchFamily="34" charset="0"/>
                        <a:cs typeface="Arial" panose="020B0604020202020204" pitchFamily="34" charset="0"/>
                      </a:endParaRPr>
                    </a:p>
                  </a:txBody>
                  <a:tcPr anchor="ctr"/>
                </a:tc>
                <a:tc>
                  <a:txBody>
                    <a:bodyPr/>
                    <a:lstStyle/>
                    <a:p>
                      <a:pPr algn="ctr">
                        <a:buNone/>
                      </a:pPr>
                      <a:r>
                        <a:rPr lang="en-US" altLang="zh-CN">
                          <a:latin typeface="Arial" panose="020B0604020202020204" pitchFamily="34" charset="0"/>
                          <a:cs typeface="Arial" panose="020B0604020202020204" pitchFamily="34" charset="0"/>
                        </a:rPr>
                        <a:t>Slicing</a:t>
                      </a:r>
                      <a:endParaRPr lang="en-US" altLang="zh-CN">
                        <a:latin typeface="Arial" panose="020B0604020202020204" pitchFamily="34" charset="0"/>
                        <a:cs typeface="Arial" panose="020B0604020202020204" pitchFamily="34" charset="0"/>
                      </a:endParaRPr>
                    </a:p>
                  </a:txBody>
                  <a:tcPr anchor="ctr"/>
                </a:tc>
                <a:tc>
                  <a:txBody>
                    <a:bodyPr/>
                    <a:lstStyle/>
                    <a:p>
                      <a:pPr algn="ctr">
                        <a:buNone/>
                      </a:pPr>
                      <a:r>
                        <a:rPr lang="en-US" altLang="zh-CN" sz="1400" dirty="0">
                          <a:latin typeface="Arial" panose="020B0604020202020204" pitchFamily="34" charset="0"/>
                          <a:cs typeface="Arial" panose="020B0604020202020204" pitchFamily="34" charset="0"/>
                        </a:rPr>
                        <a:t>PNI-NPN</a:t>
                      </a:r>
                      <a:endParaRPr lang="en-US" altLang="zh-CN" sz="1400" dirty="0">
                        <a:latin typeface="Arial" panose="020B0604020202020204" pitchFamily="34" charset="0"/>
                        <a:cs typeface="Arial" panose="020B0604020202020204" pitchFamily="34" charset="0"/>
                      </a:endParaRPr>
                    </a:p>
                  </a:txBody>
                  <a:tcPr anchor="ctr"/>
                </a:tc>
                <a:tc>
                  <a:txBody>
                    <a:bodyPr/>
                    <a:lstStyle/>
                    <a:p>
                      <a:pPr algn="ctr">
                        <a:buNone/>
                      </a:pPr>
                      <a:r>
                        <a:rPr lang="en-US" altLang="zh-CN" sz="1400">
                          <a:latin typeface="Arial" panose="020B0604020202020204" pitchFamily="34" charset="0"/>
                          <a:cs typeface="Arial" panose="020B0604020202020204" pitchFamily="34" charset="0"/>
                          <a:sym typeface="+mn-ea"/>
                        </a:rPr>
                        <a:t>SNPN</a:t>
                      </a:r>
                      <a:endParaRPr lang="en-US" altLang="zh-CN" sz="1400">
                        <a:latin typeface="Arial" panose="020B0604020202020204" pitchFamily="34" charset="0"/>
                        <a:cs typeface="Arial" panose="020B0604020202020204" pitchFamily="34" charset="0"/>
                        <a:sym typeface="+mn-ea"/>
                      </a:endParaRPr>
                    </a:p>
                  </a:txBody>
                  <a:tcPr anchor="ctr"/>
                </a:tc>
                <a:tc>
                  <a:txBody>
                    <a:bodyPr/>
                    <a:lstStyle/>
                    <a:p>
                      <a:pPr algn="ctr">
                        <a:buNone/>
                      </a:pPr>
                      <a:r>
                        <a:rPr lang="en-US" altLang="zh-CN" sz="1400">
                          <a:latin typeface="Arial" panose="020B0604020202020204" pitchFamily="34" charset="0"/>
                          <a:cs typeface="Arial" panose="020B0604020202020204" pitchFamily="34" charset="0"/>
                          <a:sym typeface="+mn-ea"/>
                        </a:rPr>
                        <a:t>PALS</a:t>
                      </a:r>
                      <a:endParaRPr lang="en-US" altLang="zh-CN" sz="1400">
                        <a:latin typeface="Arial" panose="020B0604020202020204" pitchFamily="34" charset="0"/>
                        <a:cs typeface="Arial" panose="020B0604020202020204" pitchFamily="34" charset="0"/>
                        <a:sym typeface="+mn-ea"/>
                      </a:endParaRPr>
                    </a:p>
                  </a:txBody>
                  <a:tcPr anchor="ctr"/>
                </a:tc>
                <a:tc>
                  <a:txBody>
                    <a:bodyPr/>
                    <a:lstStyle/>
                    <a:p>
                      <a:pPr algn="ctr">
                        <a:buNone/>
                      </a:pPr>
                      <a:r>
                        <a:rPr lang="en-US" altLang="zh-CN" sz="1400" dirty="0">
                          <a:latin typeface="Arial" panose="020B0604020202020204" pitchFamily="34" charset="0"/>
                          <a:ea typeface="Times New Roman" panose="02020603050405020304"/>
                          <a:cs typeface="Arial" panose="020B0604020202020204" pitchFamily="34" charset="0"/>
                          <a:sym typeface="+mn-ea"/>
                        </a:rPr>
                        <a:t>DAS</a:t>
                      </a:r>
                      <a:endParaRPr lang="en-US" altLang="zh-CN" sz="1400" dirty="0">
                        <a:latin typeface="Arial" panose="020B0604020202020204" pitchFamily="34" charset="0"/>
                        <a:ea typeface="Times New Roman" panose="02020603050405020304"/>
                        <a:cs typeface="Arial" panose="020B0604020202020204" pitchFamily="34" charset="0"/>
                        <a:sym typeface="+mn-ea"/>
                      </a:endParaRPr>
                    </a:p>
                  </a:txBody>
                  <a:tcPr anchor="ctr"/>
                </a:tc>
              </a:tr>
              <a:tr h="573825">
                <a:tc>
                  <a:txBody>
                    <a:bodyPr/>
                    <a:lstStyle/>
                    <a:p>
                      <a:pPr algn="l">
                        <a:buSzTx/>
                        <a:buNone/>
                      </a:pPr>
                      <a:r>
                        <a:rPr lang="en-US" sz="1200" b="0" dirty="0">
                          <a:latin typeface="Arial" panose="020B0604020202020204" pitchFamily="34" charset="0"/>
                          <a:ea typeface="宋体" panose="02010600030101010101" pitchFamily="2" charset="-122"/>
                          <a:cs typeface="Arial" panose="020B0604020202020204" pitchFamily="34" charset="0"/>
                          <a:sym typeface="+mn-ea"/>
                        </a:rPr>
                        <a:t>L</a:t>
                      </a:r>
                      <a:r>
                        <a:rPr sz="1200" b="0" dirty="0">
                          <a:latin typeface="Arial" panose="020B0604020202020204" pitchFamily="34" charset="0"/>
                          <a:ea typeface="宋体" panose="02010600030101010101" pitchFamily="2" charset="-122"/>
                          <a:cs typeface="Arial" panose="020B0604020202020204" pitchFamily="34" charset="0"/>
                          <a:sym typeface="+mn-ea"/>
                        </a:rPr>
                        <a:t>ocal</a:t>
                      </a:r>
                      <a:r>
                        <a:rPr lang="en-US" sz="1200" b="0" dirty="0">
                          <a:latin typeface="Arial" panose="020B0604020202020204" pitchFamily="34" charset="0"/>
                          <a:ea typeface="宋体" panose="02010600030101010101" pitchFamily="2" charset="-122"/>
                          <a:cs typeface="Arial" panose="020B0604020202020204" pitchFamily="34" charset="0"/>
                          <a:sym typeface="+mn-ea"/>
                        </a:rPr>
                        <a:t>/independently</a:t>
                      </a:r>
                      <a:r>
                        <a:rPr sz="1200" b="0" dirty="0">
                          <a:latin typeface="Arial" panose="020B0604020202020204" pitchFamily="34" charset="0"/>
                          <a:ea typeface="宋体" panose="02010600030101010101" pitchFamily="2" charset="-122"/>
                          <a:cs typeface="Arial" panose="020B0604020202020204" pitchFamily="34" charset="0"/>
                          <a:sym typeface="+mn-ea"/>
                        </a:rPr>
                        <a:t> control</a:t>
                      </a:r>
                      <a:r>
                        <a:rPr lang="en-US" sz="1200" b="0" dirty="0">
                          <a:latin typeface="Arial" panose="020B0604020202020204" pitchFamily="34" charset="0"/>
                          <a:ea typeface="宋体" panose="02010600030101010101" pitchFamily="2" charset="-122"/>
                          <a:cs typeface="Arial" panose="020B0604020202020204" pitchFamily="34" charset="0"/>
                          <a:sym typeface="+mn-ea"/>
                        </a:rPr>
                        <a:t> and </a:t>
                      </a:r>
                      <a:r>
                        <a:rPr sz="1200" b="0" dirty="0">
                          <a:latin typeface="Arial" panose="020B0604020202020204" pitchFamily="34" charset="0"/>
                          <a:ea typeface="宋体" panose="02010600030101010101" pitchFamily="2" charset="-122"/>
                          <a:cs typeface="Arial" panose="020B0604020202020204" pitchFamily="34" charset="0"/>
                          <a:sym typeface="+mn-ea"/>
                        </a:rPr>
                        <a:t>management</a:t>
                      </a:r>
                      <a:endParaRPr sz="1200" b="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r>
              <a:tr h="409875">
                <a:tc>
                  <a:txBody>
                    <a:bodyPr/>
                    <a:lstStyle/>
                    <a:p>
                      <a:pPr algn="l">
                        <a:buSzTx/>
                        <a:buNone/>
                      </a:pPr>
                      <a:r>
                        <a:rPr lang="en-US" sz="1200" b="0" dirty="0">
                          <a:latin typeface="Arial" panose="020B0604020202020204" pitchFamily="34" charset="0"/>
                          <a:ea typeface="宋体" panose="02010600030101010101" pitchFamily="2" charset="-122"/>
                          <a:cs typeface="Arial" panose="020B0604020202020204" pitchFamily="34" charset="0"/>
                          <a:sym typeface="+mn-ea"/>
                        </a:rPr>
                        <a:t>S</a:t>
                      </a:r>
                      <a:r>
                        <a:rPr sz="1200" b="0" dirty="0">
                          <a:latin typeface="Arial" panose="020B0604020202020204" pitchFamily="34" charset="0"/>
                          <a:ea typeface="宋体" panose="02010600030101010101" pitchFamily="2" charset="-122"/>
                          <a:cs typeface="Arial" panose="020B0604020202020204" pitchFamily="34" charset="0"/>
                          <a:sym typeface="+mn-ea"/>
                        </a:rPr>
                        <a:t>ufficient resource guarantees</a:t>
                      </a:r>
                      <a:endParaRPr sz="1200" b="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N/A</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rPr>
                        <a:t>★★★★★</a:t>
                      </a:r>
                      <a:endParaRPr sz="1200">
                        <a:latin typeface="Arial" panose="020B0604020202020204" pitchFamily="34" charset="0"/>
                        <a:ea typeface="宋体" panose="02010600030101010101" pitchFamily="2" charset="-122"/>
                        <a:cs typeface="Arial" panose="020B0604020202020204" pitchFamily="34" charset="0"/>
                      </a:endParaRPr>
                    </a:p>
                  </a:txBody>
                  <a:tcPr anchor="ctr"/>
                </a:tc>
              </a:tr>
              <a:tr h="464524">
                <a:tc>
                  <a:txBody>
                    <a:bodyPr/>
                    <a:lstStyle/>
                    <a:p>
                      <a:pPr algn="l">
                        <a:buSzTx/>
                        <a:buNone/>
                      </a:pPr>
                      <a:r>
                        <a:rPr lang="en-US" sz="1200" b="0" dirty="0">
                          <a:latin typeface="Arial" panose="020B0604020202020204" pitchFamily="34" charset="0"/>
                          <a:ea typeface="宋体" panose="02010600030101010101" pitchFamily="2" charset="-122"/>
                          <a:cs typeface="Arial" panose="020B0604020202020204" pitchFamily="34" charset="0"/>
                        </a:rPr>
                        <a:t>Minimum impact to other networks</a:t>
                      </a:r>
                      <a:endParaRPr sz="1200" b="0" dirty="0">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r>
              <a:tr h="592619">
                <a:tc>
                  <a:txBody>
                    <a:bodyPr/>
                    <a:lstStyle/>
                    <a:p>
                      <a:pPr algn="l">
                        <a:buSzTx/>
                        <a:buNone/>
                      </a:pPr>
                      <a:r>
                        <a:rPr lang="en-US" sz="1200" b="0" dirty="0">
                          <a:latin typeface="Arial" panose="020B0604020202020204" pitchFamily="34" charset="0"/>
                          <a:ea typeface="宋体" panose="02010600030101010101" pitchFamily="2" charset="-122"/>
                          <a:cs typeface="Arial" panose="020B0604020202020204" pitchFamily="34" charset="0"/>
                          <a:sym typeface="+mn-ea"/>
                        </a:rPr>
                        <a:t>Friendly to new services and network features</a:t>
                      </a:r>
                      <a:r>
                        <a:rPr sz="1200" b="0" dirty="0">
                          <a:latin typeface="Arial" panose="020B0604020202020204" pitchFamily="34" charset="0"/>
                          <a:ea typeface="宋体" panose="02010600030101010101" pitchFamily="2" charset="-122"/>
                          <a:cs typeface="Arial" panose="020B0604020202020204" pitchFamily="34" charset="0"/>
                          <a:sym typeface="+mn-ea"/>
                        </a:rPr>
                        <a:t> (e.g</a:t>
                      </a:r>
                      <a:r>
                        <a:rPr lang="en-US" sz="1200" b="0" dirty="0">
                          <a:latin typeface="Arial" panose="020B0604020202020204" pitchFamily="34" charset="0"/>
                          <a:ea typeface="宋体" panose="02010600030101010101" pitchFamily="2" charset="-122"/>
                          <a:cs typeface="Arial" panose="020B0604020202020204" pitchFamily="34" charset="0"/>
                          <a:sym typeface="+mn-ea"/>
                        </a:rPr>
                        <a:t>. </a:t>
                      </a:r>
                      <a:r>
                        <a:rPr sz="1200" dirty="0">
                          <a:latin typeface="Arial" panose="020B0604020202020204" pitchFamily="34" charset="0"/>
                          <a:ea typeface="宋体" panose="02010600030101010101" pitchFamily="2" charset="-122"/>
                          <a:cs typeface="Arial" panose="020B0604020202020204" pitchFamily="34" charset="0"/>
                          <a:sym typeface="+mn-lt"/>
                        </a:rPr>
                        <a:t>AI-related</a:t>
                      </a:r>
                      <a:r>
                        <a:rPr lang="en-US" sz="1200" dirty="0">
                          <a:latin typeface="Arial" panose="020B0604020202020204" pitchFamily="34" charset="0"/>
                          <a:ea typeface="宋体" panose="02010600030101010101" pitchFamily="2" charset="-122"/>
                          <a:cs typeface="Arial" panose="020B0604020202020204" pitchFamily="34" charset="0"/>
                          <a:sym typeface="+mn-lt"/>
                        </a:rPr>
                        <a:t>, sensing</a:t>
                      </a:r>
                      <a:r>
                        <a:rPr sz="1200" b="0" dirty="0">
                          <a:latin typeface="Arial" panose="020B0604020202020204" pitchFamily="34" charset="0"/>
                          <a:ea typeface="宋体" panose="02010600030101010101" pitchFamily="2" charset="-122"/>
                          <a:cs typeface="Arial" panose="020B0604020202020204" pitchFamily="34" charset="0"/>
                          <a:sym typeface="+mn-ea"/>
                        </a:rPr>
                        <a:t>)</a:t>
                      </a:r>
                      <a:endParaRPr sz="1200" b="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N/A</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r>
              <a:tr h="573825">
                <a:tc>
                  <a:txBody>
                    <a:bodyPr/>
                    <a:lstStyle/>
                    <a:p>
                      <a:pPr algn="l">
                        <a:buSzTx/>
                        <a:buNone/>
                      </a:pPr>
                      <a:r>
                        <a:rPr lang="en-US" sz="1200" dirty="0">
                          <a:latin typeface="Arial" panose="020B0604020202020204" pitchFamily="34" charset="0"/>
                          <a:ea typeface="宋体" panose="02010600030101010101" pitchFamily="2" charset="-122"/>
                          <a:cs typeface="Arial" panose="020B0604020202020204" pitchFamily="34" charset="0"/>
                        </a:rPr>
                        <a:t>I</a:t>
                      </a:r>
                      <a:r>
                        <a:rPr sz="1200" dirty="0">
                          <a:latin typeface="Arial" panose="020B0604020202020204" pitchFamily="34" charset="0"/>
                          <a:ea typeface="宋体" panose="02010600030101010101" pitchFamily="2" charset="-122"/>
                          <a:cs typeface="Arial" panose="020B0604020202020204" pitchFamily="34" charset="0"/>
                        </a:rPr>
                        <a:t>nteraction and </a:t>
                      </a:r>
                      <a:r>
                        <a:rPr lang="en-US" sz="1200" dirty="0">
                          <a:latin typeface="Arial" panose="020B0604020202020204" pitchFamily="34" charset="0"/>
                          <a:ea typeface="宋体" panose="02010600030101010101" pitchFamily="2" charset="-122"/>
                          <a:cs typeface="Arial" panose="020B0604020202020204" pitchFamily="34" charset="0"/>
                        </a:rPr>
                        <a:t>interworking</a:t>
                      </a:r>
                      <a:endParaRPr sz="1200" dirty="0">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N/A</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r>
              <a:tr h="291466">
                <a:tc>
                  <a:txBody>
                    <a:bodyPr/>
                    <a:lstStyle/>
                    <a:p>
                      <a:pPr algn="l">
                        <a:buSzTx/>
                        <a:buNone/>
                      </a:pPr>
                      <a:r>
                        <a:rPr sz="1200" dirty="0">
                          <a:latin typeface="Arial" panose="020B0604020202020204" pitchFamily="34" charset="0"/>
                          <a:ea typeface="宋体" panose="02010600030101010101" pitchFamily="2" charset="-122"/>
                          <a:cs typeface="Arial" panose="020B0604020202020204" pitchFamily="34" charset="0"/>
                        </a:rPr>
                        <a:t>High privacy</a:t>
                      </a:r>
                      <a:endParaRPr sz="1200" dirty="0">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r>
              <a:tr h="464524">
                <a:tc>
                  <a:txBody>
                    <a:bodyPr/>
                    <a:lstStyle/>
                    <a:p>
                      <a:pPr algn="l">
                        <a:buSzTx/>
                        <a:buNone/>
                      </a:pPr>
                      <a:r>
                        <a:rPr lang="en-US" sz="1200" dirty="0">
                          <a:latin typeface="Arial" panose="020B0604020202020204" pitchFamily="34" charset="0"/>
                          <a:ea typeface="宋体" panose="02010600030101010101" pitchFamily="2" charset="-122"/>
                          <a:cs typeface="Arial" panose="020B0604020202020204" pitchFamily="34" charset="0"/>
                        </a:rPr>
                        <a:t>Rapid deployment</a:t>
                      </a:r>
                      <a:endParaRPr sz="1200" dirty="0">
                        <a:latin typeface="Arial" panose="020B0604020202020204" pitchFamily="34" charset="0"/>
                        <a:ea typeface="宋体" panose="02010600030101010101" pitchFamily="2" charset="-122"/>
                        <a:cs typeface="Arial" panose="020B0604020202020204" pitchFamily="34" charset="0"/>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a:latin typeface="Arial" panose="020B0604020202020204" pitchFamily="34" charset="0"/>
                          <a:ea typeface="宋体" panose="02010600030101010101" pitchFamily="2" charset="-122"/>
                          <a:cs typeface="Arial" panose="020B0604020202020204" pitchFamily="34" charset="0"/>
                          <a:sym typeface="+mn-ea"/>
                        </a:rPr>
                        <a:t>★★★</a:t>
                      </a:r>
                      <a:endParaRPr sz="12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ctr">
                        <a:buSzTx/>
                        <a:buNone/>
                      </a:pPr>
                      <a:r>
                        <a:rPr sz="1200" dirty="0">
                          <a:latin typeface="Arial" panose="020B0604020202020204" pitchFamily="34" charset="0"/>
                          <a:ea typeface="宋体" panose="02010600030101010101" pitchFamily="2" charset="-122"/>
                          <a:cs typeface="Arial" panose="020B0604020202020204" pitchFamily="34" charset="0"/>
                          <a:sym typeface="+mn-ea"/>
                        </a:rPr>
                        <a:t>★★★★★</a:t>
                      </a:r>
                      <a:endParaRPr sz="1200" dirty="0">
                        <a:latin typeface="Arial" panose="020B0604020202020204" pitchFamily="34" charset="0"/>
                        <a:ea typeface="宋体" panose="02010600030101010101" pitchFamily="2" charset="-122"/>
                        <a:cs typeface="Arial" panose="020B0604020202020204" pitchFamily="34" charset="0"/>
                        <a:sym typeface="+mn-ea"/>
                      </a:endParaRPr>
                    </a:p>
                  </a:txBody>
                  <a:tcPr anchor="ct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444" y="58847"/>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Definition</a:t>
            </a:r>
            <a:r>
              <a:rPr lang="en-US" sz="3200" dirty="0">
                <a:solidFill>
                  <a:srgbClr val="FF0000"/>
                </a:solidFill>
                <a:latin typeface="Calibri" panose="020F0502020204030204"/>
                <a:ea typeface="Calibri" panose="020F0502020204030204"/>
                <a:cs typeface="Calibri" panose="020F0502020204030204"/>
                <a:sym typeface="+mn-ea"/>
              </a:rPr>
              <a:t> &amp; Potential requirements</a:t>
            </a:r>
            <a:endParaRPr lang="en-US" altLang="zh-CN" sz="2100" b="1" dirty="0">
              <a:solidFill>
                <a:schemeClr val="accent5"/>
              </a:solidFill>
              <a:latin typeface="微软雅黑" panose="020B0503020204020204" charset="-122"/>
              <a:ea typeface="微软雅黑" panose="020B0503020204020204" charset="-122"/>
              <a:cs typeface="+mj-cs"/>
              <a:sym typeface="+mn-ea"/>
            </a:endParaRPr>
          </a:p>
        </p:txBody>
      </p:sp>
      <p:sp>
        <p:nvSpPr>
          <p:cNvPr id="3" name="文本框 2"/>
          <p:cNvSpPr txBox="1"/>
          <p:nvPr/>
        </p:nvSpPr>
        <p:spPr>
          <a:xfrm>
            <a:off x="68580" y="1555115"/>
            <a:ext cx="8896350" cy="3350260"/>
          </a:xfrm>
          <a:prstGeom prst="rect">
            <a:avLst/>
          </a:prstGeom>
        </p:spPr>
        <p:txBody>
          <a:bodyPr wrap="square">
            <a:noAutofit/>
          </a:bodyPr>
          <a:lstStyle/>
          <a:p>
            <a:pPr defTabSz="266700" eaLnBrk="1" latinLnBrk="0">
              <a:spcAft>
                <a:spcPts val="300"/>
              </a:spcAft>
            </a:pPr>
            <a:endParaRPr lang="en-US" altLang="zh-CN" dirty="0">
              <a:latin typeface="Times New Roman" panose="02020603050405020304"/>
              <a:ea typeface="Times New Roman" panose="02020603050405020304"/>
            </a:endParaRPr>
          </a:p>
        </p:txBody>
      </p:sp>
      <p:sp>
        <p:nvSpPr>
          <p:cNvPr id="5" name="文本框 4"/>
          <p:cNvSpPr txBox="1"/>
          <p:nvPr/>
        </p:nvSpPr>
        <p:spPr>
          <a:xfrm>
            <a:off x="178738" y="528906"/>
            <a:ext cx="8786191" cy="1393601"/>
          </a:xfrm>
          <a:prstGeom prst="rect">
            <a:avLst/>
          </a:prstGeom>
        </p:spPr>
        <p:txBody>
          <a:bodyPr wrap="square">
            <a:noAutofit/>
          </a:bodyPr>
          <a:lstStyle/>
          <a:p>
            <a:pPr marL="0" indent="0" defTabSz="266700" eaLnBrk="1" fontAlgn="auto" latinLnBrk="0" hangingPunct="1"/>
            <a:r>
              <a:rPr lang="en-US" altLang="zh-CN" b="1" dirty="0">
                <a:latin typeface="Arial" panose="020B0604020202020204" pitchFamily="34" charset="0"/>
                <a:ea typeface="Times New Roman" panose="02020603050405020304"/>
                <a:cs typeface="Arial" panose="020B0604020202020204" pitchFamily="34" charset="0"/>
              </a:rPr>
              <a:t>Distributed Autonomous </a:t>
            </a:r>
            <a:r>
              <a:rPr lang="en-US" altLang="zh-CN" b="1" dirty="0" err="1">
                <a:latin typeface="Arial" panose="020B0604020202020204" pitchFamily="34" charset="0"/>
                <a:ea typeface="Times New Roman" panose="02020603050405020304"/>
                <a:cs typeface="Arial" panose="020B0604020202020204" pitchFamily="34" charset="0"/>
              </a:rPr>
              <a:t>Sub-network</a:t>
            </a:r>
            <a:r>
              <a:rPr lang="en-US" altLang="zh-CN" b="1" dirty="0">
                <a:latin typeface="Arial" panose="020B0604020202020204" pitchFamily="34" charset="0"/>
                <a:ea typeface="Times New Roman" panose="02020603050405020304"/>
                <a:cs typeface="Arial" panose="020B0604020202020204" pitchFamily="34" charset="0"/>
              </a:rPr>
              <a:t>: </a:t>
            </a:r>
            <a:endParaRPr lang="en-US" altLang="zh-CN" b="1" dirty="0">
              <a:latin typeface="Arial" panose="020B0604020202020204" pitchFamily="34" charset="0"/>
              <a:ea typeface="Times New Roman" panose="02020603050405020304"/>
              <a:cs typeface="Arial" panose="020B0604020202020204" pitchFamily="34" charset="0"/>
            </a:endParaRPr>
          </a:p>
          <a:p>
            <a:pPr marL="0" indent="0" defTabSz="266700" eaLnBrk="1" fontAlgn="auto" latinLnBrk="0" hangingPunct="1"/>
            <a:r>
              <a:rPr lang="en-US" altLang="zh-CN" dirty="0">
                <a:latin typeface="Arial" panose="020B0604020202020204" pitchFamily="34" charset="0"/>
                <a:ea typeface="Times New Roman" panose="02020603050405020304"/>
                <a:cs typeface="Arial" panose="020B0604020202020204" pitchFamily="34" charset="0"/>
              </a:rPr>
              <a:t>a network located in a specific zone/area with simplified functions or </a:t>
            </a:r>
            <a:r>
              <a:rPr lang="en-US" altLang="zh-CN" dirty="0">
                <a:latin typeface="Arial" panose="020B0604020202020204" pitchFamily="34" charset="0"/>
                <a:cs typeface="Arial" panose="020B0604020202020204" pitchFamily="34" charset="0"/>
                <a:sym typeface="+mn-ea"/>
              </a:rPr>
              <a:t>customized </a:t>
            </a:r>
            <a:r>
              <a:rPr lang="zh-CN" altLang="en-US" dirty="0">
                <a:latin typeface="Arial" panose="020B0604020202020204" pitchFamily="34" charset="0"/>
                <a:cs typeface="Arial" panose="020B0604020202020204" pitchFamily="34" charset="0"/>
                <a:sym typeface="+mn-ea"/>
              </a:rPr>
              <a:t>capabilit</a:t>
            </a:r>
            <a:r>
              <a:rPr lang="en-US" altLang="zh-CN" dirty="0" err="1">
                <a:latin typeface="Arial" panose="020B0604020202020204" pitchFamily="34" charset="0"/>
                <a:cs typeface="Arial" panose="020B0604020202020204" pitchFamily="34" charset="0"/>
                <a:sym typeface="+mn-ea"/>
              </a:rPr>
              <a:t>ies</a:t>
            </a:r>
            <a:r>
              <a:rPr lang="en-US" altLang="zh-CN" dirty="0">
                <a:latin typeface="Arial" panose="020B0604020202020204" pitchFamily="34" charset="0"/>
                <a:cs typeface="Arial" panose="020B0604020202020204" pitchFamily="34" charset="0"/>
                <a:sym typeface="+mn-ea"/>
              </a:rPr>
              <a:t> as required</a:t>
            </a:r>
            <a:r>
              <a:rPr lang="en-US" altLang="zh-CN" dirty="0">
                <a:latin typeface="Arial" panose="020B0604020202020204" pitchFamily="34" charset="0"/>
                <a:ea typeface="Times New Roman" panose="02020603050405020304"/>
                <a:cs typeface="Arial" panose="020B0604020202020204" pitchFamily="34" charset="0"/>
              </a:rPr>
              <a:t>, with the capabilities to interact with other n</a:t>
            </a:r>
            <a:r>
              <a:rPr lang="en-US" altLang="zh-CN" dirty="0">
                <a:latin typeface="Arial" panose="020B0604020202020204" pitchFamily="34" charset="0"/>
                <a:ea typeface="Times New Roman" panose="02020603050405020304"/>
                <a:cs typeface="Arial" panose="020B0604020202020204" pitchFamily="34" charset="0"/>
                <a:sym typeface="+mn-ea"/>
              </a:rPr>
              <a:t>etwork</a:t>
            </a:r>
            <a:r>
              <a:rPr lang="en-US" altLang="zh-CN" dirty="0">
                <a:latin typeface="Arial" panose="020B0604020202020204" pitchFamily="34" charset="0"/>
                <a:ea typeface="Times New Roman" panose="02020603050405020304"/>
                <a:cs typeface="Arial" panose="020B0604020202020204" pitchFamily="34" charset="0"/>
              </a:rPr>
              <a:t>, support </a:t>
            </a:r>
            <a:r>
              <a:rPr lang="en-US" altLang="zh-CN" dirty="0">
                <a:latin typeface="Arial" panose="020B0604020202020204" pitchFamily="34" charset="0"/>
                <a:ea typeface="Times New Roman" panose="02020603050405020304"/>
                <a:cs typeface="Arial" panose="020B0604020202020204" pitchFamily="34" charset="0"/>
                <a:sym typeface="+mn-ea"/>
              </a:rPr>
              <a:t>rapid deployment, autonomous management</a:t>
            </a:r>
            <a:r>
              <a:rPr lang="en-US" altLang="zh-CN" dirty="0">
                <a:latin typeface="Arial" panose="020B0604020202020204" pitchFamily="34" charset="0"/>
                <a:ea typeface="Times New Roman" panose="02020603050405020304"/>
                <a:cs typeface="Arial" panose="020B0604020202020204" pitchFamily="34" charset="0"/>
              </a:rPr>
              <a:t> and </a:t>
            </a:r>
            <a:r>
              <a:rPr lang="en-US" altLang="zh-CN" dirty="0">
                <a:latin typeface="Arial" panose="020B0604020202020204" pitchFamily="34" charset="0"/>
                <a:ea typeface="Times New Roman" panose="02020603050405020304"/>
                <a:cs typeface="Arial" panose="020B0604020202020204" pitchFamily="34" charset="0"/>
                <a:sym typeface="+mn-ea"/>
              </a:rPr>
              <a:t>independent operation</a:t>
            </a:r>
            <a:r>
              <a:rPr lang="en-US" altLang="zh-CN" dirty="0">
                <a:latin typeface="Arial" panose="020B0604020202020204" pitchFamily="34" charset="0"/>
                <a:ea typeface="Times New Roman" panose="02020603050405020304"/>
                <a:cs typeface="Arial" panose="020B0604020202020204" pitchFamily="34" charset="0"/>
              </a:rPr>
              <a:t>.</a:t>
            </a:r>
            <a:endParaRPr lang="en-US" altLang="zh-CN" dirty="0">
              <a:latin typeface="Arial" panose="020B0604020202020204" pitchFamily="34" charset="0"/>
              <a:ea typeface="Times New Roman" panose="02020603050405020304"/>
              <a:cs typeface="Arial" panose="020B0604020202020204" pitchFamily="34" charset="0"/>
            </a:endParaRPr>
          </a:p>
          <a:p>
            <a:pPr marL="0" indent="0" defTabSz="266700" eaLnBrk="1" fontAlgn="auto" latinLnBrk="0" hangingPunct="1"/>
            <a:endParaRPr lang="en-US" altLang="zh-CN" dirty="0">
              <a:latin typeface="Arial" panose="020B0604020202020204" pitchFamily="34" charset="0"/>
              <a:ea typeface="Times New Roman" panose="02020603050405020304"/>
              <a:cs typeface="Arial" panose="020B0604020202020204" pitchFamily="34" charset="0"/>
            </a:endParaRPr>
          </a:p>
          <a:p>
            <a:pPr marL="0" indent="0" defTabSz="266700" eaLnBrk="1" fontAlgn="auto" latinLnBrk="0" hangingPunct="1"/>
            <a:r>
              <a:rPr lang="en-US" altLang="zh-CN" sz="1100" dirty="0">
                <a:latin typeface="Arial" panose="020B0604020202020204" pitchFamily="34" charset="0"/>
                <a:ea typeface="Times New Roman" panose="02020603050405020304"/>
                <a:cs typeface="Arial" panose="020B0604020202020204" pitchFamily="34" charset="0"/>
              </a:rPr>
              <a:t>NOTE: the concept of 'sub-network' is intended as </a:t>
            </a:r>
            <a:r>
              <a:rPr lang="en-US" altLang="zh-CN" sz="1100" dirty="0">
                <a:highlight>
                  <a:srgbClr val="FFFF00"/>
                </a:highlight>
                <a:latin typeface="Arial" panose="020B0604020202020204" pitchFamily="34" charset="0"/>
                <a:ea typeface="Times New Roman" panose="02020603050405020304"/>
                <a:cs typeface="Arial" panose="020B0604020202020204" pitchFamily="34" charset="0"/>
              </a:rPr>
              <a:t>an enhancement / improvement and not a replacement to the existing 5G features</a:t>
            </a:r>
            <a:r>
              <a:rPr lang="en-US" altLang="zh-CN" sz="1100" dirty="0">
                <a:latin typeface="Arial" panose="020B0604020202020204" pitchFamily="34" charset="0"/>
                <a:ea typeface="Times New Roman" panose="02020603050405020304"/>
                <a:cs typeface="Arial" panose="020B0604020202020204" pitchFamily="34" charset="0"/>
              </a:rPr>
              <a:t>.</a:t>
            </a:r>
            <a:endParaRPr lang="en-US" altLang="zh-CN" sz="1100" dirty="0">
              <a:latin typeface="Arial" panose="020B0604020202020204" pitchFamily="34" charset="0"/>
              <a:ea typeface="Times New Roman" panose="02020603050405020304"/>
              <a:cs typeface="Arial" panose="020B0604020202020204" pitchFamily="34" charset="0"/>
            </a:endParaRPr>
          </a:p>
        </p:txBody>
      </p:sp>
      <p:sp>
        <p:nvSpPr>
          <p:cNvPr id="6" name="文本框 5"/>
          <p:cNvSpPr txBox="1"/>
          <p:nvPr/>
        </p:nvSpPr>
        <p:spPr>
          <a:xfrm>
            <a:off x="68580" y="2012726"/>
            <a:ext cx="9006509" cy="2981960"/>
          </a:xfrm>
          <a:prstGeom prst="rect">
            <a:avLst/>
          </a:prstGeom>
          <a:noFill/>
          <a:ln w="12700">
            <a:solidFill>
              <a:schemeClr val="tx1"/>
            </a:solidFill>
          </a:ln>
        </p:spPr>
        <p:txBody>
          <a:bodyPr wrap="square">
            <a:spAutoFit/>
          </a:bodyPr>
          <a:lstStyle/>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1. 6G system shall provide a distributed autonomous sub-network for authorized 3rd party (e.g. vertical industry) with the capability of  with customized parameters locally.</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2. 6G system shall provide a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 for authorized 3rd party (e.g. vertical industry) with the capability to manage and configure network in real time, </a:t>
            </a:r>
            <a:r>
              <a:rPr lang="en-US" altLang="zh-CN" sz="1050" i="1" dirty="0" err="1">
                <a:latin typeface="Arial" panose="020B0604020202020204" pitchFamily="34" charset="0"/>
                <a:cs typeface="Arial" panose="020B0604020202020204" pitchFamily="34" charset="0"/>
                <a:sym typeface="+mn-ea"/>
              </a:rPr>
              <a:t>e.g.granting</a:t>
            </a:r>
            <a:r>
              <a:rPr lang="en-US" altLang="zh-CN" sz="1050" i="1" dirty="0">
                <a:latin typeface="Arial" panose="020B0604020202020204" pitchFamily="34" charset="0"/>
                <a:cs typeface="Arial" panose="020B0604020202020204" pitchFamily="34" charset="0"/>
                <a:sym typeface="+mn-ea"/>
              </a:rPr>
              <a:t> permission of sim cards rapidly.</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Note: Real time here is referring to real-time within minutes.</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3. 6G system shall provide a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 for authorized 3rd party (e.g. vertical industry) to enable locally processing control </a:t>
            </a:r>
            <a:r>
              <a:rPr lang="en-US" altLang="zh-CN" sz="1050" i="1" dirty="0" err="1">
                <a:latin typeface="Arial" panose="020B0604020202020204" pitchFamily="34" charset="0"/>
                <a:cs typeface="Arial" panose="020B0604020202020204" pitchFamily="34" charset="0"/>
                <a:sym typeface="+mn-ea"/>
              </a:rPr>
              <a:t>PLMNe</a:t>
            </a:r>
            <a:r>
              <a:rPr lang="en-US" altLang="zh-CN" sz="1050" i="1" dirty="0">
                <a:latin typeface="Arial" panose="020B0604020202020204" pitchFamily="34" charset="0"/>
                <a:cs typeface="Arial" panose="020B0604020202020204" pitchFamily="34" charset="0"/>
                <a:sym typeface="+mn-ea"/>
              </a:rPr>
              <a:t> signaling, data of user and product.</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4. 6G system shall provide a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 for authorized 3rd party (e.g. vertical industry) which can interconnect with PLMN, also can running locally and independently.</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5. 6G system shall provide a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 for authorized 3rd party (e.g. vertical industry) which is able to invoke network function from adjacent sub-network which belong to the same authorized 3rd party.</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6. 6G system shall support a mechanism of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/new capabilities. e.g. AI, sensing, data service that can be deployed in several hours and minimize interruption time of existing service.</a:t>
            </a:r>
            <a:endParaRPr lang="en-US" altLang="zh-CN" sz="1050" i="1" dirty="0">
              <a:latin typeface="Arial" panose="020B0604020202020204" pitchFamily="34" charset="0"/>
              <a:cs typeface="Arial" panose="020B0604020202020204" pitchFamily="34" charset="0"/>
              <a:sym typeface="+mn-ea"/>
            </a:endParaRPr>
          </a:p>
          <a:p>
            <a:pPr marL="360680" indent="-180340" defTabSz="266700">
              <a:spcAft>
                <a:spcPts val="700"/>
              </a:spcAft>
              <a:defRPr/>
            </a:pPr>
            <a:r>
              <a:rPr lang="en-US" altLang="zh-CN" sz="1050" i="1" dirty="0">
                <a:latin typeface="Arial" panose="020B0604020202020204" pitchFamily="34" charset="0"/>
                <a:cs typeface="Arial" panose="020B0604020202020204" pitchFamily="34" charset="0"/>
                <a:sym typeface="+mn-ea"/>
              </a:rPr>
              <a:t>7. 6G system shall be able to support autonomous network management in distributed autonomous </a:t>
            </a:r>
            <a:r>
              <a:rPr lang="en-US" altLang="zh-CN" sz="1050" i="1" dirty="0">
                <a:latin typeface="Arial" panose="020B0604020202020204" pitchFamily="34" charset="0"/>
                <a:cs typeface="Arial" panose="020B0604020202020204" pitchFamily="34" charset="0"/>
                <a:sym typeface="+mn-ea"/>
              </a:rPr>
              <a:t>sub-network</a:t>
            </a:r>
            <a:r>
              <a:rPr lang="en-US" altLang="zh-CN" sz="1050" i="1" dirty="0">
                <a:latin typeface="Arial" panose="020B0604020202020204" pitchFamily="34" charset="0"/>
                <a:cs typeface="Arial" panose="020B0604020202020204" pitchFamily="34" charset="0"/>
                <a:sym typeface="+mn-ea"/>
              </a:rPr>
              <a:t>.</a:t>
            </a:r>
            <a:endParaRPr lang="en-US" altLang="zh-CN" sz="1050" i="1" dirty="0">
              <a:latin typeface="Arial" panose="020B0604020202020204" pitchFamily="34" charset="0"/>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371502" y="2301631"/>
            <a:ext cx="6400800" cy="1314450"/>
          </a:xfrm>
        </p:spPr>
        <p:txBody>
          <a:bodyPr/>
          <a:lstStyle/>
          <a:p>
            <a:r>
              <a:rPr lang="en-US" altLang="zh-CN" dirty="0"/>
              <a:t>Thank you</a:t>
            </a:r>
            <a:endParaRPr lang="en-US" altLang="zh-CN"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210" y="1212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PALS</a:t>
            </a:r>
            <a:endParaRPr lang="en-US" sz="3200" dirty="0">
              <a:solidFill>
                <a:srgbClr val="FF0000"/>
              </a:solidFill>
              <a:latin typeface="Calibri" panose="020F0502020204030204"/>
              <a:ea typeface="Calibri" panose="020F0502020204030204"/>
              <a:cs typeface="Calibri" panose="020F0502020204030204"/>
              <a:sym typeface="+mn-ea"/>
            </a:endParaRPr>
          </a:p>
          <a:p>
            <a:pPr lvl="0" algn="ctr">
              <a:lnSpc>
                <a:spcPct val="90000"/>
              </a:lnSpc>
              <a:buClrTx/>
              <a:buSzTx/>
              <a:buFontTx/>
            </a:pPr>
            <a:r>
              <a:rPr lang="en-GB" altLang="zh-CN" dirty="0">
                <a:solidFill>
                  <a:srgbClr val="FF0000"/>
                </a:solidFill>
              </a:rPr>
              <a:t>According </a:t>
            </a:r>
            <a:r>
              <a:rPr lang="en-US" altLang="zh-CN" dirty="0">
                <a:solidFill>
                  <a:srgbClr val="FF0000"/>
                </a:solidFill>
              </a:rPr>
              <a:t>to </a:t>
            </a:r>
            <a:r>
              <a:rPr lang="en-GB" altLang="zh-CN" dirty="0">
                <a:solidFill>
                  <a:srgbClr val="FF0000"/>
                </a:solidFill>
              </a:rPr>
              <a:t>3GPP TR 23.700-08 Conclusions(8.3-8.6)</a:t>
            </a:r>
            <a:endParaRPr lang="en-US" altLang="zh-CN" sz="2100" b="1" dirty="0">
              <a:solidFill>
                <a:srgbClr val="FF0000"/>
              </a:solidFill>
              <a:latin typeface="微软雅黑" panose="020B0503020204020204" charset="-122"/>
              <a:ea typeface="微软雅黑" panose="020B0503020204020204" charset="-122"/>
              <a:cs typeface="+mj-cs"/>
              <a:sym typeface="+mn-ea"/>
            </a:endParaRPr>
          </a:p>
        </p:txBody>
      </p:sp>
      <p:sp>
        <p:nvSpPr>
          <p:cNvPr id="4" name="文本框 3"/>
          <p:cNvSpPr txBox="1"/>
          <p:nvPr/>
        </p:nvSpPr>
        <p:spPr>
          <a:xfrm>
            <a:off x="257175" y="716915"/>
            <a:ext cx="8629650" cy="1797685"/>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#3: Enabling NPN as hosting network for providing access to localized services</a:t>
            </a:r>
            <a:endParaRPr lang="en-US" altLang="zh-CN" sz="1200" b="1" i="1" u="sng" dirty="0">
              <a:latin typeface="Times New Roman" panose="02020603050405020304"/>
              <a:ea typeface="Times New Roman" panose="02020603050405020304"/>
            </a:endParaRPr>
          </a:p>
          <a:p>
            <a:pPr defTabSz="266700" fontAlgn="base" hangingPunct="0">
              <a:spcAft>
                <a:spcPts val="900"/>
              </a:spcAft>
            </a:pPr>
            <a:r>
              <a:rPr lang="en-US" altLang="zh-CN" i="1" dirty="0">
                <a:latin typeface="Times New Roman" panose="02020603050405020304"/>
                <a:ea typeface="Times New Roman" panose="02020603050405020304"/>
                <a:sym typeface="+mn-ea"/>
              </a:rPr>
              <a:t>“Conclusions in Key issue #4 and Key issue #5 are sufficient to cover all necessary interactions between home network and hosting network.”</a:t>
            </a:r>
            <a:endParaRPr lang="en-US" altLang="zh-CN" sz="1400" i="1" dirty="0">
              <a:latin typeface="Times New Roman" panose="02020603050405020304"/>
              <a:ea typeface="Times New Roman" panose="02020603050405020304"/>
              <a:sym typeface="+mn-ea"/>
            </a:endParaRPr>
          </a:p>
        </p:txBody>
      </p:sp>
      <p:sp>
        <p:nvSpPr>
          <p:cNvPr id="5" name="文本框 4"/>
          <p:cNvSpPr txBox="1"/>
          <p:nvPr/>
        </p:nvSpPr>
        <p:spPr>
          <a:xfrm>
            <a:off x="266700" y="1594157"/>
            <a:ext cx="8629650" cy="1797685"/>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#4: Enabling UE to discover, select and access NPN as hosting network and receive localized services</a:t>
            </a:r>
            <a:endParaRPr lang="en-US" altLang="zh-CN" sz="1200" b="1" i="1" u="sng" dirty="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8.4.1 General</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Font typeface="Arial" panose="020B0604020202020204" pitchFamily="34" charset="0"/>
              <a:buNone/>
            </a:pPr>
            <a:r>
              <a:rPr lang="en-US" altLang="zh-CN" sz="1400" dirty="0">
                <a:solidFill>
                  <a:srgbClr val="C00000"/>
                </a:solidFill>
                <a:latin typeface="Times New Roman" panose="02020603050405020304"/>
                <a:ea typeface="Times New Roman" panose="02020603050405020304"/>
                <a:sym typeface="+mn-ea"/>
              </a:rPr>
              <a:t>Not satisfied. </a:t>
            </a:r>
            <a:r>
              <a:rPr lang="en-US" altLang="zh-CN" sz="1400" dirty="0">
                <a:latin typeface="Times New Roman" panose="02020603050405020304"/>
                <a:ea typeface="Times New Roman" panose="02020603050405020304"/>
                <a:sym typeface="+mn-ea"/>
              </a:rPr>
              <a:t>The keyword Hosting Network has not been explicitly defined. The corresponding requirements are only mentioned in Appendix N2.</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8.4.2 Conclusion for the content of the information for accessing localized services</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Font typeface="Arial" panose="020B0604020202020204" pitchFamily="34" charset="0"/>
              <a:buNone/>
            </a:pPr>
            <a:r>
              <a:rPr lang="en-US" altLang="zh-CN" sz="1400" dirty="0">
                <a:solidFill>
                  <a:schemeClr val="accent5"/>
                </a:solidFill>
                <a:latin typeface="Times New Roman" panose="02020603050405020304"/>
                <a:ea typeface="Times New Roman" panose="02020603050405020304"/>
                <a:sym typeface="+mn-ea"/>
              </a:rPr>
              <a:t>Satisfied.</a:t>
            </a:r>
            <a:r>
              <a:rPr lang="en-US" altLang="zh-CN" sz="1400" dirty="0">
                <a:latin typeface="Times New Roman" panose="02020603050405020304"/>
                <a:ea typeface="Times New Roman" panose="02020603050405020304"/>
                <a:sym typeface="+mn-ea"/>
              </a:rPr>
              <a:t> For manual selection, no normative updates are necessary, yet Clause 5.30.2.2 (Broadcast System Information) includes a Note relevant to this aspect. For automatic selection, there are updates in Clause 5.30.2.3 (UE Configuration and Subscription Aspects) regarding selections based on validity conditions and prioritized lists. Appendix N2.1 also includes information on this aspect.</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8.4.3 Conclusion for from where and how UE obtains the information for accessing localized service</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None/>
            </a:pPr>
            <a:r>
              <a:rPr lang="en-US" altLang="zh-CN" dirty="0">
                <a:solidFill>
                  <a:srgbClr val="C00000"/>
                </a:solidFill>
                <a:latin typeface="Times New Roman" panose="02020603050405020304"/>
                <a:ea typeface="Times New Roman" panose="02020603050405020304"/>
                <a:sym typeface="+mn-ea"/>
              </a:rPr>
              <a:t>Partially</a:t>
            </a:r>
            <a:r>
              <a:rPr lang="en-US" altLang="zh-CN" dirty="0">
                <a:solidFill>
                  <a:schemeClr val="accent5"/>
                </a:solidFill>
                <a:latin typeface="Times New Roman" panose="02020603050405020304"/>
                <a:ea typeface="Times New Roman" panose="02020603050405020304"/>
                <a:sym typeface="+mn-ea"/>
              </a:rPr>
              <a:t> satisfied. </a:t>
            </a:r>
            <a:r>
              <a:rPr lang="en-US" altLang="zh-CN" sz="1400" dirty="0">
                <a:latin typeface="Times New Roman" panose="02020603050405020304"/>
                <a:ea typeface="Times New Roman" panose="02020603050405020304"/>
                <a:sym typeface="+mn-ea"/>
              </a:rPr>
              <a:t>Most methods for obtaining information reuse existing mechanisms specified in Clauses 5.30.2.2 and 5.30.2.3. The detailed version of this aspect is in Appendix N2.1.</a:t>
            </a:r>
            <a:endParaRPr lang="en-US" altLang="zh-CN" b="1" i="1" dirty="0">
              <a:latin typeface="Times New Roman" panose="02020603050405020304"/>
              <a:ea typeface="Times New Roman" panose="02020603050405020304"/>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7175" y="716915"/>
            <a:ext cx="8629650" cy="3863340"/>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#4: Enabling UE to discover, select and access NPN as hosting network and receive localized services</a:t>
            </a:r>
            <a:endParaRPr lang="en-US" altLang="zh-CN" sz="1200" b="1" i="1" u="sng" dirty="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8.4.4 Conclusion for how the localized service information is used by UE</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None/>
            </a:pPr>
            <a:r>
              <a:rPr lang="en-US" altLang="zh-CN" dirty="0">
                <a:solidFill>
                  <a:schemeClr val="accent5"/>
                </a:solidFill>
                <a:latin typeface="Times New Roman" panose="02020603050405020304"/>
                <a:ea typeface="Times New Roman" panose="02020603050405020304"/>
                <a:sym typeface="+mn-ea"/>
              </a:rPr>
              <a:t>Satisfied. </a:t>
            </a:r>
            <a:r>
              <a:rPr lang="en-US" altLang="zh-CN" dirty="0">
                <a:latin typeface="Times New Roman" panose="02020603050405020304"/>
                <a:ea typeface="Times New Roman" panose="02020603050405020304"/>
                <a:sym typeface="+mn-ea"/>
              </a:rPr>
              <a:t>The hosting network selection modes (automatic and manual) are specified in Clauses 5.30.2.4.2 and 5.30.2.4.3, respectively. Clause 5.30.2.4.1 mentions that UE may select an SNPN providing access for Localized Services. Clause 5.30.2.10.4.2 mentions the UE onboarding function enhancements for PALS. The detailed version of this aspect is in Appendices N2.1 and N3.</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8.4.5 Conclusion for what credentials are used to access hosting network and how to obtain them</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Font typeface="Arial" panose="020B0604020202020204" pitchFamily="34" charset="0"/>
              <a:buNone/>
            </a:pPr>
            <a:r>
              <a:rPr lang="en-US" altLang="zh-CN" dirty="0">
                <a:solidFill>
                  <a:schemeClr val="accent5"/>
                </a:solidFill>
                <a:latin typeface="Times New Roman" panose="02020603050405020304"/>
                <a:ea typeface="Times New Roman" panose="02020603050405020304"/>
                <a:sym typeface="+mn-ea"/>
              </a:rPr>
              <a:t>Satisfied. </a:t>
            </a:r>
            <a:r>
              <a:rPr lang="en-US" altLang="zh-CN" dirty="0">
                <a:latin typeface="Times New Roman" panose="02020603050405020304"/>
                <a:ea typeface="Times New Roman" panose="02020603050405020304"/>
                <a:sym typeface="+mn-ea"/>
              </a:rPr>
              <a:t>Clause 5.30.2.3 has updated a plenty of information regarding credentials and Credentials Holder. Besides, Clause 5.30.2.9 (SNPN connectivity for Es with credentials owned by Credentials Holder) has no updates but supports the PALS mechanism. Existing methods in Clause 5.30.2.10 (Onboarding of Es for SNPNs) can be reused. Appendix N6 specifies the configuration of CH for determining SNPN selection information for Es.</a:t>
            </a:r>
            <a:endParaRPr lang="en-US" altLang="zh-CN"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sz="1400" b="1" dirty="0">
                <a:latin typeface="Times New Roman" panose="02020603050405020304"/>
                <a:ea typeface="Times New Roman" panose="02020603050405020304"/>
                <a:sym typeface="+mn-ea"/>
              </a:rPr>
              <a:t>8.4.6 Conclusion for how localized service is accessed in hosting network per agreed conditions</a:t>
            </a:r>
            <a:endParaRPr lang="en-US" altLang="zh-CN" sz="1400" b="1" dirty="0">
              <a:latin typeface="Times New Roman" panose="02020603050405020304"/>
              <a:ea typeface="Times New Roman" panose="02020603050405020304"/>
              <a:sym typeface="+mn-ea"/>
            </a:endParaRPr>
          </a:p>
          <a:p>
            <a:pPr marL="0" indent="0" defTabSz="266700" fontAlgn="base" hangingPunct="0">
              <a:spcAft>
                <a:spcPts val="900"/>
              </a:spcAft>
              <a:buFont typeface="Arial" panose="020B0604020202020204" pitchFamily="34" charset="0"/>
              <a:buNone/>
            </a:pPr>
            <a:r>
              <a:rPr lang="en-US" altLang="zh-CN" dirty="0">
                <a:solidFill>
                  <a:srgbClr val="C00000"/>
                </a:solidFill>
                <a:latin typeface="Times New Roman" panose="02020603050405020304"/>
                <a:ea typeface="Times New Roman" panose="02020603050405020304"/>
                <a:sym typeface="+mn-ea"/>
              </a:rPr>
              <a:t>Partially</a:t>
            </a:r>
            <a:r>
              <a:rPr lang="en-US" altLang="zh-CN" dirty="0">
                <a:solidFill>
                  <a:schemeClr val="accent5"/>
                </a:solidFill>
                <a:latin typeface="Times New Roman" panose="02020603050405020304"/>
                <a:ea typeface="Times New Roman" panose="02020603050405020304"/>
                <a:sym typeface="+mn-ea"/>
              </a:rPr>
              <a:t> satisfied. </a:t>
            </a:r>
            <a:r>
              <a:rPr lang="en-US" altLang="zh-CN" dirty="0">
                <a:latin typeface="Times New Roman" panose="02020603050405020304"/>
                <a:ea typeface="Times New Roman" panose="02020603050405020304"/>
                <a:sym typeface="+mn-ea"/>
              </a:rPr>
              <a:t>Updates in Clause 5.30.2.5 (Network access control) specify conditions (e.g. subscription data or invalid time for accessing an SNPN) that may result in rejection of access to PALS. Existing methods can also be utilized to restrict UE's access. Appendix N4 also mentions the access control of UE for localized services.</a:t>
            </a:r>
            <a:endParaRPr lang="en-US" altLang="zh-CN" dirty="0">
              <a:latin typeface="Times New Roman" panose="02020603050405020304"/>
              <a:ea typeface="Times New Roman" panose="02020603050405020304"/>
              <a:sym typeface="+mn-ea"/>
            </a:endParaRPr>
          </a:p>
        </p:txBody>
      </p:sp>
      <p:sp>
        <p:nvSpPr>
          <p:cNvPr id="5" name="文本框 29"/>
          <p:cNvSpPr/>
          <p:nvPr/>
        </p:nvSpPr>
        <p:spPr>
          <a:xfrm>
            <a:off x="410210" y="1212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PALS</a:t>
            </a:r>
            <a:endParaRPr lang="en-US" sz="3200" dirty="0">
              <a:solidFill>
                <a:srgbClr val="FF0000"/>
              </a:solidFill>
              <a:latin typeface="Calibri" panose="020F0502020204030204"/>
              <a:ea typeface="Calibri" panose="020F0502020204030204"/>
              <a:cs typeface="Calibri" panose="020F0502020204030204"/>
              <a:sym typeface="+mn-ea"/>
            </a:endParaRPr>
          </a:p>
          <a:p>
            <a:pPr lvl="0" algn="ctr">
              <a:lnSpc>
                <a:spcPct val="90000"/>
              </a:lnSpc>
              <a:buClrTx/>
              <a:buSzTx/>
              <a:buFontTx/>
            </a:pPr>
            <a:r>
              <a:rPr lang="en-GB" altLang="zh-CN" dirty="0">
                <a:solidFill>
                  <a:srgbClr val="FF0000"/>
                </a:solidFill>
              </a:rPr>
              <a:t>According </a:t>
            </a:r>
            <a:r>
              <a:rPr lang="en-US" altLang="zh-CN" dirty="0">
                <a:solidFill>
                  <a:srgbClr val="FF0000"/>
                </a:solidFill>
              </a:rPr>
              <a:t>to </a:t>
            </a:r>
            <a:r>
              <a:rPr lang="en-GB" altLang="zh-CN" dirty="0">
                <a:solidFill>
                  <a:srgbClr val="FF0000"/>
                </a:solidFill>
              </a:rPr>
              <a:t>3GPP TR 23.700-08 Conclusions(8.3-8.6)</a:t>
            </a:r>
            <a:endParaRPr lang="en-US" altLang="zh-CN" sz="2100" b="1" dirty="0">
              <a:solidFill>
                <a:srgbClr val="FF0000"/>
              </a:solidFill>
              <a:latin typeface="微软雅黑" panose="020B0503020204020204" charset="-122"/>
              <a:ea typeface="微软雅黑" panose="020B0503020204020204" charset="-122"/>
              <a:cs typeface="+mj-cs"/>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210" y="1212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endParaRPr lang="en-US" altLang="zh-CN" sz="2100" b="1" dirty="0">
              <a:solidFill>
                <a:schemeClr val="accent5"/>
              </a:solidFill>
              <a:latin typeface="微软雅黑" panose="020B0503020204020204" charset="-122"/>
              <a:ea typeface="微软雅黑" panose="020B0503020204020204" charset="-122"/>
              <a:cs typeface="+mj-cs"/>
              <a:sym typeface="+mn-ea"/>
            </a:endParaRPr>
          </a:p>
        </p:txBody>
      </p:sp>
      <p:sp>
        <p:nvSpPr>
          <p:cNvPr id="4" name="文本框 3"/>
          <p:cNvSpPr txBox="1"/>
          <p:nvPr/>
        </p:nvSpPr>
        <p:spPr>
          <a:xfrm>
            <a:off x="257174" y="917890"/>
            <a:ext cx="8721225" cy="3790910"/>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#5: Enabling access to localized services via a specific hosting network</a:t>
            </a:r>
            <a:endParaRPr lang="en-US" altLang="zh-CN" sz="1200" b="1" i="1" u="sng" dirty="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The enhancement of the existing </a:t>
            </a:r>
            <a:r>
              <a:rPr lang="en-US" altLang="zh-CN" b="1" dirty="0" err="1">
                <a:latin typeface="Times New Roman" panose="02020603050405020304"/>
                <a:ea typeface="Times New Roman" panose="02020603050405020304"/>
                <a:sym typeface="+mn-ea"/>
              </a:rPr>
              <a:t>SoR</a:t>
            </a:r>
            <a:r>
              <a:rPr lang="en-US" altLang="zh-CN" b="1" dirty="0">
                <a:latin typeface="Times New Roman" panose="02020603050405020304"/>
                <a:ea typeface="Times New Roman" panose="02020603050405020304"/>
                <a:sym typeface="+mn-ea"/>
              </a:rPr>
              <a:t> procedure</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dirty="0">
                <a:solidFill>
                  <a:schemeClr val="accent5"/>
                </a:solidFill>
                <a:latin typeface="Times New Roman" panose="02020603050405020304"/>
                <a:ea typeface="Times New Roman" panose="02020603050405020304"/>
                <a:sym typeface="+mn-ea"/>
              </a:rPr>
              <a:t>Satisfied.</a:t>
            </a:r>
            <a:r>
              <a:rPr lang="en-US" altLang="zh-CN" dirty="0">
                <a:latin typeface="Times New Roman" panose="02020603050405020304"/>
                <a:ea typeface="Times New Roman" panose="02020603050405020304"/>
                <a:sym typeface="+mn-ea"/>
              </a:rPr>
              <a:t> The Validity information in  UE consists of Time validity information and location validity information (optionally), in Clause 5.30.2.3 (UE configuration and subscription aspects). And it’s mentioned that the information “</a:t>
            </a:r>
            <a:r>
              <a:rPr lang="en-US" altLang="zh-CN" i="1" dirty="0">
                <a:latin typeface="Times New Roman" panose="02020603050405020304"/>
                <a:ea typeface="Times New Roman" panose="02020603050405020304"/>
                <a:sym typeface="+mn-ea"/>
              </a:rPr>
              <a:t>may be updated by the Credentials Holder using the Steering of Roaming (</a:t>
            </a:r>
            <a:r>
              <a:rPr lang="en-US" altLang="zh-CN" i="1" dirty="0" err="1">
                <a:latin typeface="Times New Roman" panose="02020603050405020304"/>
                <a:ea typeface="Times New Roman" panose="02020603050405020304"/>
                <a:sym typeface="+mn-ea"/>
              </a:rPr>
              <a:t>SoR</a:t>
            </a:r>
            <a:r>
              <a:rPr lang="en-US" altLang="zh-CN" i="1" dirty="0">
                <a:latin typeface="Times New Roman" panose="02020603050405020304"/>
                <a:ea typeface="Times New Roman" panose="02020603050405020304"/>
                <a:sym typeface="+mn-ea"/>
              </a:rPr>
              <a:t>) procedure as defined in Annex C of TS 23.122 </a:t>
            </a:r>
            <a:r>
              <a:rPr lang="en-US" altLang="zh-CN" dirty="0">
                <a:latin typeface="Times New Roman" panose="02020603050405020304"/>
                <a:ea typeface="Times New Roman" panose="02020603050405020304"/>
                <a:sym typeface="+mn-ea"/>
              </a:rPr>
              <a:t>” .</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The architecture specified in clause 5.30.2.7 of TS 23.501 is reused for the UE to access both home network services (using the SNPN as underlay network) and localized services (via the SNPN).</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sz="1400" dirty="0">
                <a:solidFill>
                  <a:schemeClr val="accent5"/>
                </a:solidFill>
                <a:latin typeface="Times New Roman" panose="02020603050405020304"/>
                <a:ea typeface="Times New Roman" panose="02020603050405020304"/>
                <a:sym typeface="+mn-ea"/>
              </a:rPr>
              <a:t>Satisfied.</a:t>
            </a:r>
            <a:r>
              <a:rPr lang="en-US" altLang="zh-CN" sz="1400" dirty="0">
                <a:latin typeface="Times New Roman" panose="02020603050405020304"/>
                <a:ea typeface="Times New Roman" panose="02020603050405020304"/>
                <a:sym typeface="+mn-ea"/>
              </a:rPr>
              <a:t> As suggested</a:t>
            </a:r>
            <a:r>
              <a:rPr lang="en-US" altLang="zh-CN" dirty="0">
                <a:latin typeface="Times New Roman" panose="02020603050405020304"/>
                <a:ea typeface="Times New Roman" panose="02020603050405020304"/>
                <a:sym typeface="+mn-ea"/>
              </a:rPr>
              <a:t>, “</a:t>
            </a:r>
            <a:r>
              <a:rPr lang="en-US" altLang="zh-CN" i="1" dirty="0">
                <a:latin typeface="Times New Roman" panose="02020603050405020304"/>
                <a:ea typeface="Times New Roman" panose="02020603050405020304"/>
                <a:sym typeface="+mn-ea"/>
              </a:rPr>
              <a:t>a UE in SNPN access mode that has successfully registered with an SNPN may perform another registration via the SNPN User </a:t>
            </a:r>
            <a:r>
              <a:rPr lang="en-US" altLang="zh-CN" i="1" dirty="0" err="1">
                <a:latin typeface="Times New Roman" panose="02020603050405020304"/>
                <a:ea typeface="Times New Roman" panose="02020603050405020304"/>
                <a:sym typeface="+mn-ea"/>
              </a:rPr>
              <a:t>PLMNe</a:t>
            </a:r>
            <a:r>
              <a:rPr lang="en-US" altLang="zh-CN" i="1" dirty="0">
                <a:latin typeface="Times New Roman" panose="02020603050405020304"/>
                <a:ea typeface="Times New Roman" panose="02020603050405020304"/>
                <a:sym typeface="+mn-ea"/>
              </a:rPr>
              <a:t> with a PLMN (using the credentials of that PLMN) following the same architectural principles as specified in clause 4.2.8 (including the optional support for PDU Session continuity between PLMN and SNPN using the Handover of a PDU Session procedures in clauses 4.9.2.1 and 4.9.2.2 of TS 23.502 [3]) and the SNPN taking the role of "Untrusted non-3GPP access ".” </a:t>
            </a:r>
            <a:r>
              <a:rPr lang="en-US" altLang="zh-CN" dirty="0">
                <a:latin typeface="Times New Roman" panose="02020603050405020304"/>
                <a:ea typeface="Times New Roman" panose="02020603050405020304"/>
                <a:sym typeface="+mn-ea"/>
              </a:rPr>
              <a:t>in Clause 5.30.2.7 (Access to PLMN services via stand-alone non-public networks)</a:t>
            </a:r>
            <a:r>
              <a:rPr lang="en-US" altLang="zh-CN" sz="1400" dirty="0">
                <a:latin typeface="Times New Roman" panose="02020603050405020304"/>
                <a:ea typeface="Times New Roman" panose="02020603050405020304"/>
                <a:sym typeface="+mn-ea"/>
              </a:rPr>
              <a:t>.</a:t>
            </a:r>
            <a:endParaRPr lang="en-US" altLang="zh-CN" sz="1400" dirty="0">
              <a:latin typeface="Times New Roman" panose="02020603050405020304"/>
              <a:ea typeface="Times New Roman" panose="02020603050405020304"/>
              <a:sym typeface="+mn-ea"/>
            </a:endParaRPr>
          </a:p>
        </p:txBody>
      </p:sp>
      <p:sp>
        <p:nvSpPr>
          <p:cNvPr id="5" name="文本框 29"/>
          <p:cNvSpPr/>
          <p:nvPr/>
        </p:nvSpPr>
        <p:spPr>
          <a:xfrm>
            <a:off x="562610" y="2736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PALS</a:t>
            </a:r>
            <a:endParaRPr lang="en-US" sz="3200" dirty="0">
              <a:solidFill>
                <a:srgbClr val="FF0000"/>
              </a:solidFill>
              <a:latin typeface="Calibri" panose="020F0502020204030204"/>
              <a:ea typeface="Calibri" panose="020F0502020204030204"/>
              <a:cs typeface="Calibri" panose="020F0502020204030204"/>
              <a:sym typeface="+mn-ea"/>
            </a:endParaRPr>
          </a:p>
          <a:p>
            <a:pPr lvl="0" algn="ctr">
              <a:lnSpc>
                <a:spcPct val="90000"/>
              </a:lnSpc>
              <a:buClrTx/>
              <a:buSzTx/>
              <a:buFontTx/>
            </a:pPr>
            <a:r>
              <a:rPr lang="en-GB" altLang="zh-CN" dirty="0">
                <a:solidFill>
                  <a:srgbClr val="FF0000"/>
                </a:solidFill>
              </a:rPr>
              <a:t>According </a:t>
            </a:r>
            <a:r>
              <a:rPr lang="en-US" altLang="zh-CN" dirty="0">
                <a:solidFill>
                  <a:srgbClr val="FF0000"/>
                </a:solidFill>
              </a:rPr>
              <a:t>to </a:t>
            </a:r>
            <a:r>
              <a:rPr lang="en-GB" altLang="zh-CN" dirty="0">
                <a:solidFill>
                  <a:srgbClr val="FF0000"/>
                </a:solidFill>
              </a:rPr>
              <a:t>3GPP TR 23.700-08 Conclusions(8.3-8.6)</a:t>
            </a:r>
            <a:endParaRPr lang="en-US" altLang="zh-CN" sz="2100" b="1" dirty="0">
              <a:solidFill>
                <a:srgbClr val="FF0000"/>
              </a:solidFill>
              <a:latin typeface="微软雅黑" panose="020B0503020204020204" charset="-122"/>
              <a:ea typeface="微软雅黑" panose="020B0503020204020204" charset="-122"/>
              <a:cs typeface="+mj-cs"/>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210" y="1212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endParaRPr lang="en-US" altLang="zh-CN" sz="2100" b="1" dirty="0">
              <a:solidFill>
                <a:schemeClr val="accent5"/>
              </a:solidFill>
              <a:latin typeface="微软雅黑" panose="020B0503020204020204" charset="-122"/>
              <a:ea typeface="微软雅黑" panose="020B0503020204020204" charset="-122"/>
              <a:cs typeface="+mj-cs"/>
              <a:sym typeface="+mn-ea"/>
            </a:endParaRPr>
          </a:p>
        </p:txBody>
      </p:sp>
      <p:sp>
        <p:nvSpPr>
          <p:cNvPr id="4" name="文本框 3"/>
          <p:cNvSpPr txBox="1"/>
          <p:nvPr/>
        </p:nvSpPr>
        <p:spPr>
          <a:xfrm>
            <a:off x="257174" y="917890"/>
            <a:ext cx="8721225" cy="3790910"/>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#5: Enabling access to localized services via a specific hosting network</a:t>
            </a:r>
            <a:endParaRPr lang="en-US" altLang="zh-CN" sz="1200" b="1" i="1" u="sng" dirty="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Existing mechanisms (e.g. roaming architecture, network slicing, etc.) are reused for the UE to access home network services via PNI-NPN.</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dirty="0">
                <a:solidFill>
                  <a:schemeClr val="accent5"/>
                </a:solidFill>
                <a:latin typeface="Times New Roman" panose="02020603050405020304"/>
                <a:ea typeface="Times New Roman" panose="02020603050405020304"/>
                <a:sym typeface="+mn-ea"/>
              </a:rPr>
              <a:t>Satisfied.</a:t>
            </a:r>
            <a:r>
              <a:rPr lang="en-US" altLang="zh-CN" dirty="0">
                <a:latin typeface="Times New Roman" panose="02020603050405020304"/>
                <a:ea typeface="Times New Roman" panose="02020603050405020304"/>
                <a:sym typeface="+mn-ea"/>
              </a:rPr>
              <a:t> The definition of PNI-NPN has satisfied the requirement as </a:t>
            </a:r>
            <a:r>
              <a:rPr lang="en-US" altLang="zh-CN" i="1" dirty="0">
                <a:latin typeface="Times New Roman" panose="02020603050405020304"/>
                <a:ea typeface="Times New Roman" panose="02020603050405020304"/>
                <a:sym typeface="+mn-ea"/>
              </a:rPr>
              <a:t>“Public Network Integrated NPNs are NPNs made available via PLMNs e.g. by means of dedicated DNNs, or by one (or more) Network Slice instances allocated for the NPN. The existing network slicing functionalities apply as described in clause 5.15.” </a:t>
            </a:r>
            <a:r>
              <a:rPr lang="en-US" altLang="zh-CN" dirty="0">
                <a:latin typeface="Times New Roman" panose="02020603050405020304"/>
                <a:ea typeface="Times New Roman" panose="02020603050405020304"/>
                <a:sym typeface="+mn-ea"/>
              </a:rPr>
              <a:t>in Clause 5.30.3.1 (General).</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The reuse of URSP and LADN feature.</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dirty="0">
                <a:solidFill>
                  <a:srgbClr val="FF0000"/>
                </a:solidFill>
                <a:latin typeface="Times New Roman" panose="02020603050405020304"/>
                <a:ea typeface="Times New Roman" panose="02020603050405020304"/>
                <a:sym typeface="+mn-ea"/>
              </a:rPr>
              <a:t>Not satisfied in the main content. </a:t>
            </a:r>
            <a:r>
              <a:rPr lang="en-US" altLang="zh-CN" dirty="0">
                <a:latin typeface="Times New Roman" panose="02020603050405020304"/>
                <a:ea typeface="Times New Roman" panose="02020603050405020304"/>
                <a:sym typeface="+mn-ea"/>
              </a:rPr>
              <a:t>There is no explicit reference in the main content to the reuse of mechanisms such as URSP and LADN in NPN as host network. But the Appendix N4. clearly points to this: </a:t>
            </a:r>
            <a:r>
              <a:rPr lang="en-US" altLang="zh-CN" i="1" dirty="0">
                <a:latin typeface="Times New Roman" panose="02020603050405020304"/>
                <a:ea typeface="Times New Roman" panose="02020603050405020304"/>
                <a:sym typeface="+mn-ea"/>
              </a:rPr>
              <a:t>“ …After the UE has successfully registered to a PNI-NPN/SNPN providing access to the Localized Service, the UE can be configured with URSP rules using existing principles (see clause 6.6.2.2 of TS 23.503 [45])…The existing LADN feature described in clause 5.6.5 can also be used for enabling the UE access to Localized Service which is defined by a LADN DNN.”</a:t>
            </a:r>
            <a:endParaRPr lang="en-US" altLang="zh-CN" i="1" dirty="0">
              <a:latin typeface="Times New Roman" panose="02020603050405020304"/>
              <a:ea typeface="Times New Roman" panose="02020603050405020304"/>
              <a:sym typeface="+mn-ea"/>
            </a:endParaRPr>
          </a:p>
        </p:txBody>
      </p:sp>
      <p:sp>
        <p:nvSpPr>
          <p:cNvPr id="5" name="文本框 29"/>
          <p:cNvSpPr/>
          <p:nvPr/>
        </p:nvSpPr>
        <p:spPr>
          <a:xfrm>
            <a:off x="562610" y="2736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PALS</a:t>
            </a:r>
            <a:endParaRPr lang="en-US" sz="3200" dirty="0">
              <a:solidFill>
                <a:srgbClr val="FF0000"/>
              </a:solidFill>
              <a:latin typeface="Calibri" panose="020F0502020204030204"/>
              <a:ea typeface="Calibri" panose="020F0502020204030204"/>
              <a:cs typeface="Calibri" panose="020F0502020204030204"/>
              <a:sym typeface="+mn-ea"/>
            </a:endParaRPr>
          </a:p>
          <a:p>
            <a:pPr lvl="0" algn="ctr">
              <a:lnSpc>
                <a:spcPct val="90000"/>
              </a:lnSpc>
              <a:buClrTx/>
              <a:buSzTx/>
              <a:buFontTx/>
            </a:pPr>
            <a:r>
              <a:rPr lang="en-GB" altLang="zh-CN" dirty="0">
                <a:solidFill>
                  <a:srgbClr val="FF0000"/>
                </a:solidFill>
              </a:rPr>
              <a:t>According </a:t>
            </a:r>
            <a:r>
              <a:rPr lang="en-US" altLang="zh-CN" dirty="0">
                <a:solidFill>
                  <a:srgbClr val="FF0000"/>
                </a:solidFill>
              </a:rPr>
              <a:t>to </a:t>
            </a:r>
            <a:r>
              <a:rPr lang="en-GB" altLang="zh-CN" dirty="0">
                <a:solidFill>
                  <a:srgbClr val="FF0000"/>
                </a:solidFill>
              </a:rPr>
              <a:t>3GPP TR 23.700-08 Conclusions(8.3-8.6)</a:t>
            </a:r>
            <a:endParaRPr lang="en-US" altLang="zh-CN" sz="2100" b="1" dirty="0">
              <a:solidFill>
                <a:srgbClr val="FF0000"/>
              </a:solidFill>
              <a:latin typeface="微软雅黑" panose="020B0503020204020204" charset="-122"/>
              <a:ea typeface="微软雅黑" panose="020B0503020204020204" charset="-122"/>
              <a:cs typeface="+mj-cs"/>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210" y="1212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endParaRPr lang="en-US" altLang="zh-CN" sz="2100" b="1" dirty="0">
              <a:solidFill>
                <a:schemeClr val="accent5"/>
              </a:solidFill>
              <a:latin typeface="微软雅黑" panose="020B0503020204020204" charset="-122"/>
              <a:ea typeface="微软雅黑" panose="020B0503020204020204" charset="-122"/>
              <a:cs typeface="+mj-cs"/>
              <a:sym typeface="+mn-ea"/>
            </a:endParaRPr>
          </a:p>
        </p:txBody>
      </p:sp>
      <p:sp>
        <p:nvSpPr>
          <p:cNvPr id="4" name="文本框 3"/>
          <p:cNvSpPr txBox="1"/>
          <p:nvPr/>
        </p:nvSpPr>
        <p:spPr>
          <a:xfrm>
            <a:off x="257174" y="917890"/>
            <a:ext cx="8721225" cy="3790910"/>
          </a:xfrm>
          <a:prstGeom prst="rect">
            <a:avLst/>
          </a:prstGeom>
        </p:spPr>
        <p:txBody>
          <a:bodyPr wrap="square">
            <a:noAutofit/>
          </a:bodyPr>
          <a:lstStyle/>
          <a:p>
            <a:pPr defTabSz="266700" fontAlgn="base" hangingPunct="0">
              <a:spcAft>
                <a:spcPts val="900"/>
              </a:spcAft>
            </a:pPr>
            <a:r>
              <a:rPr lang="en-US" altLang="zh-CN" sz="1600" b="1" u="sng" dirty="0">
                <a:latin typeface="Times New Roman" panose="02020603050405020304"/>
                <a:ea typeface="Times New Roman" panose="02020603050405020304"/>
              </a:rPr>
              <a:t>Key Issue #6: Support for returning to home network</a:t>
            </a:r>
            <a:endParaRPr lang="en-US" altLang="zh-CN" sz="1200" b="1" i="1" u="sng" dirty="0">
              <a:latin typeface="Times New Roman" panose="02020603050405020304"/>
              <a:ea typeface="Times New Roman" panose="02020603050405020304"/>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The reuse of existing mechanisms for Control </a:t>
            </a:r>
            <a:r>
              <a:rPr lang="en-US" altLang="zh-CN" b="1" dirty="0" err="1">
                <a:latin typeface="Times New Roman" panose="02020603050405020304"/>
                <a:ea typeface="Times New Roman" panose="02020603050405020304"/>
                <a:sym typeface="+mn-ea"/>
              </a:rPr>
              <a:t>PLMNe</a:t>
            </a:r>
            <a:r>
              <a:rPr lang="en-US" altLang="zh-CN" b="1" dirty="0">
                <a:latin typeface="Times New Roman" panose="02020603050405020304"/>
                <a:ea typeface="Times New Roman" panose="02020603050405020304"/>
                <a:sym typeface="+mn-ea"/>
              </a:rPr>
              <a:t> Load Control, Congestion and Overload Control</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dirty="0">
                <a:solidFill>
                  <a:schemeClr val="accent5"/>
                </a:solidFill>
                <a:latin typeface="Times New Roman" panose="02020603050405020304"/>
                <a:ea typeface="Times New Roman" panose="02020603050405020304"/>
                <a:sym typeface="+mn-ea"/>
              </a:rPr>
              <a:t>Satisfied.</a:t>
            </a:r>
            <a:r>
              <a:rPr lang="en-US" altLang="zh-CN" dirty="0">
                <a:latin typeface="Times New Roman" panose="02020603050405020304"/>
                <a:ea typeface="Times New Roman" panose="02020603050405020304"/>
                <a:sym typeface="+mn-ea"/>
              </a:rPr>
              <a:t> It’s clearly pointed out that </a:t>
            </a:r>
            <a:r>
              <a:rPr lang="en-US" altLang="zh-CN" i="1" dirty="0">
                <a:latin typeface="Times New Roman" panose="02020603050405020304"/>
                <a:ea typeface="Times New Roman" panose="02020603050405020304"/>
                <a:sym typeface="+mn-ea"/>
              </a:rPr>
              <a:t>“existing mechanisms defined for Control </a:t>
            </a:r>
            <a:r>
              <a:rPr lang="en-US" altLang="zh-CN" i="1" dirty="0" err="1">
                <a:latin typeface="Times New Roman" panose="02020603050405020304"/>
                <a:ea typeface="Times New Roman" panose="02020603050405020304"/>
                <a:sym typeface="+mn-ea"/>
              </a:rPr>
              <a:t>PLMNe</a:t>
            </a:r>
            <a:r>
              <a:rPr lang="en-US" altLang="zh-CN" i="1" dirty="0">
                <a:latin typeface="Times New Roman" panose="02020603050405020304"/>
                <a:ea typeface="Times New Roman" panose="02020603050405020304"/>
                <a:sym typeface="+mn-ea"/>
              </a:rPr>
              <a:t> load control, congestion and overload control in clause 5.19 can be used, as well as the access control and barring functionality described in clause 5.2.5, or Unified Access Control using the access categories as defined in TS 24.501 [47] can be used.” </a:t>
            </a:r>
            <a:r>
              <a:rPr lang="en-US" altLang="zh-CN" dirty="0">
                <a:latin typeface="Times New Roman" panose="02020603050405020304"/>
                <a:ea typeface="Times New Roman" panose="02020603050405020304"/>
                <a:sym typeface="+mn-ea"/>
              </a:rPr>
              <a:t>in Clause 5.30.3.4 (Network and cell (re-)selection and access control.</a:t>
            </a:r>
            <a:endParaRPr lang="en-US" altLang="zh-CN" sz="1400" dirty="0">
              <a:latin typeface="Times New Roman" panose="02020603050405020304"/>
              <a:ea typeface="Times New Roman" panose="02020603050405020304"/>
              <a:sym typeface="+mn-ea"/>
            </a:endParaRPr>
          </a:p>
          <a:p>
            <a:pPr marL="285750" indent="-285750" defTabSz="266700" fontAlgn="base" hangingPunct="0">
              <a:spcAft>
                <a:spcPts val="900"/>
              </a:spcAft>
              <a:buFont typeface="Arial" panose="020B0604020202020204" pitchFamily="34" charset="0"/>
              <a:buChar char="•"/>
            </a:pPr>
            <a:r>
              <a:rPr lang="en-US" altLang="zh-CN" b="1" dirty="0">
                <a:latin typeface="Times New Roman" panose="02020603050405020304"/>
                <a:ea typeface="Times New Roman" panose="02020603050405020304"/>
                <a:sym typeface="+mn-ea"/>
              </a:rPr>
              <a:t>Additional mechanisms can be implemented to ensure spreading of return of the Es to home network.</a:t>
            </a:r>
            <a:endParaRPr lang="en-US" altLang="zh-CN" b="1" dirty="0">
              <a:latin typeface="Times New Roman" panose="02020603050405020304"/>
              <a:ea typeface="Times New Roman" panose="02020603050405020304"/>
              <a:sym typeface="+mn-ea"/>
            </a:endParaRPr>
          </a:p>
          <a:p>
            <a:pPr defTabSz="266700" fontAlgn="base" hangingPunct="0">
              <a:spcAft>
                <a:spcPts val="900"/>
              </a:spcAft>
            </a:pPr>
            <a:r>
              <a:rPr lang="en-US" altLang="zh-CN" dirty="0">
                <a:solidFill>
                  <a:srgbClr val="FF0000"/>
                </a:solidFill>
                <a:latin typeface="Times New Roman" panose="02020603050405020304"/>
                <a:ea typeface="Times New Roman" panose="02020603050405020304"/>
                <a:sym typeface="+mn-ea"/>
              </a:rPr>
              <a:t>Not Sure. </a:t>
            </a:r>
            <a:r>
              <a:rPr lang="en-US" altLang="zh-CN" dirty="0">
                <a:solidFill>
                  <a:schemeClr val="tx1"/>
                </a:solidFill>
                <a:latin typeface="Times New Roman" panose="02020603050405020304"/>
                <a:ea typeface="Times New Roman" panose="02020603050405020304"/>
                <a:sym typeface="+mn-ea"/>
              </a:rPr>
              <a:t>This conclusion itself does not require 3GPP to standardize, and it is reflected in </a:t>
            </a:r>
            <a:r>
              <a:rPr lang="en-US" altLang="zh-CN" dirty="0">
                <a:latin typeface="Times New Roman" panose="02020603050405020304"/>
                <a:ea typeface="Times New Roman" panose="02020603050405020304"/>
                <a:sym typeface="+mn-ea"/>
              </a:rPr>
              <a:t>the Appendix N5: </a:t>
            </a:r>
            <a:r>
              <a:rPr lang="en-US" altLang="zh-CN" i="1" dirty="0">
                <a:latin typeface="Times New Roman" panose="02020603050405020304"/>
                <a:ea typeface="Times New Roman" panose="02020603050405020304"/>
                <a:sym typeface="+mn-ea"/>
              </a:rPr>
              <a:t>“ …For further enhancement of mitigation of </a:t>
            </a:r>
            <a:r>
              <a:rPr lang="en-US" altLang="zh-CN" i="1" dirty="0" err="1">
                <a:latin typeface="Times New Roman" panose="02020603050405020304"/>
                <a:ea typeface="Times New Roman" panose="02020603050405020304"/>
                <a:sym typeface="+mn-ea"/>
              </a:rPr>
              <a:t>signalling</a:t>
            </a:r>
            <a:r>
              <a:rPr lang="en-US" altLang="zh-CN" i="1" dirty="0">
                <a:latin typeface="Times New Roman" panose="02020603050405020304"/>
                <a:ea typeface="Times New Roman" panose="02020603050405020304"/>
                <a:sym typeface="+mn-ea"/>
              </a:rPr>
              <a:t> overload, additional mechanisms can be implemented to ensure  spreading of the load that returning Es cause. Such mechanisms are implementation-specific, but some guidelines that can be considered are described below: …”</a:t>
            </a:r>
            <a:endParaRPr lang="en-US" altLang="zh-CN" i="1" dirty="0">
              <a:latin typeface="Times New Roman" panose="02020603050405020304"/>
              <a:ea typeface="Times New Roman" panose="02020603050405020304"/>
              <a:sym typeface="+mn-ea"/>
            </a:endParaRPr>
          </a:p>
          <a:p>
            <a:pPr defTabSz="266700" fontAlgn="base" hangingPunct="0">
              <a:spcAft>
                <a:spcPts val="900"/>
              </a:spcAft>
            </a:pPr>
            <a:endParaRPr lang="en-US" altLang="zh-CN" sz="1400" dirty="0">
              <a:latin typeface="Times New Roman" panose="02020603050405020304"/>
              <a:ea typeface="Times New Roman" panose="02020603050405020304"/>
              <a:sym typeface="+mn-ea"/>
            </a:endParaRPr>
          </a:p>
        </p:txBody>
      </p:sp>
      <p:sp>
        <p:nvSpPr>
          <p:cNvPr id="5" name="文本框 29"/>
          <p:cNvSpPr/>
          <p:nvPr/>
        </p:nvSpPr>
        <p:spPr>
          <a:xfrm>
            <a:off x="562610" y="273685"/>
            <a:ext cx="8342630" cy="530860"/>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PALS</a:t>
            </a:r>
            <a:endParaRPr lang="en-US" sz="3200" dirty="0">
              <a:solidFill>
                <a:srgbClr val="FF0000"/>
              </a:solidFill>
              <a:latin typeface="Calibri" panose="020F0502020204030204"/>
              <a:ea typeface="Calibri" panose="020F0502020204030204"/>
              <a:cs typeface="Calibri" panose="020F0502020204030204"/>
              <a:sym typeface="+mn-ea"/>
            </a:endParaRPr>
          </a:p>
          <a:p>
            <a:pPr lvl="0" algn="ctr">
              <a:lnSpc>
                <a:spcPct val="90000"/>
              </a:lnSpc>
              <a:buClrTx/>
              <a:buSzTx/>
              <a:buFontTx/>
            </a:pPr>
            <a:r>
              <a:rPr lang="en-GB" altLang="zh-CN" dirty="0">
                <a:solidFill>
                  <a:srgbClr val="FF0000"/>
                </a:solidFill>
              </a:rPr>
              <a:t>According </a:t>
            </a:r>
            <a:r>
              <a:rPr lang="en-US" altLang="zh-CN" dirty="0">
                <a:solidFill>
                  <a:srgbClr val="FF0000"/>
                </a:solidFill>
              </a:rPr>
              <a:t>to </a:t>
            </a:r>
            <a:r>
              <a:rPr lang="en-GB" altLang="zh-CN" dirty="0">
                <a:solidFill>
                  <a:srgbClr val="FF0000"/>
                </a:solidFill>
              </a:rPr>
              <a:t>3GPP TR 23.700-08 Conclusions(8.3-8.6)</a:t>
            </a:r>
            <a:endParaRPr lang="en-US" altLang="zh-CN" sz="2100" b="1" dirty="0">
              <a:solidFill>
                <a:srgbClr val="FF0000"/>
              </a:solidFill>
              <a:latin typeface="微软雅黑" panose="020B0503020204020204" charset="-122"/>
              <a:ea typeface="微软雅黑" panose="020B0503020204020204" charset="-122"/>
              <a:cs typeface="+mj-cs"/>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00921" y="286665"/>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Calibri" panose="020F0502020204030204"/>
                <a:ea typeface="Calibri" panose="020F0502020204030204"/>
                <a:cs typeface="Calibri" panose="020F0502020204030204"/>
                <a:sym typeface="+mn-ea"/>
              </a:rPr>
              <a:t>Gap analysis: WiFi</a:t>
            </a:r>
            <a:endParaRPr lang="en-US" altLang="zh-CN" sz="2100" b="1" dirty="0">
              <a:solidFill>
                <a:schemeClr val="accent5"/>
              </a:solidFill>
              <a:latin typeface="微软雅黑" panose="020B0503020204020204" charset="-122"/>
              <a:ea typeface="微软雅黑" panose="020B0503020204020204" charset="-122"/>
              <a:cs typeface="+mj-cs"/>
              <a:sym typeface="+mn-ea"/>
            </a:endParaRPr>
          </a:p>
        </p:txBody>
      </p:sp>
      <p:sp>
        <p:nvSpPr>
          <p:cNvPr id="4" name="文本框 3"/>
          <p:cNvSpPr txBox="1"/>
          <p:nvPr/>
        </p:nvSpPr>
        <p:spPr>
          <a:xfrm>
            <a:off x="322580" y="817880"/>
            <a:ext cx="8534400" cy="3383280"/>
          </a:xfrm>
          <a:prstGeom prst="rect">
            <a:avLst/>
          </a:prstGeom>
        </p:spPr>
        <p:txBody>
          <a:bodyPr wrap="square">
            <a:noAutofit/>
          </a:bodyPr>
          <a:lstStyle/>
          <a:p>
            <a:pPr marL="0" indent="0" algn="l" defTabSz="266700" eaLnBrk="1" fontAlgn="auto" latinLnBrk="0" hangingPunct="1">
              <a:spcBef>
                <a:spcPts val="300"/>
              </a:spcBef>
              <a:spcAft>
                <a:spcPts val="300"/>
              </a:spcAft>
              <a:buSzTx/>
            </a:pPr>
            <a:r>
              <a:rPr sz="1600">
                <a:solidFill>
                  <a:schemeClr val="tx1"/>
                </a:solidFill>
                <a:latin typeface="Times New Roman" panose="02020603050405020304"/>
              </a:rPr>
              <a:t>1. Inter-factory interworking</a:t>
            </a:r>
            <a:r>
              <a:rPr lang="en-US" sz="1600">
                <a:solidFill>
                  <a:schemeClr val="tx1"/>
                </a:solidFill>
                <a:latin typeface="Times New Roman" panose="02020603050405020304"/>
              </a:rPr>
              <a:t>:</a:t>
            </a:r>
            <a:r>
              <a:rPr sz="1600">
                <a:solidFill>
                  <a:schemeClr val="tx1"/>
                </a:solidFill>
                <a:latin typeface="Times New Roman" panose="02020603050405020304"/>
              </a:rPr>
              <a:t> </a:t>
            </a:r>
            <a:r>
              <a:rPr lang="en-US" sz="1600">
                <a:solidFill>
                  <a:schemeClr val="tx1"/>
                </a:solidFill>
                <a:latin typeface="Times New Roman" panose="02020603050405020304"/>
              </a:rPr>
              <a:t>achieve by</a:t>
            </a:r>
            <a:r>
              <a:rPr lang="en-US" sz="1600">
                <a:solidFill>
                  <a:srgbClr val="FF0000"/>
                </a:solidFill>
                <a:latin typeface="Times New Roman" panose="02020603050405020304"/>
              </a:rPr>
              <a:t> </a:t>
            </a:r>
            <a:r>
              <a:rPr lang="en-US" sz="1600">
                <a:solidFill>
                  <a:schemeClr val="tx1"/>
                </a:solidFill>
                <a:latin typeface="Times New Roman" panose="02020603050405020304"/>
              </a:rPr>
              <a:t>dedicated</a:t>
            </a:r>
            <a:r>
              <a:rPr sz="1600">
                <a:solidFill>
                  <a:schemeClr val="tx1"/>
                </a:solidFill>
                <a:latin typeface="Times New Roman" panose="02020603050405020304"/>
              </a:rPr>
              <a:t> line or VPN</a:t>
            </a:r>
            <a:r>
              <a:rPr lang="en-US" sz="1600">
                <a:solidFill>
                  <a:schemeClr val="tx1"/>
                </a:solidFill>
                <a:latin typeface="Times New Roman" panose="02020603050405020304"/>
              </a:rPr>
              <a:t>.</a:t>
            </a:r>
            <a:r>
              <a:rPr sz="1600">
                <a:solidFill>
                  <a:schemeClr val="tx1"/>
                </a:solidFill>
                <a:latin typeface="Times New Roman" panose="02020603050405020304"/>
              </a:rPr>
              <a:t> </a:t>
            </a:r>
            <a:r>
              <a:rPr lang="en-US" sz="1600">
                <a:solidFill>
                  <a:schemeClr val="tx1"/>
                </a:solidFill>
                <a:latin typeface="Times New Roman" panose="02020603050405020304"/>
                <a:sym typeface="+mn-ea"/>
              </a:rPr>
              <a:t>Dedicated</a:t>
            </a:r>
            <a:r>
              <a:rPr sz="1600">
                <a:solidFill>
                  <a:schemeClr val="tx1"/>
                </a:solidFill>
                <a:latin typeface="Times New Roman" panose="02020603050405020304"/>
                <a:sym typeface="+mn-ea"/>
              </a:rPr>
              <a:t> line</a:t>
            </a:r>
            <a:r>
              <a:rPr sz="1600">
                <a:solidFill>
                  <a:schemeClr val="tx1"/>
                </a:solidFill>
                <a:latin typeface="Times New Roman" panose="02020603050405020304"/>
              </a:rPr>
              <a:t> is </a:t>
            </a:r>
            <a:r>
              <a:rPr lang="en-US" sz="1600">
                <a:solidFill>
                  <a:schemeClr val="tx1"/>
                </a:solidFill>
                <a:latin typeface="Times New Roman" panose="02020603050405020304"/>
              </a:rPr>
              <a:t>expensive.</a:t>
            </a:r>
            <a:r>
              <a:rPr sz="1600">
                <a:solidFill>
                  <a:schemeClr val="tx1"/>
                </a:solidFill>
                <a:latin typeface="Times New Roman" panose="02020603050405020304"/>
              </a:rPr>
              <a:t> VPN adopts packet encapsulation technology</a:t>
            </a:r>
            <a:r>
              <a:rPr lang="en-US" sz="1600">
                <a:solidFill>
                  <a:schemeClr val="tx1"/>
                </a:solidFill>
                <a:latin typeface="Times New Roman" panose="02020603050405020304"/>
              </a:rPr>
              <a:t> </a:t>
            </a:r>
            <a:r>
              <a:rPr sz="1600">
                <a:solidFill>
                  <a:schemeClr val="tx1"/>
                </a:solidFill>
                <a:latin typeface="Times New Roman" panose="02020603050405020304"/>
              </a:rPr>
              <a:t>and other mechanisms to ensure security. </a:t>
            </a:r>
            <a:r>
              <a:rPr lang="en-US" sz="1600">
                <a:solidFill>
                  <a:schemeClr val="tx1"/>
                </a:solidFill>
                <a:latin typeface="Times New Roman" panose="02020603050405020304"/>
              </a:rPr>
              <a:t>Mobile network has more safer mechanism than WiFi</a:t>
            </a:r>
            <a:r>
              <a:rPr sz="1600">
                <a:solidFill>
                  <a:schemeClr val="tx1"/>
                </a:solidFill>
                <a:latin typeface="Times New Roman" panose="02020603050405020304"/>
              </a:rPr>
              <a:t>.</a:t>
            </a:r>
            <a:endParaRPr sz="1600">
              <a:solidFill>
                <a:schemeClr val="tx1"/>
              </a:solidFill>
              <a:latin typeface="Times New Roman" panose="02020603050405020304"/>
            </a:endParaRPr>
          </a:p>
          <a:p>
            <a:pPr marL="0" indent="0" algn="l" defTabSz="266700" eaLnBrk="1" fontAlgn="auto" latinLnBrk="0" hangingPunct="1">
              <a:spcBef>
                <a:spcPts val="300"/>
              </a:spcBef>
              <a:spcAft>
                <a:spcPts val="300"/>
              </a:spcAft>
              <a:buSzTx/>
            </a:pPr>
            <a:r>
              <a:rPr sz="1600">
                <a:solidFill>
                  <a:schemeClr val="tx1"/>
                </a:solidFill>
                <a:latin typeface="Times New Roman" panose="02020603050405020304"/>
              </a:rPr>
              <a:t>2. Low security: Pre-shared key (PSK) access authentication, 802.1X access authentication and other schemes are used in WIFI. PSK authentication is easy to be brute-force cracked, ARP attacks</a:t>
            </a:r>
            <a:r>
              <a:rPr lang="en-US" sz="1600">
                <a:solidFill>
                  <a:schemeClr val="tx1"/>
                </a:solidFill>
                <a:latin typeface="Times New Roman" panose="02020603050405020304"/>
              </a:rPr>
              <a:t> and</a:t>
            </a:r>
            <a:r>
              <a:rPr sz="1600">
                <a:solidFill>
                  <a:schemeClr val="tx1"/>
                </a:solidFill>
                <a:latin typeface="Times New Roman" panose="02020603050405020304"/>
              </a:rPr>
              <a:t> DDoS attacks</a:t>
            </a:r>
            <a:r>
              <a:rPr lang="en-US" sz="1600">
                <a:solidFill>
                  <a:schemeClr val="tx1"/>
                </a:solidFill>
                <a:latin typeface="Times New Roman" panose="02020603050405020304"/>
              </a:rPr>
              <a:t>.</a:t>
            </a:r>
            <a:r>
              <a:rPr sz="1600">
                <a:solidFill>
                  <a:schemeClr val="tx1"/>
                </a:solidFill>
                <a:latin typeface="Times New Roman" panose="02020603050405020304"/>
              </a:rPr>
              <a:t> </a:t>
            </a:r>
            <a:r>
              <a:rPr lang="en-US" sz="1600">
                <a:solidFill>
                  <a:schemeClr val="tx1"/>
                </a:solidFill>
                <a:latin typeface="Times New Roman" panose="02020603050405020304"/>
              </a:rPr>
              <a:t>P</a:t>
            </a:r>
            <a:r>
              <a:rPr sz="1600">
                <a:solidFill>
                  <a:schemeClr val="tx1"/>
                </a:solidFill>
                <a:latin typeface="Times New Roman" panose="02020603050405020304"/>
              </a:rPr>
              <a:t>roduction data and sensitive enterprise information may </a:t>
            </a:r>
            <a:r>
              <a:rPr lang="en-US" sz="1600">
                <a:solidFill>
                  <a:schemeClr val="tx1"/>
                </a:solidFill>
                <a:latin typeface="Times New Roman" panose="02020603050405020304"/>
              </a:rPr>
              <a:t>be</a:t>
            </a:r>
            <a:r>
              <a:rPr sz="1600">
                <a:solidFill>
                  <a:schemeClr val="tx1"/>
                </a:solidFill>
                <a:latin typeface="Times New Roman" panose="02020603050405020304"/>
              </a:rPr>
              <a:t> stolen, or leaked during transmission. </a:t>
            </a:r>
            <a:endParaRPr sz="1600">
              <a:solidFill>
                <a:schemeClr val="tx1"/>
              </a:solidFill>
              <a:latin typeface="Times New Roman" panose="02020603050405020304"/>
            </a:endParaRPr>
          </a:p>
          <a:p>
            <a:pPr marL="0" indent="0" algn="l" defTabSz="266700" eaLnBrk="1" fontAlgn="auto" latinLnBrk="0" hangingPunct="1">
              <a:spcBef>
                <a:spcPts val="300"/>
              </a:spcBef>
              <a:spcAft>
                <a:spcPts val="300"/>
              </a:spcAft>
              <a:buSzTx/>
            </a:pPr>
            <a:r>
              <a:rPr sz="1600">
                <a:solidFill>
                  <a:schemeClr val="tx1"/>
                </a:solidFill>
                <a:latin typeface="Times New Roman" panose="02020603050405020304"/>
              </a:rPr>
              <a:t>3. Signal interference: WiFi frequency</a:t>
            </a:r>
            <a:r>
              <a:rPr lang="en-US" sz="1600">
                <a:solidFill>
                  <a:schemeClr val="tx1"/>
                </a:solidFill>
                <a:latin typeface="Times New Roman" panose="02020603050405020304"/>
              </a:rPr>
              <a:t> is 2.4GHz, </a:t>
            </a:r>
            <a:r>
              <a:rPr sz="1600">
                <a:solidFill>
                  <a:schemeClr val="tx1"/>
                </a:solidFill>
                <a:latin typeface="Times New Roman" panose="02020603050405020304"/>
              </a:rPr>
              <a:t>various metal equipment in the factory may reflect, scatter and absorb the signal of this frequency band, resulting in signal attenuation, affecting the quality and stability of wireless communication.</a:t>
            </a:r>
            <a:r>
              <a:rPr lang="en-US" sz="1600">
                <a:solidFill>
                  <a:schemeClr val="tx1"/>
                </a:solidFill>
                <a:latin typeface="Times New Roman" panose="02020603050405020304"/>
              </a:rPr>
              <a:t> </a:t>
            </a:r>
            <a:endParaRPr lang="en-US" sz="1600">
              <a:solidFill>
                <a:schemeClr val="tx1"/>
              </a:solidFill>
              <a:latin typeface="Times New Roman" panose="02020603050405020304"/>
              <a:ea typeface="宋体" panose="02010600030101010101" pitchFamily="2" charset="-122"/>
            </a:endParaRPr>
          </a:p>
          <a:p>
            <a:pPr marL="0" indent="0" algn="l" defTabSz="266700" eaLnBrk="1" fontAlgn="auto" latinLnBrk="0" hangingPunct="1">
              <a:spcBef>
                <a:spcPts val="300"/>
              </a:spcBef>
              <a:spcAft>
                <a:spcPts val="300"/>
              </a:spcAft>
              <a:buSzTx/>
            </a:pPr>
            <a:r>
              <a:rPr lang="en-US" sz="1600">
                <a:solidFill>
                  <a:schemeClr val="tx1"/>
                </a:solidFill>
                <a:latin typeface="Times New Roman" panose="02020603050405020304"/>
              </a:rPr>
              <a:t>4</a:t>
            </a:r>
            <a:r>
              <a:rPr sz="1600">
                <a:solidFill>
                  <a:schemeClr val="tx1"/>
                </a:solidFill>
                <a:latin typeface="Times New Roman" panose="02020603050405020304"/>
              </a:rPr>
              <a:t>. </a:t>
            </a:r>
            <a:r>
              <a:rPr lang="en-US" sz="1600">
                <a:solidFill>
                  <a:schemeClr val="tx1"/>
                </a:solidFill>
                <a:latin typeface="Times New Roman" panose="02020603050405020304"/>
              </a:rPr>
              <a:t>Number of connected d</a:t>
            </a:r>
            <a:r>
              <a:rPr sz="1600">
                <a:solidFill>
                  <a:schemeClr val="tx1"/>
                </a:solidFill>
                <a:latin typeface="Times New Roman" panose="02020603050405020304"/>
              </a:rPr>
              <a:t>evice restrictions: there is a certain limit on the number of connections of WiFi devices. </a:t>
            </a:r>
            <a:r>
              <a:rPr lang="en-US" sz="1600">
                <a:solidFill>
                  <a:schemeClr val="tx1"/>
                </a:solidFill>
                <a:latin typeface="Times New Roman" panose="02020603050405020304"/>
              </a:rPr>
              <a:t>It may lead to </a:t>
            </a:r>
            <a:r>
              <a:rPr sz="1600">
                <a:solidFill>
                  <a:schemeClr val="tx1"/>
                </a:solidFill>
                <a:latin typeface="Times New Roman" panose="02020603050405020304"/>
              </a:rPr>
              <a:t>network congestion, unstable connection or inability to connect.</a:t>
            </a:r>
            <a:endParaRPr lang="en-US" sz="1600">
              <a:solidFill>
                <a:schemeClr val="tx1"/>
              </a:solidFill>
              <a:latin typeface="Times New Roman" panose="02020603050405020304"/>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6390" y="294996"/>
            <a:ext cx="8600440" cy="581660"/>
          </a:xfrm>
        </p:spPr>
        <p:txBody>
          <a:bodyPr vert="horz" lIns="91440" tIns="45720" rIns="91440" bIns="45720" rtlCol="0" anchor="ctr"/>
          <a:lstStyle/>
          <a:p>
            <a:pPr algn="ctr">
              <a:lnSpc>
                <a:spcPct val="90000"/>
              </a:lnSpc>
              <a:buClrTx/>
              <a:buFontTx/>
            </a:pPr>
            <a:r>
              <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rPr>
              <a:t>Distributed Autonomous </a:t>
            </a:r>
            <a:r>
              <a:rPr lang="en-US" altLang="zh-CN" sz="3200" dirty="0" err="1">
                <a:solidFill>
                  <a:srgbClr val="FF0000"/>
                </a:solidFill>
                <a:latin typeface="Arial" panose="020B0604020202020204" pitchFamily="34" charset="0"/>
                <a:ea typeface="Calibri" panose="020F0502020204030204"/>
                <a:cs typeface="Arial" panose="020B0604020202020204" pitchFamily="34" charset="0"/>
                <a:sym typeface="+mn-ea"/>
              </a:rPr>
              <a:t>Sub-network</a:t>
            </a:r>
            <a:r>
              <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rPr>
              <a:t>: </a:t>
            </a:r>
            <a:br>
              <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rPr>
            </a:br>
            <a:r>
              <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rPr>
              <a:t>addressing the needs of vertical industries</a:t>
            </a:r>
            <a:endPar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endParaRPr>
          </a:p>
        </p:txBody>
      </p:sp>
      <p:sp>
        <p:nvSpPr>
          <p:cNvPr id="150" name="文本框 149"/>
          <p:cNvSpPr txBox="1"/>
          <p:nvPr/>
        </p:nvSpPr>
        <p:spPr>
          <a:xfrm>
            <a:off x="177800" y="1587258"/>
            <a:ext cx="8564245" cy="1367155"/>
          </a:xfrm>
          <a:prstGeom prst="rect">
            <a:avLst/>
          </a:prstGeom>
          <a:noFill/>
          <a:ln w="19050">
            <a:solidFill>
              <a:srgbClr val="0070C0"/>
            </a:solidFill>
          </a:ln>
        </p:spPr>
        <p:txBody>
          <a:bodyPr wrap="square" rtlCol="0" anchor="t">
            <a:spAutoFit/>
          </a:bodyPr>
          <a:lstStyle/>
          <a:p>
            <a:pPr marL="285750" indent="-285750" algn="l" eaLnBrk="1" fontAlgn="auto" latinLnBrk="0" hangingPunct="1">
              <a:lnSpc>
                <a:spcPct val="130000"/>
              </a:lnSpc>
              <a:spcBef>
                <a:spcPts val="300"/>
              </a:spcBef>
              <a:buClrTx/>
              <a:buSzTx/>
              <a:buFont typeface="Arial" panose="020B0604020202020204" pitchFamily="34" charset="0"/>
              <a:buChar char="•"/>
            </a:pPr>
            <a:r>
              <a:rPr sz="1200" b="1" dirty="0">
                <a:latin typeface="Arial" panose="020B0604020202020204" pitchFamily="34" charset="0"/>
                <a:ea typeface="微软雅黑" panose="020B0503020204020204" charset="-122"/>
                <a:cs typeface="Arial" panose="020B0604020202020204" pitchFamily="34" charset="0"/>
                <a:sym typeface="+mn-ea"/>
              </a:rPr>
              <a:t>Sub-network per Vertical: </a:t>
            </a:r>
            <a:r>
              <a:rPr sz="1200" dirty="0">
                <a:latin typeface="Arial" panose="020B0604020202020204" pitchFamily="34" charset="0"/>
                <a:ea typeface="微软雅黑" panose="020B0503020204020204" charset="-122"/>
                <a:cs typeface="Arial" panose="020B0604020202020204" pitchFamily="34" charset="0"/>
                <a:sym typeface="+mn-ea"/>
              </a:rPr>
              <a:t>have its own Sub-network</a:t>
            </a:r>
            <a:r>
              <a:rPr lang="en-US" sz="1200" dirty="0">
                <a:latin typeface="Arial" panose="020B0604020202020204" pitchFamily="34" charset="0"/>
                <a:ea typeface="微软雅黑" panose="020B0503020204020204" charset="-122"/>
                <a:cs typeface="Arial" panose="020B0604020202020204" pitchFamily="34" charset="0"/>
                <a:sym typeface="+mn-ea"/>
              </a:rPr>
              <a:t>s</a:t>
            </a:r>
            <a:r>
              <a:rPr sz="1200" dirty="0">
                <a:latin typeface="Arial" panose="020B0604020202020204" pitchFamily="34" charset="0"/>
                <a:ea typeface="微软雅黑" panose="020B0503020204020204" charset="-122"/>
                <a:cs typeface="Arial" panose="020B0604020202020204" pitchFamily="34" charset="0"/>
                <a:sym typeface="+mn-ea"/>
              </a:rPr>
              <a:t> with complete and minimal set of network </a:t>
            </a:r>
            <a:r>
              <a:rPr lang="en-US" sz="1200" dirty="0">
                <a:latin typeface="Arial" panose="020B0604020202020204" pitchFamily="34" charset="0"/>
                <a:ea typeface="微软雅黑" panose="020B0503020204020204" charset="-122"/>
                <a:cs typeface="Arial" panose="020B0604020202020204" pitchFamily="34" charset="0"/>
                <a:sym typeface="+mn-ea"/>
              </a:rPr>
              <a:t>features.</a:t>
            </a:r>
            <a:r>
              <a:rPr sz="1200" dirty="0">
                <a:latin typeface="Arial" panose="020B0604020202020204" pitchFamily="34" charset="0"/>
                <a:ea typeface="微软雅黑" panose="020B0503020204020204" charset="-122"/>
                <a:cs typeface="Arial" panose="020B0604020202020204" pitchFamily="34" charset="0"/>
                <a:sym typeface="+mn-ea"/>
              </a:rPr>
              <a:t> </a:t>
            </a:r>
            <a:r>
              <a:rPr lang="en-US" sz="1200" dirty="0">
                <a:latin typeface="Arial" panose="020B0604020202020204" pitchFamily="34" charset="0"/>
                <a:ea typeface="微软雅黑" panose="020B0503020204020204" charset="-122"/>
                <a:cs typeface="Arial" panose="020B0604020202020204" pitchFamily="34" charset="0"/>
                <a:sym typeface="+mn-ea"/>
              </a:rPr>
              <a:t>C</a:t>
            </a:r>
            <a:r>
              <a:rPr sz="1200" dirty="0">
                <a:latin typeface="Arial" panose="020B0604020202020204" pitchFamily="34" charset="0"/>
                <a:ea typeface="微软雅黑" panose="020B0503020204020204" charset="-122"/>
                <a:cs typeface="Arial" panose="020B0604020202020204" pitchFamily="34" charset="0"/>
                <a:sym typeface="+mn-ea"/>
              </a:rPr>
              <a:t>ustomization and local services provisioning</a:t>
            </a:r>
            <a:r>
              <a:rPr lang="en-US" sz="1200" dirty="0">
                <a:latin typeface="Arial" panose="020B0604020202020204" pitchFamily="34" charset="0"/>
                <a:ea typeface="微软雅黑" panose="020B0503020204020204" charset="-122"/>
                <a:cs typeface="Arial" panose="020B0604020202020204" pitchFamily="34" charset="0"/>
                <a:sym typeface="+mn-ea"/>
              </a:rPr>
              <a:t>, not just UPF deployment for vertical</a:t>
            </a:r>
            <a:r>
              <a:rPr sz="1200" dirty="0">
                <a:latin typeface="Arial" panose="020B0604020202020204" pitchFamily="34" charset="0"/>
                <a:ea typeface="微软雅黑" panose="020B0503020204020204" charset="-122"/>
                <a:cs typeface="Arial" panose="020B0604020202020204" pitchFamily="34" charset="0"/>
                <a:sym typeface="+mn-ea"/>
              </a:rPr>
              <a:t>.</a:t>
            </a:r>
            <a:endParaRPr sz="1200" dirty="0">
              <a:latin typeface="Arial" panose="020B0604020202020204" pitchFamily="34" charset="0"/>
              <a:ea typeface="微软雅黑" panose="020B0503020204020204" charset="-122"/>
              <a:cs typeface="Arial" panose="020B0604020202020204" pitchFamily="34" charset="0"/>
              <a:sym typeface="+mn-ea"/>
            </a:endParaRPr>
          </a:p>
          <a:p>
            <a:pPr marL="285750" indent="-285750" algn="l" eaLnBrk="1" fontAlgn="auto" latinLnBrk="0" hangingPunct="1">
              <a:lnSpc>
                <a:spcPct val="130000"/>
              </a:lnSpc>
              <a:spcBef>
                <a:spcPts val="300"/>
              </a:spcBef>
              <a:buClrTx/>
              <a:buSzTx/>
              <a:buFont typeface="Arial" panose="020B0604020202020204" pitchFamily="34" charset="0"/>
              <a:buChar char="•"/>
            </a:pPr>
            <a:r>
              <a:rPr sz="1200" b="1" dirty="0">
                <a:latin typeface="Arial" panose="020B0604020202020204" pitchFamily="34" charset="0"/>
                <a:ea typeface="微软雅黑" panose="020B0503020204020204" charset="-122"/>
                <a:cs typeface="Arial" panose="020B0604020202020204" pitchFamily="34" charset="0"/>
                <a:sym typeface="+mn-ea"/>
              </a:rPr>
              <a:t>Distributed Deployment: </a:t>
            </a:r>
            <a:r>
              <a:rPr sz="1200" dirty="0">
                <a:latin typeface="Arial" panose="020B0604020202020204" pitchFamily="34" charset="0"/>
                <a:ea typeface="微软雅黑" panose="020B0503020204020204" charset="-122"/>
                <a:cs typeface="Arial" panose="020B0604020202020204" pitchFamily="34" charset="0"/>
                <a:sym typeface="+mn-ea"/>
              </a:rPr>
              <a:t>close to the verticals</a:t>
            </a:r>
            <a:r>
              <a:rPr lang="en-US" sz="1200" dirty="0">
                <a:latin typeface="Arial" panose="020B0604020202020204" pitchFamily="34" charset="0"/>
                <a:ea typeface="微软雅黑" panose="020B0503020204020204" charset="-122"/>
                <a:cs typeface="Arial" panose="020B0604020202020204" pitchFamily="34" charset="0"/>
                <a:sym typeface="+mn-ea"/>
              </a:rPr>
              <a:t>. </a:t>
            </a:r>
            <a:r>
              <a:rPr lang="en-US" sz="1200">
                <a:latin typeface="Arial" panose="020B0604020202020204" pitchFamily="34" charset="0"/>
                <a:ea typeface="微软雅黑" panose="020B0503020204020204" charset="-122"/>
                <a:cs typeface="Arial" panose="020B0604020202020204" pitchFamily="34" charset="0"/>
                <a:sym typeface="+mn-ea"/>
              </a:rPr>
              <a:t>Sub-network </a:t>
            </a:r>
            <a:r>
              <a:rPr lang="en-US" sz="1200" dirty="0">
                <a:latin typeface="Arial" panose="020B0604020202020204" pitchFamily="34" charset="0"/>
                <a:ea typeface="微软雅黑" panose="020B0503020204020204" charset="-122"/>
                <a:cs typeface="Arial" panose="020B0604020202020204" pitchFamily="34" charset="0"/>
                <a:sym typeface="+mn-ea"/>
              </a:rPr>
              <a:t>makes </a:t>
            </a:r>
            <a:r>
              <a:rPr sz="1200" dirty="0">
                <a:latin typeface="Arial" panose="020B0604020202020204" pitchFamily="34" charset="0"/>
                <a:ea typeface="微软雅黑" panose="020B0503020204020204" charset="-122"/>
                <a:cs typeface="Arial" panose="020B0604020202020204" pitchFamily="34" charset="0"/>
                <a:sym typeface="+mn-ea"/>
              </a:rPr>
              <a:t>collaboration with other nodes</a:t>
            </a:r>
            <a:r>
              <a:rPr lang="en-US" sz="1200" dirty="0">
                <a:latin typeface="Arial" panose="020B0604020202020204" pitchFamily="34" charset="0"/>
                <a:ea typeface="微软雅黑" panose="020B0503020204020204" charset="-122"/>
                <a:cs typeface="Arial" panose="020B0604020202020204" pitchFamily="34" charset="0"/>
                <a:sym typeface="+mn-ea"/>
              </a:rPr>
              <a:t> and provide services together with other nodes.</a:t>
            </a:r>
            <a:endParaRPr sz="1200" dirty="0">
              <a:latin typeface="Arial" panose="020B0604020202020204" pitchFamily="34" charset="0"/>
              <a:ea typeface="微软雅黑" panose="020B0503020204020204" charset="-122"/>
              <a:cs typeface="Arial" panose="020B0604020202020204" pitchFamily="34" charset="0"/>
              <a:sym typeface="+mn-ea"/>
            </a:endParaRPr>
          </a:p>
          <a:p>
            <a:pPr marL="285750" indent="-285750" algn="l" eaLnBrk="1" fontAlgn="auto" latinLnBrk="0" hangingPunct="1">
              <a:lnSpc>
                <a:spcPct val="130000"/>
              </a:lnSpc>
              <a:spcBef>
                <a:spcPts val="300"/>
              </a:spcBef>
              <a:buClrTx/>
              <a:buSzTx/>
              <a:buFont typeface="Arial" panose="020B0604020202020204" pitchFamily="34" charset="0"/>
              <a:buChar char="•"/>
            </a:pPr>
            <a:r>
              <a:rPr sz="1200" b="1" dirty="0">
                <a:latin typeface="Arial" panose="020B0604020202020204" pitchFamily="34" charset="0"/>
                <a:ea typeface="微软雅黑" panose="020B0503020204020204" charset="-122"/>
                <a:cs typeface="Arial" panose="020B0604020202020204" pitchFamily="34" charset="0"/>
                <a:sym typeface="+mn-ea"/>
              </a:rPr>
              <a:t>Network Autonomy:</a:t>
            </a:r>
            <a:r>
              <a:rPr sz="1200" dirty="0">
                <a:latin typeface="Arial" panose="020B0604020202020204" pitchFamily="34" charset="0"/>
                <a:ea typeface="微软雅黑" panose="020B0503020204020204" charset="-122"/>
                <a:cs typeface="Arial" panose="020B0604020202020204" pitchFamily="34" charset="0"/>
                <a:sym typeface="+mn-ea"/>
              </a:rPr>
              <a:t> </a:t>
            </a:r>
            <a:r>
              <a:rPr lang="en-US" sz="1200" dirty="0">
                <a:latin typeface="Arial" panose="020B0604020202020204" pitchFamily="34" charset="0"/>
                <a:ea typeface="微软雅黑" panose="020B0503020204020204" charset="-122"/>
                <a:cs typeface="Arial" panose="020B0604020202020204" pitchFamily="34" charset="0"/>
                <a:sym typeface="+mn-ea"/>
              </a:rPr>
              <a:t>reduce complexity of</a:t>
            </a:r>
            <a:r>
              <a:rPr sz="1200" dirty="0">
                <a:latin typeface="Arial" panose="020B0604020202020204" pitchFamily="34" charset="0"/>
                <a:ea typeface="微软雅黑" panose="020B0503020204020204" charset="-122"/>
                <a:cs typeface="Arial" panose="020B0604020202020204" pitchFamily="34" charset="0"/>
                <a:sym typeface="+mn-ea"/>
              </a:rPr>
              <a:t> configuration</a:t>
            </a:r>
            <a:r>
              <a:rPr lang="en-US" sz="1200" dirty="0">
                <a:latin typeface="Arial" panose="020B0604020202020204" pitchFamily="34" charset="0"/>
                <a:ea typeface="微软雅黑" panose="020B0503020204020204" charset="-122"/>
                <a:cs typeface="Arial" panose="020B0604020202020204" pitchFamily="34" charset="0"/>
                <a:sym typeface="+mn-ea"/>
              </a:rPr>
              <a:t> and deployment for MNO</a:t>
            </a:r>
            <a:r>
              <a:rPr sz="1200" dirty="0">
                <a:latin typeface="Arial" panose="020B0604020202020204" pitchFamily="34" charset="0"/>
                <a:ea typeface="微软雅黑" panose="020B0503020204020204" charset="-122"/>
                <a:cs typeface="Arial" panose="020B0604020202020204" pitchFamily="34" charset="0"/>
                <a:sym typeface="+mn-ea"/>
              </a:rPr>
              <a:t>, high resilience</a:t>
            </a:r>
            <a:r>
              <a:rPr lang="en-US" sz="1200" dirty="0">
                <a:latin typeface="Arial" panose="020B0604020202020204" pitchFamily="34" charset="0"/>
                <a:ea typeface="微软雅黑" panose="020B0503020204020204" charset="-122"/>
                <a:cs typeface="Arial" panose="020B0604020202020204" pitchFamily="34" charset="0"/>
                <a:sym typeface="+mn-ea"/>
              </a:rPr>
              <a:t>.</a:t>
            </a:r>
            <a:endParaRPr lang="en-US" sz="1200" dirty="0">
              <a:latin typeface="Arial" panose="020B0604020202020204" pitchFamily="34" charset="0"/>
              <a:ea typeface="微软雅黑" panose="020B0503020204020204" charset="-122"/>
              <a:cs typeface="Arial" panose="020B0604020202020204" pitchFamily="34" charset="0"/>
              <a:sym typeface="+mn-ea"/>
            </a:endParaRPr>
          </a:p>
        </p:txBody>
      </p:sp>
      <p:sp>
        <p:nvSpPr>
          <p:cNvPr id="5" name="文本框 4"/>
          <p:cNvSpPr txBox="1"/>
          <p:nvPr/>
        </p:nvSpPr>
        <p:spPr>
          <a:xfrm>
            <a:off x="177800" y="3320173"/>
            <a:ext cx="8563610" cy="1501140"/>
          </a:xfrm>
          <a:prstGeom prst="rect">
            <a:avLst/>
          </a:prstGeom>
          <a:noFill/>
          <a:ln w="19050">
            <a:solidFill>
              <a:srgbClr val="0070C0"/>
            </a:solidFill>
          </a:ln>
        </p:spPr>
        <p:txBody>
          <a:bodyPr wrap="square" rtlCol="0" anchor="t">
            <a:noAutofit/>
          </a:bodyPr>
          <a:lstStyle>
            <a:defPPr>
              <a:defRPr lang="en-US"/>
            </a:defPPr>
            <a:lvl1pPr marL="285750" indent="-285750">
              <a:lnSpc>
                <a:spcPct val="130000"/>
              </a:lnSpc>
              <a:buFont typeface="Arial" panose="020B0604020202020204" pitchFamily="34" charset="0"/>
              <a:buChar char="•"/>
              <a:defRPr sz="1400">
                <a:latin typeface="微软雅黑" panose="020B0503020204020204" charset="-122"/>
                <a:ea typeface="微软雅黑" panose="020B0503020204020204" charset="-122"/>
                <a:cs typeface="微软雅黑" panose="020B0503020204020204" charset="-122"/>
              </a:defRPr>
            </a:lvl1pPr>
          </a:lstStyle>
          <a:p>
            <a:pPr eaLnBrk="1" fontAlgn="auto" latinLnBrk="0" hangingPunct="1">
              <a:lnSpc>
                <a:spcPct val="130000"/>
              </a:lnSpc>
              <a:spcBef>
                <a:spcPts val="300"/>
              </a:spcBef>
            </a:pPr>
            <a:r>
              <a:rPr sz="1200" b="1" dirty="0">
                <a:latin typeface="Arial" panose="020B0604020202020204" pitchFamily="34" charset="0"/>
                <a:cs typeface="Arial" panose="020B0604020202020204" pitchFamily="34" charset="0"/>
                <a:sym typeface="+mn-ea"/>
              </a:rPr>
              <a:t>New </a:t>
            </a:r>
            <a:r>
              <a:rPr lang="en-US" sz="1200" b="1" dirty="0">
                <a:latin typeface="Arial" panose="020B0604020202020204" pitchFamily="34" charset="0"/>
                <a:cs typeface="Arial" panose="020B0604020202020204" pitchFamily="34" charset="0"/>
                <a:sym typeface="+mn-ea"/>
              </a:rPr>
              <a:t>type</a:t>
            </a:r>
            <a:r>
              <a:rPr sz="1200" b="1" dirty="0">
                <a:latin typeface="Arial" panose="020B0604020202020204" pitchFamily="34" charset="0"/>
                <a:cs typeface="Arial" panose="020B0604020202020204" pitchFamily="34" charset="0"/>
                <a:sym typeface="+mn-ea"/>
              </a:rPr>
              <a:t> of </a:t>
            </a:r>
            <a:r>
              <a:rPr lang="en-US" sz="1200" b="1" dirty="0">
                <a:latin typeface="Arial" panose="020B0604020202020204" pitchFamily="34" charset="0"/>
                <a:cs typeface="Arial" panose="020B0604020202020204" pitchFamily="34" charset="0"/>
                <a:sym typeface="+mn-ea"/>
              </a:rPr>
              <a:t>networking</a:t>
            </a:r>
            <a:r>
              <a:rPr sz="1200" dirty="0">
                <a:latin typeface="Arial" panose="020B0604020202020204" pitchFamily="34" charset="0"/>
                <a:cs typeface="Arial" panose="020B0604020202020204" pitchFamily="34" charset="0"/>
                <a:sym typeface="+mn-ea"/>
              </a:rPr>
              <a:t>, different from slicing, NPN, etc..  </a:t>
            </a:r>
            <a:endParaRPr sz="1200" dirty="0">
              <a:latin typeface="Arial" panose="020B0604020202020204" pitchFamily="34" charset="0"/>
              <a:cs typeface="Arial" panose="020B0604020202020204" pitchFamily="34" charset="0"/>
              <a:sym typeface="+mn-ea"/>
            </a:endParaRPr>
          </a:p>
          <a:p>
            <a:pPr eaLnBrk="1" fontAlgn="auto" latinLnBrk="0" hangingPunct="1">
              <a:lnSpc>
                <a:spcPct val="130000"/>
              </a:lnSpc>
              <a:spcBef>
                <a:spcPts val="300"/>
              </a:spcBef>
            </a:pPr>
            <a:r>
              <a:rPr sz="1200" b="1" dirty="0">
                <a:latin typeface="Arial" panose="020B0604020202020204" pitchFamily="34" charset="0"/>
                <a:cs typeface="Arial" panose="020B0604020202020204" pitchFamily="34" charset="0"/>
                <a:sym typeface="+mn-ea"/>
              </a:rPr>
              <a:t>New </a:t>
            </a:r>
            <a:r>
              <a:rPr lang="en-US" sz="1200" b="1" dirty="0">
                <a:latin typeface="Arial" panose="020B0604020202020204" pitchFamily="34" charset="0"/>
                <a:cs typeface="Arial" panose="020B0604020202020204" pitchFamily="34" charset="0"/>
                <a:sym typeface="+mn-ea"/>
              </a:rPr>
              <a:t>coordination</a:t>
            </a:r>
            <a:r>
              <a:rPr sz="1200" b="1" dirty="0">
                <a:latin typeface="Arial" panose="020B0604020202020204" pitchFamily="34" charset="0"/>
                <a:cs typeface="Arial" panose="020B0604020202020204" pitchFamily="34" charset="0"/>
                <a:sym typeface="+mn-ea"/>
              </a:rPr>
              <a:t> mechanisms</a:t>
            </a:r>
            <a:r>
              <a:rPr lang="en-US" sz="1200" b="1" dirty="0">
                <a:latin typeface="Arial" panose="020B0604020202020204" pitchFamily="34" charset="0"/>
                <a:cs typeface="Arial" panose="020B0604020202020204" pitchFamily="34" charset="0"/>
                <a:sym typeface="+mn-ea"/>
              </a:rPr>
              <a:t> between </a:t>
            </a:r>
            <a:r>
              <a:rPr lang="en-US" sz="1200" b="1" dirty="0" err="1">
                <a:latin typeface="Arial" panose="020B0604020202020204" pitchFamily="34" charset="0"/>
                <a:cs typeface="Arial" panose="020B0604020202020204" pitchFamily="34" charset="0"/>
                <a:sym typeface="+mn-ea"/>
              </a:rPr>
              <a:t>Sub-network</a:t>
            </a:r>
            <a:r>
              <a:rPr sz="1200" dirty="0">
                <a:latin typeface="Arial" panose="020B0604020202020204" pitchFamily="34" charset="0"/>
                <a:cs typeface="Arial" panose="020B0604020202020204" pitchFamily="34" charset="0"/>
                <a:sym typeface="+mn-ea"/>
              </a:rPr>
              <a:t>, e.g., each Sub-network has an agent responsible for topology, capability negotiation, and signaling.  </a:t>
            </a:r>
            <a:endParaRPr sz="1200" dirty="0">
              <a:latin typeface="Arial" panose="020B0604020202020204" pitchFamily="34" charset="0"/>
              <a:cs typeface="Arial" panose="020B0604020202020204" pitchFamily="34" charset="0"/>
              <a:sym typeface="+mn-ea"/>
            </a:endParaRPr>
          </a:p>
          <a:p>
            <a:pPr eaLnBrk="1" fontAlgn="auto" latinLnBrk="0" hangingPunct="1">
              <a:lnSpc>
                <a:spcPct val="130000"/>
              </a:lnSpc>
              <a:spcBef>
                <a:spcPts val="300"/>
              </a:spcBef>
            </a:pPr>
            <a:r>
              <a:rPr lang="en-US" sz="1200" b="1" dirty="0">
                <a:latin typeface="Arial" panose="020B0604020202020204" pitchFamily="34" charset="0"/>
                <a:cs typeface="Arial" panose="020B0604020202020204" pitchFamily="34" charset="0"/>
                <a:sym typeface="+mn-ea"/>
              </a:rPr>
              <a:t>Flexible networking and network function combination</a:t>
            </a:r>
            <a:r>
              <a:rPr sz="1200" dirty="0">
                <a:latin typeface="Arial" panose="020B0604020202020204" pitchFamily="34" charset="0"/>
                <a:cs typeface="Arial" panose="020B0604020202020204" pitchFamily="34" charset="0"/>
                <a:sym typeface="+mn-ea"/>
              </a:rPr>
              <a:t>, where AMF/SMF/UDM/UPF can be aggregated into a basic NF, but provide open interfaces to support the rapid introduction of new NFs/Services.</a:t>
            </a:r>
            <a:endParaRPr sz="1200" dirty="0">
              <a:latin typeface="Arial" panose="020B0604020202020204" pitchFamily="34" charset="0"/>
              <a:cs typeface="Arial" panose="020B0604020202020204" pitchFamily="34" charset="0"/>
              <a:sym typeface="+mn-ea"/>
            </a:endParaRPr>
          </a:p>
        </p:txBody>
      </p:sp>
      <p:sp>
        <p:nvSpPr>
          <p:cNvPr id="370" name="矩形 369"/>
          <p:cNvSpPr/>
          <p:nvPr/>
        </p:nvSpPr>
        <p:spPr>
          <a:xfrm>
            <a:off x="177165" y="1284998"/>
            <a:ext cx="2146300" cy="302260"/>
          </a:xfrm>
          <a:prstGeom prst="rect">
            <a:avLst/>
          </a:prstGeom>
        </p:spPr>
        <p:style>
          <a:lnRef idx="0">
            <a:srgbClr val="FFFFFF"/>
          </a:lnRef>
          <a:fillRef idx="1">
            <a:schemeClr val="accent1"/>
          </a:fillRef>
          <a:effectRef idx="1">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fontAlgn="base">
              <a:buClrTx/>
              <a:buSzTx/>
              <a:buFontTx/>
              <a:defRPr/>
            </a:pPr>
            <a:r>
              <a:rPr lang="en-US"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rPr>
              <a:t>Motivation</a:t>
            </a:r>
            <a:endParaRPr lang="en-US"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endParaRPr>
          </a:p>
        </p:txBody>
      </p:sp>
      <p:sp>
        <p:nvSpPr>
          <p:cNvPr id="371" name="矩形 370"/>
          <p:cNvSpPr/>
          <p:nvPr/>
        </p:nvSpPr>
        <p:spPr>
          <a:xfrm>
            <a:off x="194945" y="3022358"/>
            <a:ext cx="2120900" cy="313690"/>
          </a:xfrm>
          <a:prstGeom prst="rect">
            <a:avLst/>
          </a:prstGeom>
        </p:spPr>
        <p:style>
          <a:lnRef idx="0">
            <a:srgbClr val="FFFFFF"/>
          </a:lnRef>
          <a:fillRef idx="1">
            <a:schemeClr val="accent1"/>
          </a:fillRef>
          <a:effectRef idx="1">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fontAlgn="base">
              <a:buClrTx/>
              <a:buSzTx/>
              <a:buFontTx/>
              <a:defRPr/>
            </a:pPr>
            <a:r>
              <a:rPr lang="en-US"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rPr>
              <a:t>New mechanisms</a:t>
            </a:r>
            <a:endParaRPr lang="en-US"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文本框 420"/>
          <p:cNvSpPr txBox="1"/>
          <p:nvPr/>
        </p:nvSpPr>
        <p:spPr>
          <a:xfrm>
            <a:off x="4688205" y="672465"/>
            <a:ext cx="4241800" cy="3086100"/>
          </a:xfrm>
          <a:prstGeom prst="rect">
            <a:avLst/>
          </a:prstGeom>
          <a:noFill/>
          <a:ln w="19050">
            <a:solidFill>
              <a:srgbClr val="0070C0"/>
            </a:solidFill>
          </a:ln>
        </p:spPr>
        <p:txBody>
          <a:bodyPr wrap="square" rtlCol="0" anchor="t">
            <a:noAutofit/>
          </a:bodyPr>
          <a:lstStyle/>
          <a:p>
            <a:pPr marL="0" indent="0" algn="l" eaLnBrk="1" fontAlgn="auto" latinLnBrk="0" hangingPunct="1">
              <a:lnSpc>
                <a:spcPct val="100000"/>
              </a:lnSpc>
              <a:spcBef>
                <a:spcPts val="300"/>
              </a:spcBef>
              <a:buClrTx/>
              <a:buSzTx/>
              <a:buFont typeface="Arial" panose="020B0604020202020204" pitchFamily="34" charset="0"/>
              <a:buNone/>
            </a:pPr>
            <a:endParaRPr lang="en-US" sz="1200" dirty="0">
              <a:latin typeface="Arial" panose="020B0604020202020204" pitchFamily="34" charset="0"/>
              <a:ea typeface="微软雅黑" panose="020B0503020204020204" charset="-122"/>
              <a:cs typeface="Arial" panose="020B0604020202020204" pitchFamily="34" charset="0"/>
              <a:sym typeface="+mn-ea"/>
            </a:endParaRPr>
          </a:p>
        </p:txBody>
      </p:sp>
      <p:sp>
        <p:nvSpPr>
          <p:cNvPr id="333" name="文本框 29"/>
          <p:cNvSpPr/>
          <p:nvPr/>
        </p:nvSpPr>
        <p:spPr>
          <a:xfrm>
            <a:off x="400782" y="136509"/>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Typical Use case </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420" name="文本框 419"/>
          <p:cNvSpPr txBox="1"/>
          <p:nvPr/>
        </p:nvSpPr>
        <p:spPr>
          <a:xfrm>
            <a:off x="213995" y="654050"/>
            <a:ext cx="4241800" cy="3086100"/>
          </a:xfrm>
          <a:prstGeom prst="rect">
            <a:avLst/>
          </a:prstGeom>
          <a:noFill/>
          <a:ln w="19050">
            <a:solidFill>
              <a:srgbClr val="0070C0"/>
            </a:solidFill>
          </a:ln>
        </p:spPr>
        <p:txBody>
          <a:bodyPr wrap="square" rtlCol="0" anchor="t">
            <a:noAutofit/>
          </a:bodyPr>
          <a:lstStyle/>
          <a:p>
            <a:pPr marL="0" indent="0" algn="l" eaLnBrk="1" fontAlgn="auto" latinLnBrk="0" hangingPunct="1">
              <a:lnSpc>
                <a:spcPct val="100000"/>
              </a:lnSpc>
              <a:spcBef>
                <a:spcPts val="300"/>
              </a:spcBef>
              <a:buClrTx/>
              <a:buSzTx/>
              <a:buFont typeface="Arial" panose="020B0604020202020204" pitchFamily="34" charset="0"/>
              <a:buNone/>
            </a:pPr>
            <a:endParaRPr lang="en-US" sz="1200" dirty="0">
              <a:latin typeface="Arial" panose="020B0604020202020204" pitchFamily="34" charset="0"/>
              <a:ea typeface="微软雅黑" panose="020B0503020204020204" charset="-122"/>
              <a:cs typeface="Arial" panose="020B0604020202020204" pitchFamily="34" charset="0"/>
              <a:sym typeface="+mn-ea"/>
            </a:endParaRPr>
          </a:p>
        </p:txBody>
      </p:sp>
      <p:pic>
        <p:nvPicPr>
          <p:cNvPr id="334" name="图片 333"/>
          <p:cNvPicPr>
            <a:picLocks noChangeAspect="1"/>
          </p:cNvPicPr>
          <p:nvPr/>
        </p:nvPicPr>
        <p:blipFill>
          <a:blip r:embed="rId1"/>
          <a:stretch>
            <a:fillRect/>
          </a:stretch>
        </p:blipFill>
        <p:spPr>
          <a:xfrm>
            <a:off x="255270" y="1027430"/>
            <a:ext cx="4127500" cy="2673350"/>
          </a:xfrm>
          <a:prstGeom prst="rect">
            <a:avLst/>
          </a:prstGeom>
        </p:spPr>
      </p:pic>
      <p:grpSp>
        <p:nvGrpSpPr>
          <p:cNvPr id="346" name="组合 345"/>
          <p:cNvGrpSpPr/>
          <p:nvPr/>
        </p:nvGrpSpPr>
        <p:grpSpPr>
          <a:xfrm>
            <a:off x="4798060" y="1410335"/>
            <a:ext cx="4034790" cy="1893570"/>
            <a:chOff x="732" y="1411"/>
            <a:chExt cx="17574" cy="7298"/>
          </a:xfrm>
        </p:grpSpPr>
        <p:sp>
          <p:nvSpPr>
            <p:cNvPr id="347" name="Freeform 14"/>
            <p:cNvSpPr/>
            <p:nvPr/>
          </p:nvSpPr>
          <p:spPr bwMode="auto">
            <a:xfrm>
              <a:off x="1993" y="1411"/>
              <a:ext cx="15428" cy="1987"/>
            </a:xfrm>
            <a:custGeom>
              <a:avLst/>
              <a:gdLst/>
              <a:ahLst/>
              <a:cxnLst>
                <a:cxn ang="0">
                  <a:pos x="2259" y="452"/>
                </a:cxn>
                <a:cxn ang="0">
                  <a:pos x="2271" y="390"/>
                </a:cxn>
                <a:cxn ang="0">
                  <a:pos x="2269" y="365"/>
                </a:cxn>
                <a:cxn ang="0">
                  <a:pos x="2259" y="329"/>
                </a:cxn>
                <a:cxn ang="0">
                  <a:pos x="2224" y="274"/>
                </a:cxn>
                <a:cxn ang="0">
                  <a:pos x="2157" y="218"/>
                </a:cxn>
                <a:cxn ang="0">
                  <a:pos x="2066" y="177"/>
                </a:cxn>
                <a:cxn ang="0">
                  <a:pos x="1958" y="151"/>
                </a:cxn>
                <a:cxn ang="0">
                  <a:pos x="1879" y="147"/>
                </a:cxn>
                <a:cxn ang="0">
                  <a:pos x="1777" y="156"/>
                </a:cxn>
                <a:cxn ang="0">
                  <a:pos x="1686" y="178"/>
                </a:cxn>
                <a:cxn ang="0">
                  <a:pos x="1632" y="202"/>
                </a:cxn>
                <a:cxn ang="0">
                  <a:pos x="1556" y="138"/>
                </a:cxn>
                <a:cxn ang="0">
                  <a:pos x="1460" y="85"/>
                </a:cxn>
                <a:cxn ang="0">
                  <a:pos x="1349" y="43"/>
                </a:cxn>
                <a:cxn ang="0">
                  <a:pos x="1222" y="13"/>
                </a:cxn>
                <a:cxn ang="0">
                  <a:pos x="1086" y="0"/>
                </a:cxn>
                <a:cxn ang="0">
                  <a:pos x="1005" y="0"/>
                </a:cxn>
                <a:cxn ang="0">
                  <a:pos x="908" y="6"/>
                </a:cxn>
                <a:cxn ang="0">
                  <a:pos x="730" y="42"/>
                </a:cxn>
                <a:cxn ang="0">
                  <a:pos x="651" y="70"/>
                </a:cxn>
                <a:cxn ang="0">
                  <a:pos x="578" y="103"/>
                </a:cxn>
                <a:cxn ang="0">
                  <a:pos x="515" y="142"/>
                </a:cxn>
                <a:cxn ang="0">
                  <a:pos x="461" y="185"/>
                </a:cxn>
                <a:cxn ang="0">
                  <a:pos x="419" y="233"/>
                </a:cxn>
                <a:cxn ang="0">
                  <a:pos x="388" y="284"/>
                </a:cxn>
                <a:cxn ang="0">
                  <a:pos x="368" y="338"/>
                </a:cxn>
                <a:cxn ang="0">
                  <a:pos x="328" y="360"/>
                </a:cxn>
                <a:cxn ang="0">
                  <a:pos x="222" y="381"/>
                </a:cxn>
                <a:cxn ang="0">
                  <a:pos x="132" y="419"/>
                </a:cxn>
                <a:cxn ang="0">
                  <a:pos x="62" y="471"/>
                </a:cxn>
                <a:cxn ang="0">
                  <a:pos x="17" y="534"/>
                </a:cxn>
                <a:cxn ang="0">
                  <a:pos x="3" y="580"/>
                </a:cxn>
                <a:cxn ang="0">
                  <a:pos x="0" y="604"/>
                </a:cxn>
                <a:cxn ang="0">
                  <a:pos x="15" y="670"/>
                </a:cxn>
                <a:cxn ang="0">
                  <a:pos x="54" y="730"/>
                </a:cxn>
                <a:cxn ang="0">
                  <a:pos x="117" y="779"/>
                </a:cxn>
                <a:cxn ang="0">
                  <a:pos x="196" y="818"/>
                </a:cxn>
                <a:cxn ang="0">
                  <a:pos x="290" y="844"/>
                </a:cxn>
                <a:cxn ang="0">
                  <a:pos x="2124" y="851"/>
                </a:cxn>
                <a:cxn ang="0">
                  <a:pos x="2157" y="851"/>
                </a:cxn>
                <a:cxn ang="0">
                  <a:pos x="2248" y="836"/>
                </a:cxn>
                <a:cxn ang="0">
                  <a:pos x="2328" y="806"/>
                </a:cxn>
                <a:cxn ang="0">
                  <a:pos x="2389" y="764"/>
                </a:cxn>
                <a:cxn ang="0">
                  <a:pos x="2429" y="712"/>
                </a:cxn>
                <a:cxn ang="0">
                  <a:pos x="2444" y="654"/>
                </a:cxn>
                <a:cxn ang="0">
                  <a:pos x="2440" y="622"/>
                </a:cxn>
                <a:cxn ang="0">
                  <a:pos x="2422" y="580"/>
                </a:cxn>
                <a:cxn ang="0">
                  <a:pos x="2389" y="543"/>
                </a:cxn>
                <a:cxn ang="0">
                  <a:pos x="2346" y="510"/>
                </a:cxn>
                <a:cxn ang="0">
                  <a:pos x="2290" y="483"/>
                </a:cxn>
                <a:cxn ang="0">
                  <a:pos x="2250" y="470"/>
                </a:cxn>
              </a:cxnLst>
              <a:rect l="0" t="0" r="r" b="b"/>
              <a:pathLst>
                <a:path w="2444" h="851">
                  <a:moveTo>
                    <a:pt x="2250" y="470"/>
                  </a:moveTo>
                  <a:lnTo>
                    <a:pt x="2250" y="470"/>
                  </a:lnTo>
                  <a:lnTo>
                    <a:pt x="2259" y="452"/>
                  </a:lnTo>
                  <a:lnTo>
                    <a:pt x="2266" y="431"/>
                  </a:lnTo>
                  <a:lnTo>
                    <a:pt x="2269" y="411"/>
                  </a:lnTo>
                  <a:lnTo>
                    <a:pt x="2271" y="390"/>
                  </a:lnTo>
                  <a:lnTo>
                    <a:pt x="2271" y="390"/>
                  </a:lnTo>
                  <a:lnTo>
                    <a:pt x="2271" y="378"/>
                  </a:lnTo>
                  <a:lnTo>
                    <a:pt x="2269" y="365"/>
                  </a:lnTo>
                  <a:lnTo>
                    <a:pt x="2266" y="353"/>
                  </a:lnTo>
                  <a:lnTo>
                    <a:pt x="2263" y="341"/>
                  </a:lnTo>
                  <a:lnTo>
                    <a:pt x="2259" y="329"/>
                  </a:lnTo>
                  <a:lnTo>
                    <a:pt x="2254" y="319"/>
                  </a:lnTo>
                  <a:lnTo>
                    <a:pt x="2241" y="296"/>
                  </a:lnTo>
                  <a:lnTo>
                    <a:pt x="2224" y="274"/>
                  </a:lnTo>
                  <a:lnTo>
                    <a:pt x="2205" y="254"/>
                  </a:lnTo>
                  <a:lnTo>
                    <a:pt x="2181" y="235"/>
                  </a:lnTo>
                  <a:lnTo>
                    <a:pt x="2157" y="218"/>
                  </a:lnTo>
                  <a:lnTo>
                    <a:pt x="2129" y="202"/>
                  </a:lnTo>
                  <a:lnTo>
                    <a:pt x="2099" y="188"/>
                  </a:lnTo>
                  <a:lnTo>
                    <a:pt x="2066" y="177"/>
                  </a:lnTo>
                  <a:lnTo>
                    <a:pt x="2032" y="166"/>
                  </a:lnTo>
                  <a:lnTo>
                    <a:pt x="1996" y="157"/>
                  </a:lnTo>
                  <a:lnTo>
                    <a:pt x="1958" y="151"/>
                  </a:lnTo>
                  <a:lnTo>
                    <a:pt x="1919" y="148"/>
                  </a:lnTo>
                  <a:lnTo>
                    <a:pt x="1879" y="147"/>
                  </a:lnTo>
                  <a:lnTo>
                    <a:pt x="1879" y="147"/>
                  </a:lnTo>
                  <a:lnTo>
                    <a:pt x="1845" y="148"/>
                  </a:lnTo>
                  <a:lnTo>
                    <a:pt x="1810" y="151"/>
                  </a:lnTo>
                  <a:lnTo>
                    <a:pt x="1777" y="156"/>
                  </a:lnTo>
                  <a:lnTo>
                    <a:pt x="1746" y="162"/>
                  </a:lnTo>
                  <a:lnTo>
                    <a:pt x="1714" y="169"/>
                  </a:lnTo>
                  <a:lnTo>
                    <a:pt x="1686" y="178"/>
                  </a:lnTo>
                  <a:lnTo>
                    <a:pt x="1658" y="190"/>
                  </a:lnTo>
                  <a:lnTo>
                    <a:pt x="1632" y="202"/>
                  </a:lnTo>
                  <a:lnTo>
                    <a:pt x="1632" y="202"/>
                  </a:lnTo>
                  <a:lnTo>
                    <a:pt x="1608" y="180"/>
                  </a:lnTo>
                  <a:lnTo>
                    <a:pt x="1583" y="159"/>
                  </a:lnTo>
                  <a:lnTo>
                    <a:pt x="1556" y="138"/>
                  </a:lnTo>
                  <a:lnTo>
                    <a:pt x="1526" y="120"/>
                  </a:lnTo>
                  <a:lnTo>
                    <a:pt x="1495" y="102"/>
                  </a:lnTo>
                  <a:lnTo>
                    <a:pt x="1460" y="85"/>
                  </a:lnTo>
                  <a:lnTo>
                    <a:pt x="1426" y="69"/>
                  </a:lnTo>
                  <a:lnTo>
                    <a:pt x="1388" y="55"/>
                  </a:lnTo>
                  <a:lnTo>
                    <a:pt x="1349" y="43"/>
                  </a:lnTo>
                  <a:lnTo>
                    <a:pt x="1308" y="31"/>
                  </a:lnTo>
                  <a:lnTo>
                    <a:pt x="1266" y="22"/>
                  </a:lnTo>
                  <a:lnTo>
                    <a:pt x="1222" y="13"/>
                  </a:lnTo>
                  <a:lnTo>
                    <a:pt x="1177" y="8"/>
                  </a:lnTo>
                  <a:lnTo>
                    <a:pt x="1133" y="3"/>
                  </a:lnTo>
                  <a:lnTo>
                    <a:pt x="1086" y="0"/>
                  </a:lnTo>
                  <a:lnTo>
                    <a:pt x="1038" y="0"/>
                  </a:lnTo>
                  <a:lnTo>
                    <a:pt x="1038" y="0"/>
                  </a:lnTo>
                  <a:lnTo>
                    <a:pt x="1005" y="0"/>
                  </a:lnTo>
                  <a:lnTo>
                    <a:pt x="973" y="2"/>
                  </a:lnTo>
                  <a:lnTo>
                    <a:pt x="940" y="3"/>
                  </a:lnTo>
                  <a:lnTo>
                    <a:pt x="908" y="6"/>
                  </a:lnTo>
                  <a:lnTo>
                    <a:pt x="847" y="15"/>
                  </a:lnTo>
                  <a:lnTo>
                    <a:pt x="787" y="27"/>
                  </a:lnTo>
                  <a:lnTo>
                    <a:pt x="730" y="42"/>
                  </a:lnTo>
                  <a:lnTo>
                    <a:pt x="703" y="51"/>
                  </a:lnTo>
                  <a:lnTo>
                    <a:pt x="676" y="60"/>
                  </a:lnTo>
                  <a:lnTo>
                    <a:pt x="651" y="70"/>
                  </a:lnTo>
                  <a:lnTo>
                    <a:pt x="626" y="81"/>
                  </a:lnTo>
                  <a:lnTo>
                    <a:pt x="602" y="91"/>
                  </a:lnTo>
                  <a:lnTo>
                    <a:pt x="578" y="103"/>
                  </a:lnTo>
                  <a:lnTo>
                    <a:pt x="557" y="115"/>
                  </a:lnTo>
                  <a:lnTo>
                    <a:pt x="536" y="129"/>
                  </a:lnTo>
                  <a:lnTo>
                    <a:pt x="515" y="142"/>
                  </a:lnTo>
                  <a:lnTo>
                    <a:pt x="495" y="156"/>
                  </a:lnTo>
                  <a:lnTo>
                    <a:pt x="477" y="171"/>
                  </a:lnTo>
                  <a:lnTo>
                    <a:pt x="461" y="185"/>
                  </a:lnTo>
                  <a:lnTo>
                    <a:pt x="446" y="200"/>
                  </a:lnTo>
                  <a:lnTo>
                    <a:pt x="431" y="217"/>
                  </a:lnTo>
                  <a:lnTo>
                    <a:pt x="419" y="233"/>
                  </a:lnTo>
                  <a:lnTo>
                    <a:pt x="407" y="250"/>
                  </a:lnTo>
                  <a:lnTo>
                    <a:pt x="397" y="268"/>
                  </a:lnTo>
                  <a:lnTo>
                    <a:pt x="388" y="284"/>
                  </a:lnTo>
                  <a:lnTo>
                    <a:pt x="379" y="302"/>
                  </a:lnTo>
                  <a:lnTo>
                    <a:pt x="373" y="320"/>
                  </a:lnTo>
                  <a:lnTo>
                    <a:pt x="368" y="338"/>
                  </a:lnTo>
                  <a:lnTo>
                    <a:pt x="365" y="357"/>
                  </a:lnTo>
                  <a:lnTo>
                    <a:pt x="365" y="357"/>
                  </a:lnTo>
                  <a:lnTo>
                    <a:pt x="328" y="360"/>
                  </a:lnTo>
                  <a:lnTo>
                    <a:pt x="290" y="365"/>
                  </a:lnTo>
                  <a:lnTo>
                    <a:pt x="256" y="372"/>
                  </a:lnTo>
                  <a:lnTo>
                    <a:pt x="222" y="381"/>
                  </a:lnTo>
                  <a:lnTo>
                    <a:pt x="190" y="392"/>
                  </a:lnTo>
                  <a:lnTo>
                    <a:pt x="160" y="405"/>
                  </a:lnTo>
                  <a:lnTo>
                    <a:pt x="132" y="419"/>
                  </a:lnTo>
                  <a:lnTo>
                    <a:pt x="106" y="435"/>
                  </a:lnTo>
                  <a:lnTo>
                    <a:pt x="83" y="452"/>
                  </a:lnTo>
                  <a:lnTo>
                    <a:pt x="62" y="471"/>
                  </a:lnTo>
                  <a:lnTo>
                    <a:pt x="44" y="491"/>
                  </a:lnTo>
                  <a:lnTo>
                    <a:pt x="29" y="512"/>
                  </a:lnTo>
                  <a:lnTo>
                    <a:pt x="17" y="534"/>
                  </a:lnTo>
                  <a:lnTo>
                    <a:pt x="8" y="556"/>
                  </a:lnTo>
                  <a:lnTo>
                    <a:pt x="5" y="568"/>
                  </a:lnTo>
                  <a:lnTo>
                    <a:pt x="3" y="580"/>
                  </a:lnTo>
                  <a:lnTo>
                    <a:pt x="2" y="592"/>
                  </a:lnTo>
                  <a:lnTo>
                    <a:pt x="0" y="604"/>
                  </a:lnTo>
                  <a:lnTo>
                    <a:pt x="0" y="604"/>
                  </a:lnTo>
                  <a:lnTo>
                    <a:pt x="2" y="627"/>
                  </a:lnTo>
                  <a:lnTo>
                    <a:pt x="8" y="649"/>
                  </a:lnTo>
                  <a:lnTo>
                    <a:pt x="15" y="670"/>
                  </a:lnTo>
                  <a:lnTo>
                    <a:pt x="26" y="691"/>
                  </a:lnTo>
                  <a:lnTo>
                    <a:pt x="39" y="710"/>
                  </a:lnTo>
                  <a:lnTo>
                    <a:pt x="54" y="730"/>
                  </a:lnTo>
                  <a:lnTo>
                    <a:pt x="74" y="748"/>
                  </a:lnTo>
                  <a:lnTo>
                    <a:pt x="93" y="764"/>
                  </a:lnTo>
                  <a:lnTo>
                    <a:pt x="117" y="779"/>
                  </a:lnTo>
                  <a:lnTo>
                    <a:pt x="141" y="794"/>
                  </a:lnTo>
                  <a:lnTo>
                    <a:pt x="168" y="808"/>
                  </a:lnTo>
                  <a:lnTo>
                    <a:pt x="196" y="818"/>
                  </a:lnTo>
                  <a:lnTo>
                    <a:pt x="226" y="829"/>
                  </a:lnTo>
                  <a:lnTo>
                    <a:pt x="258" y="836"/>
                  </a:lnTo>
                  <a:lnTo>
                    <a:pt x="290" y="844"/>
                  </a:lnTo>
                  <a:lnTo>
                    <a:pt x="325" y="848"/>
                  </a:lnTo>
                  <a:lnTo>
                    <a:pt x="2124" y="851"/>
                  </a:lnTo>
                  <a:lnTo>
                    <a:pt x="2124" y="851"/>
                  </a:lnTo>
                  <a:lnTo>
                    <a:pt x="2124" y="851"/>
                  </a:lnTo>
                  <a:lnTo>
                    <a:pt x="2124" y="851"/>
                  </a:lnTo>
                  <a:lnTo>
                    <a:pt x="2157" y="851"/>
                  </a:lnTo>
                  <a:lnTo>
                    <a:pt x="2189" y="848"/>
                  </a:lnTo>
                  <a:lnTo>
                    <a:pt x="2219" y="842"/>
                  </a:lnTo>
                  <a:lnTo>
                    <a:pt x="2248" y="836"/>
                  </a:lnTo>
                  <a:lnTo>
                    <a:pt x="2277" y="827"/>
                  </a:lnTo>
                  <a:lnTo>
                    <a:pt x="2302" y="818"/>
                  </a:lnTo>
                  <a:lnTo>
                    <a:pt x="2328" y="806"/>
                  </a:lnTo>
                  <a:lnTo>
                    <a:pt x="2350" y="794"/>
                  </a:lnTo>
                  <a:lnTo>
                    <a:pt x="2371" y="779"/>
                  </a:lnTo>
                  <a:lnTo>
                    <a:pt x="2389" y="764"/>
                  </a:lnTo>
                  <a:lnTo>
                    <a:pt x="2405" y="748"/>
                  </a:lnTo>
                  <a:lnTo>
                    <a:pt x="2419" y="730"/>
                  </a:lnTo>
                  <a:lnTo>
                    <a:pt x="2429" y="712"/>
                  </a:lnTo>
                  <a:lnTo>
                    <a:pt x="2437" y="692"/>
                  </a:lnTo>
                  <a:lnTo>
                    <a:pt x="2443" y="673"/>
                  </a:lnTo>
                  <a:lnTo>
                    <a:pt x="2444" y="654"/>
                  </a:lnTo>
                  <a:lnTo>
                    <a:pt x="2444" y="654"/>
                  </a:lnTo>
                  <a:lnTo>
                    <a:pt x="2443" y="637"/>
                  </a:lnTo>
                  <a:lnTo>
                    <a:pt x="2440" y="622"/>
                  </a:lnTo>
                  <a:lnTo>
                    <a:pt x="2435" y="609"/>
                  </a:lnTo>
                  <a:lnTo>
                    <a:pt x="2429" y="594"/>
                  </a:lnTo>
                  <a:lnTo>
                    <a:pt x="2422" y="580"/>
                  </a:lnTo>
                  <a:lnTo>
                    <a:pt x="2413" y="567"/>
                  </a:lnTo>
                  <a:lnTo>
                    <a:pt x="2402" y="555"/>
                  </a:lnTo>
                  <a:lnTo>
                    <a:pt x="2389" y="543"/>
                  </a:lnTo>
                  <a:lnTo>
                    <a:pt x="2376" y="531"/>
                  </a:lnTo>
                  <a:lnTo>
                    <a:pt x="2361" y="520"/>
                  </a:lnTo>
                  <a:lnTo>
                    <a:pt x="2346" y="510"/>
                  </a:lnTo>
                  <a:lnTo>
                    <a:pt x="2328" y="500"/>
                  </a:lnTo>
                  <a:lnTo>
                    <a:pt x="2310" y="492"/>
                  </a:lnTo>
                  <a:lnTo>
                    <a:pt x="2290" y="483"/>
                  </a:lnTo>
                  <a:lnTo>
                    <a:pt x="2271" y="477"/>
                  </a:lnTo>
                  <a:lnTo>
                    <a:pt x="2250" y="470"/>
                  </a:lnTo>
                  <a:lnTo>
                    <a:pt x="2250" y="470"/>
                  </a:lnTo>
                  <a:close/>
                </a:path>
              </a:pathLst>
            </a:custGeom>
            <a:noFill/>
            <a:ln w="19050" cap="flat" cmpd="sng" algn="ctr">
              <a:solidFill>
                <a:schemeClr val="tx1"/>
              </a:solidFill>
              <a:prstDash val="solid"/>
            </a:ln>
            <a:effectLst/>
          </p:spPr>
          <p:txBody>
            <a:bodyPr lIns="82181" tIns="41090" rIns="82181" bIns="41090" rtlCol="0" anchor="ctr" anchorCtr="0"/>
            <a:lstStyle/>
            <a:p>
              <a:pPr indent="0" algn="ctr" defTabSz="1096010" fontAlgn="auto" hangingPunct="0">
                <a:defRPr/>
              </a:pPr>
              <a:r>
                <a:rPr lang="en-US" altLang="zh-CN" sz="1200" b="1" kern="0" dirty="0">
                  <a:latin typeface="Arial" panose="020B0604020202020204" pitchFamily="34" charset="0"/>
                  <a:ea typeface="微软雅黑" panose="020B0503020204020204" charset="-122"/>
                  <a:cs typeface="Arial" panose="020B0604020202020204" pitchFamily="34" charset="0"/>
                  <a:sym typeface="Arial Black" panose="020B0A04020102020204" charset="0"/>
                </a:rPr>
                <a:t>6GC </a:t>
              </a:r>
              <a:endParaRPr lang="en-US" altLang="zh-CN" sz="1200" b="1" kern="0" dirty="0">
                <a:solidFill>
                  <a:schemeClr val="tx1"/>
                </a:solidFill>
                <a:latin typeface="Arial" panose="020B0604020202020204" pitchFamily="34" charset="0"/>
                <a:ea typeface="微软雅黑" panose="020B0503020204020204" charset="-122"/>
                <a:cs typeface="Arial" panose="020B0604020202020204" pitchFamily="34" charset="0"/>
                <a:sym typeface="Arial Black" panose="020B0A04020102020204" charset="0"/>
              </a:endParaRPr>
            </a:p>
          </p:txBody>
        </p:sp>
        <p:pic>
          <p:nvPicPr>
            <p:cNvPr id="348" name="图片 347" descr="4ac587b92633151aceef5008295826b1"/>
            <p:cNvPicPr>
              <a:picLocks noChangeAspect="1"/>
            </p:cNvPicPr>
            <p:nvPr/>
          </p:nvPicPr>
          <p:blipFill>
            <a:blip r:embed="rId2"/>
            <a:stretch>
              <a:fillRect/>
            </a:stretch>
          </p:blipFill>
          <p:spPr>
            <a:xfrm>
              <a:off x="2147" y="6071"/>
              <a:ext cx="4100" cy="2418"/>
            </a:xfrm>
            <a:prstGeom prst="rect">
              <a:avLst/>
            </a:prstGeom>
          </p:spPr>
        </p:pic>
        <p:sp>
          <p:nvSpPr>
            <p:cNvPr id="349" name="Freeform 14"/>
            <p:cNvSpPr/>
            <p:nvPr/>
          </p:nvSpPr>
          <p:spPr bwMode="auto">
            <a:xfrm>
              <a:off x="732" y="4721"/>
              <a:ext cx="6929" cy="3988"/>
            </a:xfrm>
            <a:custGeom>
              <a:avLst/>
              <a:gdLst/>
              <a:ahLst/>
              <a:cxnLst>
                <a:cxn ang="0">
                  <a:pos x="2259" y="452"/>
                </a:cxn>
                <a:cxn ang="0">
                  <a:pos x="2271" y="390"/>
                </a:cxn>
                <a:cxn ang="0">
                  <a:pos x="2269" y="365"/>
                </a:cxn>
                <a:cxn ang="0">
                  <a:pos x="2259" y="329"/>
                </a:cxn>
                <a:cxn ang="0">
                  <a:pos x="2224" y="274"/>
                </a:cxn>
                <a:cxn ang="0">
                  <a:pos x="2157" y="218"/>
                </a:cxn>
                <a:cxn ang="0">
                  <a:pos x="2066" y="177"/>
                </a:cxn>
                <a:cxn ang="0">
                  <a:pos x="1958" y="151"/>
                </a:cxn>
                <a:cxn ang="0">
                  <a:pos x="1879" y="147"/>
                </a:cxn>
                <a:cxn ang="0">
                  <a:pos x="1777" y="156"/>
                </a:cxn>
                <a:cxn ang="0">
                  <a:pos x="1686" y="178"/>
                </a:cxn>
                <a:cxn ang="0">
                  <a:pos x="1632" y="202"/>
                </a:cxn>
                <a:cxn ang="0">
                  <a:pos x="1556" y="138"/>
                </a:cxn>
                <a:cxn ang="0">
                  <a:pos x="1460" y="85"/>
                </a:cxn>
                <a:cxn ang="0">
                  <a:pos x="1349" y="43"/>
                </a:cxn>
                <a:cxn ang="0">
                  <a:pos x="1222" y="13"/>
                </a:cxn>
                <a:cxn ang="0">
                  <a:pos x="1086" y="0"/>
                </a:cxn>
                <a:cxn ang="0">
                  <a:pos x="1005" y="0"/>
                </a:cxn>
                <a:cxn ang="0">
                  <a:pos x="908" y="6"/>
                </a:cxn>
                <a:cxn ang="0">
                  <a:pos x="730" y="42"/>
                </a:cxn>
                <a:cxn ang="0">
                  <a:pos x="651" y="70"/>
                </a:cxn>
                <a:cxn ang="0">
                  <a:pos x="578" y="103"/>
                </a:cxn>
                <a:cxn ang="0">
                  <a:pos x="515" y="142"/>
                </a:cxn>
                <a:cxn ang="0">
                  <a:pos x="461" y="185"/>
                </a:cxn>
                <a:cxn ang="0">
                  <a:pos x="419" y="233"/>
                </a:cxn>
                <a:cxn ang="0">
                  <a:pos x="388" y="284"/>
                </a:cxn>
                <a:cxn ang="0">
                  <a:pos x="368" y="338"/>
                </a:cxn>
                <a:cxn ang="0">
                  <a:pos x="328" y="360"/>
                </a:cxn>
                <a:cxn ang="0">
                  <a:pos x="222" y="381"/>
                </a:cxn>
                <a:cxn ang="0">
                  <a:pos x="132" y="419"/>
                </a:cxn>
                <a:cxn ang="0">
                  <a:pos x="62" y="471"/>
                </a:cxn>
                <a:cxn ang="0">
                  <a:pos x="17" y="534"/>
                </a:cxn>
                <a:cxn ang="0">
                  <a:pos x="3" y="580"/>
                </a:cxn>
                <a:cxn ang="0">
                  <a:pos x="0" y="604"/>
                </a:cxn>
                <a:cxn ang="0">
                  <a:pos x="15" y="670"/>
                </a:cxn>
                <a:cxn ang="0">
                  <a:pos x="54" y="730"/>
                </a:cxn>
                <a:cxn ang="0">
                  <a:pos x="117" y="779"/>
                </a:cxn>
                <a:cxn ang="0">
                  <a:pos x="196" y="818"/>
                </a:cxn>
                <a:cxn ang="0">
                  <a:pos x="290" y="844"/>
                </a:cxn>
                <a:cxn ang="0">
                  <a:pos x="2124" y="851"/>
                </a:cxn>
                <a:cxn ang="0">
                  <a:pos x="2157" y="851"/>
                </a:cxn>
                <a:cxn ang="0">
                  <a:pos x="2248" y="836"/>
                </a:cxn>
                <a:cxn ang="0">
                  <a:pos x="2328" y="806"/>
                </a:cxn>
                <a:cxn ang="0">
                  <a:pos x="2389" y="764"/>
                </a:cxn>
                <a:cxn ang="0">
                  <a:pos x="2429" y="712"/>
                </a:cxn>
                <a:cxn ang="0">
                  <a:pos x="2444" y="654"/>
                </a:cxn>
                <a:cxn ang="0">
                  <a:pos x="2440" y="622"/>
                </a:cxn>
                <a:cxn ang="0">
                  <a:pos x="2422" y="580"/>
                </a:cxn>
                <a:cxn ang="0">
                  <a:pos x="2389" y="543"/>
                </a:cxn>
                <a:cxn ang="0">
                  <a:pos x="2346" y="510"/>
                </a:cxn>
                <a:cxn ang="0">
                  <a:pos x="2290" y="483"/>
                </a:cxn>
                <a:cxn ang="0">
                  <a:pos x="2250" y="470"/>
                </a:cxn>
              </a:cxnLst>
              <a:rect l="0" t="0" r="r" b="b"/>
              <a:pathLst>
                <a:path w="2444" h="851">
                  <a:moveTo>
                    <a:pt x="2250" y="470"/>
                  </a:moveTo>
                  <a:lnTo>
                    <a:pt x="2250" y="470"/>
                  </a:lnTo>
                  <a:lnTo>
                    <a:pt x="2259" y="452"/>
                  </a:lnTo>
                  <a:lnTo>
                    <a:pt x="2266" y="431"/>
                  </a:lnTo>
                  <a:lnTo>
                    <a:pt x="2269" y="411"/>
                  </a:lnTo>
                  <a:lnTo>
                    <a:pt x="2271" y="390"/>
                  </a:lnTo>
                  <a:lnTo>
                    <a:pt x="2271" y="390"/>
                  </a:lnTo>
                  <a:lnTo>
                    <a:pt x="2271" y="378"/>
                  </a:lnTo>
                  <a:lnTo>
                    <a:pt x="2269" y="365"/>
                  </a:lnTo>
                  <a:lnTo>
                    <a:pt x="2266" y="353"/>
                  </a:lnTo>
                  <a:lnTo>
                    <a:pt x="2263" y="341"/>
                  </a:lnTo>
                  <a:lnTo>
                    <a:pt x="2259" y="329"/>
                  </a:lnTo>
                  <a:lnTo>
                    <a:pt x="2254" y="319"/>
                  </a:lnTo>
                  <a:lnTo>
                    <a:pt x="2241" y="296"/>
                  </a:lnTo>
                  <a:lnTo>
                    <a:pt x="2224" y="274"/>
                  </a:lnTo>
                  <a:lnTo>
                    <a:pt x="2205" y="254"/>
                  </a:lnTo>
                  <a:lnTo>
                    <a:pt x="2181" y="235"/>
                  </a:lnTo>
                  <a:lnTo>
                    <a:pt x="2157" y="218"/>
                  </a:lnTo>
                  <a:lnTo>
                    <a:pt x="2129" y="202"/>
                  </a:lnTo>
                  <a:lnTo>
                    <a:pt x="2099" y="188"/>
                  </a:lnTo>
                  <a:lnTo>
                    <a:pt x="2066" y="177"/>
                  </a:lnTo>
                  <a:lnTo>
                    <a:pt x="2032" y="166"/>
                  </a:lnTo>
                  <a:lnTo>
                    <a:pt x="1996" y="157"/>
                  </a:lnTo>
                  <a:lnTo>
                    <a:pt x="1958" y="151"/>
                  </a:lnTo>
                  <a:lnTo>
                    <a:pt x="1919" y="148"/>
                  </a:lnTo>
                  <a:lnTo>
                    <a:pt x="1879" y="147"/>
                  </a:lnTo>
                  <a:lnTo>
                    <a:pt x="1879" y="147"/>
                  </a:lnTo>
                  <a:lnTo>
                    <a:pt x="1845" y="148"/>
                  </a:lnTo>
                  <a:lnTo>
                    <a:pt x="1810" y="151"/>
                  </a:lnTo>
                  <a:lnTo>
                    <a:pt x="1777" y="156"/>
                  </a:lnTo>
                  <a:lnTo>
                    <a:pt x="1746" y="162"/>
                  </a:lnTo>
                  <a:lnTo>
                    <a:pt x="1714" y="169"/>
                  </a:lnTo>
                  <a:lnTo>
                    <a:pt x="1686" y="178"/>
                  </a:lnTo>
                  <a:lnTo>
                    <a:pt x="1658" y="190"/>
                  </a:lnTo>
                  <a:lnTo>
                    <a:pt x="1632" y="202"/>
                  </a:lnTo>
                  <a:lnTo>
                    <a:pt x="1632" y="202"/>
                  </a:lnTo>
                  <a:lnTo>
                    <a:pt x="1608" y="180"/>
                  </a:lnTo>
                  <a:lnTo>
                    <a:pt x="1583" y="159"/>
                  </a:lnTo>
                  <a:lnTo>
                    <a:pt x="1556" y="138"/>
                  </a:lnTo>
                  <a:lnTo>
                    <a:pt x="1526" y="120"/>
                  </a:lnTo>
                  <a:lnTo>
                    <a:pt x="1495" y="102"/>
                  </a:lnTo>
                  <a:lnTo>
                    <a:pt x="1460" y="85"/>
                  </a:lnTo>
                  <a:lnTo>
                    <a:pt x="1426" y="69"/>
                  </a:lnTo>
                  <a:lnTo>
                    <a:pt x="1388" y="55"/>
                  </a:lnTo>
                  <a:lnTo>
                    <a:pt x="1349" y="43"/>
                  </a:lnTo>
                  <a:lnTo>
                    <a:pt x="1308" y="31"/>
                  </a:lnTo>
                  <a:lnTo>
                    <a:pt x="1266" y="22"/>
                  </a:lnTo>
                  <a:lnTo>
                    <a:pt x="1222" y="13"/>
                  </a:lnTo>
                  <a:lnTo>
                    <a:pt x="1177" y="8"/>
                  </a:lnTo>
                  <a:lnTo>
                    <a:pt x="1133" y="3"/>
                  </a:lnTo>
                  <a:lnTo>
                    <a:pt x="1086" y="0"/>
                  </a:lnTo>
                  <a:lnTo>
                    <a:pt x="1038" y="0"/>
                  </a:lnTo>
                  <a:lnTo>
                    <a:pt x="1038" y="0"/>
                  </a:lnTo>
                  <a:lnTo>
                    <a:pt x="1005" y="0"/>
                  </a:lnTo>
                  <a:lnTo>
                    <a:pt x="973" y="2"/>
                  </a:lnTo>
                  <a:lnTo>
                    <a:pt x="940" y="3"/>
                  </a:lnTo>
                  <a:lnTo>
                    <a:pt x="908" y="6"/>
                  </a:lnTo>
                  <a:lnTo>
                    <a:pt x="847" y="15"/>
                  </a:lnTo>
                  <a:lnTo>
                    <a:pt x="787" y="27"/>
                  </a:lnTo>
                  <a:lnTo>
                    <a:pt x="730" y="42"/>
                  </a:lnTo>
                  <a:lnTo>
                    <a:pt x="703" y="51"/>
                  </a:lnTo>
                  <a:lnTo>
                    <a:pt x="676" y="60"/>
                  </a:lnTo>
                  <a:lnTo>
                    <a:pt x="651" y="70"/>
                  </a:lnTo>
                  <a:lnTo>
                    <a:pt x="626" y="81"/>
                  </a:lnTo>
                  <a:lnTo>
                    <a:pt x="602" y="91"/>
                  </a:lnTo>
                  <a:lnTo>
                    <a:pt x="578" y="103"/>
                  </a:lnTo>
                  <a:lnTo>
                    <a:pt x="557" y="115"/>
                  </a:lnTo>
                  <a:lnTo>
                    <a:pt x="536" y="129"/>
                  </a:lnTo>
                  <a:lnTo>
                    <a:pt x="515" y="142"/>
                  </a:lnTo>
                  <a:lnTo>
                    <a:pt x="495" y="156"/>
                  </a:lnTo>
                  <a:lnTo>
                    <a:pt x="477" y="171"/>
                  </a:lnTo>
                  <a:lnTo>
                    <a:pt x="461" y="185"/>
                  </a:lnTo>
                  <a:lnTo>
                    <a:pt x="446" y="200"/>
                  </a:lnTo>
                  <a:lnTo>
                    <a:pt x="431" y="217"/>
                  </a:lnTo>
                  <a:lnTo>
                    <a:pt x="419" y="233"/>
                  </a:lnTo>
                  <a:lnTo>
                    <a:pt x="407" y="250"/>
                  </a:lnTo>
                  <a:lnTo>
                    <a:pt x="397" y="268"/>
                  </a:lnTo>
                  <a:lnTo>
                    <a:pt x="388" y="284"/>
                  </a:lnTo>
                  <a:lnTo>
                    <a:pt x="379" y="302"/>
                  </a:lnTo>
                  <a:lnTo>
                    <a:pt x="373" y="320"/>
                  </a:lnTo>
                  <a:lnTo>
                    <a:pt x="368" y="338"/>
                  </a:lnTo>
                  <a:lnTo>
                    <a:pt x="365" y="357"/>
                  </a:lnTo>
                  <a:lnTo>
                    <a:pt x="365" y="357"/>
                  </a:lnTo>
                  <a:lnTo>
                    <a:pt x="328" y="360"/>
                  </a:lnTo>
                  <a:lnTo>
                    <a:pt x="290" y="365"/>
                  </a:lnTo>
                  <a:lnTo>
                    <a:pt x="256" y="372"/>
                  </a:lnTo>
                  <a:lnTo>
                    <a:pt x="222" y="381"/>
                  </a:lnTo>
                  <a:lnTo>
                    <a:pt x="190" y="392"/>
                  </a:lnTo>
                  <a:lnTo>
                    <a:pt x="160" y="405"/>
                  </a:lnTo>
                  <a:lnTo>
                    <a:pt x="132" y="419"/>
                  </a:lnTo>
                  <a:lnTo>
                    <a:pt x="106" y="435"/>
                  </a:lnTo>
                  <a:lnTo>
                    <a:pt x="83" y="452"/>
                  </a:lnTo>
                  <a:lnTo>
                    <a:pt x="62" y="471"/>
                  </a:lnTo>
                  <a:lnTo>
                    <a:pt x="44" y="491"/>
                  </a:lnTo>
                  <a:lnTo>
                    <a:pt x="29" y="512"/>
                  </a:lnTo>
                  <a:lnTo>
                    <a:pt x="17" y="534"/>
                  </a:lnTo>
                  <a:lnTo>
                    <a:pt x="8" y="556"/>
                  </a:lnTo>
                  <a:lnTo>
                    <a:pt x="5" y="568"/>
                  </a:lnTo>
                  <a:lnTo>
                    <a:pt x="3" y="580"/>
                  </a:lnTo>
                  <a:lnTo>
                    <a:pt x="2" y="592"/>
                  </a:lnTo>
                  <a:lnTo>
                    <a:pt x="0" y="604"/>
                  </a:lnTo>
                  <a:lnTo>
                    <a:pt x="0" y="604"/>
                  </a:lnTo>
                  <a:lnTo>
                    <a:pt x="2" y="627"/>
                  </a:lnTo>
                  <a:lnTo>
                    <a:pt x="8" y="649"/>
                  </a:lnTo>
                  <a:lnTo>
                    <a:pt x="15" y="670"/>
                  </a:lnTo>
                  <a:lnTo>
                    <a:pt x="26" y="691"/>
                  </a:lnTo>
                  <a:lnTo>
                    <a:pt x="39" y="710"/>
                  </a:lnTo>
                  <a:lnTo>
                    <a:pt x="54" y="730"/>
                  </a:lnTo>
                  <a:lnTo>
                    <a:pt x="74" y="748"/>
                  </a:lnTo>
                  <a:lnTo>
                    <a:pt x="93" y="764"/>
                  </a:lnTo>
                  <a:lnTo>
                    <a:pt x="117" y="779"/>
                  </a:lnTo>
                  <a:lnTo>
                    <a:pt x="141" y="794"/>
                  </a:lnTo>
                  <a:lnTo>
                    <a:pt x="168" y="808"/>
                  </a:lnTo>
                  <a:lnTo>
                    <a:pt x="196" y="818"/>
                  </a:lnTo>
                  <a:lnTo>
                    <a:pt x="226" y="829"/>
                  </a:lnTo>
                  <a:lnTo>
                    <a:pt x="258" y="836"/>
                  </a:lnTo>
                  <a:lnTo>
                    <a:pt x="290" y="844"/>
                  </a:lnTo>
                  <a:lnTo>
                    <a:pt x="325" y="848"/>
                  </a:lnTo>
                  <a:lnTo>
                    <a:pt x="2124" y="851"/>
                  </a:lnTo>
                  <a:lnTo>
                    <a:pt x="2124" y="851"/>
                  </a:lnTo>
                  <a:lnTo>
                    <a:pt x="2124" y="851"/>
                  </a:lnTo>
                  <a:lnTo>
                    <a:pt x="2124" y="851"/>
                  </a:lnTo>
                  <a:lnTo>
                    <a:pt x="2157" y="851"/>
                  </a:lnTo>
                  <a:lnTo>
                    <a:pt x="2189" y="848"/>
                  </a:lnTo>
                  <a:lnTo>
                    <a:pt x="2219" y="842"/>
                  </a:lnTo>
                  <a:lnTo>
                    <a:pt x="2248" y="836"/>
                  </a:lnTo>
                  <a:lnTo>
                    <a:pt x="2277" y="827"/>
                  </a:lnTo>
                  <a:lnTo>
                    <a:pt x="2302" y="818"/>
                  </a:lnTo>
                  <a:lnTo>
                    <a:pt x="2328" y="806"/>
                  </a:lnTo>
                  <a:lnTo>
                    <a:pt x="2350" y="794"/>
                  </a:lnTo>
                  <a:lnTo>
                    <a:pt x="2371" y="779"/>
                  </a:lnTo>
                  <a:lnTo>
                    <a:pt x="2389" y="764"/>
                  </a:lnTo>
                  <a:lnTo>
                    <a:pt x="2405" y="748"/>
                  </a:lnTo>
                  <a:lnTo>
                    <a:pt x="2419" y="730"/>
                  </a:lnTo>
                  <a:lnTo>
                    <a:pt x="2429" y="712"/>
                  </a:lnTo>
                  <a:lnTo>
                    <a:pt x="2437" y="692"/>
                  </a:lnTo>
                  <a:lnTo>
                    <a:pt x="2443" y="673"/>
                  </a:lnTo>
                  <a:lnTo>
                    <a:pt x="2444" y="654"/>
                  </a:lnTo>
                  <a:lnTo>
                    <a:pt x="2444" y="654"/>
                  </a:lnTo>
                  <a:lnTo>
                    <a:pt x="2443" y="637"/>
                  </a:lnTo>
                  <a:lnTo>
                    <a:pt x="2440" y="622"/>
                  </a:lnTo>
                  <a:lnTo>
                    <a:pt x="2435" y="609"/>
                  </a:lnTo>
                  <a:lnTo>
                    <a:pt x="2429" y="594"/>
                  </a:lnTo>
                  <a:lnTo>
                    <a:pt x="2422" y="580"/>
                  </a:lnTo>
                  <a:lnTo>
                    <a:pt x="2413" y="567"/>
                  </a:lnTo>
                  <a:lnTo>
                    <a:pt x="2402" y="555"/>
                  </a:lnTo>
                  <a:lnTo>
                    <a:pt x="2389" y="543"/>
                  </a:lnTo>
                  <a:lnTo>
                    <a:pt x="2376" y="531"/>
                  </a:lnTo>
                  <a:lnTo>
                    <a:pt x="2361" y="520"/>
                  </a:lnTo>
                  <a:lnTo>
                    <a:pt x="2346" y="510"/>
                  </a:lnTo>
                  <a:lnTo>
                    <a:pt x="2328" y="500"/>
                  </a:lnTo>
                  <a:lnTo>
                    <a:pt x="2310" y="492"/>
                  </a:lnTo>
                  <a:lnTo>
                    <a:pt x="2290" y="483"/>
                  </a:lnTo>
                  <a:lnTo>
                    <a:pt x="2271" y="477"/>
                  </a:lnTo>
                  <a:lnTo>
                    <a:pt x="2250" y="470"/>
                  </a:lnTo>
                  <a:lnTo>
                    <a:pt x="2250" y="470"/>
                  </a:lnTo>
                  <a:close/>
                </a:path>
              </a:pathLst>
            </a:custGeom>
            <a:noFill/>
            <a:ln w="19050" cap="flat" cmpd="sng" algn="ctr">
              <a:solidFill>
                <a:schemeClr val="tx1"/>
              </a:solidFill>
              <a:prstDash val="solid"/>
            </a:ln>
            <a:effectLst/>
          </p:spPr>
          <p:txBody>
            <a:bodyPr lIns="82181" tIns="41090" rIns="82181" bIns="41090" rtlCol="0" anchor="ctr" anchorCtr="0"/>
            <a:lstStyle/>
            <a:p>
              <a:pPr indent="0" algn="ctr" defTabSz="1096010" fontAlgn="auto" hangingPunct="0">
                <a:defRPr/>
              </a:pPr>
              <a:endParaRPr lang="en-US" altLang="zh-CN" sz="800" b="1" kern="0" dirty="0">
                <a:solidFill>
                  <a:schemeClr val="tx1"/>
                </a:solidFill>
                <a:latin typeface="Arial" panose="020B0604020202020204" pitchFamily="34" charset="0"/>
                <a:ea typeface="微软雅黑" panose="020B0503020204020204" charset="-122"/>
                <a:cs typeface="Arial" panose="020B0604020202020204" pitchFamily="34" charset="0"/>
                <a:sym typeface="Arial Black" panose="020B0A04020102020204" charset="0"/>
              </a:endParaRPr>
            </a:p>
          </p:txBody>
        </p:sp>
        <p:pic>
          <p:nvPicPr>
            <p:cNvPr id="350" name="图片 349" descr="49c797400fe63a6442f36bf9023b595a"/>
            <p:cNvPicPr>
              <a:picLocks noChangeAspect="1"/>
            </p:cNvPicPr>
            <p:nvPr/>
          </p:nvPicPr>
          <p:blipFill>
            <a:blip r:embed="rId3"/>
            <a:stretch>
              <a:fillRect/>
            </a:stretch>
          </p:blipFill>
          <p:spPr>
            <a:xfrm>
              <a:off x="12901" y="6141"/>
              <a:ext cx="4041" cy="2368"/>
            </a:xfrm>
            <a:prstGeom prst="rect">
              <a:avLst/>
            </a:prstGeom>
          </p:spPr>
        </p:pic>
        <p:sp>
          <p:nvSpPr>
            <p:cNvPr id="351" name="Freeform 14"/>
            <p:cNvSpPr/>
            <p:nvPr/>
          </p:nvSpPr>
          <p:spPr bwMode="auto">
            <a:xfrm>
              <a:off x="11377" y="4721"/>
              <a:ext cx="6929" cy="3988"/>
            </a:xfrm>
            <a:custGeom>
              <a:avLst/>
              <a:gdLst/>
              <a:ahLst/>
              <a:cxnLst>
                <a:cxn ang="0">
                  <a:pos x="2259" y="452"/>
                </a:cxn>
                <a:cxn ang="0">
                  <a:pos x="2271" y="390"/>
                </a:cxn>
                <a:cxn ang="0">
                  <a:pos x="2269" y="365"/>
                </a:cxn>
                <a:cxn ang="0">
                  <a:pos x="2259" y="329"/>
                </a:cxn>
                <a:cxn ang="0">
                  <a:pos x="2224" y="274"/>
                </a:cxn>
                <a:cxn ang="0">
                  <a:pos x="2157" y="218"/>
                </a:cxn>
                <a:cxn ang="0">
                  <a:pos x="2066" y="177"/>
                </a:cxn>
                <a:cxn ang="0">
                  <a:pos x="1958" y="151"/>
                </a:cxn>
                <a:cxn ang="0">
                  <a:pos x="1879" y="147"/>
                </a:cxn>
                <a:cxn ang="0">
                  <a:pos x="1777" y="156"/>
                </a:cxn>
                <a:cxn ang="0">
                  <a:pos x="1686" y="178"/>
                </a:cxn>
                <a:cxn ang="0">
                  <a:pos x="1632" y="202"/>
                </a:cxn>
                <a:cxn ang="0">
                  <a:pos x="1556" y="138"/>
                </a:cxn>
                <a:cxn ang="0">
                  <a:pos x="1460" y="85"/>
                </a:cxn>
                <a:cxn ang="0">
                  <a:pos x="1349" y="43"/>
                </a:cxn>
                <a:cxn ang="0">
                  <a:pos x="1222" y="13"/>
                </a:cxn>
                <a:cxn ang="0">
                  <a:pos x="1086" y="0"/>
                </a:cxn>
                <a:cxn ang="0">
                  <a:pos x="1005" y="0"/>
                </a:cxn>
                <a:cxn ang="0">
                  <a:pos x="908" y="6"/>
                </a:cxn>
                <a:cxn ang="0">
                  <a:pos x="730" y="42"/>
                </a:cxn>
                <a:cxn ang="0">
                  <a:pos x="651" y="70"/>
                </a:cxn>
                <a:cxn ang="0">
                  <a:pos x="578" y="103"/>
                </a:cxn>
                <a:cxn ang="0">
                  <a:pos x="515" y="142"/>
                </a:cxn>
                <a:cxn ang="0">
                  <a:pos x="461" y="185"/>
                </a:cxn>
                <a:cxn ang="0">
                  <a:pos x="419" y="233"/>
                </a:cxn>
                <a:cxn ang="0">
                  <a:pos x="388" y="284"/>
                </a:cxn>
                <a:cxn ang="0">
                  <a:pos x="368" y="338"/>
                </a:cxn>
                <a:cxn ang="0">
                  <a:pos x="328" y="360"/>
                </a:cxn>
                <a:cxn ang="0">
                  <a:pos x="222" y="381"/>
                </a:cxn>
                <a:cxn ang="0">
                  <a:pos x="132" y="419"/>
                </a:cxn>
                <a:cxn ang="0">
                  <a:pos x="62" y="471"/>
                </a:cxn>
                <a:cxn ang="0">
                  <a:pos x="17" y="534"/>
                </a:cxn>
                <a:cxn ang="0">
                  <a:pos x="3" y="580"/>
                </a:cxn>
                <a:cxn ang="0">
                  <a:pos x="0" y="604"/>
                </a:cxn>
                <a:cxn ang="0">
                  <a:pos x="15" y="670"/>
                </a:cxn>
                <a:cxn ang="0">
                  <a:pos x="54" y="730"/>
                </a:cxn>
                <a:cxn ang="0">
                  <a:pos x="117" y="779"/>
                </a:cxn>
                <a:cxn ang="0">
                  <a:pos x="196" y="818"/>
                </a:cxn>
                <a:cxn ang="0">
                  <a:pos x="290" y="844"/>
                </a:cxn>
                <a:cxn ang="0">
                  <a:pos x="2124" y="851"/>
                </a:cxn>
                <a:cxn ang="0">
                  <a:pos x="2157" y="851"/>
                </a:cxn>
                <a:cxn ang="0">
                  <a:pos x="2248" y="836"/>
                </a:cxn>
                <a:cxn ang="0">
                  <a:pos x="2328" y="806"/>
                </a:cxn>
                <a:cxn ang="0">
                  <a:pos x="2389" y="764"/>
                </a:cxn>
                <a:cxn ang="0">
                  <a:pos x="2429" y="712"/>
                </a:cxn>
                <a:cxn ang="0">
                  <a:pos x="2444" y="654"/>
                </a:cxn>
                <a:cxn ang="0">
                  <a:pos x="2440" y="622"/>
                </a:cxn>
                <a:cxn ang="0">
                  <a:pos x="2422" y="580"/>
                </a:cxn>
                <a:cxn ang="0">
                  <a:pos x="2389" y="543"/>
                </a:cxn>
                <a:cxn ang="0">
                  <a:pos x="2346" y="510"/>
                </a:cxn>
                <a:cxn ang="0">
                  <a:pos x="2290" y="483"/>
                </a:cxn>
                <a:cxn ang="0">
                  <a:pos x="2250" y="470"/>
                </a:cxn>
              </a:cxnLst>
              <a:rect l="0" t="0" r="r" b="b"/>
              <a:pathLst>
                <a:path w="2444" h="851">
                  <a:moveTo>
                    <a:pt x="2250" y="470"/>
                  </a:moveTo>
                  <a:lnTo>
                    <a:pt x="2250" y="470"/>
                  </a:lnTo>
                  <a:lnTo>
                    <a:pt x="2259" y="452"/>
                  </a:lnTo>
                  <a:lnTo>
                    <a:pt x="2266" y="431"/>
                  </a:lnTo>
                  <a:lnTo>
                    <a:pt x="2269" y="411"/>
                  </a:lnTo>
                  <a:lnTo>
                    <a:pt x="2271" y="390"/>
                  </a:lnTo>
                  <a:lnTo>
                    <a:pt x="2271" y="390"/>
                  </a:lnTo>
                  <a:lnTo>
                    <a:pt x="2271" y="378"/>
                  </a:lnTo>
                  <a:lnTo>
                    <a:pt x="2269" y="365"/>
                  </a:lnTo>
                  <a:lnTo>
                    <a:pt x="2266" y="353"/>
                  </a:lnTo>
                  <a:lnTo>
                    <a:pt x="2263" y="341"/>
                  </a:lnTo>
                  <a:lnTo>
                    <a:pt x="2259" y="329"/>
                  </a:lnTo>
                  <a:lnTo>
                    <a:pt x="2254" y="319"/>
                  </a:lnTo>
                  <a:lnTo>
                    <a:pt x="2241" y="296"/>
                  </a:lnTo>
                  <a:lnTo>
                    <a:pt x="2224" y="274"/>
                  </a:lnTo>
                  <a:lnTo>
                    <a:pt x="2205" y="254"/>
                  </a:lnTo>
                  <a:lnTo>
                    <a:pt x="2181" y="235"/>
                  </a:lnTo>
                  <a:lnTo>
                    <a:pt x="2157" y="218"/>
                  </a:lnTo>
                  <a:lnTo>
                    <a:pt x="2129" y="202"/>
                  </a:lnTo>
                  <a:lnTo>
                    <a:pt x="2099" y="188"/>
                  </a:lnTo>
                  <a:lnTo>
                    <a:pt x="2066" y="177"/>
                  </a:lnTo>
                  <a:lnTo>
                    <a:pt x="2032" y="166"/>
                  </a:lnTo>
                  <a:lnTo>
                    <a:pt x="1996" y="157"/>
                  </a:lnTo>
                  <a:lnTo>
                    <a:pt x="1958" y="151"/>
                  </a:lnTo>
                  <a:lnTo>
                    <a:pt x="1919" y="148"/>
                  </a:lnTo>
                  <a:lnTo>
                    <a:pt x="1879" y="147"/>
                  </a:lnTo>
                  <a:lnTo>
                    <a:pt x="1879" y="147"/>
                  </a:lnTo>
                  <a:lnTo>
                    <a:pt x="1845" y="148"/>
                  </a:lnTo>
                  <a:lnTo>
                    <a:pt x="1810" y="151"/>
                  </a:lnTo>
                  <a:lnTo>
                    <a:pt x="1777" y="156"/>
                  </a:lnTo>
                  <a:lnTo>
                    <a:pt x="1746" y="162"/>
                  </a:lnTo>
                  <a:lnTo>
                    <a:pt x="1714" y="169"/>
                  </a:lnTo>
                  <a:lnTo>
                    <a:pt x="1686" y="178"/>
                  </a:lnTo>
                  <a:lnTo>
                    <a:pt x="1658" y="190"/>
                  </a:lnTo>
                  <a:lnTo>
                    <a:pt x="1632" y="202"/>
                  </a:lnTo>
                  <a:lnTo>
                    <a:pt x="1632" y="202"/>
                  </a:lnTo>
                  <a:lnTo>
                    <a:pt x="1608" y="180"/>
                  </a:lnTo>
                  <a:lnTo>
                    <a:pt x="1583" y="159"/>
                  </a:lnTo>
                  <a:lnTo>
                    <a:pt x="1556" y="138"/>
                  </a:lnTo>
                  <a:lnTo>
                    <a:pt x="1526" y="120"/>
                  </a:lnTo>
                  <a:lnTo>
                    <a:pt x="1495" y="102"/>
                  </a:lnTo>
                  <a:lnTo>
                    <a:pt x="1460" y="85"/>
                  </a:lnTo>
                  <a:lnTo>
                    <a:pt x="1426" y="69"/>
                  </a:lnTo>
                  <a:lnTo>
                    <a:pt x="1388" y="55"/>
                  </a:lnTo>
                  <a:lnTo>
                    <a:pt x="1349" y="43"/>
                  </a:lnTo>
                  <a:lnTo>
                    <a:pt x="1308" y="31"/>
                  </a:lnTo>
                  <a:lnTo>
                    <a:pt x="1266" y="22"/>
                  </a:lnTo>
                  <a:lnTo>
                    <a:pt x="1222" y="13"/>
                  </a:lnTo>
                  <a:lnTo>
                    <a:pt x="1177" y="8"/>
                  </a:lnTo>
                  <a:lnTo>
                    <a:pt x="1133" y="3"/>
                  </a:lnTo>
                  <a:lnTo>
                    <a:pt x="1086" y="0"/>
                  </a:lnTo>
                  <a:lnTo>
                    <a:pt x="1038" y="0"/>
                  </a:lnTo>
                  <a:lnTo>
                    <a:pt x="1038" y="0"/>
                  </a:lnTo>
                  <a:lnTo>
                    <a:pt x="1005" y="0"/>
                  </a:lnTo>
                  <a:lnTo>
                    <a:pt x="973" y="2"/>
                  </a:lnTo>
                  <a:lnTo>
                    <a:pt x="940" y="3"/>
                  </a:lnTo>
                  <a:lnTo>
                    <a:pt x="908" y="6"/>
                  </a:lnTo>
                  <a:lnTo>
                    <a:pt x="847" y="15"/>
                  </a:lnTo>
                  <a:lnTo>
                    <a:pt x="787" y="27"/>
                  </a:lnTo>
                  <a:lnTo>
                    <a:pt x="730" y="42"/>
                  </a:lnTo>
                  <a:lnTo>
                    <a:pt x="703" y="51"/>
                  </a:lnTo>
                  <a:lnTo>
                    <a:pt x="676" y="60"/>
                  </a:lnTo>
                  <a:lnTo>
                    <a:pt x="651" y="70"/>
                  </a:lnTo>
                  <a:lnTo>
                    <a:pt x="626" y="81"/>
                  </a:lnTo>
                  <a:lnTo>
                    <a:pt x="602" y="91"/>
                  </a:lnTo>
                  <a:lnTo>
                    <a:pt x="578" y="103"/>
                  </a:lnTo>
                  <a:lnTo>
                    <a:pt x="557" y="115"/>
                  </a:lnTo>
                  <a:lnTo>
                    <a:pt x="536" y="129"/>
                  </a:lnTo>
                  <a:lnTo>
                    <a:pt x="515" y="142"/>
                  </a:lnTo>
                  <a:lnTo>
                    <a:pt x="495" y="156"/>
                  </a:lnTo>
                  <a:lnTo>
                    <a:pt x="477" y="171"/>
                  </a:lnTo>
                  <a:lnTo>
                    <a:pt x="461" y="185"/>
                  </a:lnTo>
                  <a:lnTo>
                    <a:pt x="446" y="200"/>
                  </a:lnTo>
                  <a:lnTo>
                    <a:pt x="431" y="217"/>
                  </a:lnTo>
                  <a:lnTo>
                    <a:pt x="419" y="233"/>
                  </a:lnTo>
                  <a:lnTo>
                    <a:pt x="407" y="250"/>
                  </a:lnTo>
                  <a:lnTo>
                    <a:pt x="397" y="268"/>
                  </a:lnTo>
                  <a:lnTo>
                    <a:pt x="388" y="284"/>
                  </a:lnTo>
                  <a:lnTo>
                    <a:pt x="379" y="302"/>
                  </a:lnTo>
                  <a:lnTo>
                    <a:pt x="373" y="320"/>
                  </a:lnTo>
                  <a:lnTo>
                    <a:pt x="368" y="338"/>
                  </a:lnTo>
                  <a:lnTo>
                    <a:pt x="365" y="357"/>
                  </a:lnTo>
                  <a:lnTo>
                    <a:pt x="365" y="357"/>
                  </a:lnTo>
                  <a:lnTo>
                    <a:pt x="328" y="360"/>
                  </a:lnTo>
                  <a:lnTo>
                    <a:pt x="290" y="365"/>
                  </a:lnTo>
                  <a:lnTo>
                    <a:pt x="256" y="372"/>
                  </a:lnTo>
                  <a:lnTo>
                    <a:pt x="222" y="381"/>
                  </a:lnTo>
                  <a:lnTo>
                    <a:pt x="190" y="392"/>
                  </a:lnTo>
                  <a:lnTo>
                    <a:pt x="160" y="405"/>
                  </a:lnTo>
                  <a:lnTo>
                    <a:pt x="132" y="419"/>
                  </a:lnTo>
                  <a:lnTo>
                    <a:pt x="106" y="435"/>
                  </a:lnTo>
                  <a:lnTo>
                    <a:pt x="83" y="452"/>
                  </a:lnTo>
                  <a:lnTo>
                    <a:pt x="62" y="471"/>
                  </a:lnTo>
                  <a:lnTo>
                    <a:pt x="44" y="491"/>
                  </a:lnTo>
                  <a:lnTo>
                    <a:pt x="29" y="512"/>
                  </a:lnTo>
                  <a:lnTo>
                    <a:pt x="17" y="534"/>
                  </a:lnTo>
                  <a:lnTo>
                    <a:pt x="8" y="556"/>
                  </a:lnTo>
                  <a:lnTo>
                    <a:pt x="5" y="568"/>
                  </a:lnTo>
                  <a:lnTo>
                    <a:pt x="3" y="580"/>
                  </a:lnTo>
                  <a:lnTo>
                    <a:pt x="2" y="592"/>
                  </a:lnTo>
                  <a:lnTo>
                    <a:pt x="0" y="604"/>
                  </a:lnTo>
                  <a:lnTo>
                    <a:pt x="0" y="604"/>
                  </a:lnTo>
                  <a:lnTo>
                    <a:pt x="2" y="627"/>
                  </a:lnTo>
                  <a:lnTo>
                    <a:pt x="8" y="649"/>
                  </a:lnTo>
                  <a:lnTo>
                    <a:pt x="15" y="670"/>
                  </a:lnTo>
                  <a:lnTo>
                    <a:pt x="26" y="691"/>
                  </a:lnTo>
                  <a:lnTo>
                    <a:pt x="39" y="710"/>
                  </a:lnTo>
                  <a:lnTo>
                    <a:pt x="54" y="730"/>
                  </a:lnTo>
                  <a:lnTo>
                    <a:pt x="74" y="748"/>
                  </a:lnTo>
                  <a:lnTo>
                    <a:pt x="93" y="764"/>
                  </a:lnTo>
                  <a:lnTo>
                    <a:pt x="117" y="779"/>
                  </a:lnTo>
                  <a:lnTo>
                    <a:pt x="141" y="794"/>
                  </a:lnTo>
                  <a:lnTo>
                    <a:pt x="168" y="808"/>
                  </a:lnTo>
                  <a:lnTo>
                    <a:pt x="196" y="818"/>
                  </a:lnTo>
                  <a:lnTo>
                    <a:pt x="226" y="829"/>
                  </a:lnTo>
                  <a:lnTo>
                    <a:pt x="258" y="836"/>
                  </a:lnTo>
                  <a:lnTo>
                    <a:pt x="290" y="844"/>
                  </a:lnTo>
                  <a:lnTo>
                    <a:pt x="325" y="848"/>
                  </a:lnTo>
                  <a:lnTo>
                    <a:pt x="2124" y="851"/>
                  </a:lnTo>
                  <a:lnTo>
                    <a:pt x="2124" y="851"/>
                  </a:lnTo>
                  <a:lnTo>
                    <a:pt x="2124" y="851"/>
                  </a:lnTo>
                  <a:lnTo>
                    <a:pt x="2124" y="851"/>
                  </a:lnTo>
                  <a:lnTo>
                    <a:pt x="2157" y="851"/>
                  </a:lnTo>
                  <a:lnTo>
                    <a:pt x="2189" y="848"/>
                  </a:lnTo>
                  <a:lnTo>
                    <a:pt x="2219" y="842"/>
                  </a:lnTo>
                  <a:lnTo>
                    <a:pt x="2248" y="836"/>
                  </a:lnTo>
                  <a:lnTo>
                    <a:pt x="2277" y="827"/>
                  </a:lnTo>
                  <a:lnTo>
                    <a:pt x="2302" y="818"/>
                  </a:lnTo>
                  <a:lnTo>
                    <a:pt x="2328" y="806"/>
                  </a:lnTo>
                  <a:lnTo>
                    <a:pt x="2350" y="794"/>
                  </a:lnTo>
                  <a:lnTo>
                    <a:pt x="2371" y="779"/>
                  </a:lnTo>
                  <a:lnTo>
                    <a:pt x="2389" y="764"/>
                  </a:lnTo>
                  <a:lnTo>
                    <a:pt x="2405" y="748"/>
                  </a:lnTo>
                  <a:lnTo>
                    <a:pt x="2419" y="730"/>
                  </a:lnTo>
                  <a:lnTo>
                    <a:pt x="2429" y="712"/>
                  </a:lnTo>
                  <a:lnTo>
                    <a:pt x="2437" y="692"/>
                  </a:lnTo>
                  <a:lnTo>
                    <a:pt x="2443" y="673"/>
                  </a:lnTo>
                  <a:lnTo>
                    <a:pt x="2444" y="654"/>
                  </a:lnTo>
                  <a:lnTo>
                    <a:pt x="2444" y="654"/>
                  </a:lnTo>
                  <a:lnTo>
                    <a:pt x="2443" y="637"/>
                  </a:lnTo>
                  <a:lnTo>
                    <a:pt x="2440" y="622"/>
                  </a:lnTo>
                  <a:lnTo>
                    <a:pt x="2435" y="609"/>
                  </a:lnTo>
                  <a:lnTo>
                    <a:pt x="2429" y="594"/>
                  </a:lnTo>
                  <a:lnTo>
                    <a:pt x="2422" y="580"/>
                  </a:lnTo>
                  <a:lnTo>
                    <a:pt x="2413" y="567"/>
                  </a:lnTo>
                  <a:lnTo>
                    <a:pt x="2402" y="555"/>
                  </a:lnTo>
                  <a:lnTo>
                    <a:pt x="2389" y="543"/>
                  </a:lnTo>
                  <a:lnTo>
                    <a:pt x="2376" y="531"/>
                  </a:lnTo>
                  <a:lnTo>
                    <a:pt x="2361" y="520"/>
                  </a:lnTo>
                  <a:lnTo>
                    <a:pt x="2346" y="510"/>
                  </a:lnTo>
                  <a:lnTo>
                    <a:pt x="2328" y="500"/>
                  </a:lnTo>
                  <a:lnTo>
                    <a:pt x="2310" y="492"/>
                  </a:lnTo>
                  <a:lnTo>
                    <a:pt x="2290" y="483"/>
                  </a:lnTo>
                  <a:lnTo>
                    <a:pt x="2271" y="477"/>
                  </a:lnTo>
                  <a:lnTo>
                    <a:pt x="2250" y="470"/>
                  </a:lnTo>
                  <a:lnTo>
                    <a:pt x="2250" y="470"/>
                  </a:lnTo>
                  <a:close/>
                </a:path>
              </a:pathLst>
            </a:custGeom>
            <a:noFill/>
            <a:ln w="19050" cap="flat" cmpd="sng" algn="ctr">
              <a:solidFill>
                <a:schemeClr val="tx1"/>
              </a:solidFill>
              <a:prstDash val="solid"/>
            </a:ln>
            <a:effectLst/>
          </p:spPr>
          <p:txBody>
            <a:bodyPr lIns="82181" tIns="41090" rIns="82181" bIns="41090" rtlCol="0" anchor="ctr" anchorCtr="0"/>
            <a:lstStyle/>
            <a:p>
              <a:pPr indent="0" algn="ctr" defTabSz="1096010" fontAlgn="auto" hangingPunct="0">
                <a:defRPr/>
              </a:pPr>
              <a:endParaRPr lang="en-US" altLang="zh-CN" sz="800" b="1" kern="0" dirty="0">
                <a:solidFill>
                  <a:schemeClr val="tx1"/>
                </a:solidFill>
                <a:latin typeface="Arial" panose="020B0604020202020204" pitchFamily="34" charset="0"/>
                <a:ea typeface="微软雅黑" panose="020B0503020204020204" charset="-122"/>
                <a:cs typeface="Arial" panose="020B0604020202020204" pitchFamily="34" charset="0"/>
                <a:sym typeface="Arial Black" panose="020B0A04020102020204" charset="0"/>
              </a:endParaRPr>
            </a:p>
          </p:txBody>
        </p:sp>
        <p:cxnSp>
          <p:nvCxnSpPr>
            <p:cNvPr id="352" name="直接连接符 351"/>
            <p:cNvCxnSpPr/>
            <p:nvPr/>
          </p:nvCxnSpPr>
          <p:spPr>
            <a:xfrm flipH="1">
              <a:off x="4990" y="3420"/>
              <a:ext cx="20" cy="1800"/>
            </a:xfrm>
            <a:prstGeom prst="line">
              <a:avLst/>
            </a:prstGeom>
            <a:ln>
              <a:solidFill>
                <a:srgbClr val="FF8D41"/>
              </a:solidFill>
            </a:ln>
          </p:spPr>
          <p:style>
            <a:lnRef idx="1">
              <a:schemeClr val="accent1"/>
            </a:lnRef>
            <a:fillRef idx="0">
              <a:schemeClr val="accent1"/>
            </a:fillRef>
            <a:effectRef idx="0">
              <a:schemeClr val="accent1"/>
            </a:effectRef>
            <a:fontRef idx="minor">
              <a:schemeClr val="tx1"/>
            </a:fontRef>
          </p:style>
        </p:cxnSp>
        <p:cxnSp>
          <p:nvCxnSpPr>
            <p:cNvPr id="353" name="直接连接符 352"/>
            <p:cNvCxnSpPr/>
            <p:nvPr/>
          </p:nvCxnSpPr>
          <p:spPr>
            <a:xfrm>
              <a:off x="15550" y="3400"/>
              <a:ext cx="20" cy="1780"/>
            </a:xfrm>
            <a:prstGeom prst="line">
              <a:avLst/>
            </a:prstGeom>
          </p:spPr>
          <p:style>
            <a:lnRef idx="2">
              <a:schemeClr val="accent1"/>
            </a:lnRef>
            <a:fillRef idx="0">
              <a:srgbClr val="FFFFFF"/>
            </a:fillRef>
            <a:effectRef idx="0">
              <a:srgbClr val="FFFFFF"/>
            </a:effectRef>
            <a:fontRef idx="minor">
              <a:schemeClr val="tx1"/>
            </a:fontRef>
          </p:style>
        </p:cxnSp>
        <p:sp>
          <p:nvSpPr>
            <p:cNvPr id="354" name="文本框 353"/>
            <p:cNvSpPr txBox="1"/>
            <p:nvPr/>
          </p:nvSpPr>
          <p:spPr>
            <a:xfrm>
              <a:off x="1679" y="5403"/>
              <a:ext cx="3921" cy="485"/>
            </a:xfrm>
            <a:prstGeom prst="rect">
              <a:avLst/>
            </a:prstGeom>
            <a:noFill/>
          </p:spPr>
          <p:txBody>
            <a:bodyPr wrap="square" rtlCol="0" anchor="t">
              <a:noAutofit/>
            </a:bodyPr>
            <a:lstStyle/>
            <a:p>
              <a:pPr indent="0" algn="ctr" defTabSz="1096010" fontAlgn="auto" hangingPunct="0">
                <a:defRPr/>
              </a:pPr>
              <a:r>
                <a:rPr lang="en-US" altLang="zh-CN" sz="800" b="1" kern="0" dirty="0">
                  <a:latin typeface="Arial" panose="020B0604020202020204" pitchFamily="34" charset="0"/>
                  <a:ea typeface="微软雅黑" panose="020B0503020204020204" charset="-122"/>
                  <a:cs typeface="Arial" panose="020B0604020202020204" pitchFamily="34" charset="0"/>
                  <a:sym typeface="Arial Black" panose="020B0A04020102020204" charset="0"/>
                </a:rPr>
                <a:t>music festival</a:t>
              </a:r>
              <a:endParaRPr lang="en-US" altLang="zh-CN" sz="800" b="1" kern="0" dirty="0">
                <a:latin typeface="Arial" panose="020B0604020202020204" pitchFamily="34" charset="0"/>
                <a:ea typeface="微软雅黑" panose="020B0503020204020204" charset="-122"/>
                <a:cs typeface="Arial" panose="020B0604020202020204" pitchFamily="34" charset="0"/>
                <a:sym typeface="Arial Black" panose="020B0A04020102020204" charset="0"/>
              </a:endParaRPr>
            </a:p>
          </p:txBody>
        </p:sp>
        <p:sp>
          <p:nvSpPr>
            <p:cNvPr id="355" name="文本框 354"/>
            <p:cNvSpPr txBox="1"/>
            <p:nvPr/>
          </p:nvSpPr>
          <p:spPr>
            <a:xfrm>
              <a:off x="12499" y="4938"/>
              <a:ext cx="3921" cy="485"/>
            </a:xfrm>
            <a:prstGeom prst="rect">
              <a:avLst/>
            </a:prstGeom>
            <a:noFill/>
          </p:spPr>
          <p:txBody>
            <a:bodyPr wrap="square" rtlCol="0" anchor="t">
              <a:noAutofit/>
            </a:bodyPr>
            <a:lstStyle/>
            <a:p>
              <a:pPr indent="0" algn="ctr" defTabSz="1096010" fontAlgn="auto" hangingPunct="0">
                <a:defRPr/>
              </a:pPr>
              <a:r>
                <a:rPr lang="en-US" altLang="zh-CN" sz="800" b="1" kern="0" dirty="0">
                  <a:latin typeface="Arial" panose="020B0604020202020204" pitchFamily="34" charset="0"/>
                  <a:ea typeface="微软雅黑" panose="020B0503020204020204" charset="-122"/>
                  <a:cs typeface="Arial" panose="020B0604020202020204" pitchFamily="34" charset="0"/>
                  <a:sym typeface="Arial Black" panose="020B0A04020102020204" charset="0"/>
                </a:rPr>
                <a:t>amusement park</a:t>
              </a:r>
              <a:endParaRPr lang="en-US" altLang="zh-CN" sz="800" b="1" kern="0" dirty="0">
                <a:latin typeface="Arial" panose="020B0604020202020204" pitchFamily="34" charset="0"/>
                <a:ea typeface="微软雅黑" panose="020B0503020204020204" charset="-122"/>
                <a:cs typeface="Arial" panose="020B0604020202020204" pitchFamily="34" charset="0"/>
                <a:sym typeface="Arial Black" panose="020B0A04020102020204" charset="0"/>
              </a:endParaRPr>
            </a:p>
          </p:txBody>
        </p:sp>
      </p:grpSp>
      <p:sp>
        <p:nvSpPr>
          <p:cNvPr id="356" name="文本框 355"/>
          <p:cNvSpPr txBox="1"/>
          <p:nvPr/>
        </p:nvSpPr>
        <p:spPr>
          <a:xfrm>
            <a:off x="4688204" y="3776980"/>
            <a:ext cx="4251009" cy="1169551"/>
          </a:xfrm>
          <a:prstGeom prst="rect">
            <a:avLst/>
          </a:prstGeom>
        </p:spPr>
        <p:txBody>
          <a:bodyPr wrap="square">
            <a:spAutoFit/>
          </a:bodyPr>
          <a:lstStyle/>
          <a:p>
            <a:pPr marL="285750" indent="-285750" defTabSz="266700" eaLnBrk="1" fontAlgn="auto" latinLnBrk="0" hangingPunct="1">
              <a:buFont typeface="Arial" panose="020B0604020202020204" pitchFamily="34" charset="0"/>
              <a:buChar char="•"/>
            </a:pPr>
            <a:r>
              <a:rPr lang="en-US" altLang="zh-CN" dirty="0">
                <a:latin typeface="Arial" panose="020B0604020202020204" pitchFamily="34" charset="0"/>
                <a:ea typeface="微软雅黑" panose="020B0503020204020204" charset="-122"/>
                <a:cs typeface="Arial" panose="020B0604020202020204" pitchFamily="34" charset="0"/>
              </a:rPr>
              <a:t>Shopping centers, music festival and </a:t>
            </a:r>
            <a:r>
              <a:rPr lang="en-US" altLang="zh-CN" dirty="0" err="1">
                <a:latin typeface="Arial" panose="020B0604020202020204" pitchFamily="34" charset="0"/>
                <a:ea typeface="微软雅黑" panose="020B0503020204020204" charset="-122"/>
                <a:cs typeface="Arial" panose="020B0604020202020204" pitchFamily="34" charset="0"/>
              </a:rPr>
              <a:t>etc</a:t>
            </a:r>
            <a:r>
              <a:rPr lang="en-US" altLang="zh-CN" dirty="0">
                <a:latin typeface="Arial" panose="020B0604020202020204" pitchFamily="34" charset="0"/>
                <a:ea typeface="微软雅黑" panose="020B0503020204020204" charset="-122"/>
                <a:cs typeface="Arial" panose="020B0604020202020204" pitchFamily="34" charset="0"/>
              </a:rPr>
              <a:t>, gather tens of thousands of people in a local zone. </a:t>
            </a:r>
            <a:endParaRPr lang="en-US" altLang="zh-CN" dirty="0">
              <a:latin typeface="Arial" panose="020B0604020202020204" pitchFamily="34" charset="0"/>
              <a:ea typeface="微软雅黑" panose="020B0503020204020204" charset="-122"/>
              <a:cs typeface="Arial" panose="020B0604020202020204" pitchFamily="34" charset="0"/>
            </a:endParaRPr>
          </a:p>
          <a:p>
            <a:pPr marL="285750" indent="-285750" defTabSz="266700" eaLnBrk="1" fontAlgn="auto" latinLnBrk="0" hangingPunct="1">
              <a:buFont typeface="Arial" panose="020B0604020202020204" pitchFamily="34" charset="0"/>
              <a:buChar char="•"/>
            </a:pPr>
            <a:r>
              <a:rPr lang="en-US" altLang="zh-CN" dirty="0">
                <a:latin typeface="Arial" panose="020B0604020202020204" pitchFamily="34" charset="0"/>
                <a:ea typeface="微软雅黑" panose="020B0503020204020204" charset="-122"/>
                <a:cs typeface="Arial" panose="020B0604020202020204" pitchFamily="34" charset="0"/>
              </a:rPr>
              <a:t>Local network requires concurrent accesses for users, priority for services and local maintenance.</a:t>
            </a:r>
            <a:endParaRPr lang="en-US" altLang="zh-CN" dirty="0">
              <a:latin typeface="Arial" panose="020B0604020202020204" pitchFamily="34" charset="0"/>
              <a:ea typeface="微软雅黑" panose="020B0503020204020204" charset="-122"/>
              <a:cs typeface="Arial" panose="020B0604020202020204" pitchFamily="34" charset="0"/>
            </a:endParaRPr>
          </a:p>
        </p:txBody>
      </p:sp>
      <p:sp>
        <p:nvSpPr>
          <p:cNvPr id="357" name="文本框 356"/>
          <p:cNvSpPr txBox="1"/>
          <p:nvPr/>
        </p:nvSpPr>
        <p:spPr>
          <a:xfrm>
            <a:off x="204787" y="3806190"/>
            <a:ext cx="4251008" cy="992579"/>
          </a:xfrm>
          <a:prstGeom prst="rect">
            <a:avLst/>
          </a:prstGeom>
        </p:spPr>
        <p:txBody>
          <a:bodyPr wrap="square">
            <a:spAutoFit/>
          </a:bodyPr>
          <a:lstStyle/>
          <a:p>
            <a:pPr marL="285750" indent="-285750" defTabSz="266700" eaLnBrk="1" fontAlgn="auto" latinLnBrk="0" hangingPunct="1">
              <a:spcAft>
                <a:spcPts val="300"/>
              </a:spcAft>
              <a:buFont typeface="Arial" panose="020B0604020202020204" pitchFamily="34" charset="0"/>
              <a:buChar char="•"/>
            </a:pPr>
            <a:r>
              <a:rPr lang="en-US" altLang="zh-CN" dirty="0">
                <a:latin typeface="Arial" panose="020B0604020202020204" pitchFamily="34" charset="0"/>
                <a:ea typeface="微软雅黑" panose="020B0503020204020204" charset="-122"/>
                <a:cs typeface="Arial" panose="020B0604020202020204" pitchFamily="34" charset="0"/>
              </a:rPr>
              <a:t>Industry requires for sub-network for staff, vehicle, factory. </a:t>
            </a:r>
            <a:endParaRPr lang="en-US" altLang="zh-CN" dirty="0">
              <a:latin typeface="Arial" panose="020B0604020202020204" pitchFamily="34" charset="0"/>
              <a:ea typeface="微软雅黑" panose="020B0503020204020204" charset="-122"/>
              <a:cs typeface="Arial" panose="020B0604020202020204" pitchFamily="34" charset="0"/>
            </a:endParaRPr>
          </a:p>
          <a:p>
            <a:pPr marL="285750" indent="-285750" defTabSz="266700" eaLnBrk="1" fontAlgn="auto" latinLnBrk="0" hangingPunct="1">
              <a:spcAft>
                <a:spcPts val="300"/>
              </a:spcAft>
              <a:buFont typeface="Arial" panose="020B0604020202020204" pitchFamily="34" charset="0"/>
              <a:buChar char="•"/>
            </a:pPr>
            <a:r>
              <a:rPr lang="en-US" altLang="zh-CN" dirty="0">
                <a:latin typeface="Arial" panose="020B0604020202020204" pitchFamily="34" charset="0"/>
                <a:ea typeface="微软雅黑" panose="020B0503020204020204" charset="-122"/>
                <a:cs typeface="Arial" panose="020B0604020202020204" pitchFamily="34" charset="0"/>
              </a:rPr>
              <a:t>Various sub-network is required for different level of autonomy and diverse functionalities.</a:t>
            </a:r>
            <a:endParaRPr lang="en-US" altLang="zh-CN" dirty="0">
              <a:latin typeface="Arial" panose="020B0604020202020204" pitchFamily="34" charset="0"/>
              <a:ea typeface="微软雅黑" panose="020B0503020204020204" charset="-122"/>
              <a:cs typeface="Arial" panose="020B0604020202020204" pitchFamily="34" charset="0"/>
            </a:endParaRPr>
          </a:p>
        </p:txBody>
      </p:sp>
      <p:sp>
        <p:nvSpPr>
          <p:cNvPr id="422" name="矩形 421"/>
          <p:cNvSpPr/>
          <p:nvPr/>
        </p:nvSpPr>
        <p:spPr>
          <a:xfrm>
            <a:off x="213995" y="659130"/>
            <a:ext cx="4241800" cy="302260"/>
          </a:xfrm>
          <a:prstGeom prst="rect">
            <a:avLst/>
          </a:prstGeom>
        </p:spPr>
        <p:style>
          <a:lnRef idx="0">
            <a:srgbClr val="FFFFFF"/>
          </a:lnRef>
          <a:fillRef idx="1">
            <a:schemeClr val="accent1"/>
          </a:fillRef>
          <a:effectRef idx="1">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fontAlgn="base">
              <a:buClrTx/>
              <a:buSzTx/>
              <a:buFontTx/>
              <a:defRPr/>
            </a:pPr>
            <a:r>
              <a:rPr lang="en-US" sz="1600"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rPr>
              <a:t>To Business</a:t>
            </a:r>
            <a:endParaRPr lang="en-US" sz="1600"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endParaRPr>
          </a:p>
        </p:txBody>
      </p:sp>
      <p:sp>
        <p:nvSpPr>
          <p:cNvPr id="423" name="矩形 422"/>
          <p:cNvSpPr/>
          <p:nvPr/>
        </p:nvSpPr>
        <p:spPr>
          <a:xfrm>
            <a:off x="4688205" y="664210"/>
            <a:ext cx="4241800" cy="302260"/>
          </a:xfrm>
          <a:prstGeom prst="rect">
            <a:avLst/>
          </a:prstGeom>
        </p:spPr>
        <p:style>
          <a:lnRef idx="0">
            <a:srgbClr val="FFFFFF"/>
          </a:lnRef>
          <a:fillRef idx="1">
            <a:schemeClr val="accent1"/>
          </a:fillRef>
          <a:effectRef idx="1">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fontAlgn="base">
              <a:buClrTx/>
              <a:buSzTx/>
              <a:buFontTx/>
              <a:defRPr/>
            </a:pPr>
            <a:r>
              <a:rPr lang="en-US" sz="1600"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rPr>
              <a:t>To Consumer</a:t>
            </a:r>
            <a:endParaRPr lang="en-US" sz="1600" b="1"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文本框 29"/>
          <p:cNvSpPr/>
          <p:nvPr/>
        </p:nvSpPr>
        <p:spPr>
          <a:xfrm>
            <a:off x="400782" y="167232"/>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Summary of Typical Use case </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graphicFrame>
        <p:nvGraphicFramePr>
          <p:cNvPr id="4" name="表格 3"/>
          <p:cNvGraphicFramePr/>
          <p:nvPr>
            <p:custDataLst>
              <p:tags r:id="rId1"/>
            </p:custDataLst>
          </p:nvPr>
        </p:nvGraphicFramePr>
        <p:xfrm>
          <a:off x="31115" y="568960"/>
          <a:ext cx="9095105" cy="4572000"/>
        </p:xfrm>
        <a:graphic>
          <a:graphicData uri="http://schemas.openxmlformats.org/drawingml/2006/table">
            <a:tbl>
              <a:tblPr firstRow="1" bandRow="1">
                <a:tableStyleId>{5C22544A-7EE6-4342-B048-85BDC9FD1C3A}</a:tableStyleId>
              </a:tblPr>
              <a:tblGrid>
                <a:gridCol w="1211580"/>
                <a:gridCol w="2524125"/>
                <a:gridCol w="5359400"/>
              </a:tblGrid>
              <a:tr h="274320">
                <a:tc>
                  <a:txBody>
                    <a:bodyPr/>
                    <a:lstStyle/>
                    <a:p>
                      <a:pPr algn="ctr">
                        <a:buNone/>
                      </a:pPr>
                      <a:endParaRPr lang="zh-CN" altLang="en-US" sz="1200" dirty="0">
                        <a:latin typeface="Arial" panose="020B0604020202020204" pitchFamily="34" charset="0"/>
                        <a:cs typeface="Arial" panose="020B0604020202020204" pitchFamily="34" charset="0"/>
                      </a:endParaRPr>
                    </a:p>
                  </a:txBody>
                  <a:tcPr anchor="ctr"/>
                </a:tc>
                <a:tc>
                  <a:txBody>
                    <a:bodyPr/>
                    <a:lstStyle/>
                    <a:p>
                      <a:pPr algn="ctr">
                        <a:buNone/>
                      </a:pPr>
                      <a:r>
                        <a:rPr lang="en-US" altLang="zh-CN" sz="1200" dirty="0">
                          <a:latin typeface="Arial" panose="020B0604020202020204" pitchFamily="34" charset="0"/>
                          <a:cs typeface="Arial" panose="020B0604020202020204" pitchFamily="34" charset="0"/>
                        </a:rPr>
                        <a:t>Scenario</a:t>
                      </a:r>
                      <a:endParaRPr lang="en-US" altLang="zh-CN" sz="1200" dirty="0">
                        <a:latin typeface="Arial" panose="020B0604020202020204" pitchFamily="34" charset="0"/>
                        <a:cs typeface="Arial" panose="020B0604020202020204" pitchFamily="34" charset="0"/>
                      </a:endParaRPr>
                    </a:p>
                  </a:txBody>
                  <a:tcPr anchor="ctr"/>
                </a:tc>
                <a:tc>
                  <a:txBody>
                    <a:bodyPr/>
                    <a:lstStyle/>
                    <a:p>
                      <a:pPr algn="ctr">
                        <a:buNone/>
                      </a:pPr>
                      <a:r>
                        <a:rPr lang="en-US" altLang="zh-CN" sz="1200" dirty="0">
                          <a:latin typeface="Arial" panose="020B0604020202020204" pitchFamily="34" charset="0"/>
                          <a:cs typeface="Arial" panose="020B0604020202020204" pitchFamily="34" charset="0"/>
                        </a:rPr>
                        <a:t>Requirements</a:t>
                      </a:r>
                      <a:endParaRPr lang="en-US" altLang="zh-CN" sz="1200" dirty="0">
                        <a:latin typeface="Arial" panose="020B0604020202020204" pitchFamily="34" charset="0"/>
                        <a:cs typeface="Arial" panose="020B0604020202020204" pitchFamily="34" charset="0"/>
                      </a:endParaRPr>
                    </a:p>
                  </a:txBody>
                  <a:tcPr anchor="ctr"/>
                </a:tc>
              </a:tr>
              <a:tr h="849630">
                <a:tc>
                  <a:txBody>
                    <a:bodyPr/>
                    <a:lstStyle/>
                    <a:p>
                      <a:pPr algn="l" eaLnBrk="1" fontAlgn="auto" latinLnBrk="0" hangingPunct="1">
                        <a:buNone/>
                      </a:pPr>
                      <a:r>
                        <a:rPr lang="en-US" altLang="zh-CN" sz="1200" dirty="0">
                          <a:latin typeface="Arial" panose="020B0604020202020204" pitchFamily="34" charset="0"/>
                          <a:cs typeface="Arial" panose="020B0604020202020204" pitchFamily="34" charset="0"/>
                        </a:rPr>
                        <a:t>CMCC</a:t>
                      </a:r>
                      <a:endParaRPr lang="en-US" altLang="zh-CN" sz="1200" dirty="0">
                        <a:latin typeface="Arial" panose="020B0604020202020204" pitchFamily="34" charset="0"/>
                        <a:cs typeface="Arial" panose="020B0604020202020204" pitchFamily="34" charset="0"/>
                      </a:endParaRPr>
                    </a:p>
                    <a:p>
                      <a:pPr algn="l" eaLnBrk="1" fontAlgn="auto" latinLnBrk="0" hangingPunct="1">
                        <a:buNone/>
                      </a:pPr>
                      <a:r>
                        <a:rPr lang="en-US" altLang="zh-CN" sz="1000" dirty="0">
                          <a:latin typeface="Arial" panose="020B0604020202020204" pitchFamily="34" charset="0"/>
                          <a:cs typeface="Arial" panose="020B0604020202020204" pitchFamily="34" charset="0"/>
                        </a:rPr>
                        <a:t>(S1-244115, S1-244120)</a:t>
                      </a:r>
                      <a:endParaRPr lang="en-US" altLang="zh-CN" sz="1000" dirty="0">
                        <a:latin typeface="Arial" panose="020B0604020202020204" pitchFamily="34" charset="0"/>
                        <a:cs typeface="Arial" panose="020B0604020202020204" pitchFamily="34" charset="0"/>
                      </a:endParaRPr>
                    </a:p>
                  </a:txBody>
                  <a:tcPr anchor="ctr"/>
                </a:tc>
                <a:tc>
                  <a:txBody>
                    <a:bodyPr/>
                    <a:lstStyle/>
                    <a:p>
                      <a:pPr algn="l" eaLnBrk="1" fontAlgn="auto" latinLnBrk="0" hangingPunct="1">
                        <a:buNone/>
                      </a:pPr>
                      <a:r>
                        <a:rPr lang="en-US" altLang="zh-CN" sz="1200" dirty="0">
                          <a:latin typeface="Arial" panose="020B0604020202020204" pitchFamily="34" charset="0"/>
                          <a:cs typeface="Arial" panose="020B0604020202020204" pitchFamily="34" charset="0"/>
                        </a:rPr>
                        <a:t>Industrial park, disaster zone</a:t>
                      </a:r>
                      <a:endParaRPr lang="en-US" altLang="zh-CN" sz="1200" dirty="0">
                        <a:latin typeface="Arial" panose="020B0604020202020204" pitchFamily="34" charset="0"/>
                        <a:cs typeface="Arial" panose="020B0604020202020204" pitchFamily="34" charset="0"/>
                      </a:endParaRPr>
                    </a:p>
                  </a:txBody>
                  <a:tcPr anchor="ctr"/>
                </a:tc>
                <a:tc>
                  <a:txBody>
                    <a:bodyPr/>
                    <a:lstStyle/>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Customized </a:t>
                      </a:r>
                      <a:r>
                        <a:rPr lang="zh-CN" altLang="en-US" sz="1200" dirty="0">
                          <a:latin typeface="Arial" panose="020B0604020202020204" pitchFamily="34" charset="0"/>
                          <a:cs typeface="Arial" panose="020B0604020202020204" pitchFamily="34" charset="0"/>
                        </a:rPr>
                        <a:t>capability</a:t>
                      </a:r>
                      <a:r>
                        <a:rPr lang="en-US" altLang="zh-CN" sz="1200" dirty="0">
                          <a:latin typeface="Arial" panose="020B0604020202020204" pitchFamily="34" charset="0"/>
                          <a:cs typeface="Arial" panose="020B0604020202020204" pitchFamily="34" charset="0"/>
                        </a:rPr>
                        <a:t>, e.g. sensing, AI, data service, </a:t>
                      </a:r>
                      <a:endParaRPr lang="zh-CN" altLang="en-US"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interwork with PLMN</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ea typeface="Times New Roman" panose="02020603050405020304"/>
                          <a:cs typeface="Arial" panose="020B0604020202020204" pitchFamily="34" charset="0"/>
                          <a:sym typeface="+mn-ea"/>
                        </a:rPr>
                        <a:t>autonomous manag</a:t>
                      </a:r>
                      <a:r>
                        <a:rPr lang="en-US" altLang="zh-CN" sz="1200" dirty="0">
                          <a:latin typeface="Arial" panose="020B0604020202020204" pitchFamily="34" charset="0"/>
                          <a:ea typeface="宋体" panose="02010600030101010101" pitchFamily="2" charset="-122"/>
                          <a:cs typeface="Arial" panose="020B0604020202020204" pitchFamily="34" charset="0"/>
                          <a:sym typeface="+mn-ea"/>
                        </a:rPr>
                        <a:t>ement, </a:t>
                      </a:r>
                      <a:r>
                        <a:rPr lang="en-US" altLang="zh-CN" sz="1200" dirty="0">
                          <a:latin typeface="Arial" panose="020B0604020202020204" pitchFamily="34" charset="0"/>
                          <a:cs typeface="Arial" panose="020B0604020202020204" pitchFamily="34" charset="0"/>
                        </a:rPr>
                        <a:t>running independently</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adjacent sub-network cooperative work</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sub-network/capability deployment flexible and rapid</a:t>
                      </a:r>
                      <a:endParaRPr lang="en-US" altLang="zh-CN" sz="1200" dirty="0">
                        <a:latin typeface="Arial" panose="020B0604020202020204" pitchFamily="34" charset="0"/>
                        <a:cs typeface="Arial" panose="020B0604020202020204" pitchFamily="34" charset="0"/>
                      </a:endParaRPr>
                    </a:p>
                  </a:txBody>
                  <a:tcPr anchor="ctr"/>
                </a:tc>
              </a:tr>
              <a:tr h="167640">
                <a:tc>
                  <a:txBody>
                    <a:bodyPr/>
                    <a:lstStyle/>
                    <a:p>
                      <a:pPr algn="l" eaLnBrk="1" fontAlgn="auto" latinLnBrk="0" hangingPunct="1">
                        <a:buNone/>
                      </a:pPr>
                      <a:r>
                        <a:rPr lang="en-US" altLang="zh-CN" sz="1200" dirty="0">
                          <a:latin typeface="Arial" panose="020B0604020202020204" pitchFamily="34" charset="0"/>
                          <a:cs typeface="Arial" panose="020B0604020202020204" pitchFamily="34" charset="0"/>
                        </a:rPr>
                        <a:t>China Telecom</a:t>
                      </a:r>
                      <a:endParaRPr lang="en-US" altLang="zh-CN" sz="1200" dirty="0">
                        <a:latin typeface="Arial" panose="020B0604020202020204" pitchFamily="34" charset="0"/>
                        <a:cs typeface="Arial" panose="020B0604020202020204" pitchFamily="34" charset="0"/>
                      </a:endParaRPr>
                    </a:p>
                    <a:p>
                      <a:pPr algn="l" eaLnBrk="1" fontAlgn="auto" latinLnBrk="0" hangingPunct="1">
                        <a:buNone/>
                      </a:pPr>
                      <a:r>
                        <a:rPr lang="en-US" altLang="zh-CN" sz="1000" dirty="0">
                          <a:latin typeface="Arial" panose="020B0604020202020204" pitchFamily="34" charset="0"/>
                          <a:cs typeface="Arial" panose="020B0604020202020204" pitchFamily="34" charset="0"/>
                        </a:rPr>
                        <a:t>(S1-244256, S1-244661)</a:t>
                      </a:r>
                      <a:endParaRPr lang="en-US" altLang="zh-CN" sz="1000" dirty="0">
                        <a:latin typeface="Arial" panose="020B0604020202020204" pitchFamily="34" charset="0"/>
                        <a:cs typeface="Arial" panose="020B0604020202020204" pitchFamily="34" charset="0"/>
                      </a:endParaRPr>
                    </a:p>
                  </a:txBody>
                  <a:tcPr anchor="ctr"/>
                </a:tc>
                <a:tc>
                  <a:txBody>
                    <a:bodyPr/>
                    <a:lstStyle/>
                    <a:p>
                      <a:pPr algn="l" eaLnBrk="1" fontAlgn="auto" latinLnBrk="0" hangingPunct="1">
                        <a:buNone/>
                      </a:pPr>
                      <a:r>
                        <a:rPr lang="zh-CN" altLang="en-US" sz="1200">
                          <a:latin typeface="Arial" panose="020B0604020202020204" pitchFamily="34" charset="0"/>
                          <a:cs typeface="Arial" panose="020B0604020202020204" pitchFamily="34" charset="0"/>
                          <a:sym typeface="+mn-ea"/>
                        </a:rPr>
                        <a:t>live news report</a:t>
                      </a:r>
                      <a:r>
                        <a:rPr lang="en-US" altLang="zh-CN" sz="1200">
                          <a:latin typeface="Arial" panose="020B0604020202020204" pitchFamily="34" charset="0"/>
                          <a:cs typeface="Arial" panose="020B0604020202020204" pitchFamily="34" charset="0"/>
                          <a:sym typeface="+mn-ea"/>
                        </a:rPr>
                        <a:t> in </a:t>
                      </a:r>
                      <a:r>
                        <a:rPr lang="zh-CN" altLang="en-US" sz="1200">
                          <a:latin typeface="Arial" panose="020B0604020202020204" pitchFamily="34" charset="0"/>
                          <a:cs typeface="Arial" panose="020B0604020202020204" pitchFamily="34" charset="0"/>
                          <a:sym typeface="+mn-ea"/>
                        </a:rPr>
                        <a:t>rural area</a:t>
                      </a:r>
                      <a:endParaRPr lang="zh-CN" altLang="en-US" sz="1200">
                        <a:latin typeface="Arial" panose="020B0604020202020204" pitchFamily="34" charset="0"/>
                        <a:cs typeface="Arial" panose="020B0604020202020204" pitchFamily="34" charset="0"/>
                        <a:sym typeface="+mn-ea"/>
                      </a:endParaRPr>
                    </a:p>
                  </a:txBody>
                  <a:tcPr anchor="ctr"/>
                </a:tc>
                <a:tc>
                  <a:txBody>
                    <a:bodyPr/>
                    <a:lstStyle/>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create a distributed network </a:t>
                      </a:r>
                      <a:r>
                        <a:rPr lang="en-US" altLang="zh-CN" sz="1200" dirty="0">
                          <a:latin typeface="Arial" panose="020B0604020202020204" pitchFamily="34" charset="0"/>
                          <a:cs typeface="Arial" panose="020B0604020202020204" pitchFamily="34" charset="0"/>
                        </a:rPr>
                        <a:t>with </a:t>
                      </a:r>
                      <a:r>
                        <a:rPr lang="zh-CN" altLang="en-US" sz="1200" dirty="0">
                          <a:latin typeface="Arial" panose="020B0604020202020204" pitchFamily="34" charset="0"/>
                          <a:cs typeface="Arial" panose="020B0604020202020204" pitchFamily="34" charset="0"/>
                        </a:rPr>
                        <a:t>customized</a:t>
                      </a:r>
                      <a:r>
                        <a:rPr lang="en-US" altLang="zh-CN" sz="1200" dirty="0">
                          <a:latin typeface="Arial" panose="020B0604020202020204" pitchFamily="34" charset="0"/>
                          <a:cs typeface="Arial" panose="020B0604020202020204" pitchFamily="34" charset="0"/>
                        </a:rPr>
                        <a:t> capability</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interconnection with PLMN, autonomous operation in a limited period</a:t>
                      </a:r>
                      <a:endParaRPr lang="en-US" altLang="zh-CN" sz="1200" dirty="0">
                        <a:latin typeface="Arial" panose="020B0604020202020204" pitchFamily="34" charset="0"/>
                        <a:cs typeface="Arial" panose="020B0604020202020204" pitchFamily="34" charset="0"/>
                      </a:endParaRPr>
                    </a:p>
                  </a:txBody>
                  <a:tcPr anchor="ctr"/>
                </a:tc>
              </a:tr>
              <a:tr h="139065">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DT</a:t>
                      </a:r>
                      <a:endParaRPr lang="en-US" altLang="zh-CN" sz="1200">
                        <a:latin typeface="Arial" panose="020B0604020202020204" pitchFamily="34" charset="0"/>
                        <a:cs typeface="Arial" panose="020B0604020202020204" pitchFamily="34" charset="0"/>
                      </a:endParaRPr>
                    </a:p>
                    <a:p>
                      <a:pPr algn="l" eaLnBrk="1" fontAlgn="auto" latinLnBrk="0" hangingPunct="1">
                        <a:buNone/>
                      </a:pPr>
                      <a:r>
                        <a:rPr lang="en-US" altLang="zh-CN" sz="1000">
                          <a:latin typeface="Arial" panose="020B0604020202020204" pitchFamily="34" charset="0"/>
                          <a:cs typeface="Arial" panose="020B0604020202020204" pitchFamily="34" charset="0"/>
                        </a:rPr>
                        <a:t>(S1-244665)</a:t>
                      </a:r>
                      <a:endParaRPr lang="en-US" altLang="zh-CN" sz="1000">
                        <a:latin typeface="Arial" panose="020B0604020202020204" pitchFamily="34" charset="0"/>
                        <a:cs typeface="Arial" panose="020B0604020202020204" pitchFamily="34" charset="0"/>
                      </a:endParaRPr>
                    </a:p>
                  </a:txBody>
                  <a:tcPr anchor="ctr"/>
                </a:tc>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System and Operational</a:t>
                      </a:r>
                      <a:endParaRPr lang="en-US" altLang="zh-CN" sz="1200">
                        <a:latin typeface="Arial" panose="020B0604020202020204" pitchFamily="34" charset="0"/>
                        <a:cs typeface="Arial" panose="020B0604020202020204" pitchFamily="34" charset="0"/>
                      </a:endParaRPr>
                    </a:p>
                  </a:txBody>
                  <a:tcPr anchor="ctr"/>
                </a:tc>
                <a:tc>
                  <a:txBody>
                    <a:bodyPr/>
                    <a:lstStyle/>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cloud native design and modular network functions with open APIs</a:t>
                      </a:r>
                      <a:endParaRPr lang="zh-CN" altLang="en-US" sz="1200" dirty="0">
                        <a:latin typeface="Arial" panose="020B0604020202020204" pitchFamily="34" charset="0"/>
                        <a:cs typeface="Arial" panose="020B0604020202020204" pitchFamily="34" charset="0"/>
                      </a:endParaRPr>
                    </a:p>
                  </a:txBody>
                  <a:tcPr anchor="ctr"/>
                </a:tc>
              </a:tr>
              <a:tr h="469265">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Huawei</a:t>
                      </a:r>
                      <a:endParaRPr lang="en-US" altLang="zh-CN" sz="1200">
                        <a:latin typeface="Arial" panose="020B0604020202020204" pitchFamily="34" charset="0"/>
                        <a:cs typeface="Arial" panose="020B0604020202020204" pitchFamily="34" charset="0"/>
                      </a:endParaRPr>
                    </a:p>
                    <a:p>
                      <a:pPr algn="l" eaLnBrk="1" fontAlgn="auto" latinLnBrk="0" hangingPunct="1">
                        <a:buNone/>
                      </a:pPr>
                      <a:r>
                        <a:rPr lang="en-US" altLang="zh-CN" sz="1000">
                          <a:latin typeface="Arial" panose="020B0604020202020204" pitchFamily="34" charset="0"/>
                          <a:cs typeface="Arial" panose="020B0604020202020204" pitchFamily="34" charset="0"/>
                        </a:rPr>
                        <a:t>(S1-244662)</a:t>
                      </a:r>
                      <a:endParaRPr lang="en-US" altLang="zh-CN" sz="1000">
                        <a:latin typeface="Arial" panose="020B0604020202020204" pitchFamily="34" charset="0"/>
                        <a:cs typeface="Arial" panose="020B0604020202020204" pitchFamily="34" charset="0"/>
                      </a:endParaRPr>
                    </a:p>
                  </a:txBody>
                  <a:tcPr anchor="ctr"/>
                </a:tc>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L</a:t>
                      </a:r>
                      <a:r>
                        <a:rPr lang="zh-CN" altLang="en-US" sz="1200">
                          <a:latin typeface="Arial" panose="020B0604020202020204" pitchFamily="34" charset="0"/>
                          <a:cs typeface="Arial" panose="020B0604020202020204" pitchFamily="34" charset="0"/>
                        </a:rPr>
                        <a:t>ocal zones, e.g., industrial park</a:t>
                      </a:r>
                      <a:r>
                        <a:rPr lang="en-US" altLang="zh-CN" sz="1200">
                          <a:latin typeface="Arial" panose="020B0604020202020204" pitchFamily="34" charset="0"/>
                          <a:cs typeface="Arial" panose="020B0604020202020204" pitchFamily="34" charset="0"/>
                        </a:rPr>
                        <a:t>, shopping centers, power centers, lifestyle centers, factory outlet centers, and festival marketplaces</a:t>
                      </a:r>
                      <a:endParaRPr lang="en-US" altLang="zh-CN" sz="1200">
                        <a:latin typeface="Arial" panose="020B0604020202020204" pitchFamily="34" charset="0"/>
                        <a:cs typeface="Arial" panose="020B0604020202020204" pitchFamily="34" charset="0"/>
                      </a:endParaRPr>
                    </a:p>
                  </a:txBody>
                  <a:tcPr anchor="ctr"/>
                </a:tc>
                <a:tc>
                  <a:txBody>
                    <a:bodyPr/>
                    <a:lstStyle/>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rapidly offer the network service</a:t>
                      </a:r>
                      <a:r>
                        <a:rPr lang="en-US" altLang="zh-CN" sz="1200" dirty="0">
                          <a:latin typeface="Arial" panose="020B0604020202020204" pitchFamily="34" charset="0"/>
                          <a:cs typeface="Arial" panose="020B0604020202020204" pitchFamily="34" charset="0"/>
                        </a:rPr>
                        <a:t> with autonomy and diverse functionalities</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take over users when other sub-network is not available</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stand-alone operation without PLMN</a:t>
                      </a:r>
                      <a:endParaRPr lang="en-US" altLang="zh-CN"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inter-(sub)network direct connectivity</a:t>
                      </a:r>
                      <a:endParaRPr lang="en-US" altLang="zh-CN" sz="1200" dirty="0">
                        <a:latin typeface="Arial" panose="020B0604020202020204" pitchFamily="34" charset="0"/>
                        <a:cs typeface="Arial" panose="020B0604020202020204" pitchFamily="34" charset="0"/>
                      </a:endParaRPr>
                    </a:p>
                  </a:txBody>
                  <a:tcPr anchor="ctr"/>
                </a:tc>
              </a:tr>
              <a:tr h="421005">
                <a:tc>
                  <a:txBody>
                    <a:bodyPr/>
                    <a:lstStyle/>
                    <a:p>
                      <a:pPr algn="l" eaLnBrk="1" fontAlgn="auto" latinLnBrk="0" hangingPunct="1">
                        <a:buNone/>
                      </a:pPr>
                      <a:r>
                        <a:rPr lang="en-US" altLang="zh-CN" sz="1200">
                          <a:latin typeface="Arial" panose="020B0604020202020204" pitchFamily="34" charset="0"/>
                          <a:ea typeface="Times New Roman" panose="02020603050405020304"/>
                          <a:cs typeface="Arial" panose="020B0604020202020204" pitchFamily="34" charset="0"/>
                          <a:sym typeface="+mn-ea"/>
                        </a:rPr>
                        <a:t>ZTE</a:t>
                      </a:r>
                      <a:endParaRPr lang="en-US" altLang="zh-CN" sz="1200">
                        <a:latin typeface="Arial" panose="020B0604020202020204" pitchFamily="34" charset="0"/>
                        <a:ea typeface="Times New Roman" panose="02020603050405020304"/>
                        <a:cs typeface="Arial" panose="020B0604020202020204" pitchFamily="34" charset="0"/>
                        <a:sym typeface="+mn-ea"/>
                      </a:endParaRPr>
                    </a:p>
                    <a:p>
                      <a:pPr algn="l" eaLnBrk="1" fontAlgn="auto" latinLnBrk="0" hangingPunct="1">
                        <a:buNone/>
                      </a:pPr>
                      <a:r>
                        <a:rPr lang="en-US" altLang="zh-CN" sz="1000">
                          <a:latin typeface="Arial" panose="020B0604020202020204" pitchFamily="34" charset="0"/>
                          <a:ea typeface="宋体" panose="02010600030101010101" pitchFamily="2" charset="-122"/>
                          <a:cs typeface="Arial" panose="020B0604020202020204" pitchFamily="34" charset="0"/>
                          <a:sym typeface="+mn-ea"/>
                        </a:rPr>
                        <a:t>(S1-244152, S1-244155, S1-244181)</a:t>
                      </a:r>
                      <a:endParaRPr lang="en-US" altLang="zh-CN" sz="1000">
                        <a:latin typeface="Arial" panose="020B0604020202020204" pitchFamily="34" charset="0"/>
                        <a:ea typeface="宋体" panose="02010600030101010101" pitchFamily="2" charset="-122"/>
                        <a:cs typeface="Arial" panose="020B0604020202020204" pitchFamily="34" charset="0"/>
                        <a:sym typeface="+mn-ea"/>
                      </a:endParaRPr>
                    </a:p>
                  </a:txBody>
                  <a:tcPr anchor="ctr"/>
                </a:tc>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M</a:t>
                      </a:r>
                      <a:r>
                        <a:rPr lang="zh-CN" altLang="en-US" sz="1200">
                          <a:latin typeface="Arial" panose="020B0604020202020204" pitchFamily="34" charset="0"/>
                          <a:cs typeface="Arial" panose="020B0604020202020204" pitchFamily="34" charset="0"/>
                        </a:rPr>
                        <a:t>usic festival</a:t>
                      </a:r>
                      <a:r>
                        <a:rPr lang="en-US" altLang="zh-CN" sz="1200">
                          <a:latin typeface="Arial" panose="020B0604020202020204" pitchFamily="34" charset="0"/>
                          <a:cs typeface="Arial" panose="020B0604020202020204" pitchFamily="34" charset="0"/>
                        </a:rPr>
                        <a:t>, </a:t>
                      </a:r>
                      <a:r>
                        <a:rPr lang="en-US" sz="1200">
                          <a:latin typeface="Arial" panose="020B0604020202020204" pitchFamily="34" charset="0"/>
                          <a:cs typeface="Arial" panose="020B0604020202020204" pitchFamily="34" charset="0"/>
                        </a:rPr>
                        <a:t>Factory</a:t>
                      </a:r>
                      <a:endParaRPr lang="en-US" sz="1200">
                        <a:latin typeface="Arial" panose="020B0604020202020204" pitchFamily="34" charset="0"/>
                        <a:cs typeface="Arial" panose="020B0604020202020204" pitchFamily="34" charset="0"/>
                      </a:endParaRPr>
                    </a:p>
                  </a:txBody>
                  <a:tcPr anchor="ctr"/>
                </a:tc>
                <a:tc>
                  <a:txBody>
                    <a:bodyPr/>
                    <a:lstStyle/>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automatically deploy customized sub-network as required</a:t>
                      </a:r>
                      <a:endParaRPr lang="zh-CN" altLang="en-US"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lifecycle management</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without impact on the </a:t>
                      </a:r>
                      <a:r>
                        <a:rPr lang="en-US" altLang="zh-CN" sz="1200" dirty="0">
                          <a:latin typeface="Arial" panose="020B0604020202020204" pitchFamily="34" charset="0"/>
                          <a:cs typeface="Arial" panose="020B0604020202020204" pitchFamily="34" charset="0"/>
                        </a:rPr>
                        <a:t>PLMN</a:t>
                      </a:r>
                      <a:endParaRPr lang="zh-CN" altLang="en-US"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user subscription data synchronization between sub</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network and the PL</a:t>
                      </a:r>
                      <a:r>
                        <a:rPr lang="en-US" altLang="zh-CN" sz="1200" dirty="0">
                          <a:latin typeface="Arial" panose="020B0604020202020204" pitchFamily="34" charset="0"/>
                          <a:cs typeface="Arial" panose="020B0604020202020204" pitchFamily="34" charset="0"/>
                        </a:rPr>
                        <a:t>M</a:t>
                      </a:r>
                      <a:r>
                        <a:rPr lang="zh-CN" altLang="en-US" sz="1200" dirty="0">
                          <a:latin typeface="Arial" panose="020B0604020202020204" pitchFamily="34" charset="0"/>
                          <a:cs typeface="Arial" panose="020B0604020202020204" pitchFamily="34" charset="0"/>
                        </a:rPr>
                        <a:t>N</a:t>
                      </a:r>
                      <a:endParaRPr lang="zh-CN" altLang="en-US"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independent operation and maintenance of sub-network</a:t>
                      </a:r>
                      <a:endParaRPr lang="zh-CN" altLang="en-US" sz="1200" dirty="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failure detection, alert, network switching</a:t>
                      </a:r>
                      <a:endParaRPr lang="en-US" altLang="zh-CN" sz="1200" dirty="0">
                        <a:latin typeface="Arial" panose="020B0604020202020204" pitchFamily="34" charset="0"/>
                        <a:cs typeface="Arial" panose="020B0604020202020204" pitchFamily="34" charset="0"/>
                      </a:endParaRPr>
                    </a:p>
                  </a:txBody>
                  <a:tcPr anchor="ctr"/>
                </a:tc>
              </a:tr>
              <a:tr h="457200">
                <a:tc>
                  <a:txBody>
                    <a:bodyPr/>
                    <a:lstStyle/>
                    <a:p>
                      <a:pPr algn="l" eaLnBrk="1" fontAlgn="auto" latinLnBrk="0" hangingPunct="1">
                        <a:buNone/>
                      </a:pPr>
                      <a:r>
                        <a:rPr lang="en-US" altLang="zh-CN" sz="1200">
                          <a:latin typeface="Arial" panose="020B0604020202020204" pitchFamily="34" charset="0"/>
                          <a:cs typeface="Arial" panose="020B0604020202020204" pitchFamily="34" charset="0"/>
                        </a:rPr>
                        <a:t>OPPO</a:t>
                      </a:r>
                      <a:endParaRPr lang="en-US" altLang="zh-CN" sz="1200">
                        <a:latin typeface="Arial" panose="020B0604020202020204" pitchFamily="34" charset="0"/>
                        <a:cs typeface="Arial" panose="020B0604020202020204" pitchFamily="34" charset="0"/>
                      </a:endParaRPr>
                    </a:p>
                    <a:p>
                      <a:pPr algn="l" eaLnBrk="1" fontAlgn="auto" latinLnBrk="0" hangingPunct="1">
                        <a:buNone/>
                      </a:pPr>
                      <a:r>
                        <a:rPr lang="en-US" altLang="zh-CN" sz="1000">
                          <a:latin typeface="Arial" panose="020B0604020202020204" pitchFamily="34" charset="0"/>
                          <a:cs typeface="Arial" panose="020B0604020202020204" pitchFamily="34" charset="0"/>
                        </a:rPr>
                        <a:t>(S1-244752)</a:t>
                      </a:r>
                      <a:endParaRPr lang="en-US" altLang="zh-CN" sz="1000">
                        <a:latin typeface="Arial" panose="020B0604020202020204" pitchFamily="34" charset="0"/>
                        <a:cs typeface="Arial" panose="020B0604020202020204" pitchFamily="34" charset="0"/>
                      </a:endParaRPr>
                    </a:p>
                  </a:txBody>
                  <a:tcPr anchor="ctr"/>
                </a:tc>
                <a:tc>
                  <a:txBody>
                    <a:bodyPr/>
                    <a:lstStyle/>
                    <a:p>
                      <a:pPr algn="l" eaLnBrk="1" fontAlgn="auto" latinLnBrk="0" hangingPunct="1">
                        <a:buNone/>
                      </a:pPr>
                      <a:r>
                        <a:rPr lang="zh-CN" altLang="en-US" sz="1200">
                          <a:latin typeface="Arial" panose="020B0604020202020204" pitchFamily="34" charset="0"/>
                          <a:cs typeface="Arial" panose="020B0604020202020204" pitchFamily="34" charset="0"/>
                        </a:rPr>
                        <a:t>Communication between AI agents (robots) in Smart home</a:t>
                      </a:r>
                      <a:endParaRPr lang="zh-CN" altLang="en-US" sz="1200">
                        <a:latin typeface="Arial" panose="020B0604020202020204" pitchFamily="34" charset="0"/>
                        <a:cs typeface="Arial" panose="020B0604020202020204" pitchFamily="34" charset="0"/>
                      </a:endParaRPr>
                    </a:p>
                  </a:txBody>
                  <a:tcPr anchor="ctr"/>
                </a:tc>
                <a:tc>
                  <a:txBody>
                    <a:bodyPr/>
                    <a:lstStyle/>
                    <a:p>
                      <a:pPr marL="125730" indent="-125730" algn="l" eaLnBrk="1" fontAlgn="auto" latinLnBrk="0" hangingPunct="1">
                        <a:buFont typeface="Arial" panose="020B0604020202020204" pitchFamily="34" charset="0"/>
                        <a:buChar char="•"/>
                      </a:pPr>
                      <a:r>
                        <a:rPr lang="zh-CN" altLang="en-US" sz="1200">
                          <a:latin typeface="Arial" panose="020B0604020202020204" pitchFamily="34" charset="0"/>
                          <a:cs typeface="Arial" panose="020B0604020202020204" pitchFamily="34" charset="0"/>
                        </a:rPr>
                        <a:t>grant a bulk of resources for the on-demand sub-networking</a:t>
                      </a:r>
                      <a:endParaRPr lang="zh-CN" altLang="en-US" sz="1200">
                        <a:latin typeface="Arial" panose="020B0604020202020204" pitchFamily="34" charset="0"/>
                        <a:cs typeface="Arial" panose="020B0604020202020204" pitchFamily="34" charset="0"/>
                      </a:endParaRPr>
                    </a:p>
                    <a:p>
                      <a:pPr marL="125730" indent="-125730" algn="l" eaLnBrk="1" fontAlgn="auto" latinLnBrk="0" hangingPunct="1">
                        <a:buFont typeface="Arial" panose="020B0604020202020204" pitchFamily="34" charset="0"/>
                        <a:buChar char="•"/>
                      </a:pPr>
                      <a:r>
                        <a:rPr lang="zh-CN" altLang="en-US" sz="1200">
                          <a:latin typeface="Arial" panose="020B0604020202020204" pitchFamily="34" charset="0"/>
                          <a:cs typeface="Arial" panose="020B0604020202020204" pitchFamily="34" charset="0"/>
                        </a:rPr>
                        <a:t>member Es </a:t>
                      </a:r>
                      <a:r>
                        <a:rPr lang="en-US" altLang="zh-CN" sz="1200">
                          <a:latin typeface="Arial" panose="020B0604020202020204" pitchFamily="34" charset="0"/>
                          <a:cs typeface="Arial" panose="020B0604020202020204" pitchFamily="34" charset="0"/>
                        </a:rPr>
                        <a:t>communication</a:t>
                      </a:r>
                      <a:r>
                        <a:rPr lang="zh-CN" altLang="en-US" sz="1200">
                          <a:latin typeface="Arial" panose="020B0604020202020204" pitchFamily="34" charset="0"/>
                          <a:cs typeface="Arial" panose="020B0604020202020204" pitchFamily="34" charset="0"/>
                        </a:rPr>
                        <a:t> directly </a:t>
                      </a:r>
                      <a:endParaRPr lang="zh-CN" altLang="en-US" sz="1200">
                        <a:latin typeface="Arial" panose="020B0604020202020204" pitchFamily="34" charset="0"/>
                        <a:cs typeface="Arial" panose="020B0604020202020204" pitchFamily="34" charset="0"/>
                      </a:endParaRPr>
                    </a:p>
                  </a:txBody>
                  <a:tcPr anchor="ct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0" y="179350"/>
            <a:ext cx="9144000"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Edge Computing</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185530" y="703936"/>
            <a:ext cx="8821531" cy="365074"/>
          </a:xfrm>
          <a:prstGeom prst="rect">
            <a:avLst/>
          </a:prstGeom>
        </p:spPr>
        <p:txBody>
          <a:bodyPr wrap="square">
            <a:noAutofit/>
          </a:bodyPr>
          <a:lstStyle/>
          <a:p>
            <a:pPr marL="360680" indent="-180340" defTabSz="266700">
              <a:spcAft>
                <a:spcPts val="900"/>
              </a:spcAft>
            </a:pPr>
            <a:r>
              <a:rPr lang="en-US" altLang="zh-CN" sz="1600" dirty="0">
                <a:latin typeface="Arial" panose="020B0604020202020204" pitchFamily="34" charset="0"/>
                <a:ea typeface="Times New Roman" panose="02020603050405020304"/>
                <a:cs typeface="Arial" panose="020B0604020202020204" pitchFamily="34" charset="0"/>
              </a:rPr>
              <a:t>3GPP TS 22.261 includes the following </a:t>
            </a:r>
            <a:r>
              <a:rPr lang="en-US" altLang="zh-CN" sz="1600" b="1" dirty="0">
                <a:latin typeface="Arial" panose="020B0604020202020204" pitchFamily="34" charset="0"/>
                <a:ea typeface="Times New Roman" panose="02020603050405020304"/>
                <a:cs typeface="Arial" panose="020B0604020202020204" pitchFamily="34" charset="0"/>
              </a:rPr>
              <a:t>definition for edge computing</a:t>
            </a:r>
            <a:r>
              <a:rPr lang="en-US" altLang="zh-CN" sz="1600" dirty="0">
                <a:latin typeface="Arial" panose="020B0604020202020204" pitchFamily="34" charset="0"/>
                <a:ea typeface="Times New Roman" panose="02020603050405020304"/>
                <a:cs typeface="Arial" panose="020B0604020202020204" pitchFamily="34" charset="0"/>
              </a:rPr>
              <a:t>:</a:t>
            </a:r>
            <a:endParaRPr lang="en-US" altLang="zh-CN" sz="1600" dirty="0">
              <a:latin typeface="Arial" panose="020B0604020202020204" pitchFamily="34" charset="0"/>
              <a:ea typeface="Times New Roman" panose="02020603050405020304"/>
              <a:cs typeface="Arial" panose="020B0604020202020204" pitchFamily="34" charset="0"/>
            </a:endParaRPr>
          </a:p>
          <a:p>
            <a:pPr marL="360680" indent="-180340" defTabSz="266700">
              <a:spcAft>
                <a:spcPts val="900"/>
              </a:spcAft>
            </a:pPr>
            <a:endParaRPr lang="en-US" altLang="zh-CN" sz="1600" i="1" dirty="0">
              <a:solidFill>
                <a:schemeClr val="tx1"/>
              </a:solidFill>
              <a:latin typeface="Arial" panose="020B0604020202020204" pitchFamily="34" charset="0"/>
              <a:ea typeface="Times New Roman" panose="02020603050405020304"/>
              <a:cs typeface="Arial" panose="020B0604020202020204" pitchFamily="34" charset="0"/>
            </a:endParaRPr>
          </a:p>
        </p:txBody>
      </p:sp>
      <p:sp>
        <p:nvSpPr>
          <p:cNvPr id="6" name="文本框 5"/>
          <p:cNvSpPr txBox="1"/>
          <p:nvPr/>
        </p:nvSpPr>
        <p:spPr>
          <a:xfrm>
            <a:off x="220870" y="1069010"/>
            <a:ext cx="8786191" cy="2246769"/>
          </a:xfrm>
          <a:prstGeom prst="rect">
            <a:avLst/>
          </a:prstGeom>
          <a:noFill/>
          <a:ln w="12700">
            <a:solidFill>
              <a:schemeClr val="tx1"/>
            </a:solidFill>
          </a:ln>
        </p:spPr>
        <p:txBody>
          <a:bodyPr wrap="square">
            <a:spAutoFit/>
          </a:bodyPr>
          <a:lstStyle/>
          <a:p>
            <a:pPr marL="360680" marR="0" lvl="0" indent="-180340" algn="l" defTabSz="266700" rtl="0" eaLnBrk="1" fontAlgn="auto" latinLnBrk="0" hangingPunct="1">
              <a:lnSpc>
                <a:spcPct val="100000"/>
              </a:lnSpc>
              <a:spcBef>
                <a:spcPts val="0"/>
              </a:spcBef>
              <a:spcAft>
                <a:spcPts val="900"/>
              </a:spcAft>
              <a:buClr>
                <a:srgbClr val="000000"/>
              </a:buClr>
              <a:buSzTx/>
              <a:buFont typeface="Arial" panose="020B0604020202020204"/>
              <a:buNone/>
              <a:defRPr/>
            </a:pP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rPr>
              <a:t>- Hosted Service: a service containing the operator's own application(s) and/or trusted third-party application(s) in the Service Hosting Environment, which can be accessed by the user.</a:t>
            </a:r>
            <a:endPar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endParaRPr>
          </a:p>
          <a:p>
            <a:pPr marL="360680" marR="0" lvl="0" indent="-180340" algn="l" defTabSz="266700" rtl="0" eaLnBrk="1" fontAlgn="auto" latinLnBrk="0" hangingPunct="1">
              <a:lnSpc>
                <a:spcPct val="100000"/>
              </a:lnSpc>
              <a:spcBef>
                <a:spcPts val="0"/>
              </a:spcBef>
              <a:spcAft>
                <a:spcPts val="900"/>
              </a:spcAft>
              <a:buClr>
                <a:srgbClr val="000000"/>
              </a:buClr>
              <a:buSzTx/>
              <a:buFont typeface="Arial" panose="020B0604020202020204"/>
              <a:buNone/>
              <a:defRPr/>
            </a:pP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rPr>
              <a:t>- Service Hosting Environment: the environment, located inside of 5G network and fully controlled by the operator, where Hosted Services are offered from.</a:t>
            </a:r>
            <a:endPar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endParaRPr>
          </a:p>
          <a:p>
            <a:pPr marL="360680" marR="0" lvl="0" indent="-180340" algn="l" defTabSz="266700" rtl="0" eaLnBrk="1" fontAlgn="auto" latinLnBrk="0" hangingPunct="1">
              <a:lnSpc>
                <a:spcPct val="100000"/>
              </a:lnSpc>
              <a:spcBef>
                <a:spcPts val="0"/>
              </a:spcBef>
              <a:spcAft>
                <a:spcPts val="900"/>
              </a:spcAft>
              <a:buClr>
                <a:srgbClr val="000000"/>
              </a:buClr>
              <a:buSzTx/>
              <a:buFont typeface="Arial" panose="020B0604020202020204"/>
              <a:buNone/>
              <a:defRPr/>
            </a:pP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Based on operator policy, application needs, or both, the 5G system shall support an efficient user </a:t>
            </a:r>
            <a:r>
              <a:rPr kumimoji="0" lang="en-US" altLang="zh-CN" sz="1100" b="0" i="1" u="none" strike="noStrike" kern="0" cap="none" spc="0" normalizeH="0" baseline="0" noProof="0" dirty="0" err="1">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PLMNe</a:t>
            </a: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 path, modifying the path as needed when the UE moves or application changes location, between a UE in an active communication and: </a:t>
            </a:r>
            <a:endPar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endParaRPr>
          </a:p>
          <a:p>
            <a:pPr marL="360680" marR="0" lvl="0" indent="-180340" algn="l" defTabSz="266700" rtl="0" eaLnBrk="1" fontAlgn="auto" latinLnBrk="0" hangingPunct="1">
              <a:lnSpc>
                <a:spcPct val="100000"/>
              </a:lnSpc>
              <a:spcBef>
                <a:spcPts val="0"/>
              </a:spcBef>
              <a:spcAft>
                <a:spcPts val="900"/>
              </a:spcAft>
              <a:buClr>
                <a:srgbClr val="000000"/>
              </a:buClr>
              <a:buSzTx/>
              <a:buFont typeface="Arial" panose="020B0604020202020204"/>
              <a:buNone/>
              <a:defRPr/>
            </a:pP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a:t>
            </a:r>
            <a:endPar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endParaRPr>
          </a:p>
          <a:p>
            <a:pPr marL="360680" marR="0" lvl="0" indent="-180340" algn="l" defTabSz="266700" rtl="0" eaLnBrk="1" fontAlgn="auto" latinLnBrk="0" hangingPunct="1">
              <a:lnSpc>
                <a:spcPct val="100000"/>
              </a:lnSpc>
              <a:spcBef>
                <a:spcPts val="0"/>
              </a:spcBef>
              <a:spcAft>
                <a:spcPts val="900"/>
              </a:spcAft>
              <a:buClr>
                <a:srgbClr val="000000"/>
              </a:buClr>
              <a:buSzTx/>
              <a:buFont typeface="Arial" panose="020B0604020202020204"/>
              <a:buNone/>
              <a:defRPr/>
            </a:pPr>
            <a:r>
              <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The 5G network shall be able to interact with applications in a Service Hosting Environment for efficient network resource utilization and offloading data traffic to the most suitable Service Hosting Environment, e.g. close to the UE's point of attachment to the access network or based on usage information.</a:t>
            </a:r>
            <a:endParaRPr kumimoji="0" lang="en-US" altLang="zh-CN" sz="1100" b="0" i="1"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Arial" panose="020B0604020202020204"/>
            </a:endParaRPr>
          </a:p>
        </p:txBody>
      </p:sp>
      <p:sp>
        <p:nvSpPr>
          <p:cNvPr id="7" name="文本框 6"/>
          <p:cNvSpPr txBox="1"/>
          <p:nvPr/>
        </p:nvSpPr>
        <p:spPr>
          <a:xfrm>
            <a:off x="185530" y="3315779"/>
            <a:ext cx="8856869" cy="1668419"/>
          </a:xfrm>
          <a:prstGeom prst="rect">
            <a:avLst/>
          </a:prstGeom>
        </p:spPr>
        <p:txBody>
          <a:bodyPr wrap="square">
            <a:noAutofit/>
          </a:bodyPr>
          <a:lstStyle/>
          <a:p>
            <a:pPr defTabSz="266700">
              <a:spcAft>
                <a:spcPts val="900"/>
              </a:spcAft>
            </a:pPr>
            <a:r>
              <a:rPr lang="en-US" altLang="zh-CN" sz="1600" b="1" dirty="0">
                <a:latin typeface="Arial" panose="020B0604020202020204" pitchFamily="34" charset="0"/>
                <a:ea typeface="Times New Roman" panose="02020603050405020304"/>
                <a:cs typeface="Arial" panose="020B0604020202020204" pitchFamily="34" charset="0"/>
              </a:rPr>
              <a:t>Conclusion: </a:t>
            </a:r>
            <a:endParaRPr lang="en-US" altLang="zh-CN" sz="1600" b="1" dirty="0">
              <a:latin typeface="Arial" panose="020B0604020202020204" pitchFamily="34" charset="0"/>
              <a:ea typeface="Times New Roman" panose="02020603050405020304"/>
              <a:cs typeface="Arial" panose="020B0604020202020204" pitchFamily="34" charset="0"/>
            </a:endParaRPr>
          </a:p>
          <a:p>
            <a:pPr defTabSz="266700">
              <a:spcAft>
                <a:spcPts val="900"/>
              </a:spcAft>
            </a:pPr>
            <a:r>
              <a:rPr lang="en-US" altLang="zh-CN" dirty="0">
                <a:latin typeface="Arial" panose="020B0604020202020204" pitchFamily="34" charset="0"/>
                <a:ea typeface="Times New Roman" panose="02020603050405020304"/>
                <a:cs typeface="Arial" panose="020B0604020202020204" pitchFamily="34" charset="0"/>
              </a:rPr>
              <a:t>Edge computing is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a service to be hosted close to UE </a:t>
            </a:r>
            <a:r>
              <a:rPr lang="en-US" altLang="zh-CN" dirty="0">
                <a:latin typeface="Arial" panose="020B0604020202020204" pitchFamily="34" charset="0"/>
                <a:ea typeface="Times New Roman" panose="02020603050405020304"/>
                <a:cs typeface="Arial" panose="020B0604020202020204" pitchFamily="34" charset="0"/>
              </a:rPr>
              <a:t>and to deliver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service</a:t>
            </a:r>
            <a:r>
              <a:rPr lang="en-US" altLang="zh-CN" dirty="0">
                <a:latin typeface="Arial" panose="020B0604020202020204" pitchFamily="34" charset="0"/>
                <a:ea typeface="Times New Roman" panose="02020603050405020304"/>
                <a:cs typeface="Arial" panose="020B0604020202020204" pitchFamily="34" charset="0"/>
              </a:rPr>
              <a:t> traffic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with low E2E latency</a:t>
            </a:r>
            <a:r>
              <a:rPr lang="en-US" altLang="zh-CN" dirty="0">
                <a:latin typeface="Arial" panose="020B0604020202020204" pitchFamily="34" charset="0"/>
                <a:ea typeface="Times New Roman" panose="02020603050405020304"/>
                <a:cs typeface="Arial" panose="020B0604020202020204" pitchFamily="34" charset="0"/>
              </a:rPr>
              <a:t>, by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selecting a local UPF to forwards traffic to the local DN </a:t>
            </a:r>
            <a:r>
              <a:rPr lang="en-US" altLang="zh-CN" dirty="0">
                <a:latin typeface="Arial" panose="020B0604020202020204" pitchFamily="34" charset="0"/>
                <a:ea typeface="Times New Roman" panose="02020603050405020304"/>
                <a:cs typeface="Arial" panose="020B0604020202020204" pitchFamily="34" charset="0"/>
              </a:rPr>
              <a:t>via a N6 interface.</a:t>
            </a:r>
            <a:endParaRPr lang="en-US" altLang="zh-CN" dirty="0">
              <a:latin typeface="Arial" panose="020B0604020202020204" pitchFamily="34" charset="0"/>
              <a:ea typeface="Times New Roman" panose="02020603050405020304"/>
              <a:cs typeface="Arial" panose="020B0604020202020204" pitchFamily="34" charset="0"/>
            </a:endParaRPr>
          </a:p>
          <a:p>
            <a:pPr defTabSz="266700">
              <a:spcAft>
                <a:spcPts val="900"/>
              </a:spcAft>
            </a:pPr>
            <a:r>
              <a:rPr lang="en-US" altLang="zh-CN" sz="1600" b="1" dirty="0">
                <a:latin typeface="Arial" panose="020B0604020202020204" pitchFamily="34" charset="0"/>
                <a:ea typeface="Times New Roman" panose="02020603050405020304"/>
                <a:cs typeface="Arial" panose="020B0604020202020204" pitchFamily="34" charset="0"/>
              </a:rPr>
              <a:t>Edge computing doesn’t support: </a:t>
            </a:r>
            <a:endParaRPr lang="en-US" altLang="zh-CN" sz="1600" b="1" dirty="0">
              <a:latin typeface="Arial" panose="020B0604020202020204" pitchFamily="34" charset="0"/>
              <a:ea typeface="Times New Roman" panose="02020603050405020304"/>
              <a:cs typeface="Arial" panose="020B0604020202020204" pitchFamily="34" charset="0"/>
            </a:endParaRPr>
          </a:p>
          <a:p>
            <a:pPr defTabSz="266700">
              <a:spcAft>
                <a:spcPts val="900"/>
              </a:spcAft>
            </a:pPr>
            <a:r>
              <a:rPr lang="en-US" altLang="zh-CN" dirty="0">
                <a:latin typeface="Arial" panose="020B0604020202020204" pitchFamily="34" charset="0"/>
                <a:ea typeface="Times New Roman" panose="02020603050405020304"/>
                <a:cs typeface="Arial" panose="020B0604020202020204" pitchFamily="34" charset="0"/>
              </a:rPr>
              <a:t>NFs, user data/traffic forwarding under control of PLMN. Doesn’t support self-management and self-recovery while disconnect with PLMN. Limited functions and features (e.g.: only support traffic steering)</a:t>
            </a:r>
            <a:endParaRPr lang="en-US" altLang="zh-CN" dirty="0">
              <a:latin typeface="Arial" panose="020B0604020202020204" pitchFamily="34" charset="0"/>
              <a:ea typeface="Times New Roman" panose="02020603050405020304"/>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0" y="179350"/>
            <a:ext cx="9144000"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Slicing</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185530" y="703936"/>
            <a:ext cx="8821531" cy="365074"/>
          </a:xfrm>
          <a:prstGeom prst="rect">
            <a:avLst/>
          </a:prstGeom>
        </p:spPr>
        <p:txBody>
          <a:bodyPr wrap="square">
            <a:noAutofit/>
          </a:bodyPr>
          <a:lstStyle/>
          <a:p>
            <a:pPr marL="360680" indent="-180340" defTabSz="266700">
              <a:spcAft>
                <a:spcPts val="900"/>
              </a:spcAft>
            </a:pPr>
            <a:r>
              <a:rPr lang="en-US" altLang="zh-CN" sz="1600" dirty="0">
                <a:latin typeface="Arial" panose="020B0604020202020204" pitchFamily="34" charset="0"/>
                <a:ea typeface="Times New Roman" panose="02020603050405020304"/>
                <a:cs typeface="Arial" panose="020B0604020202020204" pitchFamily="34" charset="0"/>
              </a:rPr>
              <a:t>3GPP TS 22.261 includes the following </a:t>
            </a:r>
            <a:r>
              <a:rPr lang="en-US" altLang="zh-CN" sz="1600" b="1" dirty="0">
                <a:latin typeface="Arial" panose="020B0604020202020204" pitchFamily="34" charset="0"/>
                <a:ea typeface="Times New Roman" panose="02020603050405020304"/>
                <a:cs typeface="Arial" panose="020B0604020202020204" pitchFamily="34" charset="0"/>
              </a:rPr>
              <a:t>definition for slicing</a:t>
            </a:r>
            <a:r>
              <a:rPr lang="en-US" altLang="zh-CN" sz="1600" dirty="0">
                <a:latin typeface="Arial" panose="020B0604020202020204" pitchFamily="34" charset="0"/>
                <a:ea typeface="Times New Roman" panose="02020603050405020304"/>
                <a:cs typeface="Arial" panose="020B0604020202020204" pitchFamily="34" charset="0"/>
              </a:rPr>
              <a:t>:</a:t>
            </a:r>
            <a:endParaRPr lang="en-US" altLang="zh-CN" sz="1600" dirty="0">
              <a:latin typeface="Arial" panose="020B0604020202020204" pitchFamily="34" charset="0"/>
              <a:ea typeface="Times New Roman" panose="02020603050405020304"/>
              <a:cs typeface="Arial" panose="020B0604020202020204" pitchFamily="34" charset="0"/>
            </a:endParaRPr>
          </a:p>
          <a:p>
            <a:pPr marL="360680" indent="-180340" defTabSz="266700">
              <a:spcAft>
                <a:spcPts val="900"/>
              </a:spcAft>
            </a:pPr>
            <a:endParaRPr lang="en-US" altLang="zh-CN" sz="1600" i="1" dirty="0">
              <a:solidFill>
                <a:schemeClr val="tx1"/>
              </a:solidFill>
              <a:latin typeface="Arial" panose="020B0604020202020204" pitchFamily="34" charset="0"/>
              <a:ea typeface="Times New Roman" panose="02020603050405020304"/>
              <a:cs typeface="Arial" panose="020B0604020202020204" pitchFamily="34" charset="0"/>
            </a:endParaRPr>
          </a:p>
        </p:txBody>
      </p:sp>
      <p:sp>
        <p:nvSpPr>
          <p:cNvPr id="6" name="文本框 5"/>
          <p:cNvSpPr txBox="1"/>
          <p:nvPr/>
        </p:nvSpPr>
        <p:spPr>
          <a:xfrm>
            <a:off x="220870" y="1069010"/>
            <a:ext cx="8786191" cy="1508105"/>
          </a:xfrm>
          <a:prstGeom prst="rect">
            <a:avLst/>
          </a:prstGeom>
          <a:noFill/>
          <a:ln w="12700">
            <a:solidFill>
              <a:schemeClr val="tx1"/>
            </a:solidFill>
          </a:ln>
        </p:spPr>
        <p:txBody>
          <a:bodyPr wrap="square">
            <a:spAutoFit/>
          </a:bodyPr>
          <a:lstStyle/>
          <a:p>
            <a:pPr marL="360680" indent="-180340" defTabSz="266700">
              <a:spcAft>
                <a:spcPts val="900"/>
              </a:spcAft>
              <a:defRPr/>
            </a:pPr>
            <a:r>
              <a:rPr lang="zh-CN" altLang="en-US" sz="1100" i="1" dirty="0">
                <a:latin typeface="Arial" panose="020B0604020202020204" pitchFamily="34" charset="0"/>
                <a:cs typeface="Arial" panose="020B0604020202020204" pitchFamily="34" charset="0"/>
                <a:sym typeface="+mn-ea"/>
              </a:rPr>
              <a:t>Network slicing allows the operator to provide customised networks. For example, there can be different requirements on functionality (e.g. priority, charging, policy control, security, and mobility), differences in performance requirements (e.g. latency, mobility, availability, reliability and data rates), or they can serve only specific users (e.g. MPS users, Public Safety users, corporate customers, roamers, or hosting an MVNO).</a:t>
            </a:r>
            <a:endParaRPr lang="zh-CN" altLang="en-US"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zh-CN" altLang="en-US" sz="1100" i="1" dirty="0">
                <a:latin typeface="Arial" panose="020B0604020202020204" pitchFamily="34" charset="0"/>
                <a:cs typeface="Arial" panose="020B0604020202020204" pitchFamily="34" charset="0"/>
                <a:sym typeface="+mn-ea"/>
              </a:rPr>
              <a:t>A network slice can provide the functionality of a complete network, including radio access network functions, core network functions (e.g. potentially from different vendors) and IMS functions. One network can support one or several network slices.</a:t>
            </a:r>
            <a:endParaRPr lang="zh-CN" altLang="en-US"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a:t>
            </a:r>
            <a:endParaRPr lang="en-US" altLang="zh-CN" sz="1100" i="1" dirty="0">
              <a:latin typeface="Arial" panose="020B0604020202020204" pitchFamily="34" charset="0"/>
              <a:cs typeface="Arial" panose="020B0604020202020204" pitchFamily="34" charset="0"/>
              <a:sym typeface="+mn-ea"/>
            </a:endParaRPr>
          </a:p>
        </p:txBody>
      </p:sp>
      <p:sp>
        <p:nvSpPr>
          <p:cNvPr id="7" name="文本框 6"/>
          <p:cNvSpPr txBox="1"/>
          <p:nvPr/>
        </p:nvSpPr>
        <p:spPr>
          <a:xfrm>
            <a:off x="220870" y="2652767"/>
            <a:ext cx="8856869" cy="1668419"/>
          </a:xfrm>
          <a:prstGeom prst="rect">
            <a:avLst/>
          </a:prstGeom>
        </p:spPr>
        <p:txBody>
          <a:bodyPr wrap="square">
            <a:noAutofit/>
          </a:bodyPr>
          <a:lstStyle/>
          <a:p>
            <a:pPr defTabSz="266700">
              <a:spcAft>
                <a:spcPts val="900"/>
              </a:spcAft>
            </a:pPr>
            <a:r>
              <a:rPr lang="en-US" altLang="zh-CN" sz="1600" b="1" dirty="0">
                <a:latin typeface="Arial" panose="020B0604020202020204" pitchFamily="34" charset="0"/>
                <a:ea typeface="Times New Roman" panose="02020603050405020304"/>
                <a:cs typeface="Arial" panose="020B0604020202020204" pitchFamily="34" charset="0"/>
              </a:rPr>
              <a:t>Conclusion: </a:t>
            </a:r>
            <a:endParaRPr lang="en-US" altLang="zh-CN" sz="1600" b="1" dirty="0">
              <a:latin typeface="Arial" panose="020B0604020202020204" pitchFamily="34" charset="0"/>
              <a:ea typeface="Times New Roman" panose="02020603050405020304"/>
              <a:cs typeface="Arial" panose="020B0604020202020204" pitchFamily="34" charset="0"/>
            </a:endParaRPr>
          </a:p>
          <a:p>
            <a:pPr defTabSz="266700">
              <a:spcAft>
                <a:spcPts val="900"/>
              </a:spcAft>
            </a:pPr>
            <a:r>
              <a:rPr lang="en-US" altLang="zh-CN" dirty="0">
                <a:latin typeface="Arial" panose="020B0604020202020204" pitchFamily="34" charset="0"/>
                <a:ea typeface="Times New Roman" panose="02020603050405020304"/>
                <a:cs typeface="Arial" panose="020B0604020202020204" pitchFamily="34" charset="0"/>
              </a:rPr>
              <a:t>Network Slice is a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logical network </a:t>
            </a:r>
            <a:r>
              <a:rPr lang="en-US" altLang="zh-CN" dirty="0">
                <a:latin typeface="Arial" panose="020B0604020202020204" pitchFamily="34" charset="0"/>
                <a:ea typeface="Times New Roman" panose="02020603050405020304"/>
                <a:cs typeface="Arial" panose="020B0604020202020204" pitchFamily="34" charset="0"/>
              </a:rPr>
              <a:t>that provides </a:t>
            </a:r>
            <a:r>
              <a:rPr lang="en-US" altLang="zh-CN" dirty="0">
                <a:highlight>
                  <a:srgbClr val="FFFF00"/>
                </a:highlight>
                <a:latin typeface="Arial" panose="020B0604020202020204" pitchFamily="34" charset="0"/>
                <a:ea typeface="Times New Roman" panose="02020603050405020304"/>
                <a:cs typeface="Arial" panose="020B0604020202020204" pitchFamily="34" charset="0"/>
              </a:rPr>
              <a:t>specific network capabilities and network characteristics</a:t>
            </a:r>
            <a:r>
              <a:rPr lang="en-US" altLang="zh-CN" dirty="0">
                <a:latin typeface="Arial" panose="020B0604020202020204" pitchFamily="34" charset="0"/>
                <a:ea typeface="Times New Roman" panose="02020603050405020304"/>
                <a:cs typeface="Arial" panose="020B0604020202020204" pitchFamily="34" charset="0"/>
              </a:rPr>
              <a:t>.</a:t>
            </a:r>
            <a:endParaRPr lang="en-US" altLang="zh-CN" dirty="0">
              <a:latin typeface="Arial" panose="020B0604020202020204" pitchFamily="34" charset="0"/>
              <a:ea typeface="Times New Roman" panose="02020603050405020304"/>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410446" y="179350"/>
            <a:ext cx="8342435"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altLang="zh-CN"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Slicing - Differences</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4" name="文本框 3"/>
          <p:cNvSpPr txBox="1"/>
          <p:nvPr/>
        </p:nvSpPr>
        <p:spPr>
          <a:xfrm>
            <a:off x="240720" y="753634"/>
            <a:ext cx="8806815" cy="2318496"/>
          </a:xfrm>
          <a:prstGeom prst="rect">
            <a:avLst/>
          </a:prstGeom>
        </p:spPr>
        <p:txBody>
          <a:bodyPr wrap="square">
            <a:noAutofit/>
          </a:bodyPr>
          <a:lstStyle/>
          <a:p>
            <a:pPr marL="0" indent="0" algn="l" defTabSz="266700" eaLnBrk="1" fontAlgn="base" latinLnBrk="0" hangingPunct="0">
              <a:spcBef>
                <a:spcPts val="300"/>
              </a:spcBef>
              <a:spcAft>
                <a:spcPts val="300"/>
              </a:spcAft>
              <a:buSzTx/>
            </a:pPr>
            <a:r>
              <a:rPr lang="en-US" altLang="zh-CN" b="1" dirty="0">
                <a:latin typeface="Arial" panose="020B0604020202020204" pitchFamily="34" charset="0"/>
                <a:ea typeface="Times New Roman" panose="02020603050405020304"/>
                <a:cs typeface="Arial" panose="020B0604020202020204" pitchFamily="34" charset="0"/>
                <a:sym typeface="+mn-ea"/>
              </a:rPr>
              <a:t>Guarantee of network resource: </a:t>
            </a:r>
            <a:r>
              <a:rPr lang="en-US" altLang="zh-CN" dirty="0">
                <a:latin typeface="Arial" panose="020B0604020202020204" pitchFamily="34" charset="0"/>
                <a:ea typeface="Times New Roman" panose="02020603050405020304"/>
                <a:cs typeface="Arial" panose="020B0604020202020204" pitchFamily="34" charset="0"/>
                <a:sym typeface="+mn-ea"/>
              </a:rPr>
              <a:t>All</a:t>
            </a:r>
            <a:r>
              <a:rPr lang="en-US" altLang="zh-CN" b="1" dirty="0">
                <a:latin typeface="Arial" panose="020B0604020202020204" pitchFamily="34" charset="0"/>
                <a:ea typeface="Times New Roman" panose="02020603050405020304"/>
                <a:cs typeface="Arial" panose="020B0604020202020204" pitchFamily="34" charset="0"/>
                <a:sym typeface="+mn-ea"/>
              </a:rPr>
              <a:t> </a:t>
            </a:r>
            <a:r>
              <a:rPr lang="en-US" altLang="zh-CN" dirty="0">
                <a:latin typeface="Arial" panose="020B0604020202020204" pitchFamily="34" charset="0"/>
                <a:ea typeface="Times New Roman" panose="02020603050405020304"/>
                <a:cs typeface="Arial" panose="020B0604020202020204" pitchFamily="34" charset="0"/>
                <a:sym typeface="+mn-ea"/>
              </a:rPr>
              <a:t>the </a:t>
            </a:r>
            <a:r>
              <a:rPr lang="en-US" dirty="0">
                <a:latin typeface="Arial" panose="020B0604020202020204" pitchFamily="34" charset="0"/>
                <a:cs typeface="Arial" panose="020B0604020202020204" pitchFamily="34" charset="0"/>
                <a:sym typeface="+mn-ea"/>
              </a:rPr>
              <a:t>UEs </a:t>
            </a:r>
            <a:r>
              <a:rPr dirty="0">
                <a:latin typeface="Arial" panose="020B0604020202020204" pitchFamily="34" charset="0"/>
                <a:cs typeface="Arial" panose="020B0604020202020204" pitchFamily="34" charset="0"/>
                <a:sym typeface="+mn-ea"/>
              </a:rPr>
              <a:t>within the same slice share the resources</a:t>
            </a:r>
            <a:r>
              <a:rPr lang="en-US" dirty="0">
                <a:latin typeface="Arial" panose="020B0604020202020204" pitchFamily="34" charset="0"/>
                <a:cs typeface="Arial" panose="020B0604020202020204" pitchFamily="34" charset="0"/>
                <a:sym typeface="+mn-ea"/>
              </a:rPr>
              <a:t> in slice. Resources in </a:t>
            </a:r>
            <a:r>
              <a:rPr lang="en-US" altLang="zh-CN" dirty="0" err="1">
                <a:latin typeface="Arial" panose="020B0604020202020204" pitchFamily="34" charset="0"/>
                <a:ea typeface="Times New Roman" panose="02020603050405020304"/>
                <a:cs typeface="Arial" panose="020B0604020202020204" pitchFamily="34" charset="0"/>
                <a:sym typeface="+mn-ea"/>
              </a:rPr>
              <a:t>Sub-network</a:t>
            </a:r>
            <a:r>
              <a:rPr dirty="0">
                <a:latin typeface="Arial" panose="020B0604020202020204" pitchFamily="34" charset="0"/>
                <a:cs typeface="Arial" panose="020B0604020202020204" pitchFamily="34" charset="0"/>
                <a:sym typeface="+mn-ea"/>
              </a:rPr>
              <a:t> </a:t>
            </a:r>
            <a:r>
              <a:rPr lang="en-US" dirty="0">
                <a:latin typeface="Arial" panose="020B0604020202020204" pitchFamily="34" charset="0"/>
                <a:cs typeface="Arial" panose="020B0604020202020204" pitchFamily="34" charset="0"/>
                <a:sym typeface="+mn-ea"/>
              </a:rPr>
              <a:t>is </a:t>
            </a:r>
            <a:r>
              <a:rPr lang="en-US" dirty="0">
                <a:highlight>
                  <a:srgbClr val="FFFF00"/>
                </a:highlight>
                <a:latin typeface="Arial" panose="020B0604020202020204" pitchFamily="34" charset="0"/>
                <a:cs typeface="Arial" panose="020B0604020202020204" pitchFamily="34" charset="0"/>
                <a:sym typeface="+mn-ea"/>
              </a:rPr>
              <a:t>shared by UEs for vertical</a:t>
            </a:r>
            <a:r>
              <a:rPr dirty="0">
                <a:latin typeface="Arial" panose="020B0604020202020204" pitchFamily="34" charset="0"/>
                <a:cs typeface="Arial" panose="020B0604020202020204" pitchFamily="34" charset="0"/>
                <a:sym typeface="+mn-ea"/>
              </a:rPr>
              <a:t>. </a:t>
            </a:r>
            <a:endParaRPr dirty="0">
              <a:latin typeface="Arial" panose="020B0604020202020204" pitchFamily="34" charset="0"/>
              <a:cs typeface="Arial" panose="020B0604020202020204" pitchFamily="34" charset="0"/>
              <a:sym typeface="+mn-ea"/>
            </a:endParaRPr>
          </a:p>
          <a:p>
            <a:pPr marL="0" indent="0" algn="l" defTabSz="266700" eaLnBrk="1" fontAlgn="base" latinLnBrk="0" hangingPunct="0">
              <a:spcBef>
                <a:spcPts val="300"/>
              </a:spcBef>
              <a:spcAft>
                <a:spcPts val="300"/>
              </a:spcAft>
              <a:buSzTx/>
            </a:pPr>
            <a:r>
              <a:rPr lang="en-US" b="1" dirty="0">
                <a:latin typeface="Arial" panose="020B0604020202020204" pitchFamily="34" charset="0"/>
                <a:cs typeface="Arial" panose="020B0604020202020204" pitchFamily="34" charset="0"/>
                <a:sym typeface="+mn-ea"/>
              </a:rPr>
              <a:t>Configuration: </a:t>
            </a:r>
            <a:r>
              <a:rPr lang="en-US" altLang="zh-CN" dirty="0">
                <a:latin typeface="Arial" panose="020B0604020202020204" pitchFamily="34" charset="0"/>
                <a:ea typeface="Times New Roman" panose="02020603050405020304"/>
                <a:cs typeface="Arial" panose="020B0604020202020204" pitchFamily="34" charset="0"/>
                <a:sym typeface="+mn-ea"/>
              </a:rPr>
              <a:t>Slice is E2E logical network. </a:t>
            </a:r>
            <a:r>
              <a:rPr lang="en-US" altLang="zh-CN" dirty="0" err="1">
                <a:latin typeface="Arial" panose="020B0604020202020204" pitchFamily="34" charset="0"/>
                <a:ea typeface="Times New Roman" panose="02020603050405020304"/>
                <a:cs typeface="Arial" panose="020B0604020202020204" pitchFamily="34" charset="0"/>
                <a:sym typeface="+mn-ea"/>
              </a:rPr>
              <a:t>Sub-network</a:t>
            </a:r>
            <a:r>
              <a:rPr lang="en-US" altLang="zh-CN" dirty="0">
                <a:latin typeface="Arial" panose="020B0604020202020204" pitchFamily="34" charset="0"/>
                <a:ea typeface="Times New Roman" panose="02020603050405020304"/>
                <a:cs typeface="Arial" panose="020B0604020202020204" pitchFamily="34" charset="0"/>
                <a:sym typeface="+mn-ea"/>
              </a:rPr>
              <a:t> is local network and doesn’t impact the E2E configuration of network.</a:t>
            </a:r>
            <a:endParaRPr lang="en-US" altLang="zh-CN" dirty="0">
              <a:latin typeface="Arial" panose="020B0604020202020204" pitchFamily="34" charset="0"/>
              <a:ea typeface="Times New Roman" panose="02020603050405020304"/>
              <a:cs typeface="Arial" panose="020B0604020202020204" pitchFamily="34" charset="0"/>
              <a:sym typeface="+mn-ea"/>
            </a:endParaRPr>
          </a:p>
          <a:p>
            <a:pPr marL="0" indent="0" algn="l" defTabSz="266700" eaLnBrk="1" fontAlgn="base" latinLnBrk="0" hangingPunct="0">
              <a:spcBef>
                <a:spcPts val="300"/>
              </a:spcBef>
              <a:spcAft>
                <a:spcPts val="300"/>
              </a:spcAft>
              <a:buSzTx/>
            </a:pPr>
            <a:r>
              <a:rPr lang="en-US" altLang="zh-CN" b="1" dirty="0">
                <a:latin typeface="Arial" panose="020B0604020202020204" pitchFamily="34" charset="0"/>
                <a:ea typeface="Times New Roman" panose="02020603050405020304"/>
                <a:cs typeface="Arial" panose="020B0604020202020204" pitchFamily="34" charset="0"/>
                <a:sym typeface="+mn-ea"/>
              </a:rPr>
              <a:t>Resource Segmentation: </a:t>
            </a:r>
            <a:endParaRPr lang="en-US" altLang="zh-CN" b="1" dirty="0">
              <a:latin typeface="Arial" panose="020B0604020202020204" pitchFamily="34" charset="0"/>
              <a:ea typeface="Times New Roman" panose="02020603050405020304"/>
              <a:cs typeface="Arial" panose="020B0604020202020204" pitchFamily="34" charset="0"/>
              <a:sym typeface="+mn-ea"/>
            </a:endParaRPr>
          </a:p>
          <a:p>
            <a:pPr marL="0" indent="0" algn="l" defTabSz="266700" eaLnBrk="1" fontAlgn="base" latinLnBrk="0" hangingPunct="0">
              <a:spcBef>
                <a:spcPts val="300"/>
              </a:spcBef>
              <a:spcAft>
                <a:spcPts val="300"/>
              </a:spcAft>
              <a:buSzTx/>
            </a:pPr>
            <a:r>
              <a:rPr lang="en-US" altLang="zh-CN" dirty="0">
                <a:latin typeface="Arial" panose="020B0604020202020204" pitchFamily="34" charset="0"/>
                <a:ea typeface="Times New Roman" panose="02020603050405020304"/>
                <a:cs typeface="Arial" panose="020B0604020202020204" pitchFamily="34" charset="0"/>
                <a:sym typeface="+mn-ea"/>
              </a:rPr>
              <a:t>Slicing: </a:t>
            </a:r>
            <a:r>
              <a:rPr lang="en-US" altLang="zh-CN" dirty="0">
                <a:highlight>
                  <a:srgbClr val="FFFF00"/>
                </a:highlight>
                <a:latin typeface="Arial" panose="020B0604020202020204" pitchFamily="34" charset="0"/>
                <a:ea typeface="Times New Roman" panose="02020603050405020304"/>
                <a:cs typeface="Arial" panose="020B0604020202020204" pitchFamily="34" charset="0"/>
                <a:sym typeface="+mn-ea"/>
              </a:rPr>
              <a:t>logical division </a:t>
            </a:r>
            <a:r>
              <a:rPr lang="en-US" altLang="zh-CN" dirty="0">
                <a:latin typeface="Arial" panose="020B0604020202020204" pitchFamily="34" charset="0"/>
                <a:ea typeface="Times New Roman" panose="02020603050405020304"/>
                <a:cs typeface="Arial" panose="020B0604020202020204" pitchFamily="34" charset="0"/>
                <a:sym typeface="+mn-ea"/>
              </a:rPr>
              <a:t>of network resources from a service perspective</a:t>
            </a:r>
            <a:endParaRPr lang="en-US" altLang="zh-CN" dirty="0">
              <a:latin typeface="Arial" panose="020B0604020202020204" pitchFamily="34" charset="0"/>
              <a:ea typeface="Times New Roman" panose="02020603050405020304"/>
              <a:cs typeface="Arial" panose="020B0604020202020204" pitchFamily="34" charset="0"/>
              <a:sym typeface="+mn-ea"/>
            </a:endParaRPr>
          </a:p>
          <a:p>
            <a:pPr marL="0" indent="0" algn="l" defTabSz="266700" eaLnBrk="1" fontAlgn="base" latinLnBrk="0" hangingPunct="0">
              <a:spcBef>
                <a:spcPts val="300"/>
              </a:spcBef>
              <a:spcAft>
                <a:spcPts val="300"/>
              </a:spcAft>
              <a:buSzTx/>
            </a:pPr>
            <a:r>
              <a:rPr lang="en-US" altLang="zh-CN" dirty="0">
                <a:latin typeface="Arial" panose="020B0604020202020204" pitchFamily="34" charset="0"/>
                <a:ea typeface="Times New Roman" panose="02020603050405020304"/>
                <a:cs typeface="Arial" panose="020B0604020202020204" pitchFamily="34" charset="0"/>
                <a:sym typeface="+mn-ea"/>
              </a:rPr>
              <a:t>Distributed autonomous sub-network: </a:t>
            </a:r>
            <a:r>
              <a:rPr lang="en-US" altLang="zh-CN" dirty="0">
                <a:highlight>
                  <a:srgbClr val="FFFF00"/>
                </a:highlight>
                <a:latin typeface="Arial" panose="020B0604020202020204" pitchFamily="34" charset="0"/>
                <a:ea typeface="Times New Roman" panose="02020603050405020304"/>
                <a:cs typeface="Arial" panose="020B0604020202020204" pitchFamily="34" charset="0"/>
                <a:sym typeface="+mn-ea"/>
              </a:rPr>
              <a:t>physical division </a:t>
            </a:r>
            <a:r>
              <a:rPr lang="en-US" altLang="zh-CN" dirty="0">
                <a:latin typeface="Arial" panose="020B0604020202020204" pitchFamily="34" charset="0"/>
                <a:ea typeface="Times New Roman" panose="02020603050405020304"/>
                <a:cs typeface="Arial" panose="020B0604020202020204" pitchFamily="34" charset="0"/>
                <a:sym typeface="+mn-ea"/>
              </a:rPr>
              <a:t>of network resources based on location. </a:t>
            </a:r>
            <a:endParaRPr lang="en-US" altLang="zh-CN" dirty="0">
              <a:latin typeface="Arial" panose="020B0604020202020204" pitchFamily="34" charset="0"/>
              <a:ea typeface="Times New Roman" panose="02020603050405020304"/>
              <a:cs typeface="Arial" panose="020B0604020202020204" pitchFamily="34" charset="0"/>
              <a:sym typeface="+mn-ea"/>
            </a:endParaRPr>
          </a:p>
          <a:p>
            <a:pPr marL="0" marR="0" lvl="0" indent="0" algn="l" defTabSz="266700" rtl="0" eaLnBrk="1" fontAlgn="base" latinLnBrk="0" hangingPunct="0">
              <a:lnSpc>
                <a:spcPct val="100000"/>
              </a:lnSpc>
              <a:spcBef>
                <a:spcPts val="300"/>
              </a:spcBef>
              <a:spcAft>
                <a:spcPts val="300"/>
              </a:spcAft>
              <a:buClr>
                <a:srgbClr val="000000"/>
              </a:buClr>
              <a:buSzTx/>
              <a:buFont typeface="Arial" panose="020B0604020202020204"/>
              <a:buNone/>
              <a:defRPr/>
            </a:pPr>
            <a:r>
              <a:rPr kumimoji="0" lang="en-US" altLang="zh-CN" sz="1400" b="1"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Times New Roman" panose="02020603050405020304"/>
                <a:cs typeface="Arial" panose="020B0604020202020204" pitchFamily="34" charset="0"/>
                <a:sym typeface="+mn-ea"/>
              </a:rPr>
              <a:t>High UE reliability</a:t>
            </a: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  </a:t>
            </a:r>
            <a:endPar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endParaRPr>
          </a:p>
          <a:p>
            <a:pPr marL="0" marR="0" lvl="0" indent="0" algn="l" defTabSz="266700" rtl="0" eaLnBrk="1" fontAlgn="base" latinLnBrk="0" hangingPunct="0">
              <a:lnSpc>
                <a:spcPct val="100000"/>
              </a:lnSpc>
              <a:spcBef>
                <a:spcPts val="300"/>
              </a:spcBef>
              <a:spcAft>
                <a:spcPts val="300"/>
              </a:spcAft>
              <a:buClr>
                <a:srgbClr val="000000"/>
              </a:buClr>
              <a:buSzTx/>
              <a:buFont typeface="Arial" panose="020B0604020202020204"/>
              <a:buNone/>
              <a:defRPr/>
            </a:pPr>
            <a:r>
              <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rPr>
              <a:t>Slice needs UE to support and has major impact to UE architecture.  It is not good enough for UE to support slice feature.</a:t>
            </a:r>
            <a:endParaRPr kumimoji="0" lang="en-US" altLang="zh-CN" sz="140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a:cs typeface="Arial" panose="020B0604020202020204" pitchFamily="34" charset="0"/>
              <a:sym typeface="+mn-ea"/>
            </a:endParaRPr>
          </a:p>
          <a:p>
            <a:pPr marL="0" indent="0" algn="l" defTabSz="266700" eaLnBrk="1" fontAlgn="base" latinLnBrk="0" hangingPunct="0">
              <a:spcBef>
                <a:spcPts val="300"/>
              </a:spcBef>
              <a:spcAft>
                <a:spcPts val="300"/>
              </a:spcAft>
              <a:buSzTx/>
            </a:pPr>
            <a:endParaRPr lang="en-US" altLang="zh-CN" sz="1100" i="1" dirty="0">
              <a:latin typeface="Arial" panose="020B0604020202020204" pitchFamily="34" charset="0"/>
              <a:ea typeface="Times New Roman" panose="02020603050405020304"/>
              <a:cs typeface="Arial" panose="020B0604020202020204" pitchFamily="34" charset="0"/>
            </a:endParaRPr>
          </a:p>
        </p:txBody>
      </p:sp>
      <p:pic>
        <p:nvPicPr>
          <p:cNvPr id="11" name="图片 10"/>
          <p:cNvPicPr>
            <a:picLocks noChangeAspect="1"/>
          </p:cNvPicPr>
          <p:nvPr/>
        </p:nvPicPr>
        <p:blipFill>
          <a:blip r:embed="rId1"/>
          <a:stretch>
            <a:fillRect/>
          </a:stretch>
        </p:blipFill>
        <p:spPr>
          <a:xfrm>
            <a:off x="1788456" y="3336003"/>
            <a:ext cx="5567088" cy="180749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0" y="179350"/>
            <a:ext cx="9144000"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NPN</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185530" y="703936"/>
            <a:ext cx="8821531" cy="365074"/>
          </a:xfrm>
          <a:prstGeom prst="rect">
            <a:avLst/>
          </a:prstGeom>
        </p:spPr>
        <p:txBody>
          <a:bodyPr wrap="square">
            <a:noAutofit/>
          </a:bodyPr>
          <a:lstStyle/>
          <a:p>
            <a:pPr marL="360680" indent="-180340" defTabSz="266700">
              <a:spcAft>
                <a:spcPts val="900"/>
              </a:spcAft>
            </a:pPr>
            <a:r>
              <a:rPr lang="en-US" altLang="zh-CN" sz="1600" dirty="0">
                <a:latin typeface="Arial" panose="020B0604020202020204" pitchFamily="34" charset="0"/>
                <a:ea typeface="Times New Roman" panose="02020603050405020304"/>
                <a:cs typeface="Arial" panose="020B0604020202020204" pitchFamily="34" charset="0"/>
              </a:rPr>
              <a:t>3GPP TS 22.261 includes the following </a:t>
            </a:r>
            <a:r>
              <a:rPr lang="en-US" altLang="zh-CN" sz="1600" b="1" dirty="0">
                <a:latin typeface="Arial" panose="020B0604020202020204" pitchFamily="34" charset="0"/>
                <a:ea typeface="Times New Roman" panose="02020603050405020304"/>
                <a:cs typeface="Arial" panose="020B0604020202020204" pitchFamily="34" charset="0"/>
              </a:rPr>
              <a:t>definition for NPN</a:t>
            </a:r>
            <a:r>
              <a:rPr lang="en-US" altLang="zh-CN" sz="1600" dirty="0">
                <a:latin typeface="Arial" panose="020B0604020202020204" pitchFamily="34" charset="0"/>
                <a:ea typeface="Times New Roman" panose="02020603050405020304"/>
                <a:cs typeface="Arial" panose="020B0604020202020204" pitchFamily="34" charset="0"/>
              </a:rPr>
              <a:t>:</a:t>
            </a:r>
            <a:endParaRPr lang="en-US" altLang="zh-CN" sz="1600" dirty="0">
              <a:latin typeface="Arial" panose="020B0604020202020204" pitchFamily="34" charset="0"/>
              <a:ea typeface="Times New Roman" panose="02020603050405020304"/>
              <a:cs typeface="Arial" panose="020B0604020202020204" pitchFamily="34" charset="0"/>
            </a:endParaRPr>
          </a:p>
          <a:p>
            <a:pPr marL="360680" indent="-180340" defTabSz="266700">
              <a:spcAft>
                <a:spcPts val="900"/>
              </a:spcAft>
            </a:pPr>
            <a:endParaRPr lang="en-US" altLang="zh-CN" sz="1600" i="1" dirty="0">
              <a:solidFill>
                <a:schemeClr val="tx1"/>
              </a:solidFill>
              <a:latin typeface="Arial" panose="020B0604020202020204" pitchFamily="34" charset="0"/>
              <a:ea typeface="Times New Roman" panose="02020603050405020304"/>
              <a:cs typeface="Arial" panose="020B0604020202020204" pitchFamily="34" charset="0"/>
            </a:endParaRPr>
          </a:p>
        </p:txBody>
      </p:sp>
      <p:sp>
        <p:nvSpPr>
          <p:cNvPr id="6" name="文本框 5"/>
          <p:cNvSpPr txBox="1"/>
          <p:nvPr/>
        </p:nvSpPr>
        <p:spPr>
          <a:xfrm>
            <a:off x="220870" y="1069010"/>
            <a:ext cx="8786191" cy="2192908"/>
          </a:xfrm>
          <a:prstGeom prst="rect">
            <a:avLst/>
          </a:prstGeom>
          <a:noFill/>
          <a:ln w="12700">
            <a:solidFill>
              <a:schemeClr val="tx1"/>
            </a:solidFill>
          </a:ln>
        </p:spPr>
        <p:txBody>
          <a:bodyPr wrap="square">
            <a:spAutoFit/>
          </a:bodyPr>
          <a:lstStyle/>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3GPP TS 22.261 Clause 6.25 describes NPN as: </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Non-public networks are intended for the sole use of a private entity such as an enterprise, and can be deployed in a variety of configurations, utilizing both virtual and physical elements. Specifically, they can be deployed as completely standalone networks, they can be hosted by a PLMN, or they can be offered as a slice of a PLMN.</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3GPP TS 23.501 Clause 5.30 describes NPN as: </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An NPN is either:</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 a Stand-alone Non-Public Network (SNPN), i.e. operated by an NPN operator and not relying on network functions provided by a PLMN, or</a:t>
            </a:r>
            <a:endParaRPr lang="en-US" altLang="zh-CN" sz="1100" i="1" dirty="0">
              <a:latin typeface="Arial" panose="020B0604020202020204" pitchFamily="34" charset="0"/>
              <a:cs typeface="Arial" panose="020B0604020202020204" pitchFamily="34" charset="0"/>
              <a:sym typeface="+mn-ea"/>
            </a:endParaRPr>
          </a:p>
          <a:p>
            <a:pPr marL="360680" indent="-180340" defTabSz="266700">
              <a:spcAft>
                <a:spcPts val="900"/>
              </a:spcAft>
              <a:defRPr/>
            </a:pPr>
            <a:r>
              <a:rPr lang="en-US" altLang="zh-CN" sz="1100" i="1" dirty="0">
                <a:latin typeface="Arial" panose="020B0604020202020204" pitchFamily="34" charset="0"/>
                <a:cs typeface="Arial" panose="020B0604020202020204" pitchFamily="34" charset="0"/>
                <a:sym typeface="+mn-ea"/>
              </a:rPr>
              <a:t>- a Public Network Integrated NPN (PNI-NPN), i.e. a non-public network deployed with the support of a PLMN.</a:t>
            </a:r>
            <a:endParaRPr lang="en-US" altLang="zh-CN" sz="1100" i="1" dirty="0">
              <a:latin typeface="Arial" panose="020B0604020202020204" pitchFamily="34" charset="0"/>
              <a:cs typeface="Arial" panose="020B0604020202020204" pitchFamily="34"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9"/>
          <p:cNvSpPr/>
          <p:nvPr/>
        </p:nvSpPr>
        <p:spPr>
          <a:xfrm>
            <a:off x="0" y="179350"/>
            <a:ext cx="9144000" cy="470059"/>
          </a:xfrm>
          <a:prstGeom prst="rect">
            <a:avLst/>
          </a:prstGeom>
          <a:noFill/>
          <a:ln>
            <a:noFill/>
          </a:ln>
        </p:spPr>
        <p:txBody>
          <a:bodyPr vert="horz" wrap="square" lIns="91425" tIns="45699" rIns="91425" bIns="45699" rtlCol="0" anchor="ctr" anchorCtr="0">
            <a:noAutofit/>
          </a:bodyPr>
          <a:lstStyle/>
          <a:p>
            <a:pPr lvl="0" algn="ctr">
              <a:lnSpc>
                <a:spcPct val="90000"/>
              </a:lnSpc>
              <a:buClrTx/>
              <a:buSzTx/>
              <a:buFontTx/>
            </a:pPr>
            <a:r>
              <a:rPr lang="en-US" sz="3200" dirty="0">
                <a:solidFill>
                  <a:srgbClr val="FF0000"/>
                </a:solidFill>
                <a:latin typeface="Arial" panose="020B0604020202020204" pitchFamily="34" charset="0"/>
                <a:ea typeface="Calibri" panose="020F0502020204030204"/>
                <a:cs typeface="Arial" panose="020B0604020202020204" pitchFamily="34" charset="0"/>
                <a:sym typeface="+mn-ea"/>
              </a:rPr>
              <a:t>Gap analysis with NPN</a:t>
            </a:r>
            <a:endParaRPr lang="en-US" altLang="zh-CN" sz="2100" b="1" dirty="0">
              <a:solidFill>
                <a:schemeClr val="accent5"/>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3" name="文本框 2"/>
          <p:cNvSpPr txBox="1"/>
          <p:nvPr/>
        </p:nvSpPr>
        <p:spPr>
          <a:xfrm>
            <a:off x="185530" y="703936"/>
            <a:ext cx="8821531" cy="365074"/>
          </a:xfrm>
          <a:prstGeom prst="rect">
            <a:avLst/>
          </a:prstGeom>
        </p:spPr>
        <p:txBody>
          <a:bodyPr wrap="square">
            <a:noAutofit/>
          </a:bodyPr>
          <a:lstStyle/>
          <a:p>
            <a:pPr marL="360680" indent="-180340" defTabSz="266700">
              <a:spcAft>
                <a:spcPts val="900"/>
              </a:spcAft>
            </a:pPr>
            <a:r>
              <a:rPr lang="en-US" altLang="zh-CN" sz="1600" dirty="0">
                <a:highlight>
                  <a:srgbClr val="FFFF00"/>
                </a:highlight>
                <a:latin typeface="Arial" panose="020B0604020202020204" pitchFamily="34" charset="0"/>
                <a:ea typeface="Times New Roman" panose="02020603050405020304"/>
                <a:cs typeface="Arial" panose="020B0604020202020204" pitchFamily="34" charset="0"/>
              </a:rPr>
              <a:t>NPN still can not satisfy the requirements and use cases:  </a:t>
            </a:r>
            <a:endParaRPr lang="en-US" altLang="zh-CN" sz="1600" dirty="0">
              <a:highlight>
                <a:srgbClr val="FFFF00"/>
              </a:highlight>
              <a:latin typeface="Arial" panose="020B0604020202020204" pitchFamily="34" charset="0"/>
              <a:ea typeface="Times New Roman" panose="02020603050405020304"/>
              <a:cs typeface="Arial" panose="020B0604020202020204" pitchFamily="34" charset="0"/>
            </a:endParaRPr>
          </a:p>
          <a:p>
            <a:pPr marL="360680" indent="-180340" defTabSz="266700">
              <a:spcAft>
                <a:spcPts val="900"/>
              </a:spcAft>
            </a:pPr>
            <a:endParaRPr lang="en-US" altLang="zh-CN" sz="1600" i="1" dirty="0">
              <a:solidFill>
                <a:schemeClr val="tx1"/>
              </a:solidFill>
              <a:latin typeface="Arial" panose="020B0604020202020204" pitchFamily="34" charset="0"/>
              <a:ea typeface="Times New Roman" panose="02020603050405020304"/>
              <a:cs typeface="Arial" panose="020B0604020202020204" pitchFamily="34" charset="0"/>
            </a:endParaRPr>
          </a:p>
        </p:txBody>
      </p:sp>
      <p:sp>
        <p:nvSpPr>
          <p:cNvPr id="7" name="文本框 6"/>
          <p:cNvSpPr txBox="1"/>
          <p:nvPr/>
        </p:nvSpPr>
        <p:spPr>
          <a:xfrm>
            <a:off x="371060" y="1123537"/>
            <a:ext cx="8450469" cy="375487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For SNPN:</a:t>
            </a:r>
            <a:endPar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N3IWF is not commercialized deployment: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Interact with PLMN via N3IWF; for non-3GPP access, there are two layers of N3IWFs</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Not resource share: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All resources are NOT shared with PLMN or other networks, which is highly cost to deploy</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Not friendly for new services: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Not supporting potential AI-related capabilities in PLMN</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Compatibility issues when updating: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Updating NFs may have compatibility issues with PLMN</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R="0" lvl="0" algn="l" defTabSz="914400" rtl="0" eaLnBrk="1" fontAlgn="auto" latinLnBrk="0" hangingPunct="1">
              <a:lnSpc>
                <a:spcPct val="100000"/>
              </a:lnSpc>
              <a:spcBef>
                <a:spcPts val="0"/>
              </a:spcBef>
              <a:spcAft>
                <a:spcPts val="0"/>
              </a:spcAft>
              <a:buClr>
                <a:srgbClr val="000000"/>
              </a:buClr>
              <a:buSzTx/>
              <a:defRPr/>
            </a:pP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R="0" lvl="0" algn="l" defTabSz="914400" rtl="0" eaLnBrk="1" fontAlgn="auto" latinLnBrk="0" hangingPunct="1">
              <a:lnSpc>
                <a:spcPct val="100000"/>
              </a:lnSpc>
              <a:spcBef>
                <a:spcPts val="0"/>
              </a:spcBef>
              <a:spcAft>
                <a:spcPts val="0"/>
              </a:spcAft>
              <a:buClr>
                <a:srgbClr val="000000"/>
              </a:buClr>
              <a:buSzTx/>
              <a:defRPr/>
            </a:pP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For PNI-NPN:</a:t>
            </a:r>
            <a:endPar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Low resilience: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Subscriptions are all based on PLMN. when PLMN is broken down, PNI-NPN cannot recovery autonomously.</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Long route for message flow</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 Most signals are sent to PLMN CP, resulting in delays and privacy risks</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Not friendly for new services: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Lack of local computing resource for potential AI-related capabilities</a:t>
            </a:r>
            <a:endParaRPr lang="en-US" altLang="zh-CN" dirty="0">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 physical isolation</a:t>
            </a:r>
            <a:r>
              <a:rPr lang="en-US" altLang="zh-CN" dirty="0">
                <a:latin typeface="Arial" panose="020B0604020202020204" pitchFamily="34" charset="0"/>
                <a:ea typeface="+mn-ea"/>
                <a:cs typeface="Arial" panose="020B0604020202020204" pitchFamily="34" charset="0"/>
                <a:sym typeface="+mn-lt"/>
              </a:rPr>
              <a:t>: </a:t>
            </a:r>
            <a:r>
              <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faults and failures may spread in PLMN and PNI-NPNs</a:t>
            </a:r>
            <a:endParaRPr kumimoji="0" lang="en-US" altLang="zh-CN" sz="1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defRPr/>
            </a:pPr>
            <a:r>
              <a:rPr kumimoji="0" lang="en-US" altLang="zh-CN" sz="1400" b="1"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mn-lt"/>
              </a:rPr>
              <a:t>No rapid deployment</a:t>
            </a:r>
            <a:endParaRPr lang="zh-CN" altLang="en-US" b="1" dirty="0">
              <a:latin typeface="Arial" panose="020B0604020202020204" pitchFamily="34" charset="0"/>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ABLE_ENDDRAG_ORIGIN_RECT" val="716*367"/>
  <p:tag name="TABLE_ENDDRAG_RECT" val="0*56*716*367"/>
</p:tagLst>
</file>

<file path=ppt/tags/tag2.xml><?xml version="1.0" encoding="utf-8"?>
<p:tagLst xmlns:p="http://schemas.openxmlformats.org/presentationml/2006/main">
  <p:tag name="TABLE_ENDDRAG_ORIGIN_RECT" val="688*221"/>
  <p:tag name="TABLE_ENDDRAG_RECT" val="15*46*688*22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19014</Words>
  <Application>WPS 演示</Application>
  <PresentationFormat>全屏显示(16:9)</PresentationFormat>
  <Paragraphs>376</Paragraphs>
  <Slides>19</Slides>
  <Notes>17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Arial</vt:lpstr>
      <vt:lpstr>Calibri</vt:lpstr>
      <vt:lpstr>黑体</vt:lpstr>
      <vt:lpstr>微软雅黑</vt:lpstr>
      <vt:lpstr>方正黑体简体</vt:lpstr>
      <vt:lpstr>Arial Unicode MS</vt:lpstr>
      <vt:lpstr>方正兰亭中黑简体</vt:lpstr>
      <vt:lpstr>Times New Roman</vt:lpstr>
      <vt:lpstr>MS PGothic</vt:lpstr>
      <vt:lpstr>Calibri</vt:lpstr>
      <vt:lpstr>Times New Roman</vt:lpstr>
      <vt:lpstr>Arial Black</vt:lpstr>
      <vt:lpstr>Office Theme</vt:lpstr>
      <vt:lpstr>10_主题2</vt:lpstr>
      <vt:lpstr>PowerPoint 演示文稿</vt:lpstr>
      <vt:lpstr>Distributed Autonomous Sub-network:  addressing the needs of vertical industries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Xiaonan-CMCC</cp:lastModifiedBy>
  <cp:revision>441</cp:revision>
  <dcterms:created xsi:type="dcterms:W3CDTF">2024-02-22T01:53:00Z</dcterms:created>
  <dcterms:modified xsi:type="dcterms:W3CDTF">2025-02-07T11:59:12Z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_dlc_DocIdItemGuid">
    <vt:lpwstr>bf8ccb55-c58e-4b20-9ccc-1b6ab74b5070</vt:lpwstr>
  </property>
  <property fmtid="{D5CDD505-2E9C-101B-9397-08002B2CF9AE}" pid="5" name="ICV">
    <vt:lpwstr>2FF5C2759D0B4A6197E8611B92AD23AD_13</vt:lpwstr>
  </property>
  <property fmtid="{D5CDD505-2E9C-101B-9397-08002B2CF9AE}" pid="6" name="KSOProductBuildVer">
    <vt:lpwstr>2052-12.8.2.18205</vt:lpwstr>
  </property>
</Properties>
</file>