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256" r:id="rId5"/>
    <p:sldId id="261" r:id="rId6"/>
    <p:sldId id="257" r:id="rId7"/>
    <p:sldId id="258" r:id="rId8"/>
    <p:sldId id="259" r:id="rId9"/>
    <p:sldId id="260"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DA3F1-AF04-097A-90B1-0DCE82F331C3}" name="Apple" initials="MM" userId="Appl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17" autoAdjust="0"/>
    <p:restoredTop sz="96301" autoAdjust="0"/>
  </p:normalViewPr>
  <p:slideViewPr>
    <p:cSldViewPr snapToGrid="0">
      <p:cViewPr varScale="1">
        <p:scale>
          <a:sx n="122" d="100"/>
          <a:sy n="122" d="100"/>
        </p:scale>
        <p:origin x="224" y="2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540028" y="365125"/>
            <a:ext cx="1113845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540028" y="1825625"/>
            <a:ext cx="1113845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901846" y="406677"/>
            <a:ext cx="1098345" cy="638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770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noProof="0" dirty="0">
                <a:latin typeface="Arial "/>
              </a:rPr>
              <a:t>3GPP TSG-SA WG1 Meeting #109</a:t>
            </a:r>
          </a:p>
          <a:p>
            <a:pPr eaLnBrk="1" hangingPunct="1">
              <a:defRPr/>
            </a:pPr>
            <a:r>
              <a:rPr lang="en-GB" altLang="en-US" sz="1200" b="1" noProof="0" dirty="0">
                <a:latin typeface="Arial "/>
              </a:rPr>
              <a:t>Athens, Greece, 17 – 21 February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10637558" y="37345"/>
            <a:ext cx="15260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800" b="1" dirty="0">
                <a:latin typeface="Arial "/>
              </a:rPr>
              <a:t>S1-250100</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9F02C-B8AF-9C61-62E0-45FB970210D0}"/>
              </a:ext>
            </a:extLst>
          </p:cNvPr>
          <p:cNvSpPr>
            <a:spLocks noGrp="1"/>
          </p:cNvSpPr>
          <p:nvPr>
            <p:ph type="ctrTitle"/>
          </p:nvPr>
        </p:nvSpPr>
        <p:spPr>
          <a:xfrm>
            <a:off x="1524000" y="1922463"/>
            <a:ext cx="9144000" cy="2387600"/>
          </a:xfrm>
        </p:spPr>
        <p:txBody>
          <a:bodyPr/>
          <a:lstStyle/>
          <a:p>
            <a:r>
              <a:rPr lang="en-GB" dirty="0"/>
              <a:t>Documenting SA1 Requirements for 6G</a:t>
            </a:r>
          </a:p>
        </p:txBody>
      </p:sp>
      <p:sp>
        <p:nvSpPr>
          <p:cNvPr id="3" name="Subtitle 2">
            <a:extLst>
              <a:ext uri="{FF2B5EF4-FFF2-40B4-BE49-F238E27FC236}">
                <a16:creationId xmlns:a16="http://schemas.microsoft.com/office/drawing/2014/main" id="{438D3C00-6EDE-8B00-299B-8BFC15560A5B}"/>
              </a:ext>
            </a:extLst>
          </p:cNvPr>
          <p:cNvSpPr>
            <a:spLocks noGrp="1"/>
          </p:cNvSpPr>
          <p:nvPr>
            <p:ph type="subTitle" idx="1"/>
          </p:nvPr>
        </p:nvSpPr>
        <p:spPr>
          <a:xfrm>
            <a:off x="453736" y="5216236"/>
            <a:ext cx="8544791" cy="1347282"/>
          </a:xfrm>
        </p:spPr>
        <p:txBody>
          <a:bodyPr/>
          <a:lstStyle/>
          <a:p>
            <a:pPr algn="l"/>
            <a:r>
              <a:rPr lang="en-GB" dirty="0"/>
              <a:t>Source: Apple, MediaTek Inc.</a:t>
            </a:r>
          </a:p>
          <a:p>
            <a:pPr algn="l"/>
            <a:r>
              <a:rPr lang="en-GB" dirty="0"/>
              <a:t>Agenda item: 10</a:t>
            </a:r>
          </a:p>
          <a:p>
            <a:pPr algn="l"/>
            <a:r>
              <a:rPr lang="en-GB" dirty="0"/>
              <a:t>For: Discussion</a:t>
            </a:r>
          </a:p>
        </p:txBody>
      </p:sp>
    </p:spTree>
    <p:extLst>
      <p:ext uri="{BB962C8B-B14F-4D97-AF65-F5344CB8AC3E}">
        <p14:creationId xmlns:p14="http://schemas.microsoft.com/office/powerpoint/2010/main" val="127980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3F79B-5879-387A-E5AA-EF65BB1B7A28}"/>
              </a:ext>
            </a:extLst>
          </p:cNvPr>
          <p:cNvSpPr>
            <a:spLocks noGrp="1"/>
          </p:cNvSpPr>
          <p:nvPr>
            <p:ph type="title"/>
          </p:nvPr>
        </p:nvSpPr>
        <p:spPr/>
        <p:txBody>
          <a:bodyPr/>
          <a:lstStyle/>
          <a:p>
            <a:r>
              <a:rPr lang="fi-FI" sz="4000" dirty="0"/>
              <a:t>On 3GPP working methods (21.900) – Quotes </a:t>
            </a:r>
            <a:endParaRPr lang="en-US" sz="4000" dirty="0"/>
          </a:p>
        </p:txBody>
      </p:sp>
      <p:sp>
        <p:nvSpPr>
          <p:cNvPr id="3" name="Content Placeholder 2">
            <a:extLst>
              <a:ext uri="{FF2B5EF4-FFF2-40B4-BE49-F238E27FC236}">
                <a16:creationId xmlns:a16="http://schemas.microsoft.com/office/drawing/2014/main" id="{F21CC08D-219A-15BC-12FC-150BAF2D436C}"/>
              </a:ext>
            </a:extLst>
          </p:cNvPr>
          <p:cNvSpPr>
            <a:spLocks noGrp="1"/>
          </p:cNvSpPr>
          <p:nvPr>
            <p:ph idx="1"/>
          </p:nvPr>
        </p:nvSpPr>
        <p:spPr/>
        <p:txBody>
          <a:bodyPr/>
          <a:lstStyle/>
          <a:p>
            <a:r>
              <a:rPr lang="en-US" sz="2000" dirty="0"/>
              <a:t>“</a:t>
            </a:r>
            <a:r>
              <a:rPr lang="en-US" sz="1800" dirty="0">
                <a:latin typeface="Times New Roman" panose="02020603050405020304" pitchFamily="18" charset="0"/>
                <a:cs typeface="Times New Roman" panose="02020603050405020304" pitchFamily="18" charset="0"/>
              </a:rPr>
              <a:t>Where appropriate, the three-stage methodology defined in ITU T Recommendation I.130 should be employed:</a:t>
            </a:r>
          </a:p>
          <a:p>
            <a:pPr lvl="1"/>
            <a:r>
              <a:rPr lang="en-US" sz="1600" dirty="0">
                <a:latin typeface="Times New Roman" panose="02020603050405020304" pitchFamily="18" charset="0"/>
                <a:cs typeface="Times New Roman" panose="02020603050405020304" pitchFamily="18" charset="0"/>
              </a:rPr>
              <a:t>Stage 1 is an overall service description from the user's standpoint.</a:t>
            </a:r>
          </a:p>
          <a:p>
            <a:pPr lvl="1"/>
            <a:r>
              <a:rPr lang="en-US" sz="1600" dirty="0">
                <a:latin typeface="Times New Roman" panose="02020603050405020304" pitchFamily="18" charset="0"/>
                <a:cs typeface="Times New Roman" panose="02020603050405020304" pitchFamily="18" charset="0"/>
              </a:rPr>
              <a:t>Stage 2 is an overall description of the organization of the network functions to map service requirements into network capabilities.</a:t>
            </a:r>
          </a:p>
          <a:p>
            <a:pPr lvl="1"/>
            <a:r>
              <a:rPr lang="en-US" sz="1600" dirty="0">
                <a:latin typeface="Times New Roman" panose="02020603050405020304" pitchFamily="18" charset="0"/>
                <a:cs typeface="Times New Roman" panose="02020603050405020304" pitchFamily="18" charset="0"/>
              </a:rPr>
              <a:t>Stage 3 is the definition of switching and </a:t>
            </a:r>
            <a:r>
              <a:rPr lang="en-US" sz="1600" dirty="0" err="1">
                <a:latin typeface="Times New Roman" panose="02020603050405020304" pitchFamily="18" charset="0"/>
                <a:cs typeface="Times New Roman" panose="02020603050405020304" pitchFamily="18" charset="0"/>
              </a:rPr>
              <a:t>signalling</a:t>
            </a:r>
            <a:r>
              <a:rPr lang="en-US" sz="1600" dirty="0">
                <a:latin typeface="Times New Roman" panose="02020603050405020304" pitchFamily="18" charset="0"/>
                <a:cs typeface="Times New Roman" panose="02020603050405020304" pitchFamily="18" charset="0"/>
              </a:rPr>
              <a:t> capabilities needed to support services defined in stage 1.</a:t>
            </a:r>
            <a:r>
              <a:rPr lang="en-US" sz="1800" dirty="0"/>
              <a:t>”</a:t>
            </a:r>
          </a:p>
          <a:p>
            <a:r>
              <a:rPr lang="en-US" sz="2000" dirty="0"/>
              <a:t>“</a:t>
            </a:r>
            <a:r>
              <a:rPr lang="en-US" sz="1800" dirty="0">
                <a:latin typeface="Times New Roman" panose="02020603050405020304" pitchFamily="18" charset="0"/>
                <a:cs typeface="Times New Roman" panose="02020603050405020304" pitchFamily="18" charset="0"/>
              </a:rPr>
              <a:t>TSG SA is, through SA1, responsible for defining the features and services required in the 3GPP specifications. SA1 is responsible of producing the stage 1 descriptions (requirements) for the relevant features and passing them to SA2. SA1 may also forward their considerations on possible architecture and implementation to SA2, but is not responsible for this part of the work.</a:t>
            </a:r>
            <a:r>
              <a:rPr lang="en-US" sz="2000" dirty="0"/>
              <a:t>”</a:t>
            </a:r>
          </a:p>
          <a:p>
            <a:endParaRPr lang="en-US" sz="2000" dirty="0"/>
          </a:p>
          <a:p>
            <a:r>
              <a:rPr lang="en-US" sz="2000" b="1" dirty="0"/>
              <a:t>Observation 1: </a:t>
            </a:r>
            <a:r>
              <a:rPr lang="en-US" sz="2000" dirty="0"/>
              <a:t>SA1 is not responsible for architecture decisions but can express some </a:t>
            </a:r>
            <a:r>
              <a:rPr lang="en-US" sz="2000" i="1" dirty="0"/>
              <a:t>considerations</a:t>
            </a:r>
            <a:r>
              <a:rPr lang="en-US" sz="2000" dirty="0"/>
              <a:t> on architecture and implementation. Considerations are neither restrictions nor requirements.</a:t>
            </a:r>
          </a:p>
        </p:txBody>
      </p:sp>
    </p:spTree>
    <p:extLst>
      <p:ext uri="{BB962C8B-B14F-4D97-AF65-F5344CB8AC3E}">
        <p14:creationId xmlns:p14="http://schemas.microsoft.com/office/powerpoint/2010/main" val="245296297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loud 9">
            <a:extLst>
              <a:ext uri="{FF2B5EF4-FFF2-40B4-BE49-F238E27FC236}">
                <a16:creationId xmlns:a16="http://schemas.microsoft.com/office/drawing/2014/main" id="{0270FADE-479A-69EF-CFE8-7952EA30B5D3}"/>
              </a:ext>
            </a:extLst>
          </p:cNvPr>
          <p:cNvSpPr/>
          <p:nvPr/>
        </p:nvSpPr>
        <p:spPr>
          <a:xfrm>
            <a:off x="3571009" y="1856916"/>
            <a:ext cx="7340600" cy="2623582"/>
          </a:xfrm>
          <a:prstGeom prst="cloud">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E03121B1-410D-5A83-ED84-45278EFB08F6}"/>
              </a:ext>
            </a:extLst>
          </p:cNvPr>
          <p:cNvSpPr>
            <a:spLocks noGrp="1"/>
          </p:cNvSpPr>
          <p:nvPr>
            <p:ph type="title"/>
          </p:nvPr>
        </p:nvSpPr>
        <p:spPr/>
        <p:txBody>
          <a:bodyPr/>
          <a:lstStyle/>
          <a:p>
            <a:r>
              <a:rPr lang="en-GB" dirty="0"/>
              <a:t>3GPP System: Definitions from TR 21.905</a:t>
            </a:r>
          </a:p>
        </p:txBody>
      </p:sp>
      <p:sp>
        <p:nvSpPr>
          <p:cNvPr id="5" name="TextBox 4">
            <a:extLst>
              <a:ext uri="{FF2B5EF4-FFF2-40B4-BE49-F238E27FC236}">
                <a16:creationId xmlns:a16="http://schemas.microsoft.com/office/drawing/2014/main" id="{3E577F2B-FBB4-3DFD-7D7C-7AC53F3CA39D}"/>
              </a:ext>
            </a:extLst>
          </p:cNvPr>
          <p:cNvSpPr txBox="1"/>
          <p:nvPr/>
        </p:nvSpPr>
        <p:spPr>
          <a:xfrm>
            <a:off x="233115" y="1986423"/>
            <a:ext cx="2937370" cy="2031325"/>
          </a:xfrm>
          <a:prstGeom prst="rect">
            <a:avLst/>
          </a:prstGeom>
          <a:noFill/>
        </p:spPr>
        <p:txBody>
          <a:bodyPr wrap="square">
            <a:spAutoFit/>
          </a:bodyPr>
          <a:lstStyle/>
          <a:p>
            <a:pPr hangingPunct="0">
              <a:spcAft>
                <a:spcPts val="900"/>
              </a:spcAft>
              <a:tabLst>
                <a:tab pos="1710690" algn="l"/>
              </a:tabLst>
            </a:pPr>
            <a:r>
              <a:rPr lang="en-GB" sz="1400" b="1" dirty="0">
                <a:effectLst/>
                <a:latin typeface="Times New Roman" panose="02020603050405020304" pitchFamily="18" charset="0"/>
                <a:ea typeface="Times New Roman" panose="02020603050405020304" pitchFamily="18" charset="0"/>
              </a:rPr>
              <a:t>3GPP system: </a:t>
            </a:r>
            <a:r>
              <a:rPr lang="en-GB" sz="1400" dirty="0">
                <a:effectLst/>
                <a:latin typeface="Times New Roman" panose="02020603050405020304" pitchFamily="18" charset="0"/>
                <a:ea typeface="Times New Roman" panose="02020603050405020304" pitchFamily="18" charset="0"/>
              </a:rPr>
              <a:t>A telecommunication system </a:t>
            </a:r>
            <a:r>
              <a:rPr lang="en-GB" sz="1400" dirty="0">
                <a:solidFill>
                  <a:srgbClr val="000000"/>
                </a:solidFill>
                <a:effectLst/>
                <a:latin typeface="Times New Roman" panose="02020603050405020304" pitchFamily="18" charset="0"/>
                <a:ea typeface="Times New Roman" panose="02020603050405020304" pitchFamily="18" charset="0"/>
              </a:rPr>
              <a:t>conforming to 3GPP specifications</a:t>
            </a:r>
            <a:r>
              <a:rPr lang="en-GB" sz="1400" dirty="0">
                <a:solidFill>
                  <a:srgbClr val="008000"/>
                </a:solidFill>
                <a:effectLst/>
                <a:latin typeface="Times New Roman" panose="02020603050405020304" pitchFamily="18" charset="0"/>
                <a:ea typeface="Times New Roman" panose="02020603050405020304" pitchFamily="18" charset="0"/>
              </a:rPr>
              <a:t>,</a:t>
            </a:r>
            <a:r>
              <a:rPr lang="en-GB" sz="1400" dirty="0">
                <a:effectLst/>
                <a:latin typeface="Times New Roman" panose="02020603050405020304" pitchFamily="18" charset="0"/>
                <a:ea typeface="Times New Roman" panose="02020603050405020304" pitchFamily="18" charset="0"/>
              </a:rPr>
              <a:t> consisting of one or more 3GPP core networks, one or more 3GPP access networks (providing GSM/EDGE, UTRA, E-UTRA, or NR radio access), and/or non-3GPP access networks (such as WLAN), and User Equipment.</a:t>
            </a:r>
          </a:p>
        </p:txBody>
      </p:sp>
      <p:sp>
        <p:nvSpPr>
          <p:cNvPr id="6" name="Oval 5">
            <a:extLst>
              <a:ext uri="{FF2B5EF4-FFF2-40B4-BE49-F238E27FC236}">
                <a16:creationId xmlns:a16="http://schemas.microsoft.com/office/drawing/2014/main" id="{FABCC43A-82E8-A34E-5F55-356DA515609C}"/>
              </a:ext>
            </a:extLst>
          </p:cNvPr>
          <p:cNvSpPr/>
          <p:nvPr/>
        </p:nvSpPr>
        <p:spPr>
          <a:xfrm>
            <a:off x="4421910" y="2675474"/>
            <a:ext cx="1631285" cy="77710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dirty="0"/>
              <a:t>3GPP core network</a:t>
            </a:r>
          </a:p>
        </p:txBody>
      </p:sp>
      <p:sp>
        <p:nvSpPr>
          <p:cNvPr id="9" name="Rectangle 8">
            <a:extLst>
              <a:ext uri="{FF2B5EF4-FFF2-40B4-BE49-F238E27FC236}">
                <a16:creationId xmlns:a16="http://schemas.microsoft.com/office/drawing/2014/main" id="{BCE8F313-BAE0-B7C9-FF1D-852BF3AAB7FF}"/>
              </a:ext>
            </a:extLst>
          </p:cNvPr>
          <p:cNvSpPr/>
          <p:nvPr/>
        </p:nvSpPr>
        <p:spPr>
          <a:xfrm>
            <a:off x="8988650" y="2461982"/>
            <a:ext cx="673098" cy="6488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UE</a:t>
            </a:r>
          </a:p>
        </p:txBody>
      </p:sp>
      <p:sp>
        <p:nvSpPr>
          <p:cNvPr id="11" name="TextBox 10">
            <a:extLst>
              <a:ext uri="{FF2B5EF4-FFF2-40B4-BE49-F238E27FC236}">
                <a16:creationId xmlns:a16="http://schemas.microsoft.com/office/drawing/2014/main" id="{BA015DBF-8854-4B0D-BA27-1BDE0375CB37}"/>
              </a:ext>
            </a:extLst>
          </p:cNvPr>
          <p:cNvSpPr txBox="1"/>
          <p:nvPr/>
        </p:nvSpPr>
        <p:spPr>
          <a:xfrm>
            <a:off x="5069609" y="3628690"/>
            <a:ext cx="2059410" cy="461665"/>
          </a:xfrm>
          <a:prstGeom prst="rect">
            <a:avLst/>
          </a:prstGeom>
          <a:noFill/>
        </p:spPr>
        <p:txBody>
          <a:bodyPr wrap="none" rtlCol="0">
            <a:spAutoFit/>
          </a:bodyPr>
          <a:lstStyle/>
          <a:p>
            <a:r>
              <a:rPr lang="en-GB" sz="2400" dirty="0"/>
              <a:t>3GPP system</a:t>
            </a:r>
          </a:p>
        </p:txBody>
      </p:sp>
      <p:sp>
        <p:nvSpPr>
          <p:cNvPr id="12" name="Oval 11">
            <a:extLst>
              <a:ext uri="{FF2B5EF4-FFF2-40B4-BE49-F238E27FC236}">
                <a16:creationId xmlns:a16="http://schemas.microsoft.com/office/drawing/2014/main" id="{7E597902-6838-D815-A6FA-A66AE75EF696}"/>
              </a:ext>
            </a:extLst>
          </p:cNvPr>
          <p:cNvSpPr/>
          <p:nvPr/>
        </p:nvSpPr>
        <p:spPr>
          <a:xfrm>
            <a:off x="6053195" y="2208072"/>
            <a:ext cx="2024986" cy="83741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dirty="0"/>
              <a:t>3GPP access network</a:t>
            </a:r>
          </a:p>
        </p:txBody>
      </p:sp>
      <p:sp>
        <p:nvSpPr>
          <p:cNvPr id="13" name="Oval 12">
            <a:extLst>
              <a:ext uri="{FF2B5EF4-FFF2-40B4-BE49-F238E27FC236}">
                <a16:creationId xmlns:a16="http://schemas.microsoft.com/office/drawing/2014/main" id="{2723F375-2F47-BE13-33B0-94AB15B01D7D}"/>
              </a:ext>
            </a:extLst>
          </p:cNvPr>
          <p:cNvSpPr/>
          <p:nvPr/>
        </p:nvSpPr>
        <p:spPr>
          <a:xfrm>
            <a:off x="3099525" y="4271140"/>
            <a:ext cx="1473199" cy="781198"/>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r>
              <a:rPr lang="en-GB" baseline="30000" dirty="0"/>
              <a:t>rd</a:t>
            </a:r>
            <a:r>
              <a:rPr lang="en-GB" dirty="0"/>
              <a:t> party</a:t>
            </a:r>
          </a:p>
        </p:txBody>
      </p:sp>
      <p:sp>
        <p:nvSpPr>
          <p:cNvPr id="14" name="Oval 13">
            <a:extLst>
              <a:ext uri="{FF2B5EF4-FFF2-40B4-BE49-F238E27FC236}">
                <a16:creationId xmlns:a16="http://schemas.microsoft.com/office/drawing/2014/main" id="{324B497D-A16B-C79F-F42D-9A82406BFD99}"/>
              </a:ext>
            </a:extLst>
          </p:cNvPr>
          <p:cNvSpPr/>
          <p:nvPr/>
        </p:nvSpPr>
        <p:spPr>
          <a:xfrm>
            <a:off x="6249642" y="4646726"/>
            <a:ext cx="1008985" cy="722515"/>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User</a:t>
            </a:r>
          </a:p>
        </p:txBody>
      </p:sp>
      <p:sp>
        <p:nvSpPr>
          <p:cNvPr id="15" name="Oval 14">
            <a:extLst>
              <a:ext uri="{FF2B5EF4-FFF2-40B4-BE49-F238E27FC236}">
                <a16:creationId xmlns:a16="http://schemas.microsoft.com/office/drawing/2014/main" id="{B4C878CC-65B3-1F9E-57BB-EBA14A76E7F9}"/>
              </a:ext>
            </a:extLst>
          </p:cNvPr>
          <p:cNvSpPr/>
          <p:nvPr/>
        </p:nvSpPr>
        <p:spPr>
          <a:xfrm>
            <a:off x="9661748" y="3987350"/>
            <a:ext cx="1714503" cy="722515"/>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Subscriber</a:t>
            </a:r>
          </a:p>
        </p:txBody>
      </p:sp>
      <p:sp>
        <p:nvSpPr>
          <p:cNvPr id="17" name="TextBox 16">
            <a:extLst>
              <a:ext uri="{FF2B5EF4-FFF2-40B4-BE49-F238E27FC236}">
                <a16:creationId xmlns:a16="http://schemas.microsoft.com/office/drawing/2014/main" id="{43E136A2-3151-706A-B1DA-A28E278890FB}"/>
              </a:ext>
            </a:extLst>
          </p:cNvPr>
          <p:cNvSpPr txBox="1"/>
          <p:nvPr/>
        </p:nvSpPr>
        <p:spPr>
          <a:xfrm>
            <a:off x="8513359" y="4828510"/>
            <a:ext cx="3678641" cy="1815882"/>
          </a:xfrm>
          <a:prstGeom prst="rect">
            <a:avLst/>
          </a:prstGeom>
          <a:noFill/>
        </p:spPr>
        <p:txBody>
          <a:bodyPr wrap="square">
            <a:spAutoFit/>
          </a:bodyPr>
          <a:lstStyle/>
          <a:p>
            <a:pPr hangingPunct="0">
              <a:spcAft>
                <a:spcPts val="900"/>
              </a:spcAft>
            </a:pPr>
            <a:r>
              <a:rPr lang="en-GB" sz="1400" b="1" dirty="0">
                <a:effectLst/>
                <a:latin typeface="Times New Roman" panose="02020603050405020304" pitchFamily="18" charset="0"/>
                <a:ea typeface="Times New Roman" panose="02020603050405020304" pitchFamily="18" charset="0"/>
              </a:rPr>
              <a:t>Subscriber: </a:t>
            </a:r>
            <a:r>
              <a:rPr lang="en-GB" sz="1400" dirty="0">
                <a:effectLst/>
                <a:latin typeface="Times New Roman" panose="02020603050405020304" pitchFamily="18" charset="0"/>
                <a:ea typeface="Times New Roman" panose="02020603050405020304" pitchFamily="18" charset="0"/>
              </a:rPr>
              <a:t>A Subscriber is an entity (associated with one or more users) that is engaged in a Subscription with a service provider. The subscriber is allowed to subscribe and unsubscribe services, to register a user or a list of users authorised to enjoy these services, and also to set the limits relative to the use that associated users make of these services.</a:t>
            </a:r>
          </a:p>
        </p:txBody>
      </p:sp>
      <p:sp>
        <p:nvSpPr>
          <p:cNvPr id="19" name="TextBox 18">
            <a:extLst>
              <a:ext uri="{FF2B5EF4-FFF2-40B4-BE49-F238E27FC236}">
                <a16:creationId xmlns:a16="http://schemas.microsoft.com/office/drawing/2014/main" id="{7786E845-BCAE-A916-69E1-AAF7E0AD1881}"/>
              </a:ext>
            </a:extLst>
          </p:cNvPr>
          <p:cNvSpPr txBox="1"/>
          <p:nvPr/>
        </p:nvSpPr>
        <p:spPr>
          <a:xfrm>
            <a:off x="5125501" y="5538768"/>
            <a:ext cx="3387858" cy="954107"/>
          </a:xfrm>
          <a:prstGeom prst="rect">
            <a:avLst/>
          </a:prstGeom>
          <a:noFill/>
        </p:spPr>
        <p:txBody>
          <a:bodyPr wrap="square">
            <a:spAutoFit/>
          </a:bodyPr>
          <a:lstStyle/>
          <a:p>
            <a:pPr>
              <a:spcAft>
                <a:spcPts val="900"/>
              </a:spcAft>
              <a:tabLst>
                <a:tab pos="1710690" algn="l"/>
              </a:tabLst>
            </a:pPr>
            <a:r>
              <a:rPr lang="en-GB" sz="1400" b="1" dirty="0">
                <a:effectLst/>
                <a:latin typeface="Times New Roman" panose="02020603050405020304" pitchFamily="18" charset="0"/>
                <a:ea typeface="Times New Roman" panose="02020603050405020304" pitchFamily="18" charset="0"/>
              </a:rPr>
              <a:t>User:</a:t>
            </a:r>
            <a:r>
              <a:rPr lang="en-GB" sz="1400" dirty="0">
                <a:effectLst/>
                <a:latin typeface="Times New Roman" panose="02020603050405020304" pitchFamily="18" charset="0"/>
                <a:ea typeface="Times New Roman" panose="02020603050405020304" pitchFamily="18" charset="0"/>
              </a:rPr>
              <a:t> An entity, not part of the 3GPP System , which uses 3GPP System services. Example: a person using a 3GPP System mobile station as a portable telephone.</a:t>
            </a:r>
          </a:p>
        </p:txBody>
      </p:sp>
      <p:sp>
        <p:nvSpPr>
          <p:cNvPr id="3" name="Oval 2">
            <a:extLst>
              <a:ext uri="{FF2B5EF4-FFF2-40B4-BE49-F238E27FC236}">
                <a16:creationId xmlns:a16="http://schemas.microsoft.com/office/drawing/2014/main" id="{EE721ED2-CEA3-2A68-BF7C-4EECEB60831E}"/>
              </a:ext>
            </a:extLst>
          </p:cNvPr>
          <p:cNvSpPr/>
          <p:nvPr/>
        </p:nvSpPr>
        <p:spPr>
          <a:xfrm>
            <a:off x="7129019" y="3040455"/>
            <a:ext cx="2024986" cy="83741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dirty="0"/>
              <a:t>Non-3GPP access network</a:t>
            </a:r>
          </a:p>
        </p:txBody>
      </p:sp>
    </p:spTree>
    <p:extLst>
      <p:ext uri="{BB962C8B-B14F-4D97-AF65-F5344CB8AC3E}">
        <p14:creationId xmlns:p14="http://schemas.microsoft.com/office/powerpoint/2010/main" val="85264817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FF154-343D-4E03-9628-5B8B5DA0B3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55ACE0-6632-C5F7-CBC8-A77FD718E6D8}"/>
              </a:ext>
            </a:extLst>
          </p:cNvPr>
          <p:cNvSpPr>
            <a:spLocks noGrp="1"/>
          </p:cNvSpPr>
          <p:nvPr>
            <p:ph type="title"/>
          </p:nvPr>
        </p:nvSpPr>
        <p:spPr/>
        <p:txBody>
          <a:bodyPr/>
          <a:lstStyle/>
          <a:p>
            <a:r>
              <a:rPr lang="en-GB" dirty="0"/>
              <a:t>SA1 Requirements Applicability</a:t>
            </a:r>
          </a:p>
        </p:txBody>
      </p:sp>
      <p:sp>
        <p:nvSpPr>
          <p:cNvPr id="16" name="TextBox 15">
            <a:extLst>
              <a:ext uri="{FF2B5EF4-FFF2-40B4-BE49-F238E27FC236}">
                <a16:creationId xmlns:a16="http://schemas.microsoft.com/office/drawing/2014/main" id="{0747DC31-7BC4-F448-E964-C3CF2E75B5C3}"/>
              </a:ext>
            </a:extLst>
          </p:cNvPr>
          <p:cNvSpPr txBox="1"/>
          <p:nvPr/>
        </p:nvSpPr>
        <p:spPr>
          <a:xfrm>
            <a:off x="6166623" y="1880429"/>
            <a:ext cx="5309451" cy="4031873"/>
          </a:xfrm>
          <a:prstGeom prst="rect">
            <a:avLst/>
          </a:prstGeom>
          <a:noFill/>
        </p:spPr>
        <p:txBody>
          <a:bodyPr wrap="square" rtlCol="0">
            <a:spAutoFit/>
          </a:bodyPr>
          <a:lstStyle/>
          <a:p>
            <a:r>
              <a:rPr lang="en-GB" sz="1600" dirty="0">
                <a:latin typeface="+mn-lt"/>
              </a:rPr>
              <a:t>Now that SA1 is starting to define requirements for a new generation, should we re-visit…</a:t>
            </a:r>
          </a:p>
          <a:p>
            <a:endParaRPr lang="en-GB" sz="1600" dirty="0">
              <a:latin typeface="+mn-lt"/>
            </a:endParaRPr>
          </a:p>
          <a:p>
            <a:r>
              <a:rPr lang="en-GB" sz="1600" b="1" dirty="0">
                <a:latin typeface="+mn-lt"/>
              </a:rPr>
              <a:t>A.</a:t>
            </a:r>
            <a:r>
              <a:rPr lang="en-GB" sz="1600" dirty="0">
                <a:latin typeface="+mn-lt"/>
              </a:rPr>
              <a:t> Which 3GPP entities SA1 functional / service requirements apply to (excluding KPIs):</a:t>
            </a:r>
          </a:p>
          <a:p>
            <a:pPr marL="342900" indent="-342900">
              <a:buAutoNum type="arabicParenR"/>
            </a:pPr>
            <a:r>
              <a:rPr lang="en-GB" sz="1600" dirty="0">
                <a:latin typeface="+mn-lt"/>
              </a:rPr>
              <a:t>3GPP system?</a:t>
            </a:r>
          </a:p>
          <a:p>
            <a:pPr marL="342900" indent="-342900">
              <a:buAutoNum type="arabicParenR"/>
            </a:pPr>
            <a:r>
              <a:rPr lang="en-GB" sz="1600" dirty="0">
                <a:latin typeface="+mn-lt"/>
              </a:rPr>
              <a:t>UE?</a:t>
            </a:r>
          </a:p>
          <a:p>
            <a:pPr marL="342900" indent="-342900">
              <a:buFontTx/>
              <a:buAutoNum type="arabicParenR"/>
            </a:pPr>
            <a:r>
              <a:rPr lang="en-GB" sz="1600" dirty="0">
                <a:latin typeface="+mn-lt"/>
              </a:rPr>
              <a:t>3GPP network (i.e. (non-)3GPP access and/or 3GPP core)?</a:t>
            </a:r>
          </a:p>
          <a:p>
            <a:pPr marL="342900" indent="-342900">
              <a:buFontTx/>
              <a:buAutoNum type="arabicParenR"/>
            </a:pPr>
            <a:r>
              <a:rPr lang="en-GB" sz="1600" dirty="0">
                <a:latin typeface="+mn-lt"/>
              </a:rPr>
              <a:t>Something else?</a:t>
            </a:r>
          </a:p>
          <a:p>
            <a:pPr marL="342900" indent="-342900">
              <a:buFontTx/>
              <a:buAutoNum type="arabicParenR"/>
            </a:pPr>
            <a:endParaRPr lang="en-GB" sz="1600" dirty="0">
              <a:latin typeface="+mn-lt"/>
            </a:endParaRPr>
          </a:p>
          <a:p>
            <a:r>
              <a:rPr lang="en-GB" sz="1600" b="1" dirty="0">
                <a:latin typeface="+mn-lt"/>
              </a:rPr>
              <a:t>B.</a:t>
            </a:r>
            <a:r>
              <a:rPr lang="en-GB" sz="1600" dirty="0">
                <a:latin typeface="+mn-lt"/>
              </a:rPr>
              <a:t> Depending on the service / feature defined, could SA1 requirements also apply to more granular entities?</a:t>
            </a:r>
          </a:p>
          <a:p>
            <a:pPr marL="342900" indent="-342900">
              <a:buAutoNum type="arabicParenR"/>
            </a:pPr>
            <a:r>
              <a:rPr lang="en-GB" sz="1600" dirty="0">
                <a:latin typeface="+mn-lt"/>
              </a:rPr>
              <a:t>3GPP core network?</a:t>
            </a:r>
          </a:p>
          <a:p>
            <a:pPr marL="342900" indent="-342900">
              <a:buAutoNum type="arabicParenR"/>
            </a:pPr>
            <a:r>
              <a:rPr lang="en-GB" sz="1600" dirty="0">
                <a:latin typeface="+mn-lt"/>
              </a:rPr>
              <a:t>3GPP access network?</a:t>
            </a:r>
          </a:p>
          <a:p>
            <a:pPr marL="342900" indent="-342900">
              <a:buAutoNum type="arabicParenR"/>
            </a:pPr>
            <a:r>
              <a:rPr lang="en-GB" sz="1600" dirty="0">
                <a:latin typeface="+mn-lt"/>
              </a:rPr>
              <a:t>Non-3GPP access network?</a:t>
            </a:r>
          </a:p>
          <a:p>
            <a:pPr marL="342900" indent="-342900">
              <a:buAutoNum type="arabicParenR"/>
            </a:pPr>
            <a:r>
              <a:rPr lang="en-GB" sz="1600" dirty="0">
                <a:latin typeface="+mn-lt"/>
              </a:rPr>
              <a:t>Other network entities (relays, etc)?</a:t>
            </a:r>
          </a:p>
        </p:txBody>
      </p:sp>
      <p:grpSp>
        <p:nvGrpSpPr>
          <p:cNvPr id="5" name="Group 4">
            <a:extLst>
              <a:ext uri="{FF2B5EF4-FFF2-40B4-BE49-F238E27FC236}">
                <a16:creationId xmlns:a16="http://schemas.microsoft.com/office/drawing/2014/main" id="{9AABB2BE-DBA8-1201-B65C-4034D7FB13CE}"/>
              </a:ext>
            </a:extLst>
          </p:cNvPr>
          <p:cNvGrpSpPr/>
          <p:nvPr/>
        </p:nvGrpSpPr>
        <p:grpSpPr>
          <a:xfrm>
            <a:off x="298291" y="2117209"/>
            <a:ext cx="5577969" cy="2755801"/>
            <a:chOff x="298291" y="2117209"/>
            <a:chExt cx="7340600" cy="3626630"/>
          </a:xfrm>
        </p:grpSpPr>
        <p:sp>
          <p:nvSpPr>
            <p:cNvPr id="10" name="Cloud 9">
              <a:extLst>
                <a:ext uri="{FF2B5EF4-FFF2-40B4-BE49-F238E27FC236}">
                  <a16:creationId xmlns:a16="http://schemas.microsoft.com/office/drawing/2014/main" id="{FAEE97BE-58AD-FA9B-1AE0-13790C4747AB}"/>
                </a:ext>
              </a:extLst>
            </p:cNvPr>
            <p:cNvSpPr/>
            <p:nvPr/>
          </p:nvSpPr>
          <p:spPr>
            <a:xfrm>
              <a:off x="298291" y="2117209"/>
              <a:ext cx="7340600" cy="2623582"/>
            </a:xfrm>
            <a:prstGeom prst="cloud">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9" name="Rectangle 8">
              <a:extLst>
                <a:ext uri="{FF2B5EF4-FFF2-40B4-BE49-F238E27FC236}">
                  <a16:creationId xmlns:a16="http://schemas.microsoft.com/office/drawing/2014/main" id="{9E65E439-0DE1-C55A-B64C-D9ACCC63EB3D}"/>
                </a:ext>
              </a:extLst>
            </p:cNvPr>
            <p:cNvSpPr/>
            <p:nvPr/>
          </p:nvSpPr>
          <p:spPr>
            <a:xfrm>
              <a:off x="4686596" y="2567587"/>
              <a:ext cx="673098" cy="6488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UE</a:t>
              </a:r>
            </a:p>
          </p:txBody>
        </p:sp>
        <p:sp>
          <p:nvSpPr>
            <p:cNvPr id="11" name="TextBox 10">
              <a:extLst>
                <a:ext uri="{FF2B5EF4-FFF2-40B4-BE49-F238E27FC236}">
                  <a16:creationId xmlns:a16="http://schemas.microsoft.com/office/drawing/2014/main" id="{EFEE77F0-AB22-7C12-E601-D4D9F8F72322}"/>
                </a:ext>
              </a:extLst>
            </p:cNvPr>
            <p:cNvSpPr txBox="1"/>
            <p:nvPr/>
          </p:nvSpPr>
          <p:spPr>
            <a:xfrm>
              <a:off x="2723992" y="3933924"/>
              <a:ext cx="2093940" cy="486040"/>
            </a:xfrm>
            <a:prstGeom prst="rect">
              <a:avLst/>
            </a:prstGeom>
            <a:noFill/>
          </p:spPr>
          <p:txBody>
            <a:bodyPr wrap="none" rtlCol="0">
              <a:spAutoFit/>
            </a:bodyPr>
            <a:lstStyle/>
            <a:p>
              <a:r>
                <a:rPr lang="en-GB" dirty="0"/>
                <a:t>3GPP system</a:t>
              </a:r>
            </a:p>
          </p:txBody>
        </p:sp>
        <p:sp>
          <p:nvSpPr>
            <p:cNvPr id="13" name="Oval 12">
              <a:extLst>
                <a:ext uri="{FF2B5EF4-FFF2-40B4-BE49-F238E27FC236}">
                  <a16:creationId xmlns:a16="http://schemas.microsoft.com/office/drawing/2014/main" id="{A8F14367-7414-4FD7-6E55-A5092668FFD0}"/>
                </a:ext>
              </a:extLst>
            </p:cNvPr>
            <p:cNvSpPr/>
            <p:nvPr/>
          </p:nvSpPr>
          <p:spPr>
            <a:xfrm>
              <a:off x="1307278" y="4955258"/>
              <a:ext cx="1473199" cy="781198"/>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3</a:t>
              </a:r>
              <a:r>
                <a:rPr lang="en-GB" sz="1400" baseline="30000" dirty="0"/>
                <a:t>rd</a:t>
              </a:r>
              <a:r>
                <a:rPr lang="en-GB" sz="1400" dirty="0"/>
                <a:t> party</a:t>
              </a:r>
            </a:p>
          </p:txBody>
        </p:sp>
        <p:sp>
          <p:nvSpPr>
            <p:cNvPr id="14" name="Oval 13">
              <a:extLst>
                <a:ext uri="{FF2B5EF4-FFF2-40B4-BE49-F238E27FC236}">
                  <a16:creationId xmlns:a16="http://schemas.microsoft.com/office/drawing/2014/main" id="{A6EC0A7D-E078-375C-B209-4781D6F5ADEB}"/>
                </a:ext>
              </a:extLst>
            </p:cNvPr>
            <p:cNvSpPr/>
            <p:nvPr/>
          </p:nvSpPr>
          <p:spPr>
            <a:xfrm>
              <a:off x="3683506" y="5021324"/>
              <a:ext cx="1008985" cy="722515"/>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User</a:t>
              </a:r>
            </a:p>
          </p:txBody>
        </p:sp>
        <p:sp>
          <p:nvSpPr>
            <p:cNvPr id="15" name="Oval 14">
              <a:extLst>
                <a:ext uri="{FF2B5EF4-FFF2-40B4-BE49-F238E27FC236}">
                  <a16:creationId xmlns:a16="http://schemas.microsoft.com/office/drawing/2014/main" id="{B16B8B67-85BE-838B-F8CA-0CEFAF36F10B}"/>
                </a:ext>
              </a:extLst>
            </p:cNvPr>
            <p:cNvSpPr/>
            <p:nvPr/>
          </p:nvSpPr>
          <p:spPr>
            <a:xfrm>
              <a:off x="5441790" y="4850527"/>
              <a:ext cx="1861283" cy="722515"/>
            </a:xfrm>
            <a:prstGeom prst="ellips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Subscriber</a:t>
              </a:r>
            </a:p>
          </p:txBody>
        </p:sp>
        <p:sp>
          <p:nvSpPr>
            <p:cNvPr id="3" name="Rectangle 2">
              <a:extLst>
                <a:ext uri="{FF2B5EF4-FFF2-40B4-BE49-F238E27FC236}">
                  <a16:creationId xmlns:a16="http://schemas.microsoft.com/office/drawing/2014/main" id="{E9A05A21-6318-DAAF-C80C-2312B09C9DB5}"/>
                </a:ext>
              </a:extLst>
            </p:cNvPr>
            <p:cNvSpPr/>
            <p:nvPr/>
          </p:nvSpPr>
          <p:spPr>
            <a:xfrm>
              <a:off x="4838996" y="2719987"/>
              <a:ext cx="673098" cy="6488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UE</a:t>
              </a:r>
            </a:p>
          </p:txBody>
        </p:sp>
        <p:sp>
          <p:nvSpPr>
            <p:cNvPr id="4" name="Rectangle 3">
              <a:extLst>
                <a:ext uri="{FF2B5EF4-FFF2-40B4-BE49-F238E27FC236}">
                  <a16:creationId xmlns:a16="http://schemas.microsoft.com/office/drawing/2014/main" id="{A77E27E4-DE35-F55C-6CD2-C2C6B08A9ED7}"/>
                </a:ext>
              </a:extLst>
            </p:cNvPr>
            <p:cNvSpPr/>
            <p:nvPr/>
          </p:nvSpPr>
          <p:spPr>
            <a:xfrm>
              <a:off x="4991396" y="2872387"/>
              <a:ext cx="673098" cy="6488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UE</a:t>
              </a:r>
            </a:p>
          </p:txBody>
        </p:sp>
        <p:sp>
          <p:nvSpPr>
            <p:cNvPr id="8" name="Oval 7">
              <a:extLst>
                <a:ext uri="{FF2B5EF4-FFF2-40B4-BE49-F238E27FC236}">
                  <a16:creationId xmlns:a16="http://schemas.microsoft.com/office/drawing/2014/main" id="{BA390C51-B803-702A-C4CC-E555D582C67B}"/>
                </a:ext>
              </a:extLst>
            </p:cNvPr>
            <p:cNvSpPr/>
            <p:nvPr/>
          </p:nvSpPr>
          <p:spPr>
            <a:xfrm>
              <a:off x="2141545" y="2871645"/>
              <a:ext cx="1631285" cy="77710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3GPP network</a:t>
              </a:r>
            </a:p>
          </p:txBody>
        </p:sp>
        <p:sp>
          <p:nvSpPr>
            <p:cNvPr id="17" name="Oval 16">
              <a:extLst>
                <a:ext uri="{FF2B5EF4-FFF2-40B4-BE49-F238E27FC236}">
                  <a16:creationId xmlns:a16="http://schemas.microsoft.com/office/drawing/2014/main" id="{B478AD24-6678-A945-3035-01C3A4832927}"/>
                </a:ext>
              </a:extLst>
            </p:cNvPr>
            <p:cNvSpPr/>
            <p:nvPr/>
          </p:nvSpPr>
          <p:spPr>
            <a:xfrm>
              <a:off x="2293945" y="3024045"/>
              <a:ext cx="1631284" cy="77710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3GPP network</a:t>
              </a:r>
            </a:p>
          </p:txBody>
        </p:sp>
      </p:grpSp>
      <p:sp>
        <p:nvSpPr>
          <p:cNvPr id="12" name="TextBox 11">
            <a:extLst>
              <a:ext uri="{FF2B5EF4-FFF2-40B4-BE49-F238E27FC236}">
                <a16:creationId xmlns:a16="http://schemas.microsoft.com/office/drawing/2014/main" id="{490492BA-EB16-CE22-4309-DEB58750D721}"/>
              </a:ext>
            </a:extLst>
          </p:cNvPr>
          <p:cNvSpPr txBox="1"/>
          <p:nvPr/>
        </p:nvSpPr>
        <p:spPr>
          <a:xfrm>
            <a:off x="351760" y="6004045"/>
            <a:ext cx="11049000" cy="646331"/>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Observation 2: </a:t>
            </a:r>
            <a:r>
              <a:rPr lang="en-US" sz="1800" dirty="0">
                <a:latin typeface="Calibri" panose="020F0502020204030204" pitchFamily="34" charset="0"/>
                <a:cs typeface="Calibri" panose="020F0502020204030204" pitchFamily="34" charset="0"/>
              </a:rPr>
              <a:t>SA1 requirements may consider more granular entities – however these are </a:t>
            </a:r>
            <a:r>
              <a:rPr lang="en-US" sz="1800" i="1" dirty="0">
                <a:latin typeface="Calibri" panose="020F0502020204030204" pitchFamily="34" charset="0"/>
                <a:cs typeface="Calibri" panose="020F0502020204030204" pitchFamily="34" charset="0"/>
              </a:rPr>
              <a:t>considerations (per Obs.1)</a:t>
            </a:r>
            <a:r>
              <a:rPr lang="en-US" sz="1800" dirty="0">
                <a:latin typeface="Calibri" panose="020F0502020204030204" pitchFamily="34" charset="0"/>
                <a:cs typeface="Calibri" panose="020F0502020204030204" pitchFamily="34" charset="0"/>
              </a:rPr>
              <a:t>, while Stage 2/3 groups are responsible for setting architectural/implementation requirements .</a:t>
            </a:r>
          </a:p>
        </p:txBody>
      </p:sp>
    </p:spTree>
    <p:extLst>
      <p:ext uri="{BB962C8B-B14F-4D97-AF65-F5344CB8AC3E}">
        <p14:creationId xmlns:p14="http://schemas.microsoft.com/office/powerpoint/2010/main" val="33310786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332D5-3E99-9089-BB91-229688DC2DD5}"/>
              </a:ext>
            </a:extLst>
          </p:cNvPr>
          <p:cNvSpPr>
            <a:spLocks noGrp="1"/>
          </p:cNvSpPr>
          <p:nvPr>
            <p:ph type="title"/>
          </p:nvPr>
        </p:nvSpPr>
        <p:spPr/>
        <p:txBody>
          <a:bodyPr/>
          <a:lstStyle/>
          <a:p>
            <a:r>
              <a:rPr lang="en-GB" sz="3200" dirty="0"/>
              <a:t>Example: Integrated Sensing and Communications (TS 22.137)</a:t>
            </a:r>
          </a:p>
        </p:txBody>
      </p:sp>
      <p:pic>
        <p:nvPicPr>
          <p:cNvPr id="4" name="Picture 3" descr="Ein Bild, das Text, Screenshot, Diagramm, Multimedia-Software enthält.&#10;&#10;Automatisch generierte Beschreibung">
            <a:extLst>
              <a:ext uri="{FF2B5EF4-FFF2-40B4-BE49-F238E27FC236}">
                <a16:creationId xmlns:a16="http://schemas.microsoft.com/office/drawing/2014/main" id="{AE618938-05AE-0669-B33A-CD3DC3DD4F9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67436" y="1877481"/>
            <a:ext cx="8726112" cy="2673498"/>
          </a:xfrm>
          <a:prstGeom prst="rect">
            <a:avLst/>
          </a:prstGeom>
          <a:noFill/>
        </p:spPr>
      </p:pic>
      <p:sp>
        <p:nvSpPr>
          <p:cNvPr id="5" name="TextBox 4">
            <a:extLst>
              <a:ext uri="{FF2B5EF4-FFF2-40B4-BE49-F238E27FC236}">
                <a16:creationId xmlns:a16="http://schemas.microsoft.com/office/drawing/2014/main" id="{0EEFAD7B-DB7E-63B8-4C5E-EC1F120219CD}"/>
              </a:ext>
            </a:extLst>
          </p:cNvPr>
          <p:cNvSpPr txBox="1"/>
          <p:nvPr/>
        </p:nvSpPr>
        <p:spPr>
          <a:xfrm>
            <a:off x="540028" y="4738212"/>
            <a:ext cx="5555972" cy="1384995"/>
          </a:xfrm>
          <a:prstGeom prst="rect">
            <a:avLst/>
          </a:prstGeom>
          <a:noFill/>
        </p:spPr>
        <p:txBody>
          <a:bodyPr wrap="square" rtlCol="0">
            <a:spAutoFit/>
          </a:bodyPr>
          <a:lstStyle/>
          <a:p>
            <a:r>
              <a:rPr lang="en-GB" sz="1600" dirty="0"/>
              <a:t>For Sensing, SA1 defined the terms ‘sensing transmitter’ and ‘sensing receiver’, and it was clarified in the definitions that:</a:t>
            </a:r>
          </a:p>
          <a:p>
            <a:r>
              <a:rPr lang="en-GB" dirty="0">
                <a:effectLst/>
                <a:latin typeface="Times New Roman" panose="02020603050405020304" pitchFamily="18" charset="0"/>
                <a:ea typeface="MS Mincho" panose="02020609040205080304" pitchFamily="49" charset="-128"/>
              </a:rPr>
              <a:t>A Sensing transmitter is part of a RAN node or a UE</a:t>
            </a:r>
            <a:r>
              <a:rPr lang="en-GB" sz="1600" dirty="0">
                <a:effectLst/>
              </a:rPr>
              <a:t> </a:t>
            </a:r>
          </a:p>
          <a:p>
            <a:r>
              <a:rPr lang="en-GB" dirty="0">
                <a:effectLst/>
                <a:latin typeface="Times New Roman" panose="02020603050405020304" pitchFamily="18" charset="0"/>
                <a:ea typeface="MS Mincho" panose="02020609040205080304" pitchFamily="49" charset="-128"/>
              </a:rPr>
              <a:t>A sensing receiver is part of a RAN node or a UE</a:t>
            </a:r>
            <a:r>
              <a:rPr lang="en-GB" sz="1600" dirty="0">
                <a:effectLst/>
              </a:rPr>
              <a:t> </a:t>
            </a:r>
          </a:p>
        </p:txBody>
      </p:sp>
      <p:sp>
        <p:nvSpPr>
          <p:cNvPr id="7" name="TextBox 6">
            <a:extLst>
              <a:ext uri="{FF2B5EF4-FFF2-40B4-BE49-F238E27FC236}">
                <a16:creationId xmlns:a16="http://schemas.microsoft.com/office/drawing/2014/main" id="{19B17D7B-6DD4-3E96-A160-F585366EFFEA}"/>
              </a:ext>
            </a:extLst>
          </p:cNvPr>
          <p:cNvSpPr txBox="1"/>
          <p:nvPr/>
        </p:nvSpPr>
        <p:spPr>
          <a:xfrm>
            <a:off x="6540062" y="4830544"/>
            <a:ext cx="4926724" cy="1200329"/>
          </a:xfrm>
          <a:prstGeom prst="rect">
            <a:avLst/>
          </a:prstGeom>
          <a:solidFill>
            <a:schemeClr val="bg2"/>
          </a:solidFill>
        </p:spPr>
        <p:txBody>
          <a:bodyPr wrap="square">
            <a:spAutoFit/>
          </a:bodyPr>
          <a:lstStyle/>
          <a:p>
            <a:r>
              <a:rPr lang="en-GB" dirty="0"/>
              <a:t>The requirements in TS 22.137 are on the network or system ‘acting’ or ‘doing’ something with a sensing transmitter / receiver (e.g. collect data, authorise)</a:t>
            </a:r>
            <a:endParaRPr lang="en-GB" dirty="0">
              <a:effectLst/>
            </a:endParaRPr>
          </a:p>
        </p:txBody>
      </p:sp>
      <p:sp>
        <p:nvSpPr>
          <p:cNvPr id="3" name="TextBox 2">
            <a:extLst>
              <a:ext uri="{FF2B5EF4-FFF2-40B4-BE49-F238E27FC236}">
                <a16:creationId xmlns:a16="http://schemas.microsoft.com/office/drawing/2014/main" id="{FBF19996-AB84-BCED-DB76-BFE27B808480}"/>
              </a:ext>
            </a:extLst>
          </p:cNvPr>
          <p:cNvSpPr txBox="1"/>
          <p:nvPr/>
        </p:nvSpPr>
        <p:spPr>
          <a:xfrm>
            <a:off x="417786" y="6308209"/>
            <a:ext cx="11049000"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Observation 3: </a:t>
            </a:r>
            <a:r>
              <a:rPr lang="en-US" sz="1800" dirty="0">
                <a:latin typeface="Calibri" panose="020F0502020204030204" pitchFamily="34" charset="0"/>
                <a:cs typeface="Calibri" panose="020F0502020204030204" pitchFamily="34" charset="0"/>
              </a:rPr>
              <a:t>A sensing transmitter / receiver can, of course, only be a radio node.</a:t>
            </a:r>
          </a:p>
        </p:txBody>
      </p:sp>
    </p:spTree>
    <p:extLst>
      <p:ext uri="{BB962C8B-B14F-4D97-AF65-F5344CB8AC3E}">
        <p14:creationId xmlns:p14="http://schemas.microsoft.com/office/powerpoint/2010/main" val="231880447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ABE08-05EF-7AE7-7882-265D36A55994}"/>
              </a:ext>
            </a:extLst>
          </p:cNvPr>
          <p:cNvSpPr>
            <a:spLocks noGrp="1"/>
          </p:cNvSpPr>
          <p:nvPr>
            <p:ph type="title"/>
          </p:nvPr>
        </p:nvSpPr>
        <p:spPr/>
        <p:txBody>
          <a:bodyPr/>
          <a:lstStyle/>
          <a:p>
            <a:r>
              <a:rPr lang="en-GB" sz="4000" dirty="0"/>
              <a:t>Example: Mobile Metaverse Services (TS 22.156)</a:t>
            </a:r>
          </a:p>
        </p:txBody>
      </p:sp>
      <p:pic>
        <p:nvPicPr>
          <p:cNvPr id="5" name="Picture 4">
            <a:extLst>
              <a:ext uri="{FF2B5EF4-FFF2-40B4-BE49-F238E27FC236}">
                <a16:creationId xmlns:a16="http://schemas.microsoft.com/office/drawing/2014/main" id="{CAE480F4-9EA1-BE4F-28CF-C05D1D145A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2197" y="1872744"/>
            <a:ext cx="3234580" cy="2264538"/>
          </a:xfrm>
          <a:prstGeom prst="rect">
            <a:avLst/>
          </a:prstGeom>
        </p:spPr>
      </p:pic>
      <p:sp>
        <p:nvSpPr>
          <p:cNvPr id="7" name="TextBox 6">
            <a:extLst>
              <a:ext uri="{FF2B5EF4-FFF2-40B4-BE49-F238E27FC236}">
                <a16:creationId xmlns:a16="http://schemas.microsoft.com/office/drawing/2014/main" id="{5293AE85-C02D-D0F9-1D65-911562A6DDCD}"/>
              </a:ext>
            </a:extLst>
          </p:cNvPr>
          <p:cNvSpPr txBox="1"/>
          <p:nvPr/>
        </p:nvSpPr>
        <p:spPr>
          <a:xfrm>
            <a:off x="540028" y="3794682"/>
            <a:ext cx="5126421" cy="1200329"/>
          </a:xfrm>
          <a:prstGeom prst="rect">
            <a:avLst/>
          </a:prstGeom>
          <a:noFill/>
        </p:spPr>
        <p:txBody>
          <a:bodyPr wrap="square">
            <a:spAutoFit/>
          </a:bodyPr>
          <a:lstStyle/>
          <a:p>
            <a:pPr>
              <a:spcAft>
                <a:spcPts val="900"/>
              </a:spcAft>
            </a:pPr>
            <a:r>
              <a:rPr lang="en-GB" sz="1800" b="1" dirty="0">
                <a:effectLst/>
                <a:latin typeface="Times New Roman" panose="02020603050405020304" pitchFamily="18" charset="0"/>
                <a:ea typeface="Times New Roman" panose="02020603050405020304" pitchFamily="18" charset="0"/>
              </a:rPr>
              <a:t>spatial anchor</a:t>
            </a:r>
            <a:r>
              <a:rPr lang="en-GB" sz="1800" dirty="0">
                <a:effectLst/>
                <a:latin typeface="Times New Roman" panose="02020603050405020304" pitchFamily="18" charset="0"/>
                <a:ea typeface="Times New Roman" panose="02020603050405020304" pitchFamily="18" charset="0"/>
              </a:rPr>
              <a:t>: an association between a location in space (three dimensions) and service information that can be used to identify and access services, e.g., information to access AR media content.</a:t>
            </a:r>
          </a:p>
        </p:txBody>
      </p:sp>
      <p:sp>
        <p:nvSpPr>
          <p:cNvPr id="9" name="TextBox 8">
            <a:extLst>
              <a:ext uri="{FF2B5EF4-FFF2-40B4-BE49-F238E27FC236}">
                <a16:creationId xmlns:a16="http://schemas.microsoft.com/office/drawing/2014/main" id="{E998344C-A7EA-DF2D-2FC4-EA44299C6516}"/>
              </a:ext>
            </a:extLst>
          </p:cNvPr>
          <p:cNvSpPr txBox="1"/>
          <p:nvPr/>
        </p:nvSpPr>
        <p:spPr>
          <a:xfrm>
            <a:off x="540028" y="5159577"/>
            <a:ext cx="5420711" cy="1200329"/>
          </a:xfrm>
          <a:prstGeom prst="rect">
            <a:avLst/>
          </a:prstGeom>
          <a:noFill/>
        </p:spPr>
        <p:txBody>
          <a:bodyPr wrap="square">
            <a:spAutoFit/>
          </a:bodyPr>
          <a:lstStyle/>
          <a:p>
            <a:pPr>
              <a:spcAft>
                <a:spcPts val="900"/>
              </a:spcAft>
            </a:pPr>
            <a:r>
              <a:rPr lang="en-GB" sz="1800" b="1" dirty="0">
                <a:effectLst/>
                <a:latin typeface="Times New Roman" panose="02020603050405020304" pitchFamily="18" charset="0"/>
                <a:ea typeface="Times New Roman" panose="02020603050405020304" pitchFamily="18" charset="0"/>
              </a:rPr>
              <a:t>avatar: </a:t>
            </a:r>
            <a:r>
              <a:rPr lang="en-GB" sz="1800" dirty="0">
                <a:effectLst/>
                <a:latin typeface="Times New Roman" panose="02020603050405020304" pitchFamily="18" charset="0"/>
                <a:ea typeface="Times New Roman" panose="02020603050405020304" pitchFamily="18" charset="0"/>
              </a:rPr>
              <a:t>a digital representation specific to media that encodes facial (possibly body) position, motions and expressions of a person or some software generated entity.</a:t>
            </a:r>
          </a:p>
        </p:txBody>
      </p:sp>
      <p:sp>
        <p:nvSpPr>
          <p:cNvPr id="10" name="TextBox 9">
            <a:extLst>
              <a:ext uri="{FF2B5EF4-FFF2-40B4-BE49-F238E27FC236}">
                <a16:creationId xmlns:a16="http://schemas.microsoft.com/office/drawing/2014/main" id="{29E4CDA9-7C62-029E-3A08-8BB37D61BF12}"/>
              </a:ext>
            </a:extLst>
          </p:cNvPr>
          <p:cNvSpPr txBox="1"/>
          <p:nvPr/>
        </p:nvSpPr>
        <p:spPr>
          <a:xfrm>
            <a:off x="540028" y="2060456"/>
            <a:ext cx="5266973" cy="1569660"/>
          </a:xfrm>
          <a:prstGeom prst="rect">
            <a:avLst/>
          </a:prstGeom>
          <a:noFill/>
        </p:spPr>
        <p:txBody>
          <a:bodyPr wrap="square" rtlCol="0">
            <a:spAutoFit/>
          </a:bodyPr>
          <a:lstStyle/>
          <a:p>
            <a:r>
              <a:rPr lang="en-GB" sz="2400" dirty="0"/>
              <a:t>Mobile Metaverse Service defined several related services and ‘entities’, such as ‘spatial anchor’, ‘avatar’ and ‘Spatial Localization Service’</a:t>
            </a:r>
          </a:p>
        </p:txBody>
      </p:sp>
      <p:sp>
        <p:nvSpPr>
          <p:cNvPr id="11" name="TextBox 10">
            <a:extLst>
              <a:ext uri="{FF2B5EF4-FFF2-40B4-BE49-F238E27FC236}">
                <a16:creationId xmlns:a16="http://schemas.microsoft.com/office/drawing/2014/main" id="{EA5DBB6B-0197-FDB9-D822-22F9B73FDA1A}"/>
              </a:ext>
            </a:extLst>
          </p:cNvPr>
          <p:cNvSpPr txBox="1"/>
          <p:nvPr/>
        </p:nvSpPr>
        <p:spPr>
          <a:xfrm>
            <a:off x="6096000" y="4420914"/>
            <a:ext cx="5266973" cy="1938992"/>
          </a:xfrm>
          <a:prstGeom prst="rect">
            <a:avLst/>
          </a:prstGeom>
          <a:solidFill>
            <a:schemeClr val="bg2"/>
          </a:solidFill>
        </p:spPr>
        <p:txBody>
          <a:bodyPr wrap="square" rtlCol="0">
            <a:spAutoFit/>
          </a:bodyPr>
          <a:lstStyle/>
          <a:p>
            <a:r>
              <a:rPr lang="en-GB" sz="2000" dirty="0"/>
              <a:t>Requirements in TS 22.156 are on the network or the system, but ‘acting’ or ‘doing’ something (third party to retrieve information about, or to authorise / identify) in relation to e.g. avatars, spatial anchors, Spatial Localization Service</a:t>
            </a:r>
          </a:p>
        </p:txBody>
      </p:sp>
    </p:spTree>
    <p:extLst>
      <p:ext uri="{BB962C8B-B14F-4D97-AF65-F5344CB8AC3E}">
        <p14:creationId xmlns:p14="http://schemas.microsoft.com/office/powerpoint/2010/main" val="344676027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www.w3.org/2000/xmln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0/xmlns/"/>
    <ds:schemaRef ds:uri="http://www.w3.org/2001/XMLSchema"/>
    <ds:schemaRef ds:uri="679a257e-872f-4c98-9e8a-0a9c104f72cd"/>
    <ds:schemaRef ds:uri="280d8efa-eff2-4910-88d2-79ca146720c4"/>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10631</TotalTime>
  <Words>789</Words>
  <Application>Microsoft Macintosh PowerPoint</Application>
  <PresentationFormat>Widescreen</PresentationFormat>
  <Paragraphs>59</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Documenting SA1 Requirements for 6G</vt:lpstr>
      <vt:lpstr>On 3GPP working methods (21.900) – Quotes </vt:lpstr>
      <vt:lpstr>3GPP System: Definitions from TR 21.905</vt:lpstr>
      <vt:lpstr>SA1 Requirements Applicability</vt:lpstr>
      <vt:lpstr>Example: Integrated Sensing and Communications (TS 22.137)</vt:lpstr>
      <vt:lpstr>Example: Mobile Metaverse Services (TS 22.156)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Apple</cp:lastModifiedBy>
  <cp:revision>671</cp:revision>
  <dcterms:created xsi:type="dcterms:W3CDTF">2010-02-05T13:52:04Z</dcterms:created>
  <dcterms:modified xsi:type="dcterms:W3CDTF">2025-02-07T14:54:00Z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