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
  </p:notesMasterIdLst>
  <p:handoutMasterIdLst>
    <p:handoutMasterId r:id="rId8"/>
  </p:handoutMasterIdLst>
  <p:sldIdLst>
    <p:sldId id="256" r:id="rId2"/>
    <p:sldId id="1240" r:id="rId3"/>
    <p:sldId id="1238" r:id="rId4"/>
    <p:sldId id="1239" r:id="rId5"/>
    <p:sldId id="378" r:id="rId6"/>
  </p:sldIdLst>
  <p:sldSz cx="12192000" cy="6858000"/>
  <p:notesSz cx="6858000" cy="9144000"/>
  <p:custDataLst>
    <p:tags r:id="rId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g CHEN (Xiaomi)" initials="CD" lastIdx="0" clrIdx="0"/>
  <p:cmAuthor id="2" name="mi" initials="m"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160" autoAdjust="0"/>
    <p:restoredTop sz="93784" autoAdjust="0"/>
  </p:normalViewPr>
  <p:slideViewPr>
    <p:cSldViewPr snapToGrid="0" snapToObjects="1">
      <p:cViewPr varScale="1">
        <p:scale>
          <a:sx n="67" d="100"/>
          <a:sy n="67" d="100"/>
        </p:scale>
        <p:origin x="408" y="40"/>
      </p:cViewPr>
      <p:guideLst/>
    </p:cSldViewPr>
  </p:slideViewPr>
  <p:notesTextViewPr>
    <p:cViewPr>
      <p:scale>
        <a:sx n="1" d="1"/>
        <a:sy n="1" d="1"/>
      </p:scale>
      <p:origin x="0" y="0"/>
    </p:cViewPr>
  </p:notesTextViewPr>
  <p:notesViewPr>
    <p:cSldViewPr snapToGrid="0" snapToObjects="1">
      <p:cViewPr varScale="1">
        <p:scale>
          <a:sx n="56" d="100"/>
          <a:sy n="56" d="100"/>
        </p:scale>
        <p:origin x="258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7157B04-EBB6-457A-A72F-9F254DBE914F}" type="datetimeFigureOut">
              <a:rPr lang="zh-CN" altLang="en-US" smtClean="0"/>
              <a:t>2024/8/9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F21A78-A81D-43A2-98C6-5D4628C7ED28}"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B639EB-EEF8-6E47-8414-FA616B0607BB}" type="datetimeFigureOut">
              <a:rPr kumimoji="1" lang="zh-CN" altLang="en-US" smtClean="0"/>
              <a:t>2024/8/9</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4681D-31D1-4340-952E-15D9F277D240}"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74681D-31D1-4340-952E-15D9F277D240}" type="slidenum">
              <a:rPr kumimoji="1" lang="zh-CN" altLang="en-US" smtClean="0"/>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74681D-31D1-4340-952E-15D9F277D240}" type="slidenum">
              <a:rPr kumimoji="1" lang="zh-CN" altLang="en-US" smtClean="0"/>
              <a:t>5</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8576F856-DF7D-A34A-8017-B856314443B7}" type="datetime1">
              <a:rPr kumimoji="1" lang="zh-CN" altLang="en-US" smtClean="0"/>
              <a:t>2024/8/9</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6B1F33C4-EF8D-0247-9951-1BD6A9AD70F4}" type="datetime1">
              <a:rPr kumimoji="1" lang="zh-CN" altLang="en-US" smtClean="0"/>
              <a:t>2024/8/9</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B4645FA4-9104-5F45-8058-CA857328AB30}" type="datetime1">
              <a:rPr kumimoji="1" lang="zh-CN" altLang="en-US" smtClean="0"/>
              <a:t>2024/8/9</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黑 无logo">
    <p:spTree>
      <p:nvGrpSpPr>
        <p:cNvPr id="1" name=""/>
        <p:cNvGrpSpPr/>
        <p:nvPr/>
      </p:nvGrpSpPr>
      <p:grpSpPr>
        <a:xfrm>
          <a:off x="0" y="0"/>
          <a:ext cx="0" cy="0"/>
          <a:chOff x="0" y="0"/>
          <a:chExt cx="0" cy="0"/>
        </a:xfrm>
      </p:grpSpPr>
      <p:sp>
        <p:nvSpPr>
          <p:cNvPr id="292" name="幻灯片编号"/>
          <p:cNvSpPr>
            <a:spLocks noGrp="1"/>
          </p:cNvSpPr>
          <p:nvPr>
            <p:ph type="sldNum" sz="quarter" idx="2"/>
          </p:nvPr>
        </p:nvSpPr>
        <p:spPr>
          <a:xfrm>
            <a:off x="5923870" y="5429250"/>
            <a:ext cx="1" cy="635000"/>
          </a:xfrm>
          <a:custGeom>
            <a:avLst/>
            <a:gdLst/>
            <a:ahLst/>
            <a:cxnLst>
              <a:cxn ang="0">
                <a:pos x="wd2" y="hd2"/>
              </a:cxn>
              <a:cxn ang="5400000">
                <a:pos x="wd2" y="hd2"/>
              </a:cxn>
              <a:cxn ang="10800000">
                <a:pos x="wd2" y="hd2"/>
              </a:cxn>
              <a:cxn ang="16200000">
                <a:pos x="wd2" y="hd2"/>
              </a:cxn>
            </a:cxnLst>
            <a:rect l="0" t="0" r="r" b="b"/>
            <a:pathLst>
              <a:path h="21600" extrusionOk="0">
                <a:moveTo>
                  <a:pt x="0" y="0"/>
                </a:moveTo>
                <a:lnTo>
                  <a:pt x="0" y="0"/>
                </a:lnTo>
                <a:lnTo>
                  <a:pt x="0" y="21600"/>
                </a:lnTo>
                <a:lnTo>
                  <a:pt x="0" y="21600"/>
                </a:lnTo>
                <a:close/>
              </a:path>
            </a:pathLst>
          </a:custGeom>
        </p:spPr>
        <p:txBody>
          <a:bodyPr wrap="square" lIns="32657" tIns="32657" rIns="32657" bIns="32657"/>
          <a:lstStyle>
            <a:lvl1pPr defTabSz="412750">
              <a:defRPr sz="1100">
                <a:solidFill>
                  <a:srgbClr val="000000"/>
                </a:solidFill>
              </a:defRPr>
            </a:lvl1p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7A8C36B-A7C3-A243-9DE0-69FCDE76ECB1}" type="datetime1">
              <a:rPr kumimoji="1" lang="zh-CN" altLang="en-US" smtClean="0"/>
              <a:t>2024/8/9</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13640F92-B9F8-DB4F-A9D2-EB6369146C19}" type="datetime1">
              <a:rPr kumimoji="1" lang="zh-CN" altLang="en-US" smtClean="0"/>
              <a:t>2024/8/9</a:t>
            </a:fld>
            <a:endParaRPr kumimoji="1" lang="zh-CN" altLang="en-US"/>
          </a:p>
        </p:txBody>
      </p:sp>
      <p:sp>
        <p:nvSpPr>
          <p:cNvPr id="6" name="灯片编号占位符 5"/>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123950"/>
            <a:ext cx="5181600" cy="505301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3A6E5F7D-49B1-CD4B-91C8-643EBEA6D66E}" type="datetime1">
              <a:rPr kumimoji="1" lang="zh-CN" altLang="en-US" smtClean="0"/>
              <a:t>2024/8/9</a:t>
            </a:fld>
            <a:endParaRPr kumimoji="1" lang="zh-CN" altLang="en-US"/>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168532"/>
            <a:ext cx="10515600" cy="651600"/>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99CADA70-639B-144E-BB93-9789C5F6810B}" type="datetime1">
              <a:rPr kumimoji="1" lang="zh-CN" altLang="en-US" smtClean="0"/>
              <a:t>2024/8/9</a:t>
            </a:fld>
            <a:endParaRPr kumimoji="1" lang="zh-CN" altLang="en-US"/>
          </a:p>
        </p:txBody>
      </p:sp>
      <p:sp>
        <p:nvSpPr>
          <p:cNvPr id="9" name="灯片编号占位符 8"/>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C9E330C6-3D13-A14F-8933-43F915614881}" type="datetime1">
              <a:rPr kumimoji="1" lang="zh-CN" altLang="en-US" smtClean="0"/>
              <a:t>2024/8/9</a:t>
            </a:fld>
            <a:endParaRPr kumimoji="1" lang="zh-CN" altLang="en-US"/>
          </a:p>
        </p:txBody>
      </p:sp>
      <p:sp>
        <p:nvSpPr>
          <p:cNvPr id="5" name="灯片编号占位符 4"/>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AE899C-7C01-D14D-A792-2E01769799F4}" type="datetime1">
              <a:rPr kumimoji="1" lang="zh-CN" altLang="en-US" smtClean="0"/>
              <a:t>2024/8/9</a:t>
            </a:fld>
            <a:endParaRPr kumimoji="1" lang="zh-CN" altLang="en-US"/>
          </a:p>
        </p:txBody>
      </p:sp>
      <p:sp>
        <p:nvSpPr>
          <p:cNvPr id="4" name="灯片编号占位符 3"/>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3475FC9F-95DB-BE42-8F6D-6ACAF1B147A4}" type="datetime1">
              <a:rPr kumimoji="1" lang="zh-CN" altLang="en-US" smtClean="0"/>
              <a:t>2024/8/9</a:t>
            </a:fld>
            <a:endParaRPr kumimoji="1" lang="zh-CN" altLang="en-US"/>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2B9DA05F-5AD9-814D-BE0E-B82CEAD51BD2}" type="datetime1">
              <a:rPr kumimoji="1" lang="zh-CN" altLang="en-US" smtClean="0"/>
              <a:t>2024/8/9</a:t>
            </a:fld>
            <a:endParaRPr kumimoji="1" lang="zh-CN" altLang="en-US"/>
          </a:p>
        </p:txBody>
      </p:sp>
      <p:sp>
        <p:nvSpPr>
          <p:cNvPr id="7" name="灯片编号占位符 6"/>
          <p:cNvSpPr>
            <a:spLocks noGrp="1"/>
          </p:cNvSpPr>
          <p:nvPr>
            <p:ph type="sldNum" sz="quarter" idx="12"/>
          </p:nvPr>
        </p:nvSpPr>
        <p:spPr/>
        <p:txBody>
          <a:bodyPr/>
          <a:lstStyle/>
          <a:p>
            <a:fld id="{E8B11770-284B-C147-B5E9-471F58B3A2F8}"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169008"/>
            <a:ext cx="10515600" cy="651600"/>
          </a:xfrm>
          <a:prstGeom prst="rect">
            <a:avLst/>
          </a:prstGeom>
        </p:spPr>
        <p:txBody>
          <a:bodyPr vert="horz" lIns="91440" tIns="45720" rIns="91440" bIns="45720" rtlCol="0" anchor="ctr">
            <a:normAutofit/>
          </a:bodyPr>
          <a:lstStyle/>
          <a:p>
            <a:r>
              <a:rPr kumimoji="1" lang="zh-CN" altLang="en-US" dirty="0"/>
              <a:t>单击此处编辑母版标题样式</a:t>
            </a:r>
          </a:p>
        </p:txBody>
      </p:sp>
      <p:sp>
        <p:nvSpPr>
          <p:cNvPr id="3" name="文本占位符 2"/>
          <p:cNvSpPr>
            <a:spLocks noGrp="1"/>
          </p:cNvSpPr>
          <p:nvPr>
            <p:ph type="body" idx="1"/>
          </p:nvPr>
        </p:nvSpPr>
        <p:spPr>
          <a:xfrm>
            <a:off x="838200" y="1123949"/>
            <a:ext cx="10515600" cy="5053013"/>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E6E03-58EB-844B-8088-C09988330593}" type="datetime1">
              <a:rPr kumimoji="1" lang="zh-CN" altLang="en-US" smtClean="0"/>
              <a:t>2024/8/9</a:t>
            </a:fld>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1770-284B-C147-B5E9-471F58B3A2F8}" type="slidenum">
              <a:rPr kumimoji="1" lang="zh-CN" altLang="en-US" smtClean="0"/>
              <a:t>‹#›</a:t>
            </a:fld>
            <a:endParaRPr kumimoji="1" lang="zh-CN" altLang="en-US"/>
          </a:p>
        </p:txBody>
      </p:sp>
      <p:cxnSp>
        <p:nvCxnSpPr>
          <p:cNvPr id="9" name="Straight Connector 9"/>
          <p:cNvCxnSpPr/>
          <p:nvPr userDrawn="1"/>
        </p:nvCxnSpPr>
        <p:spPr>
          <a:xfrm>
            <a:off x="1" y="864000"/>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图像" descr="图像"/>
          <p:cNvPicPr>
            <a:picLocks noChangeAspect="1"/>
          </p:cNvPicPr>
          <p:nvPr userDrawn="1"/>
        </p:nvPicPr>
        <p:blipFill>
          <a:blip r:embed="rId14"/>
          <a:srcRect l="5421" r="5421" b="26837"/>
          <a:stretch>
            <a:fillRect/>
          </a:stretch>
        </p:blipFill>
        <p:spPr>
          <a:xfrm>
            <a:off x="11530617" y="200895"/>
            <a:ext cx="509306" cy="513998"/>
          </a:xfrm>
          <a:prstGeom prst="rect">
            <a:avLst/>
          </a:prstGeom>
          <a:ln w="3175">
            <a:miter lim="4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a:off x="416459" y="1619251"/>
            <a:ext cx="11343992" cy="1809750"/>
          </a:xfrm>
          <a:prstGeom prst="roundRect">
            <a:avLst/>
          </a:prstGeom>
          <a:solidFill>
            <a:schemeClr val="accent2">
              <a:alpha val="93000"/>
            </a:schemeClr>
          </a:solidFill>
          <a:ln w="12700">
            <a:noFill/>
            <a:miter lim="400000"/>
          </a:ln>
        </p:spPr>
        <p:txBody>
          <a:bodyPr lIns="0" tIns="0" rIns="0" bIns="0" anchor="ctr"/>
          <a:lstStyle/>
          <a:p>
            <a:pPr defTabSz="314325"/>
            <a:endParaRPr lang="zh-CN" altLang="en-US" sz="1180">
              <a:solidFill>
                <a:srgbClr val="FFFFFF"/>
              </a:solidFill>
            </a:endParaRPr>
          </a:p>
        </p:txBody>
      </p:sp>
      <p:sp>
        <p:nvSpPr>
          <p:cNvPr id="15" name="标题 2"/>
          <p:cNvSpPr>
            <a:spLocks noGrp="1"/>
          </p:cNvSpPr>
          <p:nvPr>
            <p:ph type="ctrTitle"/>
          </p:nvPr>
        </p:nvSpPr>
        <p:spPr>
          <a:xfrm>
            <a:off x="660903" y="1981200"/>
            <a:ext cx="10855105" cy="1033604"/>
          </a:xfrm>
        </p:spPr>
        <p:txBody>
          <a:bodyPr>
            <a:noAutofit/>
          </a:bodyPr>
          <a:lstStyle/>
          <a:p>
            <a:r>
              <a:rPr lang="en-US" altLang="zh-CN" sz="4400" b="1" dirty="0">
                <a:solidFill>
                  <a:schemeClr val="bg1"/>
                </a:solidFill>
                <a:effectLst>
                  <a:outerShdw blurRad="38100" dist="38100" dir="2700000" algn="tl">
                    <a:srgbClr val="000000">
                      <a:alpha val="43137"/>
                    </a:srgbClr>
                  </a:outerShdw>
                </a:effectLst>
              </a:rPr>
              <a:t>3GPP Stage 1 6G Study – Areas of Interest</a:t>
            </a:r>
            <a:endParaRPr lang="zh-CN" altLang="en-US" sz="4400" b="1" dirty="0">
              <a:solidFill>
                <a:schemeClr val="bg1"/>
              </a:solidFill>
              <a:effectLst>
                <a:outerShdw blurRad="38100" dist="38100" dir="2700000" algn="tl">
                  <a:srgbClr val="000000">
                    <a:alpha val="43137"/>
                  </a:srgbClr>
                </a:outerShdw>
              </a:effectLst>
            </a:endParaRPr>
          </a:p>
        </p:txBody>
      </p:sp>
      <p:sp>
        <p:nvSpPr>
          <p:cNvPr id="3" name="文本框 2"/>
          <p:cNvSpPr txBox="1"/>
          <p:nvPr/>
        </p:nvSpPr>
        <p:spPr>
          <a:xfrm>
            <a:off x="660903" y="4546251"/>
            <a:ext cx="4117976" cy="1384995"/>
          </a:xfrm>
          <a:prstGeom prst="rect">
            <a:avLst/>
          </a:prstGeom>
          <a:noFill/>
        </p:spPr>
        <p:txBody>
          <a:bodyPr wrap="square" rtlCol="0">
            <a:spAutoFit/>
          </a:bodyPr>
          <a:lstStyle/>
          <a:p>
            <a:r>
              <a:rPr lang="en-US" altLang="zh-CN" sz="2800" dirty="0">
                <a:solidFill>
                  <a:schemeClr val="tx1">
                    <a:lumMod val="50000"/>
                    <a:lumOff val="50000"/>
                  </a:schemeClr>
                </a:solidFill>
              </a:rPr>
              <a:t>Source: Xiaomi</a:t>
            </a:r>
          </a:p>
          <a:p>
            <a:r>
              <a:rPr lang="en-US" altLang="zh-CN" sz="2800" dirty="0">
                <a:solidFill>
                  <a:schemeClr val="tx1">
                    <a:lumMod val="50000"/>
                    <a:lumOff val="50000"/>
                  </a:schemeClr>
                </a:solidFill>
              </a:rPr>
              <a:t>Document for: decision</a:t>
            </a:r>
          </a:p>
          <a:p>
            <a:r>
              <a:rPr lang="en-US" altLang="zh-CN" sz="2800" dirty="0">
                <a:solidFill>
                  <a:schemeClr val="tx1">
                    <a:lumMod val="50000"/>
                    <a:lumOff val="50000"/>
                  </a:schemeClr>
                </a:solidFill>
              </a:rPr>
              <a:t>Agenda: 8.2</a:t>
            </a:r>
            <a:endParaRPr lang="zh-CN" altLang="en-US" sz="2800" dirty="0">
              <a:solidFill>
                <a:schemeClr val="tx1">
                  <a:lumMod val="50000"/>
                  <a:lumOff val="50000"/>
                </a:schemeClr>
              </a:solidFill>
            </a:endParaRPr>
          </a:p>
        </p:txBody>
      </p:sp>
      <p:sp>
        <p:nvSpPr>
          <p:cNvPr id="2" name="文本框 1">
            <a:extLst>
              <a:ext uri="{FF2B5EF4-FFF2-40B4-BE49-F238E27FC236}">
                <a16:creationId xmlns:a16="http://schemas.microsoft.com/office/drawing/2014/main" id="{2F31E8A1-A51E-4DF3-AF8C-A47A9FBFEA4D}"/>
              </a:ext>
            </a:extLst>
          </p:cNvPr>
          <p:cNvSpPr txBox="1"/>
          <p:nvPr/>
        </p:nvSpPr>
        <p:spPr>
          <a:xfrm>
            <a:off x="9598429" y="327800"/>
            <a:ext cx="1729048" cy="400110"/>
          </a:xfrm>
          <a:prstGeom prst="rect">
            <a:avLst/>
          </a:prstGeom>
          <a:noFill/>
        </p:spPr>
        <p:txBody>
          <a:bodyPr wrap="square" rtlCol="0">
            <a:spAutoFit/>
          </a:bodyPr>
          <a:lstStyle/>
          <a:p>
            <a:r>
              <a:rPr lang="en-US" altLang="zh-CN" sz="2000" b="1" dirty="0">
                <a:latin typeface="Arial" panose="020B0604020202020204" pitchFamily="34" charset="0"/>
                <a:ea typeface="MS Mincho"/>
                <a:cs typeface="Times New Roman" panose="02020603050405020304" pitchFamily="18" charset="0"/>
              </a:rPr>
              <a:t>S1-242225</a:t>
            </a:r>
            <a:endParaRPr lang="zh-CN" altLang="en-US" sz="2000" b="1" dirty="0">
              <a:latin typeface="Arial" panose="020B0604020202020204" pitchFamily="34" charset="0"/>
              <a:ea typeface="MS Mincho"/>
              <a:cs typeface="Times New Roman" panose="02020603050405020304" pitchFamily="18" charset="0"/>
            </a:endParaRPr>
          </a:p>
        </p:txBody>
      </p:sp>
      <p:sp>
        <p:nvSpPr>
          <p:cNvPr id="6" name="矩形 5">
            <a:extLst>
              <a:ext uri="{FF2B5EF4-FFF2-40B4-BE49-F238E27FC236}">
                <a16:creationId xmlns:a16="http://schemas.microsoft.com/office/drawing/2014/main" id="{D5117D3D-8326-434A-872B-0AF81FBC5AAA}"/>
              </a:ext>
            </a:extLst>
          </p:cNvPr>
          <p:cNvSpPr/>
          <p:nvPr/>
        </p:nvSpPr>
        <p:spPr>
          <a:xfrm>
            <a:off x="398121" y="102102"/>
            <a:ext cx="5962422" cy="677108"/>
          </a:xfrm>
          <a:prstGeom prst="rect">
            <a:avLst/>
          </a:prstGeom>
        </p:spPr>
        <p:txBody>
          <a:bodyPr wrap="square">
            <a:spAutoFit/>
          </a:bodyPr>
          <a:lstStyle/>
          <a:p>
            <a:pPr>
              <a:spcAft>
                <a:spcPts val="0"/>
              </a:spcAft>
            </a:pPr>
            <a:r>
              <a:rPr lang="en-GB" altLang="zh-CN" b="1" dirty="0">
                <a:latin typeface="Arial" panose="020B0604020202020204" pitchFamily="34" charset="0"/>
                <a:ea typeface="MS Mincho"/>
                <a:cs typeface="Times New Roman" panose="02020603050405020304" pitchFamily="18" charset="0"/>
              </a:rPr>
              <a:t>3GPP TSG-SA1 Meeting #</a:t>
            </a:r>
            <a:r>
              <a:rPr lang="en-US" altLang="zh-CN" b="1" dirty="0">
                <a:latin typeface="Arial" panose="020B0604020202020204" pitchFamily="34" charset="0"/>
                <a:ea typeface="MS Mincho"/>
                <a:cs typeface="Times New Roman" panose="02020603050405020304" pitchFamily="18" charset="0"/>
              </a:rPr>
              <a:t>107</a:t>
            </a:r>
            <a:r>
              <a:rPr lang="en-GB" altLang="zh-CN" sz="2000" b="1" i="1" dirty="0">
                <a:latin typeface="Arial" panose="020B0604020202020204" pitchFamily="34" charset="0"/>
                <a:ea typeface="MS Mincho"/>
                <a:cs typeface="Times New Roman" panose="02020603050405020304" pitchFamily="18" charset="0"/>
              </a:rPr>
              <a:t>	                                                                                 </a:t>
            </a:r>
            <a:r>
              <a:rPr lang="en-GB" altLang="zh-CN" b="1" dirty="0">
                <a:latin typeface="Arial" panose="020B0604020202020204" pitchFamily="34" charset="0"/>
                <a:ea typeface="MS Mincho"/>
                <a:cs typeface="Times New Roman" panose="02020603050405020304" pitchFamily="18" charset="0"/>
              </a:rPr>
              <a:t>Maastricht, Netherlands</a:t>
            </a:r>
            <a:r>
              <a:rPr lang="en-US" altLang="zh-CN" b="1" dirty="0">
                <a:latin typeface="Arial" panose="020B0604020202020204" pitchFamily="34" charset="0"/>
                <a:ea typeface="MS Mincho"/>
                <a:cs typeface="Times New Roman" panose="02020603050405020304" pitchFamily="18" charset="0"/>
              </a:rPr>
              <a:t>, </a:t>
            </a:r>
            <a:r>
              <a:rPr lang="en-GB" altLang="zh-CN" b="1" dirty="0">
                <a:latin typeface="Arial" panose="020B0604020202020204" pitchFamily="34" charset="0"/>
                <a:ea typeface="MS Mincho"/>
                <a:cs typeface="Times New Roman" panose="02020603050405020304" pitchFamily="18" charset="0"/>
              </a:rPr>
              <a:t>19 – 23 August 2024</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B032CD1-06F2-4D7F-89FB-98B4EEFFFCF5}"/>
              </a:ext>
            </a:extLst>
          </p:cNvPr>
          <p:cNvSpPr>
            <a:spLocks noGrp="1"/>
          </p:cNvSpPr>
          <p:nvPr>
            <p:ph idx="1"/>
          </p:nvPr>
        </p:nvSpPr>
        <p:spPr/>
        <p:txBody>
          <a:bodyPr>
            <a:normAutofit lnSpcReduction="10000"/>
          </a:bodyPr>
          <a:lstStyle/>
          <a:p>
            <a:r>
              <a:rPr lang="en-GB" dirty="0"/>
              <a:t>In the following table we submit our proposal for the 6G Study  TR, as an initial “Areas of Interest”, for consideration in addition to common aspects such as security and legacy service handling</a:t>
            </a:r>
          </a:p>
          <a:p>
            <a:r>
              <a:rPr lang="en-GB" dirty="0"/>
              <a:t>For each Area of Interest in order that proponents can identify where their proposals fit in this 6G Study we propose that SA1 capture a description for expected attributes for use cases and scenarios to be captured</a:t>
            </a:r>
          </a:p>
          <a:p>
            <a:r>
              <a:rPr lang="en-GB" dirty="0"/>
              <a:t>In addition a non-exhaustive set of example verticals or services can be included as additional guidance</a:t>
            </a:r>
          </a:p>
          <a:p>
            <a:r>
              <a:rPr lang="en-GB" dirty="0"/>
              <a:t>Additional Areas may be added during the study based on SA1 consensus, e.g. where use cases don’t align with the initial areas including when migrated from the Annex [S1-241416].</a:t>
            </a:r>
          </a:p>
          <a:p>
            <a:endParaRPr lang="en-GB" dirty="0"/>
          </a:p>
        </p:txBody>
      </p:sp>
    </p:spTree>
    <p:extLst>
      <p:ext uri="{BB962C8B-B14F-4D97-AF65-F5344CB8AC3E}">
        <p14:creationId xmlns:p14="http://schemas.microsoft.com/office/powerpoint/2010/main" val="2544247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59C7687-277B-4C9D-933D-BB854A2F4C5F}"/>
              </a:ext>
            </a:extLst>
          </p:cNvPr>
          <p:cNvGraphicFramePr>
            <a:graphicFrameLocks noGrp="1"/>
          </p:cNvGraphicFramePr>
          <p:nvPr>
            <p:ph idx="1"/>
            <p:extLst>
              <p:ext uri="{D42A27DB-BD31-4B8C-83A1-F6EECF244321}">
                <p14:modId xmlns:p14="http://schemas.microsoft.com/office/powerpoint/2010/main" val="720724303"/>
              </p:ext>
            </p:extLst>
          </p:nvPr>
        </p:nvGraphicFramePr>
        <p:xfrm>
          <a:off x="77010" y="104140"/>
          <a:ext cx="11987991" cy="6588760"/>
        </p:xfrm>
        <a:graphic>
          <a:graphicData uri="http://schemas.openxmlformats.org/drawingml/2006/table">
            <a:tbl>
              <a:tblPr firstRow="1" bandRow="1">
                <a:tableStyleId>{21E4AEA4-8DFA-4A89-87EB-49C32662AFE0}</a:tableStyleId>
              </a:tblPr>
              <a:tblGrid>
                <a:gridCol w="2113204">
                  <a:extLst>
                    <a:ext uri="{9D8B030D-6E8A-4147-A177-3AD203B41FA5}">
                      <a16:colId xmlns:a16="http://schemas.microsoft.com/office/drawing/2014/main" val="3221196453"/>
                    </a:ext>
                  </a:extLst>
                </a:gridCol>
                <a:gridCol w="5878790">
                  <a:extLst>
                    <a:ext uri="{9D8B030D-6E8A-4147-A177-3AD203B41FA5}">
                      <a16:colId xmlns:a16="http://schemas.microsoft.com/office/drawing/2014/main" val="898998232"/>
                    </a:ext>
                  </a:extLst>
                </a:gridCol>
                <a:gridCol w="3995997">
                  <a:extLst>
                    <a:ext uri="{9D8B030D-6E8A-4147-A177-3AD203B41FA5}">
                      <a16:colId xmlns:a16="http://schemas.microsoft.com/office/drawing/2014/main" val="2481918855"/>
                    </a:ext>
                  </a:extLst>
                </a:gridCol>
              </a:tblGrid>
              <a:tr h="370840">
                <a:tc>
                  <a:txBody>
                    <a:bodyPr/>
                    <a:lstStyle/>
                    <a:p>
                      <a:r>
                        <a:rPr lang="en-GB" dirty="0"/>
                        <a:t>Area of Interest</a:t>
                      </a:r>
                    </a:p>
                  </a:txBody>
                  <a:tcPr/>
                </a:tc>
                <a:tc>
                  <a:txBody>
                    <a:bodyPr/>
                    <a:lstStyle/>
                    <a:p>
                      <a:r>
                        <a:rPr lang="en-GB" dirty="0"/>
                        <a:t>Description</a:t>
                      </a:r>
                    </a:p>
                  </a:txBody>
                  <a:tcPr/>
                </a:tc>
                <a:tc>
                  <a:txBody>
                    <a:bodyPr/>
                    <a:lstStyle/>
                    <a:p>
                      <a:r>
                        <a:rPr lang="en-GB" dirty="0"/>
                        <a:t>Example Use cases scenarios</a:t>
                      </a:r>
                    </a:p>
                  </a:txBody>
                  <a:tcPr/>
                </a:tc>
                <a:extLst>
                  <a:ext uri="{0D108BD9-81ED-4DB2-BD59-A6C34878D82A}">
                    <a16:rowId xmlns:a16="http://schemas.microsoft.com/office/drawing/2014/main" val="4068152423"/>
                  </a:ext>
                </a:extLst>
              </a:tr>
              <a:tr h="597882">
                <a:tc>
                  <a:txBody>
                    <a:bodyPr/>
                    <a:lstStyle/>
                    <a:p>
                      <a:r>
                        <a:rPr lang="en-US" sz="1600" dirty="0"/>
                        <a:t>IMMERSIVE COMMUNICATION</a:t>
                      </a:r>
                    </a:p>
                    <a:p>
                      <a:endParaRPr lang="en-US" sz="1600" dirty="0"/>
                    </a:p>
                  </a:txBody>
                  <a:tcPr/>
                </a:tc>
                <a:tc>
                  <a:txBody>
                    <a:bodyPr/>
                    <a:lstStyle/>
                    <a:p>
                      <a:r>
                        <a:rPr lang="en-US" sz="1600" dirty="0"/>
                        <a:t>Enhanced </a:t>
                      </a:r>
                      <a:r>
                        <a:rPr lang="en-US" sz="1600" dirty="0" err="1"/>
                        <a:t>eMBB</a:t>
                      </a:r>
                      <a:r>
                        <a:rPr lang="en-US" sz="1600" dirty="0"/>
                        <a:t>, including remote media rich multi-sensory experiences. Supporting enhanced data rates and with improved mobility and connection range</a:t>
                      </a:r>
                    </a:p>
                    <a:p>
                      <a:r>
                        <a:rPr lang="en-US" sz="1600" dirty="0"/>
                        <a:t>Enhanced connection hyper reliability with ultra low latency, coordinated multi-nodes and multi-system service delivery and control</a:t>
                      </a:r>
                    </a:p>
                  </a:txBody>
                  <a:tcPr/>
                </a:tc>
                <a:tc>
                  <a:txBody>
                    <a:bodyPr/>
                    <a:lstStyle/>
                    <a:p>
                      <a:r>
                        <a:rPr lang="en-US" sz="1600" dirty="0"/>
                        <a:t>Enhanced Video streaming, Online gaming, Remote working, Holographic calling, XR/metaverse experiences</a:t>
                      </a:r>
                      <a:endParaRPr lang="en-GB" sz="1600" dirty="0"/>
                    </a:p>
                  </a:txBody>
                  <a:tcPr/>
                </a:tc>
                <a:extLst>
                  <a:ext uri="{0D108BD9-81ED-4DB2-BD59-A6C34878D82A}">
                    <a16:rowId xmlns:a16="http://schemas.microsoft.com/office/drawing/2014/main" val="362334872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MASSIVE COMMUNICATION</a:t>
                      </a:r>
                    </a:p>
                  </a:txBody>
                  <a:tcPr/>
                </a:tc>
                <a:tc>
                  <a:txBody>
                    <a:bodyPr/>
                    <a:lstStyle/>
                    <a:p>
                      <a:r>
                        <a:rPr lang="en-US" sz="1600" dirty="0"/>
                        <a:t>Extend </a:t>
                      </a:r>
                      <a:r>
                        <a:rPr lang="en-US" sz="1600" dirty="0" err="1"/>
                        <a:t>mMTC</a:t>
                      </a:r>
                      <a:r>
                        <a:rPr lang="en-US" sz="1600" dirty="0"/>
                        <a:t> with denser connection of IoT devices and sensors. Enabling resource efficiency and power savings, with hyper reliable and resilient connectivity with subnet configuration. Support improved mobility and enhanced security.</a:t>
                      </a:r>
                    </a:p>
                    <a:p>
                      <a:r>
                        <a:rPr lang="en-US" sz="1600" dirty="0"/>
                        <a:t>Including adaptive connectivity, intelligent system operation and management.</a:t>
                      </a:r>
                    </a:p>
                  </a:txBody>
                  <a:tcPr/>
                </a:tc>
                <a:tc>
                  <a:txBody>
                    <a:bodyPr/>
                    <a:lstStyle/>
                    <a:p>
                      <a:r>
                        <a:rPr lang="en-US" sz="1600" dirty="0"/>
                        <a:t>massive inventory management, logistics control, smart industry management e.g. smart cities, agrotechnology, environmental monitoring</a:t>
                      </a:r>
                      <a:endParaRPr lang="en-GB" sz="1600" dirty="0"/>
                    </a:p>
                  </a:txBody>
                  <a:tcPr/>
                </a:tc>
                <a:extLst>
                  <a:ext uri="{0D108BD9-81ED-4DB2-BD59-A6C34878D82A}">
                    <a16:rowId xmlns:a16="http://schemas.microsoft.com/office/drawing/2014/main" val="1630120579"/>
                  </a:ext>
                </a:extLst>
              </a:tr>
              <a:tr h="370840">
                <a:tc>
                  <a:txBody>
                    <a:bodyPr/>
                    <a:lstStyle/>
                    <a:p>
                      <a:r>
                        <a:rPr lang="en-US" sz="1600" dirty="0"/>
                        <a:t>UE-CYBER CONNECTIVITY </a:t>
                      </a:r>
                    </a:p>
                  </a:txBody>
                  <a:tcPr/>
                </a:tc>
                <a:tc>
                  <a:txBody>
                    <a:bodyPr/>
                    <a:lstStyle/>
                    <a:p>
                      <a:r>
                        <a:rPr lang="en-US" sz="1600" dirty="0"/>
                        <a:t>Services combining enhanced digital connectivity for  combinations of devices and user equipment. </a:t>
                      </a:r>
                      <a:r>
                        <a:rPr lang="en-US" sz="1600" dirty="0" err="1"/>
                        <a:t>Synchronised</a:t>
                      </a:r>
                      <a:r>
                        <a:rPr lang="en-US" sz="1600" dirty="0"/>
                        <a:t> and coordinated device and UE combinations in a hyper reliable and ultra low latency connections in resilient and trustworthy manner.</a:t>
                      </a:r>
                    </a:p>
                    <a:p>
                      <a:endParaRPr lang="en-GB" sz="1600" dirty="0"/>
                    </a:p>
                  </a:txBody>
                  <a:tcPr/>
                </a:tc>
                <a:tc>
                  <a:txBody>
                    <a:bodyPr/>
                    <a:lstStyle/>
                    <a:p>
                      <a:r>
                        <a:rPr lang="en-US" sz="1600" dirty="0"/>
                        <a:t>Live traffic management for cities including in 3D (e.g. vehicles and UAVs etc.), critical and first responder services, user orientated services (e.g. combining real time sensors locally to deliver services), Industrial IoT</a:t>
                      </a:r>
                      <a:endParaRPr lang="en-GB" sz="1600" dirty="0"/>
                    </a:p>
                  </a:txBody>
                  <a:tcPr/>
                </a:tc>
                <a:extLst>
                  <a:ext uri="{0D108BD9-81ED-4DB2-BD59-A6C34878D82A}">
                    <a16:rowId xmlns:a16="http://schemas.microsoft.com/office/drawing/2014/main" val="1060654696"/>
                  </a:ext>
                </a:extLst>
              </a:tr>
              <a:tr h="370840">
                <a:tc>
                  <a:txBody>
                    <a:bodyPr/>
                    <a:lstStyle/>
                    <a:p>
                      <a:r>
                        <a:rPr lang="en-US" sz="1600" dirty="0"/>
                        <a:t>ROBOTAXI COMMUNICATION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effectLst/>
                        </a:rPr>
                        <a:t>Detection and configuration of multiple sensors from multiple vehicles for synchronized data acquisition, transmitted resiliently with hyper reliability and ultra-low latency. Efficient intelligent network control to support AI processing to establish and provide local situation map with predictive indications or remote control instructors. Ensure data privacy and system security.</a:t>
                      </a:r>
                      <a:endParaRPr lang="en-US" sz="1600" dirty="0"/>
                    </a:p>
                    <a:p>
                      <a:endParaRPr lang="en-GB"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err="1"/>
                        <a:t>Robotaxi</a:t>
                      </a:r>
                      <a:r>
                        <a:rPr lang="en-GB" sz="1600" dirty="0"/>
                        <a:t>, High level autonomous vehicle (L4/5), with 1 (or more) remote teleoperator safety backup</a:t>
                      </a:r>
                    </a:p>
                    <a:p>
                      <a:endParaRPr lang="en-GB" sz="1600" dirty="0"/>
                    </a:p>
                  </a:txBody>
                  <a:tcPr/>
                </a:tc>
                <a:extLst>
                  <a:ext uri="{0D108BD9-81ED-4DB2-BD59-A6C34878D82A}">
                    <a16:rowId xmlns:a16="http://schemas.microsoft.com/office/drawing/2014/main" val="1004633688"/>
                  </a:ext>
                </a:extLst>
              </a:tr>
            </a:tbl>
          </a:graphicData>
        </a:graphic>
      </p:graphicFrame>
    </p:spTree>
    <p:extLst>
      <p:ext uri="{BB962C8B-B14F-4D97-AF65-F5344CB8AC3E}">
        <p14:creationId xmlns:p14="http://schemas.microsoft.com/office/powerpoint/2010/main" val="3666262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59C7687-277B-4C9D-933D-BB854A2F4C5F}"/>
              </a:ext>
            </a:extLst>
          </p:cNvPr>
          <p:cNvGraphicFramePr>
            <a:graphicFrameLocks noGrp="1"/>
          </p:cNvGraphicFramePr>
          <p:nvPr>
            <p:ph idx="1"/>
            <p:extLst>
              <p:ext uri="{D42A27DB-BD31-4B8C-83A1-F6EECF244321}">
                <p14:modId xmlns:p14="http://schemas.microsoft.com/office/powerpoint/2010/main" val="2405004626"/>
              </p:ext>
            </p:extLst>
          </p:nvPr>
        </p:nvGraphicFramePr>
        <p:xfrm>
          <a:off x="156295" y="163325"/>
          <a:ext cx="11879410" cy="6004560"/>
        </p:xfrm>
        <a:graphic>
          <a:graphicData uri="http://schemas.openxmlformats.org/drawingml/2006/table">
            <a:tbl>
              <a:tblPr firstRow="1" bandRow="1">
                <a:tableStyleId>{21E4AEA4-8DFA-4A89-87EB-49C32662AFE0}</a:tableStyleId>
              </a:tblPr>
              <a:tblGrid>
                <a:gridCol w="2030818">
                  <a:extLst>
                    <a:ext uri="{9D8B030D-6E8A-4147-A177-3AD203B41FA5}">
                      <a16:colId xmlns:a16="http://schemas.microsoft.com/office/drawing/2014/main" val="3221196453"/>
                    </a:ext>
                  </a:extLst>
                </a:gridCol>
                <a:gridCol w="5149352">
                  <a:extLst>
                    <a:ext uri="{9D8B030D-6E8A-4147-A177-3AD203B41FA5}">
                      <a16:colId xmlns:a16="http://schemas.microsoft.com/office/drawing/2014/main" val="898998232"/>
                    </a:ext>
                  </a:extLst>
                </a:gridCol>
                <a:gridCol w="4699240">
                  <a:extLst>
                    <a:ext uri="{9D8B030D-6E8A-4147-A177-3AD203B41FA5}">
                      <a16:colId xmlns:a16="http://schemas.microsoft.com/office/drawing/2014/main" val="2481918855"/>
                    </a:ext>
                  </a:extLst>
                </a:gridCol>
              </a:tblGrid>
              <a:tr h="228600">
                <a:tc>
                  <a:txBody>
                    <a:bodyPr/>
                    <a:lstStyle/>
                    <a:p>
                      <a:r>
                        <a:rPr lang="en-GB" sz="1800" dirty="0"/>
                        <a:t>Area of Interest</a:t>
                      </a:r>
                    </a:p>
                  </a:txBody>
                  <a:tcPr/>
                </a:tc>
                <a:tc>
                  <a:txBody>
                    <a:bodyPr/>
                    <a:lstStyle/>
                    <a:p>
                      <a:r>
                        <a:rPr lang="en-GB" sz="1800" dirty="0"/>
                        <a:t>Description</a:t>
                      </a:r>
                    </a:p>
                  </a:txBody>
                  <a:tcPr/>
                </a:tc>
                <a:tc>
                  <a:txBody>
                    <a:bodyPr/>
                    <a:lstStyle/>
                    <a:p>
                      <a:r>
                        <a:rPr lang="en-GB" sz="1800" dirty="0"/>
                        <a:t>Example Use cases scenarios</a:t>
                      </a:r>
                    </a:p>
                  </a:txBody>
                  <a:tcPr/>
                </a:tc>
                <a:extLst>
                  <a:ext uri="{0D108BD9-81ED-4DB2-BD59-A6C34878D82A}">
                    <a16:rowId xmlns:a16="http://schemas.microsoft.com/office/drawing/2014/main" val="4068152423"/>
                  </a:ext>
                </a:extLst>
              </a:tr>
              <a:tr h="5978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UBIQUITOUS CONNECTIVITY</a:t>
                      </a:r>
                    </a:p>
                    <a:p>
                      <a:endParaRPr lang="en-US" sz="1600" dirty="0"/>
                    </a:p>
                  </a:txBody>
                  <a:tcPr/>
                </a:tc>
                <a:tc>
                  <a:txBody>
                    <a:bodyPr/>
                    <a:lstStyle/>
                    <a:p>
                      <a:r>
                        <a:rPr lang="en-US" sz="1600" dirty="0"/>
                        <a:t>Enhance and improve connectivity to areas with limited or unreliable coverage, enhanced services with advanced service capabilities e.g. data rates, latency, efficiency, reliability and resilience. </a:t>
                      </a:r>
                    </a:p>
                    <a:p>
                      <a:r>
                        <a:rPr lang="en-US" sz="1600" dirty="0"/>
                        <a:t>Enhance cross platform access, service delivery resilience and mobility e.g. TN-NTN, NTN-NTN etc. Dynamic Network access incl. spectrum </a:t>
                      </a:r>
                      <a:endParaRPr lang="en-GB" sz="1600" dirty="0"/>
                    </a:p>
                  </a:txBody>
                  <a:tcPr/>
                </a:tc>
                <a:tc>
                  <a:txBody>
                    <a:bodyPr/>
                    <a:lstStyle/>
                    <a:p>
                      <a:r>
                        <a:rPr lang="en-GB" sz="1600" dirty="0"/>
                        <a:t>integrated terrestrial to non-terrestrial communication, including enhanced satellite-terrestrial e.g. seamless and resilient service delivery, cross system mobility, multi access convergence, dynamic spectrum access</a:t>
                      </a:r>
                    </a:p>
                  </a:txBody>
                  <a:tcPr/>
                </a:tc>
                <a:extLst>
                  <a:ext uri="{0D108BD9-81ED-4DB2-BD59-A6C34878D82A}">
                    <a16:rowId xmlns:a16="http://schemas.microsoft.com/office/drawing/2014/main" val="3623348720"/>
                  </a:ext>
                </a:extLst>
              </a:tr>
              <a:tr h="370840">
                <a:tc>
                  <a:txBody>
                    <a:bodyPr/>
                    <a:lstStyle/>
                    <a:p>
                      <a:r>
                        <a:rPr lang="en-GB" sz="1600" dirty="0"/>
                        <a:t>ARTIFICIAL INTELLIGENCE AND COMMUNICATION</a:t>
                      </a:r>
                    </a:p>
                  </a:txBody>
                  <a:tcPr/>
                </a:tc>
                <a:tc>
                  <a:txBody>
                    <a:bodyPr/>
                    <a:lstStyle/>
                    <a:p>
                      <a:r>
                        <a:rPr lang="en-US" sz="1600" dirty="0"/>
                        <a:t>Distributed intelligence and computing across network(s) to retrieve, distribute and process large data sets, securely and efficiently over configurable areas, node combinations and devices. Support Hyper reliable ultra low latency delivery of data sets. AI enhanced network operation incl. configuration and performance. </a:t>
                      </a:r>
                      <a:r>
                        <a:rPr lang="en-US" sz="1600" dirty="0" err="1"/>
                        <a:t>E.g</a:t>
                      </a:r>
                      <a:r>
                        <a:rPr lang="en-US" sz="1600" dirty="0"/>
                        <a:t> service delivery, QoS management and resilience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data acquisition and distribution  (e.g. sensors or databases), AI model training or AI model exchange, AI network control, autonomous service delivery e.g. autonomous vehicle services, AGVs, AI as a Service, AI at Radio Interface (including Physical Layer). assisted service delivery e.g. assisted healthcare,</a:t>
                      </a:r>
                    </a:p>
                  </a:txBody>
                  <a:tcPr/>
                </a:tc>
                <a:extLst>
                  <a:ext uri="{0D108BD9-81ED-4DB2-BD59-A6C34878D82A}">
                    <a16:rowId xmlns:a16="http://schemas.microsoft.com/office/drawing/2014/main" val="1630120579"/>
                  </a:ext>
                </a:extLst>
              </a:tr>
              <a:tr h="370840">
                <a:tc>
                  <a:txBody>
                    <a:bodyPr/>
                    <a:lstStyle/>
                    <a:p>
                      <a:r>
                        <a:rPr lang="en-US" sz="1600" dirty="0"/>
                        <a:t>INTEGRATED </a:t>
                      </a:r>
                    </a:p>
                    <a:p>
                      <a:r>
                        <a:rPr lang="en-US" sz="1600" dirty="0"/>
                        <a:t>SENSING AND COMMUNICATION</a:t>
                      </a:r>
                      <a:endParaRPr lang="en-GB" sz="1600" dirty="0"/>
                    </a:p>
                  </a:txBody>
                  <a:tcPr/>
                </a:tc>
                <a:tc>
                  <a:txBody>
                    <a:bodyPr/>
                    <a:lstStyle/>
                    <a:p>
                      <a:r>
                        <a:rPr lang="en-US" sz="1600" dirty="0"/>
                        <a:t>Including use of radio interface to sense local surroundings, objects or environmental changes. Enable services based on reception, distribution and processing of received sensor data.    </a:t>
                      </a:r>
                    </a:p>
                    <a:p>
                      <a:r>
                        <a:rPr lang="en-US" sz="1600" dirty="0"/>
                        <a:t>Potential combination of AI for data collection, processing and multi-node coordination. Combinations with external sensors and sensor networks.</a:t>
                      </a:r>
                    </a:p>
                  </a:txBody>
                  <a:tcPr/>
                </a:tc>
                <a:tc>
                  <a:txBody>
                    <a:bodyPr/>
                    <a:lstStyle/>
                    <a:p>
                      <a:r>
                        <a:rPr lang="en-US" sz="1600" dirty="0"/>
                        <a:t>creation of highly accurate spatial models e.g. 3D maps, remote survey e.g. via UAV or satellite, accurate and ultra-precise location object detection and tracking, intelligent environment monitoring for resilient and efficient radio network operation. Sensing as a Service.</a:t>
                      </a:r>
                    </a:p>
                    <a:p>
                      <a:r>
                        <a:rPr lang="en-US" sz="1600" dirty="0"/>
                        <a:t>Enhance security through user detection (credential correlation), intruder detection etc.</a:t>
                      </a:r>
                      <a:endParaRPr lang="en-GB" sz="1600" dirty="0"/>
                    </a:p>
                  </a:txBody>
                  <a:tcPr/>
                </a:tc>
                <a:extLst>
                  <a:ext uri="{0D108BD9-81ED-4DB2-BD59-A6C34878D82A}">
                    <a16:rowId xmlns:a16="http://schemas.microsoft.com/office/drawing/2014/main" val="1060654696"/>
                  </a:ext>
                </a:extLst>
              </a:tr>
            </a:tbl>
          </a:graphicData>
        </a:graphic>
      </p:graphicFrame>
    </p:spTree>
    <p:extLst>
      <p:ext uri="{BB962C8B-B14F-4D97-AF65-F5344CB8AC3E}">
        <p14:creationId xmlns:p14="http://schemas.microsoft.com/office/powerpoint/2010/main" val="3599487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 name="智能制造…"/>
          <p:cNvSpPr txBox="1"/>
          <p:nvPr/>
        </p:nvSpPr>
        <p:spPr>
          <a:xfrm>
            <a:off x="1510124" y="2464524"/>
            <a:ext cx="15264" cy="938529"/>
          </a:xfrm>
          <a:prstGeom prst="rect">
            <a:avLst/>
          </a:prstGeom>
          <a:ln w="3175">
            <a:miter lim="400000"/>
          </a:ln>
        </p:spPr>
        <p:txBody>
          <a:bodyPr wrap="none" lIns="7526" tIns="7526" rIns="7526" bIns="7526" anchor="ctr">
            <a:spAutoFit/>
          </a:bodyPr>
          <a:lstStyle/>
          <a:p>
            <a:pPr defTabSz="316865">
              <a:defRPr sz="12000">
                <a:solidFill>
                  <a:srgbClr val="FFFFFF"/>
                </a:solidFill>
                <a:latin typeface="MI Lan Pro DemiBold"/>
                <a:ea typeface="MI Lan Pro DemiBold"/>
                <a:cs typeface="MI Lan Pro DemiBold"/>
                <a:sym typeface="MI Lan Pro DemiBold"/>
              </a:defRPr>
            </a:pPr>
            <a:endParaRPr sz="6000" dirty="0"/>
          </a:p>
        </p:txBody>
      </p:sp>
      <p:sp>
        <p:nvSpPr>
          <p:cNvPr id="7" name="文本框 6"/>
          <p:cNvSpPr txBox="1"/>
          <p:nvPr/>
        </p:nvSpPr>
        <p:spPr>
          <a:xfrm>
            <a:off x="1238250" y="2830359"/>
            <a:ext cx="9544049" cy="1200329"/>
          </a:xfrm>
          <a:prstGeom prst="rect">
            <a:avLst/>
          </a:prstGeom>
          <a:noFill/>
        </p:spPr>
        <p:txBody>
          <a:bodyPr wrap="square" rtlCol="0">
            <a:spAutoFit/>
          </a:bodyPr>
          <a:lstStyle/>
          <a:p>
            <a:r>
              <a:rPr lang="en-US" altLang="zh-CN" sz="3600" dirty="0">
                <a:solidFill>
                  <a:schemeClr val="bg1"/>
                </a:solidFill>
              </a:rPr>
              <a:t>let everyone in the world enjoy a better life through innovative technology</a:t>
            </a:r>
          </a:p>
        </p:txBody>
      </p:sp>
      <p:sp>
        <p:nvSpPr>
          <p:cNvPr id="2" name="矩形 1"/>
          <p:cNvSpPr/>
          <p:nvPr/>
        </p:nvSpPr>
        <p:spPr>
          <a:xfrm>
            <a:off x="-23402"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6" name="VCG41N1189936983.jpg" descr="VCG41N1189936983.jpg"/>
          <p:cNvPicPr>
            <a:picLocks noChangeAspect="1"/>
          </p:cNvPicPr>
          <p:nvPr/>
        </p:nvPicPr>
        <p:blipFill>
          <a:blip r:embed="rId3">
            <a:alphaModFix amt="40000"/>
          </a:blip>
          <a:srcRect t="10033" r="26462" b="4770"/>
          <a:stretch>
            <a:fillRect/>
          </a:stretch>
        </p:blipFill>
        <p:spPr>
          <a:xfrm>
            <a:off x="-23402" y="0"/>
            <a:ext cx="12192000" cy="6858000"/>
          </a:xfrm>
          <a:prstGeom prst="rect">
            <a:avLst/>
          </a:prstGeom>
          <a:ln w="3175">
            <a:miter lim="400000"/>
            <a:headEnd/>
            <a:tailEnd/>
          </a:ln>
          <a:effectLst>
            <a:outerShdw blurRad="50800" dist="50800" dir="21540000" algn="ctr" rotWithShape="0">
              <a:srgbClr val="000000"/>
            </a:outerShdw>
          </a:effectLst>
        </p:spPr>
      </p:pic>
      <p:grpSp>
        <p:nvGrpSpPr>
          <p:cNvPr id="9" name="成组"/>
          <p:cNvGrpSpPr/>
          <p:nvPr/>
        </p:nvGrpSpPr>
        <p:grpSpPr>
          <a:xfrm>
            <a:off x="11037213" y="313594"/>
            <a:ext cx="658301" cy="591282"/>
            <a:chOff x="0" y="0"/>
            <a:chExt cx="881879" cy="881879"/>
          </a:xfrm>
        </p:grpSpPr>
        <p:sp>
          <p:nvSpPr>
            <p:cNvPr id="10" name="圆角矩形"/>
            <p:cNvSpPr/>
            <p:nvPr/>
          </p:nvSpPr>
          <p:spPr>
            <a:xfrm>
              <a:off x="52027" y="96805"/>
              <a:ext cx="777826" cy="688270"/>
            </a:xfrm>
            <a:prstGeom prst="roundRect">
              <a:avLst>
                <a:gd name="adj" fmla="val 16952"/>
              </a:avLst>
            </a:prstGeom>
            <a:solidFill>
              <a:srgbClr val="FFFFFF"/>
            </a:solidFill>
            <a:ln w="3175" cap="flat">
              <a:noFill/>
              <a:miter lim="400000"/>
            </a:ln>
            <a:effectLst/>
          </p:spPr>
          <p:txBody>
            <a:bodyPr wrap="square" lIns="0" tIns="0" rIns="0" bIns="0" numCol="1" anchor="ctr">
              <a:noAutofit/>
            </a:bodyPr>
            <a:lstStyle/>
            <a:p>
              <a:pPr defTabSz="825500">
                <a:defRPr sz="3000">
                  <a:solidFill>
                    <a:srgbClr val="FFFFFF"/>
                  </a:solidFill>
                  <a:latin typeface="+mn-lt"/>
                  <a:ea typeface="+mn-ea"/>
                  <a:cs typeface="+mn-cs"/>
                  <a:sym typeface="Helvetica Neue Medium"/>
                </a:defRPr>
              </a:pPr>
              <a:endParaRPr/>
            </a:p>
          </p:txBody>
        </p:sp>
        <p:pic>
          <p:nvPicPr>
            <p:cNvPr id="11" name="image1.png" descr="image1.png"/>
            <p:cNvPicPr>
              <a:picLocks noChangeAspect="1"/>
            </p:cNvPicPr>
            <p:nvPr/>
          </p:nvPicPr>
          <p:blipFill>
            <a:blip r:embed="rId4"/>
            <a:stretch>
              <a:fillRect/>
            </a:stretch>
          </p:blipFill>
          <p:spPr>
            <a:xfrm>
              <a:off x="0" y="0"/>
              <a:ext cx="881880" cy="881880"/>
            </a:xfrm>
            <a:prstGeom prst="rect">
              <a:avLst/>
            </a:prstGeom>
            <a:ln w="3175" cap="flat">
              <a:noFill/>
              <a:miter lim="400000"/>
              <a:headEnd/>
              <a:tailEnd/>
            </a:ln>
            <a:effectLst/>
          </p:spPr>
        </p:pic>
      </p:grpSp>
      <p:sp>
        <p:nvSpPr>
          <p:cNvPr id="3" name="矩形 2"/>
          <p:cNvSpPr/>
          <p:nvPr/>
        </p:nvSpPr>
        <p:spPr>
          <a:xfrm>
            <a:off x="1668109" y="2433557"/>
            <a:ext cx="7462426" cy="1938992"/>
          </a:xfrm>
          <a:prstGeom prst="rect">
            <a:avLst/>
          </a:prstGeom>
        </p:spPr>
        <p:txBody>
          <a:bodyPr wrap="square">
            <a:spAutoFit/>
          </a:bodyPr>
          <a:lstStyle/>
          <a:p>
            <a:r>
              <a:rPr lang="en-US" altLang="zh-CN" sz="4000" b="1" dirty="0">
                <a:solidFill>
                  <a:schemeClr val="bg1"/>
                </a:solidFill>
                <a:effectLst>
                  <a:outerShdw blurRad="38100" dist="38100" dir="2700000" algn="tl">
                    <a:srgbClr val="000000">
                      <a:alpha val="43137"/>
                    </a:srgbClr>
                  </a:outerShdw>
                </a:effectLst>
              </a:rPr>
              <a:t>Let everyone in the world </a:t>
            </a:r>
          </a:p>
          <a:p>
            <a:r>
              <a:rPr lang="en-US" altLang="zh-CN" sz="4000" b="1" dirty="0">
                <a:solidFill>
                  <a:schemeClr val="bg1"/>
                </a:solidFill>
                <a:effectLst>
                  <a:outerShdw blurRad="38100" dist="38100" dir="2700000" algn="tl">
                    <a:srgbClr val="000000">
                      <a:alpha val="43137"/>
                    </a:srgbClr>
                  </a:outerShdw>
                </a:effectLst>
              </a:rPr>
              <a:t>enjoy a better life </a:t>
            </a:r>
          </a:p>
          <a:p>
            <a:r>
              <a:rPr lang="en-US" altLang="zh-CN" sz="4000" b="1" dirty="0">
                <a:solidFill>
                  <a:schemeClr val="bg1"/>
                </a:solidFill>
                <a:effectLst>
                  <a:outerShdw blurRad="38100" dist="38100" dir="2700000" algn="tl">
                    <a:srgbClr val="000000">
                      <a:alpha val="43137"/>
                    </a:srgbClr>
                  </a:outerShdw>
                </a:effectLst>
              </a:rPr>
              <a:t>through innovative technology</a:t>
            </a:r>
          </a:p>
        </p:txBody>
      </p:sp>
    </p:spTree>
  </p:cSld>
  <p:clrMapOvr>
    <a:masterClrMapping/>
  </p:clrMapOvr>
  <mc:AlternateContent xmlns:mc="http://schemas.openxmlformats.org/markup-compatibility/2006" xmlns:p14="http://schemas.microsoft.com/office/powerpoint/2010/main">
    <mc:Choice Requires="p14">
      <p:transition spd="slow" p14:dur="800">
        <p:fade thruBlk="1"/>
      </p:transition>
    </mc:Choice>
    <mc:Fallback xmlns="">
      <p:transition spd="slow">
        <p:fade thruBlk="1"/>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NiMmJjMGUyMDNhMGI0MjllZTc4OTE3ODRjOTBjMWQifQ=="/>
</p:tagLst>
</file>

<file path=ppt/theme/theme1.xml><?xml version="1.0" encoding="utf-8"?>
<a:theme xmlns:a="http://schemas.openxmlformats.org/drawingml/2006/main" name="标准与新技术部_个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815</Words>
  <Application>Microsoft Office PowerPoint</Application>
  <PresentationFormat>Widescreen</PresentationFormat>
  <Paragraphs>49</Paragraphs>
  <Slides>5</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等线</vt:lpstr>
      <vt:lpstr>等线 Light</vt:lpstr>
      <vt:lpstr>MS Mincho</vt:lpstr>
      <vt:lpstr>Arial</vt:lpstr>
      <vt:lpstr>Helvetica Neue Medium</vt:lpstr>
      <vt:lpstr>MI Lan Pro DemiBold</vt:lpstr>
      <vt:lpstr>Times New Roman</vt:lpstr>
      <vt:lpstr>标准与新技术部_个人</vt:lpstr>
      <vt:lpstr>3GPP Stage 1 6G Study – Areas of Interest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 SA1 Contribution</dc:title>
  <dc:creator>Gordon Young</dc:creator>
  <cp:lastModifiedBy>xiaomi</cp:lastModifiedBy>
  <cp:revision>541</cp:revision>
  <dcterms:created xsi:type="dcterms:W3CDTF">2023-12-07T17:02:00Z</dcterms:created>
  <dcterms:modified xsi:type="dcterms:W3CDTF">2024-08-09T18:42:59Z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777138e0441e43798ded417118b06729">
    <vt:lpwstr>CWMSlr4th3R5LntG5h5XIVVHZMuQ0jXGaWXYdNlvKLR86FXmvC7rqJHteBpvnh66Ae/4eXUWWrolak1IJxRVfYhNw==</vt:lpwstr>
  </property>
  <property fmtid="{D5CDD505-2E9C-101B-9397-08002B2CF9AE}" pid="3" name="CWM41c44d9bc47840018bf6cf2b5eb40deb">
    <vt:lpwstr>CWMHrsrQmjz1kqNtmqtmet3fWA1h40urc5GtorbbCZ7yKYDSGITbYmhbQNRHvbTCbTiEziZn0Khp//l+EXTr+VOkg==</vt:lpwstr>
  </property>
  <property fmtid="{D5CDD505-2E9C-101B-9397-08002B2CF9AE}" pid="4" name="CWMed5dcf2a95584fbb9aa5fcdbe9423194">
    <vt:lpwstr>CWMU8uJFQLawkRaUC87xjS9iSIWj84wphQPfMSgkzO1Bv/HJBNm42RB/b9ibpsr/fC+nUaKVnT+ON7rjsEUsleQOw==</vt:lpwstr>
  </property>
  <property fmtid="{D5CDD505-2E9C-101B-9397-08002B2CF9AE}" pid="5" name="CWM59f972e1ad89485d83eb523ed284d685">
    <vt:lpwstr>CWMWYuTkEc7cbPACqMasKXJ3zq/ysrugZY6UIj7aRjIa6ikQUfMvXyezYtAhSg5fRmLvBNzRxKwezO31T8OoZjTdA==</vt:lpwstr>
  </property>
  <property fmtid="{D5CDD505-2E9C-101B-9397-08002B2CF9AE}" pid="6" name="CWM557bba18a3df4e829cdadfdb7bd6376e">
    <vt:lpwstr>CWMLTCRazLmYsoG+DA0KLRHrzr6xfmu1ELypSJsACVayVk20UQZVql9OPBsXedZLh1/7NEHas4IoB+YfLA+wTQGhg==</vt:lpwstr>
  </property>
  <property fmtid="{D5CDD505-2E9C-101B-9397-08002B2CF9AE}" pid="7" name="ICV">
    <vt:lpwstr>10F7DC6FAD6D454D9B709D78BE54D1D2</vt:lpwstr>
  </property>
  <property fmtid="{D5CDD505-2E9C-101B-9397-08002B2CF9AE}" pid="8" name="KSOProductBuildVer">
    <vt:lpwstr>2052-12.1.0.16729</vt:lpwstr>
  </property>
  <property fmtid="{D5CDD505-2E9C-101B-9397-08002B2CF9AE}" pid="9" name="CWM616adfa0214811ee800001ff000000ff">
    <vt:lpwstr>CWMc4ssKYnc+Tgct6SU7jTGVFGi12o5Zn2dhfOWQFJa/YUL2HQ9GBWdu2HQtZLF97k7VOAfajcY1VCxtTra4Cl7Bg==</vt:lpwstr>
  </property>
  <property fmtid="{D5CDD505-2E9C-101B-9397-08002B2CF9AE}" pid="10" name="CWM5021acb0df6111ee80001d0500001d05">
    <vt:lpwstr>CWMakTtkT1EYD7onMjA+UJyj2EF09J/Q+IRcY5l+JgSi/gyMAak4tLr4IDNcZ6uD9V+6WV4gUaiQ3wjihgzXXZ71w==</vt:lpwstr>
  </property>
  <property fmtid="{D5CDD505-2E9C-101B-9397-08002B2CF9AE}" pid="11" name="CWMe805e650dfa611ee800051be000050be">
    <vt:lpwstr>CWMI+8EStp9ztCdYMNKzZMgJboPjrSXGOmnnkjUUaEiwGbhiVd+ex1wjnBgtahwCx6hO5UG+KopI0CtcrCgQF4Skg==</vt:lpwstr>
  </property>
  <property fmtid="{D5CDD505-2E9C-101B-9397-08002B2CF9AE}" pid="12" name="CWM1a9a11d0e03411ee80004bca00004bca">
    <vt:lpwstr>CWMmH+SVbF0EjndH1I1MDjfO6my70Muixyc/pPC5Vwo0+Otgr8/pOumyK9l/sfBw+QuN1EVt3ybsxiqJ4OcAdRKAg==</vt:lpwstr>
  </property>
  <property fmtid="{D5CDD505-2E9C-101B-9397-08002B2CF9AE}" pid="13" name="CWM8ead2d50e07a11ee8000034f0000034f">
    <vt:lpwstr>CWMvUUD1/mtBXN7EA1Sr8D8uxtvyrgU8p/d2RfsCePqwXOgZinVxARuLM459erbYZj88/FjI8UdbrN8/TXS/zcTvA==</vt:lpwstr>
  </property>
  <property fmtid="{D5CDD505-2E9C-101B-9397-08002B2CF9AE}" pid="14" name="CWM1856fda0e52c11ee8000759800007598">
    <vt:lpwstr>CWMPmWARZQ04TUBbwY/mVV6EoJr3/dSF+QiQNldZHCpBYI8cIWfWc4Ug7hq5WBjZgvG1xgNBUfLDFw4TfZv8a25yw==</vt:lpwstr>
  </property>
  <property fmtid="{D5CDD505-2E9C-101B-9397-08002B2CF9AE}" pid="15" name="CWMed6cb040ebe711ee80005b7900005a79">
    <vt:lpwstr>CWM+t1CAuPbzI14B445kL8LG3xUNroYBLZr97LJpU4mWWdT32V5jMrngT0LP/3oH3UppKqTPeUEnQR+jbSqpMAzlA==</vt:lpwstr>
  </property>
  <property fmtid="{D5CDD505-2E9C-101B-9397-08002B2CF9AE}" pid="16" name="CWMa1ad5000ebfc11ee80000d3700000c37">
    <vt:lpwstr>CWMmH+SVbF0EjndH1I1MDjfO6my70Muixyc/pPC5Vwo0+MFd8nC2NpEnokr8l3ZY4kBOLqqS1BfhqlNpsEkV5+jCw==</vt:lpwstr>
  </property>
  <property fmtid="{D5CDD505-2E9C-101B-9397-08002B2CF9AE}" pid="17" name="CWMc8d12950ec0011ee80000fa200000fa2">
    <vt:lpwstr>CWMwPSPADxbAuL/+Wsi5B5bznTtOKMXbNy2jtH3SgprkSBjyw/FAIogOuv1c7zbnn/RbKMt56HLpw2eS5si61lPqQ==</vt:lpwstr>
  </property>
  <property fmtid="{D5CDD505-2E9C-101B-9397-08002B2CF9AE}" pid="18" name="CWM21e19b60ec0111ee80005bf400005bf4">
    <vt:lpwstr>CWMM7qa4hsCPtFV/DPcCNwfzNRLALGtOEi1O77IFg5RLErP4GwbDRwoSJm2OdYsXKSNshBNhBCJH38XjLLeJNH3/A==</vt:lpwstr>
  </property>
  <property fmtid="{D5CDD505-2E9C-101B-9397-08002B2CF9AE}" pid="19" name="CWM27cd26b0ec0211ee8000751800007418">
    <vt:lpwstr>CWM7E6638F3yweyWJEsVleZs0qFDkOsJ9Oykw+RluQditJmh7WnFX+e+22XKSSLAL+UQhYz5LvLv5KWndnFu4RS1w==</vt:lpwstr>
  </property>
  <property fmtid="{D5CDD505-2E9C-101B-9397-08002B2CF9AE}" pid="20" name="CWM58cd8be0ec1811ee800013f2000013f2">
    <vt:lpwstr>CWM/M/RgV8FjHowJ1n6X+O3ROwJiSYsV+b3WIfPCn8dRvZ/TZ+EEnEb4x/v5PP58LCHHL6XFSZmZ05ctbQevq8tXw==</vt:lpwstr>
  </property>
  <property fmtid="{D5CDD505-2E9C-101B-9397-08002B2CF9AE}" pid="21" name="CWMc21002e0ec1d11ee80000d3700000c37">
    <vt:lpwstr>CWMr3NHbJmYaI4/ibpyhuyV0VgWX6tUea7IjQAwG+cvv1n5SYB3GUGosSm9hRBYXKLm8jwLJ5xflUZ9z7165MJgDQ==</vt:lpwstr>
  </property>
  <property fmtid="{D5CDD505-2E9C-101B-9397-08002B2CF9AE}" pid="22" name="CWM6a3fc710ec1f11ee800061ba000061ba">
    <vt:lpwstr>CWMvvrOBmuMeG/X7TZAD0ydlbuoSqI8SyQ2O/M6hfo4NFqLmQh7U1rlXFsIoTg03UM1WjFCyA6qmElVld+znPOi1g==</vt:lpwstr>
  </property>
  <property fmtid="{D5CDD505-2E9C-101B-9397-08002B2CF9AE}" pid="23" name="CWM3b4a3150ec9e11ee80000b4a00000b4a">
    <vt:lpwstr>CWMlpwMDrKCBNZURsSnsprdmsSMOnqfD48SQ1T0LsltQOqtNYNBermcV7nT8GoMEOZCUjPanDd4EG40dZ9c4+sW0Q==</vt:lpwstr>
  </property>
  <property fmtid="{D5CDD505-2E9C-101B-9397-08002B2CF9AE}" pid="24" name="CWM948b7dc0eca611ee80002d5300002c53">
    <vt:lpwstr>CWMv8VzPJWNsHXQ5cx1Rqu6sPYrD+WF8KESQvp9OzPM0v/klXA4cAKg/RdGxVhdlborQNYYiz/6/y2zD2kdZwavxA==</vt:lpwstr>
  </property>
  <property fmtid="{D5CDD505-2E9C-101B-9397-08002B2CF9AE}" pid="25" name="CWMd3ce4020ecb111ee800009b9000008b9">
    <vt:lpwstr>CWMIataH/VLU7su4IO48OmAg40yp2GyTEOfkuJWU4zK20gLiqgpeeQbUqnTPr0ts8feFkKsPswZLgkyI7Zua7/Hug==</vt:lpwstr>
  </property>
  <property fmtid="{D5CDD505-2E9C-101B-9397-08002B2CF9AE}" pid="26" name="CWM66347390ecc511ee80005bf400005bf4">
    <vt:lpwstr>CWM11Z0Z/h/9ECzVOz5L7swOSvYvLNjln4OEwAcbHqVfYxupDgj7yZNVLAplulqooB2</vt:lpwstr>
  </property>
  <property fmtid="{D5CDD505-2E9C-101B-9397-08002B2CF9AE}" pid="27" name="CWM66536910eccc11ee8000751800007418">
    <vt:lpwstr>CWMiDYc4T9o+cs+Ri0AalijEgsR2Vtmo4geZ3klB9ZJCn5+m2aZTJEXrei7qEoqjLGQPTPxQoAZWjpq1DtHR8F48Q==</vt:lpwstr>
  </property>
  <property fmtid="{D5CDD505-2E9C-101B-9397-08002B2CF9AE}" pid="28" name="CWMf1051200ecd311ee800059da000059da">
    <vt:lpwstr>CWM5qLWL0EDyHh77CNVw3CTM6ifCPj5xER7HJ/IdVNsE+NfhA+At9JFqzXfbk9OYPdFg8QUfwYKNksSD6ssUlex2w==</vt:lpwstr>
  </property>
  <property fmtid="{D5CDD505-2E9C-101B-9397-08002B2CF9AE}" pid="29" name="CWM446233f0132c11ef80006fd300006ed3">
    <vt:lpwstr>CWMbgftC+fHNJDJlTmBY1ZqiQ3BwpJjAy1/AMu/ju0UnVZqXIwFKJDUqsEJo1RpRUu8DzFjmRFDzb1gWypeQjWSqQ==</vt:lpwstr>
  </property>
  <property fmtid="{D5CDD505-2E9C-101B-9397-08002B2CF9AE}" pid="30" name="CWM944142e0134911ef80000dde00000dde">
    <vt:lpwstr>CWMkuP7NZUpyARRbdNzp95oSQWSYecYwe3QK9Et5KMMCKJZVsu54kh4t5B2IibWU8h7eplUAHYzcTwfs4r4DHT4Gw==</vt:lpwstr>
  </property>
  <property fmtid="{D5CDD505-2E9C-101B-9397-08002B2CF9AE}" pid="31" name="CWM633bbcb0137711ef8000177400001774">
    <vt:lpwstr>CWMvDqT81A32VJ1LB7J14rWxWg+C5xcrHXU91VfANPEtAogwM9OhTtzMW9Q/+y67LsqTl8f3STHqQWi/v+DpQ8p8Q==</vt:lpwstr>
  </property>
  <property fmtid="{D5CDD505-2E9C-101B-9397-08002B2CF9AE}" pid="32" name="CWM69e07080141511ef8000498900004889">
    <vt:lpwstr>CWMu2kRUDetZysm4rIcvC37sQfWdPciNUB2Zds0LBcpMUg9BEu1oukA0/y2/ZKy9DNCfk4P3OuLqiKVuJe62VzqDA==</vt:lpwstr>
  </property>
  <property fmtid="{D5CDD505-2E9C-101B-9397-08002B2CF9AE}" pid="33" name="CWMf603ac00143611ef80001b5800001a58">
    <vt:lpwstr>CWMIeklTd276emkn9DYqKo2gW/eEtZDiSeyKwHf7nzOT4qb0GctdNSvoDpC9YhMcbaCW/MRhXWKRHy3uE1e3ncNJQ==</vt:lpwstr>
  </property>
</Properties>
</file>