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1150" r:id="rId2"/>
    <p:sldId id="1148" r:id="rId3"/>
    <p:sldId id="1145" r:id="rId4"/>
    <p:sldId id="1142" r:id="rId5"/>
    <p:sldId id="1149" r:id="rId6"/>
    <p:sldId id="1144" r:id="rId7"/>
    <p:sldId id="1151" r:id="rId8"/>
    <p:sldId id="1143" r:id="rId9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modovar Chico, J.L. (José)" initials="ACJ(" lastIdx="1" clrIdx="0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1" autoAdjust="0"/>
    <p:restoredTop sz="94660"/>
  </p:normalViewPr>
  <p:slideViewPr>
    <p:cSldViewPr snapToGrid="0">
      <p:cViewPr varScale="1">
        <p:scale>
          <a:sx n="63" d="100"/>
          <a:sy n="63" d="100"/>
        </p:scale>
        <p:origin x="55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in Sultan" userId="2b0808dc-3530-4760-ae57-56aa48186e32" providerId="ADAL" clId="{F11FA802-6B11-4C35-B402-C85011EFE3DD}"/>
    <pc:docChg chg="custSel modSld">
      <pc:chgData name="Alain Sultan" userId="2b0808dc-3530-4760-ae57-56aa48186e32" providerId="ADAL" clId="{F11FA802-6B11-4C35-B402-C85011EFE3DD}" dt="2023-11-08T15:11:42.602" v="27" actId="313"/>
      <pc:docMkLst>
        <pc:docMk/>
      </pc:docMkLst>
      <pc:sldChg chg="modSp mod">
        <pc:chgData name="Alain Sultan" userId="2b0808dc-3530-4760-ae57-56aa48186e32" providerId="ADAL" clId="{F11FA802-6B11-4C35-B402-C85011EFE3DD}" dt="2023-11-08T15:11:33.688" v="23" actId="313"/>
        <pc:sldMkLst>
          <pc:docMk/>
          <pc:sldMk cId="1470244580" sldId="1142"/>
        </pc:sldMkLst>
        <pc:spChg chg="mod">
          <ac:chgData name="Alain Sultan" userId="2b0808dc-3530-4760-ae57-56aa48186e32" providerId="ADAL" clId="{F11FA802-6B11-4C35-B402-C85011EFE3DD}" dt="2023-11-08T15:11:33.688" v="23" actId="313"/>
          <ac:spMkLst>
            <pc:docMk/>
            <pc:sldMk cId="1470244580" sldId="1142"/>
            <ac:spMk id="6" creationId="{E86F895F-EF21-7CB2-F79A-B6E80C3E7D11}"/>
          </ac:spMkLst>
        </pc:spChg>
      </pc:sldChg>
      <pc:sldChg chg="modSp mod">
        <pc:chgData name="Alain Sultan" userId="2b0808dc-3530-4760-ae57-56aa48186e32" providerId="ADAL" clId="{F11FA802-6B11-4C35-B402-C85011EFE3DD}" dt="2023-11-08T15:11:42.602" v="27" actId="313"/>
        <pc:sldMkLst>
          <pc:docMk/>
          <pc:sldMk cId="3316001202" sldId="1149"/>
        </pc:sldMkLst>
        <pc:spChg chg="mod">
          <ac:chgData name="Alain Sultan" userId="2b0808dc-3530-4760-ae57-56aa48186e32" providerId="ADAL" clId="{F11FA802-6B11-4C35-B402-C85011EFE3DD}" dt="2023-11-08T15:11:42.602" v="27" actId="313"/>
          <ac:spMkLst>
            <pc:docMk/>
            <pc:sldMk cId="3316001202" sldId="1149"/>
            <ac:spMk id="15" creationId="{4C1C5BF6-566F-4CA0-A126-AD864795248A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C48AF-41A6-4748-A068-FB4BFC7220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36A0F6-1D44-4AC7-A0A2-986F6B1DE1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E8144D-DE98-4FA1-BCB5-EB923429F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08/11/2023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15CBA3-F464-48A5-B2FC-DF60EDC4A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341363-ED9A-40F9-B37C-698216AA6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0542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3EA2EE-53B8-4C12-B24D-1D68220632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FE9D39-9351-4D5F-9BA8-CF298BF7C6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D9D31E-9F5D-4E13-8A65-64A01155FB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08/11/2023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C0DDF0-36B5-4BE5-A803-63AE557FF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0F72D4-E6AE-49C1-8008-67810C6D3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87723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34B84EB-C383-4804-81A3-E7A41B24FE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47F1A3-E800-4AD7-8A8A-9CE3EC13FB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AD5DA2-DA72-4F23-813F-A6ACAD0D34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08/11/2023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594C30-9C23-4B93-B8A6-F953E6EA9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57C4A0-5C9C-45EB-8897-A162CA4ECA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6609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814491-2AB7-4F79-A531-9B67F85D04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68C374-0A13-44F4-B39C-967A6E0D9D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900D61-EAB4-4F30-B1EB-4FA939765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08/11/2023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707BC-479E-49D1-9848-1E2C749A2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D45-6776-4A23-B7AA-CBC3630B1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9401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A3B410-CF49-4DAA-93D1-52099ED8F0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02BDB9-6637-48D0-BE74-0A4D0ACF7A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F5CB14-8CDE-478C-8F5D-FDC51EF84F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08/11/2023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92BC30-A49F-4906-B03A-F8BE537BB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ED3930-4486-48FB-A1DF-C1EFEAFF3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9378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108E8D-923B-424B-A205-5312A4DCAE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B03E2A-413C-4F9D-9705-14D3D1341F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98ED90-388C-458C-8BFE-1552377FE8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EE3E94-5F21-4E14-9AD9-0DFEA9190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08/11/2023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F6A1C9-F9AB-405F-948B-387E5AF74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B34053-BA4F-4927-9A46-4C8C612C4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7840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C1F342-8A24-4778-B0A8-D56480A322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2D223E-0B88-442B-B448-2F9C796B68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BF3CC7-FCB2-44BA-88E0-EDAB68B026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2EB3CDE-3F70-4E90-A8F0-D0FEEC3D9C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1DD208C-FB70-46C9-AA3E-09C7ACB6D7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F257851-1369-4E32-ACD2-637159EB6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08/11/2023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A39F620-301E-4A02-A378-5CF0201D1F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4790536-99E4-4008-A26E-DEE2A447A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9763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72BB9F-B8D0-4299-A360-808B479AB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B3CABAC-1125-4924-98AB-4187B2D2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08/11/2023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D9A80A-F499-40B4-B32F-DC4140BAD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EAF384-6FF2-4E68-9342-66D4A92F9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6624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1E26845-AAEB-4B8A-A234-A1C51DF740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08/11/2023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D426B6D-D09D-452B-A748-3C656ED2C9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487C34-82DC-4A11-856D-589E7788A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1963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65BE39-E92C-4F32-AF76-71FE34D3CC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C3A9C2-DB46-4A71-9AC3-56F99D0972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159BB8-6FC5-4CD9-84FD-A5F555A063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9843E5-A88F-498C-B718-48BC29ADF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08/11/2023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57B8FD-24D9-4427-B8E8-0DAE12206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7BB699-7F0E-4140-A190-23FFBFC3E9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8577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80E4E2-6A6B-4997-916C-6BC97A8D76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098DCBE-C904-4577-BCBC-D72DC53851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A7B810-01F3-4EC6-843D-20FC4C089C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934516-58C4-4D9D-95A8-5BFAA3EE9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08/11/2023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2C9859-B569-418E-BB58-2A3FC22F8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5D1D69-C132-4354-9104-C32E828BE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2115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F446E04-60CE-4F40-BD32-01F8502266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47FDC2-AD14-401F-B14F-12E12E95FA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F7ABF7-1882-4217-8CE0-8E0461226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3E586-D33E-417E-90DD-26085CD330AD}" type="datetimeFigureOut">
              <a:rPr lang="en-GB" smtClean="0"/>
              <a:t>08/11/2023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D6E6E6-4976-49E9-8201-1D0ADB4F16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DB2727-561D-4A2E-B12A-C78D9F5711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4641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ftp.3gpp.org/information/Work_Plan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085.zip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085.zip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SP-220087.zip" TargetMode="External"/><Relationship Id="rId13" Type="http://schemas.openxmlformats.org/officeDocument/2006/relationships/hyperlink" Target="https://www.3gpp.org/ftp/Information/WI_Sheet/SP-230514.zip" TargetMode="External"/><Relationship Id="rId18" Type="http://schemas.openxmlformats.org/officeDocument/2006/relationships/hyperlink" Target="https://www.3gpp.org/ftp/Information/WI_Sheet/SP-220445.zip" TargetMode="External"/><Relationship Id="rId3" Type="http://schemas.openxmlformats.org/officeDocument/2006/relationships/hyperlink" Target="https://www.3gpp.org/ftp/Information/WI_Sheet/SP-220717.zip" TargetMode="External"/><Relationship Id="rId7" Type="http://schemas.openxmlformats.org/officeDocument/2006/relationships/hyperlink" Target="https://www.3gpp.org/ftp/Information/WI_Sheet/SP-230509.zip" TargetMode="External"/><Relationship Id="rId12" Type="http://schemas.openxmlformats.org/officeDocument/2006/relationships/hyperlink" Target="https://www.3gpp.org/ftp/Information/WI_Sheet/SP-220439.zip" TargetMode="External"/><Relationship Id="rId17" Type="http://schemas.openxmlformats.org/officeDocument/2006/relationships/hyperlink" Target="https://www.3gpp.org/ftp/Information/WI_Sheet/SP-230518.zip" TargetMode="External"/><Relationship Id="rId2" Type="http://schemas.openxmlformats.org/officeDocument/2006/relationships/image" Target="../media/image1.png"/><Relationship Id="rId16" Type="http://schemas.openxmlformats.org/officeDocument/2006/relationships/hyperlink" Target="https://www.3gpp.org/ftp/Information/WI_Sheet/SP-220954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Information/WI_Sheet/SP-220353.zip" TargetMode="External"/><Relationship Id="rId11" Type="http://schemas.openxmlformats.org/officeDocument/2006/relationships/hyperlink" Target="https://www.3gpp.org/ftp/Information/WI_Sheet/SP-230512.zip" TargetMode="External"/><Relationship Id="rId5" Type="http://schemas.openxmlformats.org/officeDocument/2006/relationships/hyperlink" Target="https://www.3gpp.org/ftp/Information/WI_Sheet/SP-220085.zip" TargetMode="External"/><Relationship Id="rId15" Type="http://schemas.openxmlformats.org/officeDocument/2006/relationships/hyperlink" Target="https://www.3gpp.org/ftp/Information/WI_Sheet/SP-230516.zip" TargetMode="External"/><Relationship Id="rId10" Type="http://schemas.openxmlformats.org/officeDocument/2006/relationships/hyperlink" Target="https://www.3gpp.org/ftp/Information/WI_Sheet/SP-220437.zip" TargetMode="External"/><Relationship Id="rId4" Type="http://schemas.openxmlformats.org/officeDocument/2006/relationships/hyperlink" Target="https://www.3gpp.org/ftp/Information/WI_Sheet/SP-230750.zip" TargetMode="External"/><Relationship Id="rId9" Type="http://schemas.openxmlformats.org/officeDocument/2006/relationships/hyperlink" Target="https://www.3gpp.org/ftp/Information/WI_Sheet/SP-230511.zip" TargetMode="External"/><Relationship Id="rId14" Type="http://schemas.openxmlformats.org/officeDocument/2006/relationships/hyperlink" Target="https://www.3gpp.org/ftp/Information/WI_Sheet/SP-220679.zip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SP-190838.zip" TargetMode="External"/><Relationship Id="rId13" Type="http://schemas.openxmlformats.org/officeDocument/2006/relationships/hyperlink" Target="https://www.3gpp.org/ftp/Information/WI_Sheet/SP-220943.zip" TargetMode="External"/><Relationship Id="rId18" Type="http://schemas.openxmlformats.org/officeDocument/2006/relationships/hyperlink" Target="https://www.3gpp.org/ftp/Information/WI_Sheet/SP-230521.zip" TargetMode="External"/><Relationship Id="rId3" Type="http://schemas.openxmlformats.org/officeDocument/2006/relationships/hyperlink" Target="https://www.3gpp.org/ftp/Information/WI_Sheet/SP-230235.zip" TargetMode="External"/><Relationship Id="rId21" Type="http://schemas.openxmlformats.org/officeDocument/2006/relationships/hyperlink" Target="https://www.3gpp.org/ftp/Information/WI_Sheet/SP-230523.zip" TargetMode="External"/><Relationship Id="rId7" Type="http://schemas.openxmlformats.org/officeDocument/2006/relationships/hyperlink" Target="https://www.3gpp.org/ftp/Information/WI_Sheet/SP-230231.zip" TargetMode="External"/><Relationship Id="rId12" Type="http://schemas.openxmlformats.org/officeDocument/2006/relationships/hyperlink" Target="https://www.3gpp.org/ftp/Information/WI_Sheet/SP-230227.zip" TargetMode="External"/><Relationship Id="rId17" Type="http://schemas.openxmlformats.org/officeDocument/2006/relationships/hyperlink" Target="https://www.3gpp.org/ftp/Information/WI_Sheet/SP-221263.zip" TargetMode="External"/><Relationship Id="rId2" Type="http://schemas.openxmlformats.org/officeDocument/2006/relationships/image" Target="../media/image1.png"/><Relationship Id="rId16" Type="http://schemas.openxmlformats.org/officeDocument/2006/relationships/hyperlink" Target="https://www.3gpp.org/ftp/Information/WI_Sheet/SP-220992.zip" TargetMode="External"/><Relationship Id="rId20" Type="http://schemas.openxmlformats.org/officeDocument/2006/relationships/hyperlink" Target="https://www.3gpp.org/ftp/Information/WI_Sheet/SP-231037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Information/WI_Sheet/SP-220442.zip" TargetMode="External"/><Relationship Id="rId11" Type="http://schemas.openxmlformats.org/officeDocument/2006/relationships/hyperlink" Target="https://www.3gpp.org/ftp/Information/WI_Sheet/SP-230229.zip" TargetMode="External"/><Relationship Id="rId5" Type="http://schemas.openxmlformats.org/officeDocument/2006/relationships/hyperlink" Target="https://www.3gpp.org/ftp/Information/WI_Sheet/SP-220447.zip" TargetMode="External"/><Relationship Id="rId15" Type="http://schemas.openxmlformats.org/officeDocument/2006/relationships/hyperlink" Target="https://www.3gpp.org/ftp/Information/WI_Sheet/SP-220939.zip" TargetMode="External"/><Relationship Id="rId10" Type="http://schemas.openxmlformats.org/officeDocument/2006/relationships/hyperlink" Target="https://www.3gpp.org/ftp/Information/WI_Sheet/SP-230233.zip" TargetMode="External"/><Relationship Id="rId19" Type="http://schemas.openxmlformats.org/officeDocument/2006/relationships/hyperlink" Target="https://www.3gpp.org/ftp/Information/WI_Sheet/SP-231035.zip" TargetMode="External"/><Relationship Id="rId4" Type="http://schemas.openxmlformats.org/officeDocument/2006/relationships/hyperlink" Target="https://www.3gpp.org/ftp/Information/WI_Sheet/SP-230520.zip" TargetMode="External"/><Relationship Id="rId9" Type="http://schemas.openxmlformats.org/officeDocument/2006/relationships/hyperlink" Target="https://www.3gpp.org/ftp/Information/WI_Sheet/SP-230236.zip" TargetMode="External"/><Relationship Id="rId14" Type="http://schemas.openxmlformats.org/officeDocument/2006/relationships/hyperlink" Target="https://www.3gpp.org/ftp/Information/WI_Sheet/SP-220941.zip" TargetMode="External"/><Relationship Id="rId22" Type="http://schemas.openxmlformats.org/officeDocument/2006/relationships/hyperlink" Target="https://ftp.3gpp.org/information/Work_Plan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C7B3C3-1D97-53AC-9E23-4DECB28A66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Template for Status Report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94D7D8-36FD-2A41-0557-AAF2C1BF19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Output expected: a Status Report is </a:t>
            </a:r>
            <a:r>
              <a:rPr lang="en-GB" u="sng" dirty="0"/>
              <a:t>only one slide</a:t>
            </a:r>
          </a:p>
          <a:p>
            <a:pPr lvl="1"/>
            <a:r>
              <a:rPr lang="en-GB" dirty="0"/>
              <a:t>Use </a:t>
            </a:r>
            <a:r>
              <a:rPr lang="en-GB" b="1" dirty="0">
                <a:solidFill>
                  <a:srgbClr val="FF0000"/>
                </a:solidFill>
              </a:rPr>
              <a:t>ONLY slide 2 </a:t>
            </a:r>
            <a:r>
              <a:rPr lang="en-GB" dirty="0"/>
              <a:t>as template to report on </a:t>
            </a:r>
            <a:r>
              <a:rPr lang="en-GB" u="sng" dirty="0"/>
              <a:t>only one </a:t>
            </a:r>
            <a:r>
              <a:rPr lang="en-GB" dirty="0"/>
              <a:t>SID </a:t>
            </a:r>
            <a:r>
              <a:rPr lang="en-GB" u="sng" dirty="0"/>
              <a:t>or  only one </a:t>
            </a:r>
            <a:r>
              <a:rPr lang="en-GB" dirty="0"/>
              <a:t>WID</a:t>
            </a:r>
          </a:p>
          <a:p>
            <a:pPr lvl="1"/>
            <a:r>
              <a:rPr lang="en-GB" b="1" dirty="0">
                <a:solidFill>
                  <a:srgbClr val="FF0000"/>
                </a:solidFill>
              </a:rPr>
              <a:t>OR</a:t>
            </a:r>
            <a:r>
              <a:rPr lang="en-GB" b="1" dirty="0"/>
              <a:t> </a:t>
            </a:r>
            <a:r>
              <a:rPr lang="en-GB" dirty="0"/>
              <a:t>use </a:t>
            </a:r>
            <a:r>
              <a:rPr lang="en-GB" b="1" dirty="0">
                <a:solidFill>
                  <a:srgbClr val="FF0000"/>
                </a:solidFill>
              </a:rPr>
              <a:t>ONLY slide 3 </a:t>
            </a:r>
            <a:r>
              <a:rPr lang="en-GB" dirty="0"/>
              <a:t>to report on </a:t>
            </a:r>
            <a:r>
              <a:rPr lang="en-GB" u="sng" dirty="0"/>
              <a:t>both SID  + corresponding WID</a:t>
            </a:r>
          </a:p>
          <a:p>
            <a:pPr lvl="1"/>
            <a:r>
              <a:rPr lang="en-GB" b="1" dirty="0">
                <a:solidFill>
                  <a:srgbClr val="FF0000"/>
                </a:solidFill>
              </a:rPr>
              <a:t>THEN</a:t>
            </a:r>
            <a:r>
              <a:rPr lang="en-GB" b="1" dirty="0"/>
              <a:t> </a:t>
            </a:r>
            <a:r>
              <a:rPr lang="en-GB" b="1" dirty="0">
                <a:solidFill>
                  <a:srgbClr val="FF0000"/>
                </a:solidFill>
              </a:rPr>
              <a:t>DELETE all other slides</a:t>
            </a:r>
          </a:p>
          <a:p>
            <a:r>
              <a:rPr lang="en-GB" dirty="0"/>
              <a:t>Other info in these slides:</a:t>
            </a:r>
          </a:p>
          <a:p>
            <a:pPr lvl="1"/>
            <a:r>
              <a:rPr lang="en-GB" b="1" dirty="0"/>
              <a:t>Example</a:t>
            </a:r>
            <a:r>
              <a:rPr lang="en-GB" dirty="0"/>
              <a:t> to report on only one SID/WID on slide 4</a:t>
            </a:r>
          </a:p>
          <a:p>
            <a:pPr lvl="1"/>
            <a:r>
              <a:rPr lang="en-GB" b="1" dirty="0"/>
              <a:t>Example</a:t>
            </a:r>
            <a:r>
              <a:rPr lang="en-GB" dirty="0"/>
              <a:t> to report on both SID+WID on slide 5</a:t>
            </a:r>
          </a:p>
          <a:p>
            <a:pPr lvl="1"/>
            <a:r>
              <a:rPr lang="en-GB" b="1" dirty="0"/>
              <a:t>Work Plan </a:t>
            </a:r>
            <a:r>
              <a:rPr lang="en-GB" dirty="0"/>
              <a:t>extract on slide 6 – use this as baseline for the top lines </a:t>
            </a:r>
            <a:br>
              <a:rPr lang="en-GB" dirty="0"/>
            </a:br>
            <a:r>
              <a:rPr lang="en-GB" dirty="0"/>
              <a:t>(full Work Plan in </a:t>
            </a:r>
            <a:r>
              <a:rPr lang="en-GB" altLang="en-US" sz="2400" dirty="0">
                <a:hlinkClick r:id="rId2"/>
              </a:rPr>
              <a:t>https://ftp.3gpp.org/information/Work_Plan</a:t>
            </a:r>
            <a:r>
              <a:rPr lang="en-GB" altLang="en-US" sz="2400" dirty="0"/>
              <a:t>) </a:t>
            </a:r>
            <a:endParaRPr lang="en-GB" dirty="0"/>
          </a:p>
          <a:p>
            <a:pPr lvl="1"/>
            <a:r>
              <a:rPr lang="en-GB" b="1" dirty="0"/>
              <a:t>Guidance</a:t>
            </a:r>
            <a:r>
              <a:rPr lang="en-GB" dirty="0"/>
              <a:t> to write the Work Item Status Report on slide 7</a:t>
            </a:r>
          </a:p>
          <a:p>
            <a:pPr lvl="1"/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689E2C5-33E4-FB41-21B8-80D965B19449}"/>
              </a:ext>
            </a:extLst>
          </p:cNvPr>
          <p:cNvSpPr txBox="1"/>
          <p:nvPr/>
        </p:nvSpPr>
        <p:spPr>
          <a:xfrm>
            <a:off x="3622890" y="138587"/>
            <a:ext cx="339227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400" dirty="0">
                <a:solidFill>
                  <a:srgbClr val="FF0000"/>
                </a:solidFill>
              </a:rPr>
              <a:t>DELETE SLIDE </a:t>
            </a:r>
          </a:p>
        </p:txBody>
      </p:sp>
    </p:spTree>
    <p:extLst>
      <p:ext uri="{BB962C8B-B14F-4D97-AF65-F5344CB8AC3E}">
        <p14:creationId xmlns:p14="http://schemas.microsoft.com/office/powerpoint/2010/main" val="38929634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4D4A67-7D5C-46AE-965B-A6C2CE7DB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520" y="415320"/>
            <a:ext cx="10515600" cy="1194109"/>
          </a:xfrm>
        </p:spPr>
        <p:txBody>
          <a:bodyPr/>
          <a:lstStyle/>
          <a:p>
            <a:r>
              <a:rPr lang="en-GB" b="1" dirty="0"/>
              <a:t>&lt;Acronym Work item&gt; Status Report</a:t>
            </a:r>
            <a:endParaRPr lang="nl-NL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260C77-38D0-4E40-9784-1EAA51FDFF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660" y="2201333"/>
            <a:ext cx="5577016" cy="450393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000" b="1" dirty="0"/>
              <a:t>Rapporteur: </a:t>
            </a:r>
            <a:r>
              <a:rPr lang="nl-NL" sz="1800" dirty="0"/>
              <a:t>&lt;Name, company&gt;</a:t>
            </a:r>
            <a:endParaRPr lang="en-GB" sz="1800" b="1" dirty="0"/>
          </a:p>
          <a:p>
            <a:pPr>
              <a:defRPr/>
            </a:pPr>
            <a:r>
              <a:rPr lang="en-GB" sz="2000" b="1" dirty="0"/>
              <a:t>Progress made at this meeting</a:t>
            </a:r>
          </a:p>
          <a:p>
            <a:pPr marL="536575" lvl="1">
              <a:defRPr/>
            </a:pPr>
            <a:r>
              <a:rPr lang="en-GB" sz="1600" dirty="0"/>
              <a:t> &lt;list of items&gt; </a:t>
            </a:r>
          </a:p>
          <a:p>
            <a:pPr marL="536575" lvl="1">
              <a:defRPr/>
            </a:pPr>
            <a:endParaRPr lang="en-GB" sz="1200" dirty="0"/>
          </a:p>
          <a:p>
            <a:pPr marL="457200" lvl="1" indent="0">
              <a:buFontTx/>
              <a:buNone/>
              <a:defRPr/>
            </a:pPr>
            <a:r>
              <a:rPr lang="en-GB" sz="14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Provide a short technical description of what was agreed. The text also serves as input for the SA1 report to SA plenary. </a:t>
            </a:r>
            <a:r>
              <a:rPr lang="en-GB" sz="1400" b="1" i="1" u="sng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No need to list </a:t>
            </a:r>
            <a:r>
              <a:rPr lang="en-GB" sz="1400" b="1" i="1" u="sng" dirty="0" err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tdoc</a:t>
            </a:r>
            <a:r>
              <a:rPr lang="en-GB" sz="1400" b="1" i="1" u="sng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numbers. </a:t>
            </a: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None/>
            </a:pPr>
            <a:endParaRPr lang="nl-NL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3F06371-8247-4EEB-A24B-A06C3540FEC5}"/>
              </a:ext>
            </a:extLst>
          </p:cNvPr>
          <p:cNvSpPr txBox="1">
            <a:spLocks/>
          </p:cNvSpPr>
          <p:nvPr/>
        </p:nvSpPr>
        <p:spPr>
          <a:xfrm>
            <a:off x="6385845" y="2201333"/>
            <a:ext cx="5228723" cy="44289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000" b="1" dirty="0"/>
              <a:t>Controversial or Open issues from this meeting</a:t>
            </a:r>
          </a:p>
          <a:p>
            <a:pPr marL="536575" lvl="1">
              <a:defRPr/>
            </a:pPr>
            <a:r>
              <a:rPr lang="en-US" sz="1600" dirty="0"/>
              <a:t>&lt;list of topics where agreement are difficult to achieve, or general open issues, if any&gt;</a:t>
            </a:r>
          </a:p>
          <a:p>
            <a:endParaRPr lang="nl-NL" sz="2000" b="1" dirty="0"/>
          </a:p>
          <a:p>
            <a:r>
              <a:rPr lang="nl-NL" sz="2000" b="1" dirty="0"/>
              <a:t>Planning for next meetings</a:t>
            </a:r>
          </a:p>
          <a:p>
            <a:pPr marL="536575" lvl="1"/>
            <a:r>
              <a:rPr lang="en-US" sz="1600" dirty="0"/>
              <a:t>SA1#[n+1] (mm/</a:t>
            </a:r>
            <a:r>
              <a:rPr lang="en-US" sz="1600" dirty="0" err="1"/>
              <a:t>yy</a:t>
            </a:r>
            <a:r>
              <a:rPr lang="en-US" sz="1600" dirty="0"/>
              <a:t>): xx%</a:t>
            </a:r>
          </a:p>
          <a:p>
            <a:pPr marL="536575" lvl="1" indent="0">
              <a:buNone/>
            </a:pPr>
            <a:r>
              <a:rPr lang="en-US" sz="1600" dirty="0"/>
              <a:t>Remarks: &lt;e.g., last meeting for &lt;e.g. new use cases&gt;, …} &gt;</a:t>
            </a:r>
          </a:p>
          <a:p>
            <a:pPr marL="536575" lvl="1"/>
            <a:r>
              <a:rPr lang="en-US" sz="1600" dirty="0"/>
              <a:t>SA1#[n+2] (mm/</a:t>
            </a:r>
            <a:r>
              <a:rPr lang="en-US" sz="1600" dirty="0" err="1"/>
              <a:t>yy</a:t>
            </a:r>
            <a:r>
              <a:rPr lang="en-US" sz="1600" dirty="0"/>
              <a:t>): xx%</a:t>
            </a:r>
          </a:p>
          <a:p>
            <a:pPr marL="536575" lvl="1" indent="0">
              <a:buNone/>
            </a:pPr>
            <a:r>
              <a:rPr lang="en-US" sz="1600" dirty="0"/>
              <a:t>Remarks: &lt;see above&gt;</a:t>
            </a:r>
          </a:p>
          <a:p>
            <a:pPr marL="536575" lvl="1" indent="0">
              <a:buNone/>
            </a:pPr>
            <a:endParaRPr lang="nl-NL" sz="1200" dirty="0"/>
          </a:p>
          <a:p>
            <a:pPr marL="228600" lvl="1">
              <a:spcBef>
                <a:spcPts val="1000"/>
              </a:spcBef>
            </a:pPr>
            <a:r>
              <a:rPr lang="en-US" sz="2000" b="1" dirty="0"/>
              <a:t>Actions before next meeting</a:t>
            </a:r>
            <a:endParaRPr lang="nl-NL" sz="2000" b="1" dirty="0"/>
          </a:p>
          <a:p>
            <a:pPr marL="536575" lvl="1"/>
            <a:r>
              <a:rPr lang="en-GB" sz="1600" dirty="0"/>
              <a:t>Email discussions, conference calls.</a:t>
            </a:r>
          </a:p>
          <a:p>
            <a:pPr marL="457200" lvl="1" indent="0">
              <a:buNone/>
            </a:pPr>
            <a:endParaRPr lang="nl-NL" sz="1600" dirty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5DD0B95-1495-4BF3-BECB-DAF1C02AEBC1}"/>
              </a:ext>
            </a:extLst>
          </p:cNvPr>
          <p:cNvSpPr/>
          <p:nvPr/>
        </p:nvSpPr>
        <p:spPr>
          <a:xfrm>
            <a:off x="350520" y="2112986"/>
            <a:ext cx="5793530" cy="4606428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8B376C7-EA25-4B74-9474-FA2EF00810C5}"/>
              </a:ext>
            </a:extLst>
          </p:cNvPr>
          <p:cNvSpPr/>
          <p:nvPr/>
        </p:nvSpPr>
        <p:spPr>
          <a:xfrm>
            <a:off x="6347583" y="2112985"/>
            <a:ext cx="5305249" cy="4606429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026" name="Picture 2" descr="3rd Generation Partnership Project 3GPP Logo PNG Vector (AI ...">
            <a:extLst>
              <a:ext uri="{FF2B5EF4-FFF2-40B4-BE49-F238E27FC236}">
                <a16:creationId xmlns:a16="http://schemas.microsoft.com/office/drawing/2014/main" id="{E55B9346-25E9-4D69-9F44-E938D1AC0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255" y="138587"/>
            <a:ext cx="1967467" cy="102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F77CBC7-A63C-C3B7-BA0C-B0BB719A5245}"/>
              </a:ext>
            </a:extLst>
          </p:cNvPr>
          <p:cNvSpPr txBox="1"/>
          <p:nvPr/>
        </p:nvSpPr>
        <p:spPr>
          <a:xfrm>
            <a:off x="244587" y="153606"/>
            <a:ext cx="97223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tabLst>
                <a:tab pos="4500880" algn="r"/>
                <a:tab pos="6210935" algn="r"/>
              </a:tabLst>
            </a:pPr>
            <a:r>
              <a:rPr lang="en-GB" b="1" dirty="0"/>
              <a:t>3GPP TSG SA WG 1 Meeting #104- Chicago, USA, 13 - 17 November 2023		 S1-23xxxx</a:t>
            </a:r>
          </a:p>
        </p:txBody>
      </p: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84CB8997-FD2B-41B6-80D7-79D46F1D71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0405921"/>
              </p:ext>
            </p:extLst>
          </p:nvPr>
        </p:nvGraphicFramePr>
        <p:xfrm>
          <a:off x="347800" y="1320226"/>
          <a:ext cx="11305032" cy="64076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47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095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80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47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84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12781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8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SID/WID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2925">
                <a:tc>
                  <a:txBody>
                    <a:bodyPr/>
                    <a:lstStyle/>
                    <a:p>
                      <a:pPr algn="r" fontAlgn="b"/>
                      <a:endParaRPr lang="en-GB" sz="7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8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b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b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72689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4D4A67-7D5C-46AE-965B-A6C2CE7DB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520" y="415320"/>
            <a:ext cx="10515600" cy="1194109"/>
          </a:xfrm>
        </p:spPr>
        <p:txBody>
          <a:bodyPr/>
          <a:lstStyle/>
          <a:p>
            <a:r>
              <a:rPr lang="en-GB" b="1" dirty="0"/>
              <a:t>&lt;Acronym Work item&gt; Status Report</a:t>
            </a:r>
            <a:endParaRPr lang="nl-NL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260C77-38D0-4E40-9784-1EAA51FDFF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660" y="2429935"/>
            <a:ext cx="5577016" cy="4275328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000" b="1" dirty="0"/>
              <a:t>Rapporteur: </a:t>
            </a:r>
            <a:r>
              <a:rPr lang="nl-NL" sz="1800" dirty="0"/>
              <a:t>&lt;Name, company&gt;</a:t>
            </a:r>
            <a:endParaRPr lang="en-GB" sz="1800" b="1" dirty="0"/>
          </a:p>
          <a:p>
            <a:pPr>
              <a:defRPr/>
            </a:pPr>
            <a:r>
              <a:rPr lang="en-GB" sz="2000" b="1" dirty="0"/>
              <a:t>Progress made at this meeting</a:t>
            </a:r>
          </a:p>
          <a:p>
            <a:pPr marL="536575" lvl="1">
              <a:defRPr/>
            </a:pPr>
            <a:r>
              <a:rPr lang="en-GB" sz="1800" dirty="0"/>
              <a:t>SID:  </a:t>
            </a:r>
            <a:endParaRPr lang="en-GB" sz="2000" dirty="0"/>
          </a:p>
          <a:p>
            <a:pPr marL="993775" lvl="2">
              <a:defRPr/>
            </a:pPr>
            <a:r>
              <a:rPr lang="en-GB" sz="1600" dirty="0"/>
              <a:t> &lt;list of items, if any new progress&gt; </a:t>
            </a:r>
          </a:p>
          <a:p>
            <a:pPr marL="536575" lvl="1">
              <a:defRPr/>
            </a:pPr>
            <a:r>
              <a:rPr lang="en-GB" sz="1800" dirty="0"/>
              <a:t>WID :</a:t>
            </a:r>
          </a:p>
          <a:p>
            <a:pPr marL="993775" lvl="2">
              <a:defRPr/>
            </a:pPr>
            <a:r>
              <a:rPr lang="en-GB" sz="1400" dirty="0"/>
              <a:t> </a:t>
            </a:r>
            <a:r>
              <a:rPr lang="en-GB" sz="1600" dirty="0"/>
              <a:t>&lt;list of items&gt; </a:t>
            </a:r>
          </a:p>
          <a:p>
            <a:pPr marL="536575" lvl="1">
              <a:defRPr/>
            </a:pPr>
            <a:endParaRPr lang="en-GB" sz="1200" dirty="0"/>
          </a:p>
          <a:p>
            <a:pPr marL="457200" lvl="1" indent="0">
              <a:buFontTx/>
              <a:buNone/>
              <a:defRPr/>
            </a:pPr>
            <a:r>
              <a:rPr lang="en-GB" sz="14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Provide a short technical description of what was agreed. The text also serves as input for the SA1 report to SA plenary. </a:t>
            </a:r>
            <a:r>
              <a:rPr lang="en-GB" sz="1400" b="1" i="1" u="sng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No need to list </a:t>
            </a:r>
            <a:r>
              <a:rPr lang="en-GB" sz="1400" b="1" i="1" u="sng" dirty="0" err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tdoc</a:t>
            </a:r>
            <a:r>
              <a:rPr lang="en-GB" sz="1400" b="1" i="1" u="sng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numbers. </a:t>
            </a: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None/>
            </a:pPr>
            <a:endParaRPr lang="nl-NL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3F06371-8247-4EEB-A24B-A06C3540FEC5}"/>
              </a:ext>
            </a:extLst>
          </p:cNvPr>
          <p:cNvSpPr txBox="1">
            <a:spLocks/>
          </p:cNvSpPr>
          <p:nvPr/>
        </p:nvSpPr>
        <p:spPr>
          <a:xfrm>
            <a:off x="6385845" y="2429935"/>
            <a:ext cx="5228723" cy="416390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000" b="1" dirty="0"/>
              <a:t>Controversial or Open issues from this meeting</a:t>
            </a:r>
          </a:p>
          <a:p>
            <a:pPr marL="536575" lvl="1">
              <a:defRPr/>
            </a:pPr>
            <a:r>
              <a:rPr lang="en-US" sz="1600" dirty="0"/>
              <a:t>&lt;list of topics where agreement are difficult to achieve, or general open issues, if any&gt;</a:t>
            </a:r>
          </a:p>
          <a:p>
            <a:endParaRPr lang="nl-NL" sz="2000" b="1" dirty="0"/>
          </a:p>
          <a:p>
            <a:r>
              <a:rPr lang="nl-NL" sz="2000" b="1" dirty="0"/>
              <a:t>Planning for next meetings</a:t>
            </a:r>
          </a:p>
          <a:p>
            <a:pPr marL="536575" lvl="1"/>
            <a:r>
              <a:rPr lang="en-US" sz="1600" dirty="0"/>
              <a:t>SA1#[n+1] (mm/</a:t>
            </a:r>
            <a:r>
              <a:rPr lang="en-US" sz="1600" dirty="0" err="1"/>
              <a:t>yy</a:t>
            </a:r>
            <a:r>
              <a:rPr lang="en-US" sz="1600" dirty="0"/>
              <a:t>): Study xx%, Normative xx%</a:t>
            </a:r>
          </a:p>
          <a:p>
            <a:pPr marL="536575" lvl="1" indent="0">
              <a:buNone/>
            </a:pPr>
            <a:r>
              <a:rPr lang="en-US" sz="1600" dirty="0"/>
              <a:t>Remarks: e.g., last meeting for &lt;e.g. new use cases&gt;, … </a:t>
            </a:r>
          </a:p>
          <a:p>
            <a:pPr marL="536575" lvl="1"/>
            <a:r>
              <a:rPr lang="en-US" sz="1600" dirty="0"/>
              <a:t>SA1#[n+2] (mm/</a:t>
            </a:r>
            <a:r>
              <a:rPr lang="en-US" sz="1600" dirty="0" err="1"/>
              <a:t>yy</a:t>
            </a:r>
            <a:r>
              <a:rPr lang="en-US" sz="1600" dirty="0"/>
              <a:t>): Study xx%, Normative xx%</a:t>
            </a:r>
          </a:p>
          <a:p>
            <a:pPr marL="536575" lvl="1" indent="0">
              <a:buNone/>
            </a:pPr>
            <a:r>
              <a:rPr lang="en-US" sz="1600" dirty="0"/>
              <a:t>Remarks: &lt;see above&gt;</a:t>
            </a:r>
          </a:p>
          <a:p>
            <a:pPr marL="536575" lvl="1" indent="0">
              <a:buNone/>
            </a:pPr>
            <a:endParaRPr lang="nl-NL" sz="1200" dirty="0"/>
          </a:p>
          <a:p>
            <a:pPr marL="228600" lvl="1">
              <a:spcBef>
                <a:spcPts val="1000"/>
              </a:spcBef>
            </a:pPr>
            <a:r>
              <a:rPr lang="en-US" sz="2000" b="1" dirty="0"/>
              <a:t>Actions before next meeting</a:t>
            </a:r>
            <a:endParaRPr lang="nl-NL" sz="2000" b="1" dirty="0"/>
          </a:p>
          <a:p>
            <a:pPr marL="536575" lvl="1"/>
            <a:r>
              <a:rPr lang="en-GB" sz="1600" dirty="0"/>
              <a:t>Email discussions, conference calls.</a:t>
            </a:r>
          </a:p>
          <a:p>
            <a:pPr marL="457200" lvl="1" indent="0">
              <a:buNone/>
            </a:pPr>
            <a:endParaRPr lang="nl-NL" sz="1600" dirty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5DD0B95-1495-4BF3-BECB-DAF1C02AEBC1}"/>
              </a:ext>
            </a:extLst>
          </p:cNvPr>
          <p:cNvSpPr/>
          <p:nvPr/>
        </p:nvSpPr>
        <p:spPr>
          <a:xfrm>
            <a:off x="347800" y="2429935"/>
            <a:ext cx="5793530" cy="4331813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8B376C7-EA25-4B74-9474-FA2EF00810C5}"/>
              </a:ext>
            </a:extLst>
          </p:cNvPr>
          <p:cNvSpPr/>
          <p:nvPr/>
        </p:nvSpPr>
        <p:spPr>
          <a:xfrm>
            <a:off x="6347583" y="2387600"/>
            <a:ext cx="5305249" cy="4331814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026" name="Picture 2" descr="3rd Generation Partnership Project 3GPP Logo PNG Vector (AI ...">
            <a:extLst>
              <a:ext uri="{FF2B5EF4-FFF2-40B4-BE49-F238E27FC236}">
                <a16:creationId xmlns:a16="http://schemas.microsoft.com/office/drawing/2014/main" id="{E55B9346-25E9-4D69-9F44-E938D1AC0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255" y="138587"/>
            <a:ext cx="1967467" cy="102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84CB8997-FD2B-41B6-80D7-79D46F1D71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0923683"/>
              </p:ext>
            </p:extLst>
          </p:nvPr>
        </p:nvGraphicFramePr>
        <p:xfrm>
          <a:off x="347800" y="1320226"/>
          <a:ext cx="11305032" cy="96560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47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095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80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47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84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12781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8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SID/WID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2925">
                <a:tc>
                  <a:txBody>
                    <a:bodyPr/>
                    <a:lstStyle/>
                    <a:p>
                      <a:pPr algn="r" fontAlgn="b"/>
                      <a:endParaRPr lang="en-GB" sz="7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8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b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b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4840">
                <a:tc>
                  <a:txBody>
                    <a:bodyPr/>
                    <a:lstStyle/>
                    <a:p>
                      <a:pPr algn="r" fontAlgn="b"/>
                      <a:endParaRPr lang="en-GB" sz="7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8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b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b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91989744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F577B514-0AE6-A0E2-C10F-F2DA4E2391B8}"/>
              </a:ext>
            </a:extLst>
          </p:cNvPr>
          <p:cNvSpPr txBox="1"/>
          <p:nvPr/>
        </p:nvSpPr>
        <p:spPr>
          <a:xfrm>
            <a:off x="244587" y="153606"/>
            <a:ext cx="97223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tabLst>
                <a:tab pos="4500880" algn="r"/>
                <a:tab pos="6210935" algn="r"/>
              </a:tabLst>
            </a:pPr>
            <a:r>
              <a:rPr lang="en-GB" b="1" dirty="0"/>
              <a:t>3GPP TSG SA WG 1 Meeting #104- Chicago, USA, 13 - 17 November 2023		 S1-23xxxx</a:t>
            </a:r>
          </a:p>
        </p:txBody>
      </p:sp>
    </p:spTree>
    <p:extLst>
      <p:ext uri="{BB962C8B-B14F-4D97-AF65-F5344CB8AC3E}">
        <p14:creationId xmlns:p14="http://schemas.microsoft.com/office/powerpoint/2010/main" val="6300660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3F06371-8247-4EEB-A24B-A06C3540FEC5}"/>
              </a:ext>
            </a:extLst>
          </p:cNvPr>
          <p:cNvSpPr txBox="1">
            <a:spLocks/>
          </p:cNvSpPr>
          <p:nvPr/>
        </p:nvSpPr>
        <p:spPr>
          <a:xfrm>
            <a:off x="6347583" y="2171345"/>
            <a:ext cx="5228723" cy="460000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000" b="1" dirty="0"/>
              <a:t>Controversial or Open issues from this meeting</a:t>
            </a:r>
          </a:p>
          <a:p>
            <a:pPr lvl="1"/>
            <a:r>
              <a:rPr lang="en-GB" sz="1800" dirty="0"/>
              <a:t>Finish consolidated potential requirements. </a:t>
            </a:r>
          </a:p>
          <a:p>
            <a:pPr lvl="1"/>
            <a:r>
              <a:rPr lang="en-GB" sz="1800" dirty="0"/>
              <a:t>Agree conclusions. </a:t>
            </a:r>
          </a:p>
          <a:p>
            <a:pPr lvl="1"/>
            <a:r>
              <a:rPr lang="en-GB" sz="1800" dirty="0"/>
              <a:t>Resolve editor's notes.</a:t>
            </a:r>
            <a:endParaRPr lang="nl-NL" sz="1800" b="1" dirty="0"/>
          </a:p>
          <a:p>
            <a:r>
              <a:rPr lang="nl-NL" sz="2000" b="1" dirty="0"/>
              <a:t>Planning for next meetings</a:t>
            </a:r>
          </a:p>
          <a:p>
            <a:pPr marL="536575" lvl="1"/>
            <a:r>
              <a:rPr lang="en-GB" sz="1800" dirty="0"/>
              <a:t>SA1#102 (May 2023): 85%</a:t>
            </a:r>
          </a:p>
          <a:p>
            <a:pPr marL="993775" lvl="2"/>
            <a:r>
              <a:rPr lang="en-GB" sz="1800" dirty="0"/>
              <a:t>Remarks: Sending TR for approval</a:t>
            </a:r>
          </a:p>
          <a:p>
            <a:pPr marL="536575" lvl="1"/>
            <a:r>
              <a:rPr lang="en-GB" sz="1800" dirty="0"/>
              <a:t>SA1#103 (Aug 2023): 100%</a:t>
            </a:r>
          </a:p>
          <a:p>
            <a:pPr marL="993775" lvl="2"/>
            <a:r>
              <a:rPr lang="en-GB" sz="1800" dirty="0"/>
              <a:t>Remarks: final clean up</a:t>
            </a:r>
          </a:p>
          <a:p>
            <a:pPr marL="993775" lvl="2"/>
            <a:endParaRPr lang="en-GB" sz="1050" dirty="0"/>
          </a:p>
          <a:p>
            <a:pPr marL="228600" lvl="1">
              <a:spcBef>
                <a:spcPts val="1000"/>
              </a:spcBef>
            </a:pPr>
            <a:r>
              <a:rPr lang="en-US" sz="2000" b="1" dirty="0"/>
              <a:t>Actions before next meeting</a:t>
            </a:r>
            <a:endParaRPr lang="nl-NL" sz="2000" b="1" dirty="0"/>
          </a:p>
          <a:p>
            <a:pPr lvl="1"/>
            <a:r>
              <a:rPr lang="nl-NL" sz="1800" dirty="0"/>
              <a:t>email discussion to be started 30.05, and Conf Call will be scheduled for late June to review inputs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5DD0B95-1495-4BF3-BECB-DAF1C02AEBC1}"/>
              </a:ext>
            </a:extLst>
          </p:cNvPr>
          <p:cNvSpPr/>
          <p:nvPr/>
        </p:nvSpPr>
        <p:spPr>
          <a:xfrm>
            <a:off x="350520" y="2119406"/>
            <a:ext cx="5793530" cy="4600007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8B376C7-EA25-4B74-9474-FA2EF00810C5}"/>
              </a:ext>
            </a:extLst>
          </p:cNvPr>
          <p:cNvSpPr/>
          <p:nvPr/>
        </p:nvSpPr>
        <p:spPr>
          <a:xfrm>
            <a:off x="6347583" y="2119406"/>
            <a:ext cx="5305249" cy="4600008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026" name="Picture 2" descr="3rd Generation Partnership Project 3GPP Logo PNG Vector (AI ...">
            <a:extLst>
              <a:ext uri="{FF2B5EF4-FFF2-40B4-BE49-F238E27FC236}">
                <a16:creationId xmlns:a16="http://schemas.microsoft.com/office/drawing/2014/main" id="{E55B9346-25E9-4D69-9F44-E938D1AC0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4111" y="138587"/>
            <a:ext cx="1663611" cy="870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86F895F-EF21-7CB2-F79A-B6E80C3E7D11}"/>
              </a:ext>
            </a:extLst>
          </p:cNvPr>
          <p:cNvSpPr txBox="1"/>
          <p:nvPr/>
        </p:nvSpPr>
        <p:spPr>
          <a:xfrm>
            <a:off x="2833127" y="-50697"/>
            <a:ext cx="807567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400" dirty="0">
                <a:solidFill>
                  <a:srgbClr val="FF0000"/>
                </a:solidFill>
              </a:rPr>
              <a:t>Example “FS only” – DELETE SLIDE 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62862443-E1C4-534E-A4AF-E1A97F84E5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6564898"/>
              </p:ext>
            </p:extLst>
          </p:nvPr>
        </p:nvGraphicFramePr>
        <p:xfrm>
          <a:off x="350520" y="1347872"/>
          <a:ext cx="11361952" cy="60522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7140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952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41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929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159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11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9783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13853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196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Target 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SID/WID</a:t>
                      </a: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5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557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950004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Study on Ambient power-enabled Internet of Things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FS_AmbientIoT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SP-220085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dirty="0">
                          <a:solidFill>
                            <a:srgbClr val="FF0000"/>
                          </a:solidFill>
                        </a:rPr>
                        <a:t>75%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88478052"/>
                  </a:ext>
                </a:extLst>
              </a:tr>
            </a:tbl>
          </a:graphicData>
        </a:graphic>
      </p:graphicFrame>
      <p:sp>
        <p:nvSpPr>
          <p:cNvPr id="15" name="Speech Bubble: Rectangle with Corners Rounded 14">
            <a:extLst>
              <a:ext uri="{FF2B5EF4-FFF2-40B4-BE49-F238E27FC236}">
                <a16:creationId xmlns:a16="http://schemas.microsoft.com/office/drawing/2014/main" id="{9A044403-B854-4D60-B970-07A9F0FDFF92}"/>
              </a:ext>
            </a:extLst>
          </p:cNvPr>
          <p:cNvSpPr/>
          <p:nvPr/>
        </p:nvSpPr>
        <p:spPr>
          <a:xfrm>
            <a:off x="80318" y="100516"/>
            <a:ext cx="2707236" cy="352876"/>
          </a:xfrm>
          <a:prstGeom prst="wedgeRoundRectCallout">
            <a:avLst>
              <a:gd name="adj1" fmla="val -40407"/>
              <a:gd name="adj2" fmla="val 403442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dirty="0"/>
              <a:t>Copy-paste the 6 first fields from slide 6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D4D4A67-7D5C-46AE-965B-A6C2CE7DB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520" y="415320"/>
            <a:ext cx="10515600" cy="1194109"/>
          </a:xfrm>
        </p:spPr>
        <p:txBody>
          <a:bodyPr/>
          <a:lstStyle/>
          <a:p>
            <a:r>
              <a:rPr lang="en-GB" b="1" dirty="0" err="1"/>
              <a:t>FS_AmbientIoT</a:t>
            </a:r>
            <a:r>
              <a:rPr lang="en-GB" b="1" dirty="0"/>
              <a:t> Status Report</a:t>
            </a:r>
            <a:endParaRPr lang="nl-NL" b="1" dirty="0"/>
          </a:p>
        </p:txBody>
      </p:sp>
      <p:sp>
        <p:nvSpPr>
          <p:cNvPr id="11" name="Speech Bubble: Rectangle with Corners Rounded 10">
            <a:extLst>
              <a:ext uri="{FF2B5EF4-FFF2-40B4-BE49-F238E27FC236}">
                <a16:creationId xmlns:a16="http://schemas.microsoft.com/office/drawing/2014/main" id="{F1C6E5E2-024B-48DE-8209-CAEE306B513D}"/>
              </a:ext>
            </a:extLst>
          </p:cNvPr>
          <p:cNvSpPr/>
          <p:nvPr/>
        </p:nvSpPr>
        <p:spPr>
          <a:xfrm>
            <a:off x="7193280" y="633074"/>
            <a:ext cx="2330052" cy="744642"/>
          </a:xfrm>
          <a:prstGeom prst="wedgeRoundRectCallout">
            <a:avLst>
              <a:gd name="adj1" fmla="val 73222"/>
              <a:gd name="adj2" fmla="val 106367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NL" sz="1100" dirty="0"/>
              <a:t>If new target date, write </a:t>
            </a:r>
            <a:r>
              <a:rPr lang="en-GB" sz="1100" dirty="0"/>
              <a:t>“New target: dd/mm/</a:t>
            </a:r>
            <a:r>
              <a:rPr lang="en-GB" sz="1100" dirty="0" err="1"/>
              <a:t>yyyy</a:t>
            </a:r>
            <a:r>
              <a:rPr lang="en-GB" sz="1100" dirty="0"/>
              <a:t>” </a:t>
            </a:r>
          </a:p>
          <a:p>
            <a:pPr algn="ctr"/>
            <a:r>
              <a:rPr lang="en-GB" sz="1100" dirty="0"/>
              <a:t>If TR is sent to plenary: “TR for info/approval”</a:t>
            </a:r>
          </a:p>
        </p:txBody>
      </p:sp>
      <p:sp>
        <p:nvSpPr>
          <p:cNvPr id="19" name="Speech Bubble: Rectangle with Corners Rounded 18">
            <a:extLst>
              <a:ext uri="{FF2B5EF4-FFF2-40B4-BE49-F238E27FC236}">
                <a16:creationId xmlns:a16="http://schemas.microsoft.com/office/drawing/2014/main" id="{E3140CFF-9206-4CDD-8BBC-7A5AA4E6B2D0}"/>
              </a:ext>
            </a:extLst>
          </p:cNvPr>
          <p:cNvSpPr/>
          <p:nvPr/>
        </p:nvSpPr>
        <p:spPr>
          <a:xfrm>
            <a:off x="282286" y="5509874"/>
            <a:ext cx="4027586" cy="1067710"/>
          </a:xfrm>
          <a:prstGeom prst="wedgeRoundRectCallout">
            <a:avLst>
              <a:gd name="adj1" fmla="val -42251"/>
              <a:gd name="adj2" fmla="val -264479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dirty="0"/>
              <a:t>Provide a </a:t>
            </a:r>
            <a:r>
              <a:rPr lang="en-US" sz="1100" b="1" u="sng" dirty="0"/>
              <a:t>short technical description </a:t>
            </a:r>
            <a:r>
              <a:rPr lang="en-US" sz="1100" dirty="0"/>
              <a:t>of what was agreed</a:t>
            </a:r>
            <a:r>
              <a:rPr lang="en-US" sz="1100" b="1" u="sng" dirty="0"/>
              <a:t> (on terminology, example of use cases, …)</a:t>
            </a:r>
            <a:r>
              <a:rPr lang="en-US" sz="1100" dirty="0"/>
              <a:t>. The text also serves as input for the SA1 report to SA plenary. </a:t>
            </a:r>
            <a:r>
              <a:rPr lang="en-US" sz="1100" b="1" u="sng" dirty="0"/>
              <a:t>No need to list </a:t>
            </a:r>
            <a:r>
              <a:rPr lang="en-US" sz="1100" b="1" u="sng" dirty="0" err="1"/>
              <a:t>tdoc</a:t>
            </a:r>
            <a:r>
              <a:rPr lang="en-US" sz="1100" b="1" u="sng" dirty="0"/>
              <a:t> numbers</a:t>
            </a:r>
            <a:r>
              <a:rPr lang="en-US" sz="1100" dirty="0"/>
              <a:t>.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260C77-38D0-4E40-9784-1EAA51FDFF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660" y="2171346"/>
            <a:ext cx="5577016" cy="4491582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nl-NL" sz="2000" b="1" dirty="0"/>
              <a:t>Rapporteur: </a:t>
            </a:r>
            <a:r>
              <a:rPr lang="nl-NL" sz="1800" dirty="0"/>
              <a:t>Jose Almodovar, KPN</a:t>
            </a:r>
          </a:p>
          <a:p>
            <a:pPr>
              <a:defRPr/>
            </a:pPr>
            <a:r>
              <a:rPr lang="en-GB" sz="2000" b="1" dirty="0"/>
              <a:t>Progress made at this meeting</a:t>
            </a:r>
          </a:p>
          <a:p>
            <a:pPr marL="536575" lvl="1">
              <a:defRPr/>
            </a:pPr>
            <a:r>
              <a:rPr lang="en-GB" sz="1800" dirty="0"/>
              <a:t>Note: TR 22.840 already sent for information to SA plenary in December. </a:t>
            </a:r>
          </a:p>
          <a:p>
            <a:pPr marL="536575" lvl="1">
              <a:defRPr/>
            </a:pPr>
            <a:r>
              <a:rPr lang="en-GB" sz="1800" dirty="0"/>
              <a:t>7 new use cases introduced (e.g. among them: Electronic Shelf Label, Device permanent deactivation, Device acting as a controller in smart agriculture).</a:t>
            </a:r>
          </a:p>
          <a:p>
            <a:pPr marL="536575" lvl="1">
              <a:defRPr/>
            </a:pPr>
            <a:r>
              <a:rPr lang="en-GB" sz="1800" dirty="0"/>
              <a:t> Initial discussions on requirements and KPI consolidation. </a:t>
            </a:r>
            <a:endParaRPr lang="en-GB" sz="18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None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4702445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4D4A67-7D5C-46AE-965B-A6C2CE7DB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520" y="415320"/>
            <a:ext cx="10515600" cy="1194109"/>
          </a:xfrm>
        </p:spPr>
        <p:txBody>
          <a:bodyPr/>
          <a:lstStyle/>
          <a:p>
            <a:r>
              <a:rPr lang="en-GB" b="1" dirty="0"/>
              <a:t>&lt;</a:t>
            </a:r>
            <a:r>
              <a:rPr lang="en-GB" b="1" dirty="0" err="1"/>
              <a:t>AmbientIoT</a:t>
            </a:r>
            <a:r>
              <a:rPr lang="en-GB" b="1" dirty="0"/>
              <a:t> Status Report</a:t>
            </a:r>
            <a:endParaRPr lang="nl-NL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260C77-38D0-4E40-9784-1EAA51FDFF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660" y="2429935"/>
            <a:ext cx="5577016" cy="4275328"/>
          </a:xfrm>
        </p:spPr>
        <p:txBody>
          <a:bodyPr>
            <a:normAutofit fontScale="92500" lnSpcReduction="20000"/>
          </a:bodyPr>
          <a:lstStyle/>
          <a:p>
            <a:pPr>
              <a:defRPr/>
            </a:pPr>
            <a:r>
              <a:rPr lang="en-GB" sz="2000" b="1" dirty="0"/>
              <a:t>Rapporteur: </a:t>
            </a:r>
            <a:r>
              <a:rPr lang="nl-NL" sz="1800" dirty="0"/>
              <a:t>Jose Almodovar, KPN</a:t>
            </a:r>
          </a:p>
          <a:p>
            <a:pPr>
              <a:defRPr/>
            </a:pPr>
            <a:r>
              <a:rPr lang="en-GB" sz="2000" b="1" dirty="0"/>
              <a:t>Progress made at this meeting</a:t>
            </a:r>
          </a:p>
          <a:p>
            <a:pPr marL="536575" lvl="1">
              <a:defRPr/>
            </a:pPr>
            <a:r>
              <a:rPr lang="en-GB" sz="1900" dirty="0"/>
              <a:t>SID:  </a:t>
            </a:r>
            <a:endParaRPr lang="en-GB" sz="2200" dirty="0"/>
          </a:p>
          <a:p>
            <a:pPr marL="993775" lvl="2">
              <a:defRPr/>
            </a:pPr>
            <a:r>
              <a:rPr lang="en-US" sz="1700" dirty="0"/>
              <a:t>20+ </a:t>
            </a:r>
            <a:r>
              <a:rPr lang="en-US" sz="1700" dirty="0" err="1"/>
              <a:t>pCR</a:t>
            </a:r>
            <a:r>
              <a:rPr lang="en-US" sz="1700" dirty="0"/>
              <a:t> to update the use cases have been agreed, focusing on update of KPI values, removal of the brackets/FFS/EN and further polish of the potential requirement</a:t>
            </a:r>
          </a:p>
          <a:p>
            <a:pPr marL="993775" lvl="2">
              <a:defRPr/>
            </a:pPr>
            <a:r>
              <a:rPr lang="en-US" sz="1700" dirty="0"/>
              <a:t>The TR conclusion part is added</a:t>
            </a:r>
          </a:p>
          <a:p>
            <a:pPr marL="993775" lvl="2">
              <a:defRPr/>
            </a:pPr>
            <a:r>
              <a:rPr lang="en-US" sz="1700" dirty="0"/>
              <a:t>7 </a:t>
            </a:r>
            <a:r>
              <a:rPr lang="en-US" sz="1700" dirty="0" err="1"/>
              <a:t>pCR</a:t>
            </a:r>
            <a:r>
              <a:rPr lang="en-US" sz="1700" dirty="0"/>
              <a:t> on CPR consolidation and KPI consolidation have been agreed </a:t>
            </a:r>
          </a:p>
          <a:p>
            <a:pPr marL="993775" lvl="2">
              <a:defRPr/>
            </a:pPr>
            <a:r>
              <a:rPr lang="en-US" sz="1700" dirty="0"/>
              <a:t>The new WID  is agreed.</a:t>
            </a:r>
          </a:p>
          <a:p>
            <a:pPr marL="536575" lvl="1">
              <a:defRPr/>
            </a:pPr>
            <a:r>
              <a:rPr lang="en-GB" sz="1900" dirty="0"/>
              <a:t>WID :</a:t>
            </a:r>
          </a:p>
          <a:p>
            <a:pPr marL="993775" lvl="2">
              <a:defRPr/>
            </a:pPr>
            <a:r>
              <a:rPr lang="en-GB" sz="1500" dirty="0"/>
              <a:t> </a:t>
            </a:r>
            <a:r>
              <a:rPr lang="en-US" sz="1700" dirty="0"/>
              <a:t>The WID is agreed</a:t>
            </a:r>
          </a:p>
          <a:p>
            <a:pPr marL="993775" lvl="2">
              <a:defRPr/>
            </a:pPr>
            <a:r>
              <a:rPr lang="en-US" sz="1700" dirty="0"/>
              <a:t>The Skeleton of the TS is agreed</a:t>
            </a:r>
          </a:p>
          <a:p>
            <a:pPr marL="993775" lvl="2">
              <a:defRPr/>
            </a:pPr>
            <a:r>
              <a:rPr lang="en-US" sz="1700" dirty="0"/>
              <a:t>Scope, overview of the TS added</a:t>
            </a:r>
          </a:p>
          <a:p>
            <a:pPr marL="993775" lvl="2">
              <a:defRPr/>
            </a:pPr>
            <a:r>
              <a:rPr lang="en-US" sz="1700" dirty="0"/>
              <a:t>Functional service requirements of Ambient IoT added</a:t>
            </a:r>
          </a:p>
          <a:p>
            <a:pPr marL="993775" lvl="2">
              <a:defRPr/>
            </a:pPr>
            <a:r>
              <a:rPr lang="en-US" sz="1700" dirty="0"/>
              <a:t>Functional performance requirements of Ambient IoT  added.</a:t>
            </a:r>
          </a:p>
          <a:p>
            <a:pPr marL="307975" lvl="1" indent="0">
              <a:buNone/>
              <a:defRPr/>
            </a:pPr>
            <a:endParaRPr lang="en-GB" sz="1200" dirty="0"/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None/>
            </a:pPr>
            <a:endParaRPr lang="nl-NL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3F06371-8247-4EEB-A24B-A06C3540FEC5}"/>
              </a:ext>
            </a:extLst>
          </p:cNvPr>
          <p:cNvSpPr txBox="1">
            <a:spLocks/>
          </p:cNvSpPr>
          <p:nvPr/>
        </p:nvSpPr>
        <p:spPr>
          <a:xfrm>
            <a:off x="6385845" y="2429935"/>
            <a:ext cx="5228723" cy="4200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000" b="1" dirty="0"/>
              <a:t>Controversial or Open issues from this meeting</a:t>
            </a:r>
          </a:p>
          <a:p>
            <a:pPr marL="536575" lvl="1">
              <a:defRPr/>
            </a:pPr>
            <a:r>
              <a:rPr lang="en-US" sz="1600" dirty="0"/>
              <a:t>None</a:t>
            </a:r>
          </a:p>
          <a:p>
            <a:endParaRPr lang="nl-NL" sz="2000" b="1" dirty="0"/>
          </a:p>
          <a:p>
            <a:endParaRPr lang="nl-NL" sz="2000" b="1" dirty="0"/>
          </a:p>
          <a:p>
            <a:r>
              <a:rPr lang="nl-NL" sz="2000" b="1" dirty="0"/>
              <a:t>Planning for next meetings</a:t>
            </a:r>
          </a:p>
          <a:p>
            <a:pPr marL="536575" lvl="1"/>
            <a:r>
              <a:rPr lang="en-US" sz="1600" dirty="0"/>
              <a:t>SA1#104 (11/2023): 100%</a:t>
            </a:r>
          </a:p>
          <a:p>
            <a:pPr marL="536575" lvl="1" indent="0">
              <a:buNone/>
            </a:pPr>
            <a:r>
              <a:rPr lang="en-US" sz="1600" dirty="0"/>
              <a:t>Remarks: Finalize </a:t>
            </a:r>
            <a:r>
              <a:rPr lang="en-US" altLang="zh-CN" sz="1600" dirty="0"/>
              <a:t>CPR and KPI consolidation</a:t>
            </a:r>
          </a:p>
          <a:p>
            <a:pPr marL="536575" lvl="1" indent="0">
              <a:buNone/>
            </a:pPr>
            <a:endParaRPr lang="nl-NL" sz="1200" dirty="0"/>
          </a:p>
          <a:p>
            <a:pPr marL="228600" lvl="1">
              <a:spcBef>
                <a:spcPts val="1000"/>
              </a:spcBef>
            </a:pPr>
            <a:r>
              <a:rPr lang="en-US" sz="2000" b="1" dirty="0"/>
              <a:t>Actions before next meeting</a:t>
            </a:r>
            <a:endParaRPr lang="nl-NL" sz="2000" b="1" dirty="0"/>
          </a:p>
          <a:p>
            <a:pPr marL="536575" lvl="1"/>
            <a:r>
              <a:rPr lang="en-GB" sz="1600" dirty="0"/>
              <a:t>Email discussions, conference calls.</a:t>
            </a:r>
          </a:p>
          <a:p>
            <a:pPr marL="457200" lvl="1" indent="0">
              <a:buNone/>
            </a:pPr>
            <a:endParaRPr lang="nl-NL" sz="1600" dirty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5DD0B95-1495-4BF3-BECB-DAF1C02AEBC1}"/>
              </a:ext>
            </a:extLst>
          </p:cNvPr>
          <p:cNvSpPr/>
          <p:nvPr/>
        </p:nvSpPr>
        <p:spPr>
          <a:xfrm>
            <a:off x="347800" y="2429935"/>
            <a:ext cx="5793530" cy="4331813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8B376C7-EA25-4B74-9474-FA2EF00810C5}"/>
              </a:ext>
            </a:extLst>
          </p:cNvPr>
          <p:cNvSpPr/>
          <p:nvPr/>
        </p:nvSpPr>
        <p:spPr>
          <a:xfrm>
            <a:off x="6347583" y="2387600"/>
            <a:ext cx="5305249" cy="4331814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026" name="Picture 2" descr="3rd Generation Partnership Project 3GPP Logo PNG Vector (AI ...">
            <a:extLst>
              <a:ext uri="{FF2B5EF4-FFF2-40B4-BE49-F238E27FC236}">
                <a16:creationId xmlns:a16="http://schemas.microsoft.com/office/drawing/2014/main" id="{E55B9346-25E9-4D69-9F44-E938D1AC0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255" y="138587"/>
            <a:ext cx="1967467" cy="102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84CB8997-FD2B-41B6-80D7-79D46F1D71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1477656"/>
              </p:ext>
            </p:extLst>
          </p:nvPr>
        </p:nvGraphicFramePr>
        <p:xfrm>
          <a:off x="347800" y="1320226"/>
          <a:ext cx="11305032" cy="97424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47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095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80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47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84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12781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8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SID/WID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2925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950004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Study on Ambient power-enabled Internet of Things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FS_AmbientIoT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SP-220085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95%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TR for approval</a:t>
                      </a:r>
                      <a:endParaRPr lang="en-GB" sz="12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347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1010024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Ambient power-enabled Internet of Things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AmbientIoT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12/12/2023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sng" strike="noStrike" kern="1200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SP-231016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for information</a:t>
                      </a:r>
                      <a:endParaRPr lang="en-GB" sz="12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919897442"/>
                  </a:ext>
                </a:extLst>
              </a:tr>
            </a:tbl>
          </a:graphicData>
        </a:graphic>
      </p:graphicFrame>
      <p:sp>
        <p:nvSpPr>
          <p:cNvPr id="11" name="Speech Bubble: Rectangle with Corners Rounded 10">
            <a:extLst>
              <a:ext uri="{FF2B5EF4-FFF2-40B4-BE49-F238E27FC236}">
                <a16:creationId xmlns:a16="http://schemas.microsoft.com/office/drawing/2014/main" id="{891C8249-0135-4527-BC0B-6CADF04BF7C8}"/>
              </a:ext>
            </a:extLst>
          </p:cNvPr>
          <p:cNvSpPr/>
          <p:nvPr/>
        </p:nvSpPr>
        <p:spPr>
          <a:xfrm>
            <a:off x="2567208" y="6123314"/>
            <a:ext cx="9420514" cy="581080"/>
          </a:xfrm>
          <a:prstGeom prst="wedgeRoundRectCallout">
            <a:avLst>
              <a:gd name="adj1" fmla="val -35766"/>
              <a:gd name="adj2" fmla="val -260578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dirty="0"/>
              <a:t>Provide a </a:t>
            </a:r>
            <a:r>
              <a:rPr lang="en-US" sz="1100" b="1" u="sng" dirty="0"/>
              <a:t>short technical description </a:t>
            </a:r>
            <a:r>
              <a:rPr lang="en-US" sz="1100" dirty="0"/>
              <a:t>of what was agreed</a:t>
            </a:r>
            <a:r>
              <a:rPr lang="en-US" sz="1100" b="1" u="sng" dirty="0"/>
              <a:t> (on terminology, example of use cases, …)</a:t>
            </a:r>
            <a:r>
              <a:rPr lang="en-US" sz="1100" dirty="0"/>
              <a:t>. The text also serves as input for the SA1 report to SA plenary. </a:t>
            </a:r>
            <a:r>
              <a:rPr lang="en-US" sz="1100" b="1" u="sng" dirty="0"/>
              <a:t>No need to list </a:t>
            </a:r>
            <a:r>
              <a:rPr lang="en-US" sz="1100" b="1" u="sng" dirty="0" err="1"/>
              <a:t>tdoc</a:t>
            </a:r>
            <a:r>
              <a:rPr lang="en-US" sz="1100" b="1" u="sng" dirty="0"/>
              <a:t> numbers</a:t>
            </a:r>
            <a:r>
              <a:rPr lang="en-US" sz="1100" dirty="0"/>
              <a:t>. </a:t>
            </a:r>
          </a:p>
        </p:txBody>
      </p:sp>
      <p:sp>
        <p:nvSpPr>
          <p:cNvPr id="12" name="Speech Bubble: Rectangle with Corners Rounded 11">
            <a:extLst>
              <a:ext uri="{FF2B5EF4-FFF2-40B4-BE49-F238E27FC236}">
                <a16:creationId xmlns:a16="http://schemas.microsoft.com/office/drawing/2014/main" id="{638797E8-90B3-4C20-9E47-3518E24DEE91}"/>
              </a:ext>
            </a:extLst>
          </p:cNvPr>
          <p:cNvSpPr/>
          <p:nvPr/>
        </p:nvSpPr>
        <p:spPr>
          <a:xfrm>
            <a:off x="80318" y="100516"/>
            <a:ext cx="2707236" cy="352876"/>
          </a:xfrm>
          <a:prstGeom prst="wedgeRoundRectCallout">
            <a:avLst>
              <a:gd name="adj1" fmla="val -40407"/>
              <a:gd name="adj2" fmla="val 403442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dirty="0"/>
              <a:t>Copy-paste the 6 first fields from slide 6 </a:t>
            </a:r>
          </a:p>
        </p:txBody>
      </p:sp>
      <p:sp>
        <p:nvSpPr>
          <p:cNvPr id="13" name="Speech Bubble: Rectangle with Corners Rounded 12">
            <a:extLst>
              <a:ext uri="{FF2B5EF4-FFF2-40B4-BE49-F238E27FC236}">
                <a16:creationId xmlns:a16="http://schemas.microsoft.com/office/drawing/2014/main" id="{70C58561-0480-40D5-9689-E1553069F34E}"/>
              </a:ext>
            </a:extLst>
          </p:cNvPr>
          <p:cNvSpPr/>
          <p:nvPr/>
        </p:nvSpPr>
        <p:spPr>
          <a:xfrm>
            <a:off x="7193280" y="633074"/>
            <a:ext cx="2330052" cy="744642"/>
          </a:xfrm>
          <a:prstGeom prst="wedgeRoundRectCallout">
            <a:avLst>
              <a:gd name="adj1" fmla="val 73222"/>
              <a:gd name="adj2" fmla="val 106367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NL" sz="1100" dirty="0"/>
              <a:t>If new target date, write </a:t>
            </a:r>
            <a:r>
              <a:rPr lang="en-GB" sz="1100" dirty="0"/>
              <a:t>“New target: dd/mm/</a:t>
            </a:r>
            <a:r>
              <a:rPr lang="en-GB" sz="1100" dirty="0" err="1"/>
              <a:t>yyyy</a:t>
            </a:r>
            <a:r>
              <a:rPr lang="en-GB" sz="1100" dirty="0"/>
              <a:t>” </a:t>
            </a:r>
          </a:p>
          <a:p>
            <a:pPr algn="ctr"/>
            <a:r>
              <a:rPr lang="en-GB" sz="1100" dirty="0"/>
              <a:t>If TR is sent to plenary: “TR for info/approval”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C1C5BF6-566F-4CA0-A126-AD864795248A}"/>
              </a:ext>
            </a:extLst>
          </p:cNvPr>
          <p:cNvSpPr txBox="1"/>
          <p:nvPr/>
        </p:nvSpPr>
        <p:spPr>
          <a:xfrm>
            <a:off x="2833127" y="-50697"/>
            <a:ext cx="881465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400" dirty="0">
                <a:solidFill>
                  <a:srgbClr val="FF0000"/>
                </a:solidFill>
              </a:rPr>
              <a:t>Example “FS + Norm” – DELETE SLIDE </a:t>
            </a:r>
          </a:p>
        </p:txBody>
      </p:sp>
    </p:spTree>
    <p:extLst>
      <p:ext uri="{BB962C8B-B14F-4D97-AF65-F5344CB8AC3E}">
        <p14:creationId xmlns:p14="http://schemas.microsoft.com/office/powerpoint/2010/main" val="33160012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4D4A67-7D5C-46AE-965B-A6C2CE7DB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3944" y="492690"/>
            <a:ext cx="10515600" cy="1194109"/>
          </a:xfrm>
        </p:spPr>
        <p:txBody>
          <a:bodyPr/>
          <a:lstStyle/>
          <a:p>
            <a:r>
              <a:rPr lang="en-GB" b="1" dirty="0"/>
              <a:t>List of all SA1 ongoing Work Items (1/2)</a:t>
            </a:r>
            <a:endParaRPr lang="nl-NL" b="1" dirty="0"/>
          </a:p>
        </p:txBody>
      </p:sp>
      <p:pic>
        <p:nvPicPr>
          <p:cNvPr id="1026" name="Picture 2" descr="3rd Generation Partnership Project 3GPP Logo PNG Vector (AI ...">
            <a:extLst>
              <a:ext uri="{FF2B5EF4-FFF2-40B4-BE49-F238E27FC236}">
                <a16:creationId xmlns:a16="http://schemas.microsoft.com/office/drawing/2014/main" id="{E55B9346-25E9-4D69-9F44-E938D1AC0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4111" y="138587"/>
            <a:ext cx="1663611" cy="870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D565EA47-4EB6-4B37-8B0C-624AA1A870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084804"/>
              </p:ext>
            </p:extLst>
          </p:nvPr>
        </p:nvGraphicFramePr>
        <p:xfrm>
          <a:off x="339651" y="1431648"/>
          <a:ext cx="11361952" cy="520134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7140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952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41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929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159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323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1660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13853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73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950003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1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Integrated Sensing and Communication 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FS_Sensing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09/09/2023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SP-220717</a:t>
                      </a:r>
                      <a:endParaRPr lang="en-GB" sz="16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2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2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4267995713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1000026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Integrated Sensing and Communication 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Sensing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SP-230750</a:t>
                      </a:r>
                      <a:endParaRPr lang="en-GB" sz="16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2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2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2617553613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950004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1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Ambient power-enabled Internet of Things 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FS_AmbientIoT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5"/>
                        </a:rPr>
                        <a:t>SP-220085</a:t>
                      </a:r>
                      <a:endParaRPr lang="en-GB" sz="16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2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2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3410864316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950005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1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Localized Mobile Metaverse Services 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FS_Metaverse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09/09/2023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6"/>
                        </a:rPr>
                        <a:t>SP-220353</a:t>
                      </a:r>
                      <a:endParaRPr lang="en-GB" sz="16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2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2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3056666093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1000028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Mobile Metaverse Services 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Metaverse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7"/>
                        </a:rPr>
                        <a:t>SP-230509</a:t>
                      </a:r>
                      <a:endParaRPr lang="en-GB" sz="16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2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2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75029031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950006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1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Network Sharing Aspects 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FS_NetShare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09/09/2023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8"/>
                        </a:rPr>
                        <a:t>SP-220087</a:t>
                      </a:r>
                      <a:endParaRPr lang="en-GB" sz="16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2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2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3936403147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1000029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Indirect Network Sharing 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NetShare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9"/>
                        </a:rPr>
                        <a:t>SP-230511</a:t>
                      </a:r>
                      <a:endParaRPr lang="en-GB" sz="16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2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2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421200281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950007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1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FRMCS Phase 5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FS_FRMCS_Ph5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0"/>
                        </a:rPr>
                        <a:t>SP-220437</a:t>
                      </a:r>
                      <a:endParaRPr lang="en-GB" sz="16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2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2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2526354162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1000031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FRMCS Phase 5 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FRMCS_Ph5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50%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1"/>
                        </a:rPr>
                        <a:t>SP-230512</a:t>
                      </a:r>
                      <a:endParaRPr lang="en-GB" sz="16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2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2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234963099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950008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AI/ML Model Transfer Phase2 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FS_AIML_MT_Ph2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09/09/2023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2"/>
                        </a:rPr>
                        <a:t>SP-220439</a:t>
                      </a:r>
                      <a:endParaRPr lang="en-GB" sz="16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2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2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3656602939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1000030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1600" b="1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AI/ML Model Transfer Phase 2 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AIML_MT_Ph2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3"/>
                        </a:rPr>
                        <a:t>SP-230514</a:t>
                      </a:r>
                      <a:endParaRPr lang="en-GB" sz="16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2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2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2461769653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960016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satellite access - Phase 3 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FS_5GSAT_Ph3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09/09/2023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4"/>
                        </a:rPr>
                        <a:t>SP-220679</a:t>
                      </a:r>
                      <a:endParaRPr lang="en-GB" sz="16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2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2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412483701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1000024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Satellite access Phase 3 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5GSAT_Ph3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5"/>
                        </a:rPr>
                        <a:t>SP-230516</a:t>
                      </a:r>
                      <a:endParaRPr lang="en-GB" sz="16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2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2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2235952451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960017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UAV Phase 3 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FS_UAV_Ph3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09/09/2023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6"/>
                        </a:rPr>
                        <a:t>SP-220954</a:t>
                      </a:r>
                      <a:endParaRPr lang="en-GB" sz="16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2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2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4200273321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1000032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Uncrewed Aerial System Phase 3 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UAS_Ph3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7"/>
                        </a:rPr>
                        <a:t>SP-230518</a:t>
                      </a:r>
                      <a:endParaRPr lang="en-GB" sz="16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2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2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274353207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960018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Upper layer traffic steering, switching and split over dual 3GPP access 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FS_DualSteer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09/09/2023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8"/>
                        </a:rPr>
                        <a:t>SP-220445</a:t>
                      </a:r>
                      <a:endParaRPr lang="en-GB" sz="16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2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2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946058750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6C2EB858-05B9-48D3-B8A2-482E7A8A8E0F}"/>
              </a:ext>
            </a:extLst>
          </p:cNvPr>
          <p:cNvSpPr txBox="1"/>
          <p:nvPr/>
        </p:nvSpPr>
        <p:spPr>
          <a:xfrm>
            <a:off x="3622890" y="138587"/>
            <a:ext cx="339227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400" dirty="0">
                <a:solidFill>
                  <a:srgbClr val="FF0000"/>
                </a:solidFill>
              </a:rPr>
              <a:t>DELETE SLIDE </a:t>
            </a:r>
          </a:p>
        </p:txBody>
      </p:sp>
    </p:spTree>
    <p:extLst>
      <p:ext uri="{BB962C8B-B14F-4D97-AF65-F5344CB8AC3E}">
        <p14:creationId xmlns:p14="http://schemas.microsoft.com/office/powerpoint/2010/main" val="18842283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4D4A67-7D5C-46AE-965B-A6C2CE7DB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0515600" cy="694944"/>
          </a:xfrm>
        </p:spPr>
        <p:txBody>
          <a:bodyPr/>
          <a:lstStyle/>
          <a:p>
            <a:r>
              <a:rPr lang="en-GB" b="1" dirty="0"/>
              <a:t>List of all SA1 ongoing Work Items (2/2)</a:t>
            </a:r>
            <a:endParaRPr lang="nl-NL" b="1" dirty="0"/>
          </a:p>
        </p:txBody>
      </p:sp>
      <p:pic>
        <p:nvPicPr>
          <p:cNvPr id="1026" name="Picture 2" descr="3rd Generation Partnership Project 3GPP Logo PNG Vector (AI ...">
            <a:extLst>
              <a:ext uri="{FF2B5EF4-FFF2-40B4-BE49-F238E27FC236}">
                <a16:creationId xmlns:a16="http://schemas.microsoft.com/office/drawing/2014/main" id="{E55B9346-25E9-4D69-9F44-E938D1AC0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4111" y="138587"/>
            <a:ext cx="1663611" cy="870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D565EA47-4EB6-4B37-8B0C-624AA1A870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1322929"/>
              </p:ext>
            </p:extLst>
          </p:nvPr>
        </p:nvGraphicFramePr>
        <p:xfrm>
          <a:off x="327459" y="687936"/>
          <a:ext cx="11361952" cy="583908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7140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952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41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929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159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2018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879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13853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73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 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960019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1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Energy Efficiency as service criteria 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FS_EnergyServ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09/09/2023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SP-230235</a:t>
                      </a:r>
                      <a:endParaRPr lang="en-GB" sz="14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1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2419153142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1000033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Energy Efficiency as Service Criteria 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EnergyServ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75%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SP-230520</a:t>
                      </a:r>
                      <a:endParaRPr lang="en-GB" sz="14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1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2763386972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960020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Network of Service Robots with Ambient Intelligence 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FS_SOBOT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5"/>
                        </a:rPr>
                        <a:t>SP-220447</a:t>
                      </a:r>
                      <a:endParaRPr lang="en-GB" sz="14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1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216176174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960015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roaming value added services 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FS_RVAS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12/12/2022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6"/>
                        </a:rPr>
                        <a:t>SP-220442</a:t>
                      </a:r>
                      <a:endParaRPr lang="en-GB" sz="14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1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3702704012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990051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Roaming Value-Added Services 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RVAS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03/03/2023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7"/>
                        </a:rPr>
                        <a:t>SP-230231</a:t>
                      </a:r>
                      <a:endParaRPr lang="en-GB" sz="14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1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2282234766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850044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Supporting of Railway Smart Station Services 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FS_RAILSS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08/09/2022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8"/>
                        </a:rPr>
                        <a:t>SP-190838</a:t>
                      </a:r>
                      <a:endParaRPr lang="en-GB" sz="14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1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4214661156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990053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Interconnect of SNPN 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FS_ISN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60%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9"/>
                        </a:rPr>
                        <a:t>SP-230236</a:t>
                      </a:r>
                      <a:endParaRPr lang="en-GB" sz="14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1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678443779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990052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Supporting UE Mobility for XR Services 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XRMobility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06/06/2023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0"/>
                        </a:rPr>
                        <a:t>SP-230233</a:t>
                      </a:r>
                      <a:endParaRPr lang="en-GB" sz="14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1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4292284608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990050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Edge Computing for Industrial Scenarios 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EDGINDUS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03/03/2023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1"/>
                        </a:rPr>
                        <a:t>SP-230229</a:t>
                      </a:r>
                      <a:endParaRPr lang="en-GB" sz="14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1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2369501267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990049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PS Data Off for IMS Data Channel Service 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IMSDCDataOff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03/03/2023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2"/>
                        </a:rPr>
                        <a:t>SP-230227</a:t>
                      </a:r>
                      <a:endParaRPr lang="en-GB" sz="14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1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2036471042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970044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Multi-path relay 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MultiRelay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19/09/2022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3"/>
                        </a:rPr>
                        <a:t>SP-220943</a:t>
                      </a:r>
                      <a:endParaRPr lang="en-GB" sz="14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1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3547161389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970043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Interworking of Non-3GPP Digital Terrestrial Broadcast Networks with 5GS Multicast Broadcast Services 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DTT4MBS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19/09/2022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4"/>
                        </a:rPr>
                        <a:t>SP-220941</a:t>
                      </a:r>
                      <a:endParaRPr lang="en-GB" sz="14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1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817996857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970042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MPS for Messaging services 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MPS4msg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19/09/2022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5"/>
                        </a:rPr>
                        <a:t>SP-220939</a:t>
                      </a:r>
                      <a:endParaRPr lang="en-GB" sz="14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1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718635934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970041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Minimization of Service Interruption During Core Network Failure Phase 2 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MINT_Ph2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19/09/2022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6"/>
                        </a:rPr>
                        <a:t>SP-220992</a:t>
                      </a:r>
                      <a:endParaRPr lang="en-GB" sz="14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1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3679592839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980108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Measurement Data Collection 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MeasureData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20/12/2022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7"/>
                        </a:rPr>
                        <a:t>SP-221263</a:t>
                      </a:r>
                      <a:endParaRPr lang="en-GB" sz="14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1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811288127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1000025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UE-to-UE multi-hop relay 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UEMHopRelay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06/06/2023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8"/>
                        </a:rPr>
                        <a:t>SP-230521</a:t>
                      </a:r>
                      <a:endParaRPr lang="en-GB" sz="14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1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3754018582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1010025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Local traffic routing for multi-access UE 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LTR_MA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09/09/2023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9"/>
                        </a:rPr>
                        <a:t>SP-231035</a:t>
                      </a:r>
                      <a:endParaRPr lang="en-GB" sz="14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1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3620649961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1010022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Edge Computing Considering the Operational Needs of Service Hosting Environment 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EdgeOpNeeds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09/09/2023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20"/>
                        </a:rPr>
                        <a:t>SP-231037</a:t>
                      </a:r>
                      <a:endParaRPr lang="en-GB" sz="14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1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3821726036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1000027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NPN security considerations 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SecNPN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06/06/2023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21"/>
                        </a:rPr>
                        <a:t>SP-230523</a:t>
                      </a:r>
                      <a:endParaRPr lang="en-GB" sz="14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1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3630779223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6C2EB858-05B9-48D3-B8A2-482E7A8A8E0F}"/>
              </a:ext>
            </a:extLst>
          </p:cNvPr>
          <p:cNvSpPr txBox="1"/>
          <p:nvPr/>
        </p:nvSpPr>
        <p:spPr>
          <a:xfrm>
            <a:off x="9060522" y="0"/>
            <a:ext cx="339227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400" dirty="0">
                <a:solidFill>
                  <a:srgbClr val="FF0000"/>
                </a:solidFill>
              </a:rPr>
              <a:t>DELETE SLIDE </a:t>
            </a:r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28D8065F-9A9C-88BF-645C-31B0C12724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132" y="6519446"/>
            <a:ext cx="1141754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GB" altLang="en-US" sz="1600" dirty="0"/>
              <a:t>For more information, see the full Work Plan at: </a:t>
            </a:r>
            <a:r>
              <a:rPr lang="en-GB" altLang="en-US" sz="1600" dirty="0">
                <a:hlinkClick r:id="rId22"/>
              </a:rPr>
              <a:t>https://ftp.3gpp.org/information/Work_Plan</a:t>
            </a:r>
            <a:r>
              <a:rPr lang="en-GB" altLang="en-US" sz="16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92142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525EDC-557B-C4DE-AFCD-01AEE8C2A5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876984" cy="1325563"/>
          </a:xfrm>
        </p:spPr>
        <p:txBody>
          <a:bodyPr/>
          <a:lstStyle/>
          <a:p>
            <a:r>
              <a:rPr lang="en-GB" dirty="0"/>
              <a:t>Guidance to write the Work Item Status Report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6CCD6-08AC-92E8-EE17-0E73F7150C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9559" y="1535914"/>
            <a:ext cx="10904144" cy="5100276"/>
          </a:xfrm>
        </p:spPr>
        <p:txBody>
          <a:bodyPr>
            <a:normAutofit fontScale="92500" lnSpcReduction="20000"/>
          </a:bodyPr>
          <a:lstStyle/>
          <a:p>
            <a:r>
              <a:rPr lang="en-GB" dirty="0"/>
              <a:t>A Status Report shall be provided by the Rapporteur at the end of the SA1 meeting for all the ongoing (not-completed) WIDs</a:t>
            </a:r>
          </a:p>
          <a:p>
            <a:r>
              <a:rPr lang="en-GB" dirty="0"/>
              <a:t>Only the first slide has to be provided. The other slides are supporting material.</a:t>
            </a:r>
          </a:p>
          <a:p>
            <a:r>
              <a:rPr lang="en-GB" dirty="0"/>
              <a:t>About the table on the top of the template:</a:t>
            </a:r>
          </a:p>
          <a:p>
            <a:pPr lvl="1"/>
            <a:r>
              <a:rPr lang="en-GB" dirty="0"/>
              <a:t>The 6 first fields have to be a copy-paste of the information provided in the slide “List of all SA1 ongoing Work Items”</a:t>
            </a:r>
          </a:p>
          <a:p>
            <a:pPr lvl="1"/>
            <a:r>
              <a:rPr lang="en-GB" dirty="0"/>
              <a:t>The last 2 fields (in red) have to be completed by the Rapporteur</a:t>
            </a:r>
          </a:p>
          <a:p>
            <a:pPr lvl="1"/>
            <a:r>
              <a:rPr lang="en-GB" dirty="0"/>
              <a:t>This table is also used by all the other Working Groups in 3GPP</a:t>
            </a:r>
          </a:p>
          <a:p>
            <a:r>
              <a:rPr lang="en-GB" dirty="0"/>
              <a:t>Other comments:</a:t>
            </a:r>
          </a:p>
          <a:p>
            <a:pPr lvl="1"/>
            <a:r>
              <a:rPr lang="en-GB" dirty="0"/>
              <a:t>In case both a Study and the corresponding Normative work are progressing in parallel, two Status Reports have to be provided: one for the Study, one for the Normative work</a:t>
            </a:r>
          </a:p>
          <a:p>
            <a:pPr lvl="1"/>
            <a:r>
              <a:rPr lang="en-GB" dirty="0"/>
              <a:t>If the target date is changed, use the same number for the day and the month (e.g. “09/09/</a:t>
            </a:r>
            <a:r>
              <a:rPr lang="en-GB" dirty="0" err="1"/>
              <a:t>yyyy</a:t>
            </a:r>
            <a:r>
              <a:rPr lang="en-GB" dirty="0"/>
              <a:t>” or “12/12/</a:t>
            </a:r>
            <a:r>
              <a:rPr lang="en-GB" dirty="0" err="1"/>
              <a:t>yyyy</a:t>
            </a:r>
            <a:r>
              <a:rPr lang="en-GB" dirty="0"/>
              <a:t>”) as to avoid confusion in day/month order. Or just write mm/</a:t>
            </a:r>
            <a:r>
              <a:rPr lang="en-GB" dirty="0" err="1"/>
              <a:t>yyyy</a:t>
            </a:r>
            <a:r>
              <a:rPr lang="en-GB" dirty="0"/>
              <a:t>.</a:t>
            </a:r>
          </a:p>
          <a:p>
            <a:pPr lvl="1"/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2EDF64-678B-4FB9-BAF8-BF79DEA1B745}"/>
              </a:ext>
            </a:extLst>
          </p:cNvPr>
          <p:cNvSpPr txBox="1"/>
          <p:nvPr/>
        </p:nvSpPr>
        <p:spPr>
          <a:xfrm>
            <a:off x="3622890" y="138587"/>
            <a:ext cx="339227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400" dirty="0">
                <a:solidFill>
                  <a:srgbClr val="FF0000"/>
                </a:solidFill>
              </a:rPr>
              <a:t>DELETE SLIDE </a:t>
            </a:r>
          </a:p>
        </p:txBody>
      </p:sp>
    </p:spTree>
    <p:extLst>
      <p:ext uri="{BB962C8B-B14F-4D97-AF65-F5344CB8AC3E}">
        <p14:creationId xmlns:p14="http://schemas.microsoft.com/office/powerpoint/2010/main" val="4293504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375</TotalTime>
  <Words>1799</Words>
  <Application>Microsoft Office PowerPoint</Application>
  <PresentationFormat>Widescreen</PresentationFormat>
  <Paragraphs>407</Paragraphs>
  <Slides>8</Slides>
  <Notes>0</Notes>
  <HiddenSlides>6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Office Theme</vt:lpstr>
      <vt:lpstr>Template for Status Report</vt:lpstr>
      <vt:lpstr>&lt;Acronym Work item&gt; Status Report</vt:lpstr>
      <vt:lpstr>&lt;Acronym Work item&gt; Status Report</vt:lpstr>
      <vt:lpstr>FS_AmbientIoT Status Report</vt:lpstr>
      <vt:lpstr>&lt;AmbientIoT Status Report</vt:lpstr>
      <vt:lpstr>List of all SA1 ongoing Work Items (1/2)</vt:lpstr>
      <vt:lpstr>List of all SA1 ongoing Work Items (2/2)</vt:lpstr>
      <vt:lpstr>Guidance to write the Work Item Status Report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&lt;Acronym Work item&gt; Status Update</dc:title>
  <dc:creator>Almodovar Chico, J.L. (José)</dc:creator>
  <cp:lastModifiedBy>CR_CR0</cp:lastModifiedBy>
  <cp:revision>46</cp:revision>
  <dcterms:created xsi:type="dcterms:W3CDTF">2023-04-17T08:04:47Z</dcterms:created>
  <dcterms:modified xsi:type="dcterms:W3CDTF">2023-11-08T15:11:47Z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