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788" r:id="rId2"/>
    <p:sldId id="1142" r:id="rId3"/>
    <p:sldId id="1140" r:id="rId4"/>
    <p:sldId id="824" r:id="rId5"/>
    <p:sldId id="1136" r:id="rId6"/>
    <p:sldId id="1124" r:id="rId7"/>
    <p:sldId id="817" r:id="rId8"/>
    <p:sldId id="829" r:id="rId9"/>
    <p:sldId id="1126" r:id="rId10"/>
    <p:sldId id="1135" r:id="rId11"/>
    <p:sldId id="839" r:id="rId12"/>
    <p:sldId id="832" r:id="rId13"/>
    <p:sldId id="1127" r:id="rId14"/>
    <p:sldId id="837" r:id="rId15"/>
    <p:sldId id="1131" r:id="rId16"/>
    <p:sldId id="1137" r:id="rId17"/>
    <p:sldId id="833" r:id="rId18"/>
    <p:sldId id="1138" r:id="rId19"/>
    <p:sldId id="1129" r:id="rId20"/>
    <p:sldId id="1132" r:id="rId21"/>
    <p:sldId id="1139" r:id="rId22"/>
    <p:sldId id="1144" r:id="rId23"/>
    <p:sldId id="1145" r:id="rId24"/>
    <p:sldId id="1146" r:id="rId25"/>
    <p:sldId id="1202" r:id="rId26"/>
    <p:sldId id="8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3883" autoAdjust="0"/>
  </p:normalViewPr>
  <p:slideViewPr>
    <p:cSldViewPr snapToGrid="0">
      <p:cViewPr varScale="1">
        <p:scale>
          <a:sx n="159" d="100"/>
          <a:sy n="159" d="100"/>
        </p:scale>
        <p:origin x="150" y="132"/>
      </p:cViewPr>
      <p:guideLst/>
    </p:cSldViewPr>
  </p:slideViewPr>
  <p:notesTextViewPr>
    <p:cViewPr>
      <p:scale>
        <a:sx n="1" d="1"/>
        <a:sy n="1" d="1"/>
      </p:scale>
      <p:origin x="0" y="0"/>
    </p:cViewPr>
  </p:notesTextViewPr>
  <p:notesViewPr>
    <p:cSldViewPr snapToGrid="0">
      <p:cViewPr varScale="1">
        <p:scale>
          <a:sx n="49" d="100"/>
          <a:sy n="49" d="100"/>
        </p:scale>
        <p:origin x="266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www.iconfinder.com/icons/2844693/ban_battery_charge_no_notice_plug_sign_icon" TargetMode="External"/><Relationship Id="rId7" Type="http://schemas.openxmlformats.org/officeDocument/2006/relationships/hyperlink" Target="https://zh.wikipedia.org/wiki/%E8%B2%A8%E5%B9%A3" TargetMode="External"/><Relationship Id="rId2" Type="http://schemas.microsoft.com/office/2007/relationships/hdphoto" Target="../media/hdphoto1.wdp"/><Relationship Id="rId1" Type="http://schemas.openxmlformats.org/officeDocument/2006/relationships/image" Target="../media/image10.png"/><Relationship Id="rId6" Type="http://schemas.openxmlformats.org/officeDocument/2006/relationships/image" Target="../media/image12.png"/><Relationship Id="rId5" Type="http://schemas.openxmlformats.org/officeDocument/2006/relationships/hyperlink" Target="http://drbak.tistory.com/category/%ED%94%84%EB%A1%9C%EC%A0%9D%ED%8A%B8/%EC%9D%B4%EB%A1%A0" TargetMode="External"/><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hyperlink" Target="https://www.iconfinder.com/icons/2844693/ban_battery_charge_no_notice_plug_sign_icon" TargetMode="External"/><Relationship Id="rId7" Type="http://schemas.openxmlformats.org/officeDocument/2006/relationships/hyperlink" Target="https://zh.wikipedia.org/wiki/%E8%B2%A8%E5%B9%A3" TargetMode="External"/><Relationship Id="rId2" Type="http://schemas.microsoft.com/office/2007/relationships/hdphoto" Target="../media/hdphoto1.wdp"/><Relationship Id="rId1" Type="http://schemas.openxmlformats.org/officeDocument/2006/relationships/image" Target="../media/image10.png"/><Relationship Id="rId6" Type="http://schemas.openxmlformats.org/officeDocument/2006/relationships/image" Target="../media/image12.png"/><Relationship Id="rId5" Type="http://schemas.openxmlformats.org/officeDocument/2006/relationships/hyperlink" Target="http://drbak.tistory.com/category/%ED%94%84%EB%A1%9C%EC%A0%9D%ED%8A%B8/%EC%9D%B4%EB%A1%A0" TargetMode="External"/><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0D315-8FCD-459F-A0BA-1582A24D11C6}" type="doc">
      <dgm:prSet loTypeId="urn:microsoft.com/office/officeart/2005/8/layout/hList7" loCatId="list" qsTypeId="urn:microsoft.com/office/officeart/2005/8/quickstyle/simple1" qsCatId="simple" csTypeId="urn:microsoft.com/office/officeart/2005/8/colors/accent0_2" csCatId="mainScheme" phldr="1"/>
      <dgm:spPr/>
    </dgm:pt>
    <dgm:pt modelId="{45C6FCA1-3CB7-40E4-AC21-CC338EB45A75}">
      <dgm:prSet phldrT="[文本]" custT="1"/>
      <dgm:spPr/>
      <dgm:t>
        <a:bodyPr/>
        <a:lstStyle/>
        <a:p>
          <a:r>
            <a:rPr lang="en-US" altLang="zh-CN" sz="1800" dirty="0">
              <a:solidFill>
                <a:schemeClr val="tx1"/>
              </a:solidFill>
              <a:latin typeface="微软雅黑" panose="020B0503020204020204" pitchFamily="34" charset="-122"/>
              <a:ea typeface="微软雅黑" panose="020B0503020204020204" pitchFamily="34" charset="-122"/>
            </a:rPr>
            <a:t>Battery-less</a:t>
          </a:r>
        </a:p>
      </dgm:t>
    </dgm:pt>
    <dgm:pt modelId="{BDBB5F39-C7E8-4F3D-9C79-155958DDCBE0}" type="parTrans" cxnId="{08D15B4D-6372-49F6-827A-681F472826DF}">
      <dgm:prSet/>
      <dgm:spPr/>
      <dgm:t>
        <a:bodyPr/>
        <a:lstStyle/>
        <a:p>
          <a:endParaRPr lang="zh-CN" altLang="en-US"/>
        </a:p>
      </dgm:t>
    </dgm:pt>
    <dgm:pt modelId="{20BD1BB4-B1C2-426A-B9C3-E89592503888}" type="sibTrans" cxnId="{08D15B4D-6372-49F6-827A-681F472826DF}">
      <dgm:prSet/>
      <dgm:spPr/>
      <dgm:t>
        <a:bodyPr/>
        <a:lstStyle/>
        <a:p>
          <a:endParaRPr lang="zh-CN" altLang="en-US"/>
        </a:p>
      </dgm:t>
    </dgm:pt>
    <dgm:pt modelId="{6EDC91F6-FF98-4357-88BC-D69C59A90BBA}">
      <dgm:prSet phldrT="[文本]" custT="1"/>
      <dgm:spPr/>
      <dgm:t>
        <a:bodyPr/>
        <a:lstStyle/>
        <a:p>
          <a:r>
            <a:rPr lang="en-US" altLang="zh-CN" sz="1800" dirty="0">
              <a:solidFill>
                <a:schemeClr val="tx1"/>
              </a:solidFill>
              <a:latin typeface="微软雅黑" panose="020B0503020204020204" pitchFamily="34" charset="-122"/>
              <a:ea typeface="微软雅黑" panose="020B0503020204020204" pitchFamily="34" charset="-122"/>
            </a:rPr>
            <a:t>Small size</a:t>
          </a:r>
          <a:endParaRPr lang="zh-CN" altLang="en-US" sz="1800" dirty="0">
            <a:solidFill>
              <a:schemeClr val="tx1"/>
            </a:solidFill>
          </a:endParaRPr>
        </a:p>
      </dgm:t>
    </dgm:pt>
    <dgm:pt modelId="{0743EEAA-9BD6-400F-AD3B-1210B044DE16}" type="parTrans" cxnId="{B4C3C3B1-D233-4729-BD97-EA5E58AFE2DE}">
      <dgm:prSet/>
      <dgm:spPr/>
      <dgm:t>
        <a:bodyPr/>
        <a:lstStyle/>
        <a:p>
          <a:endParaRPr lang="zh-CN" altLang="en-US"/>
        </a:p>
      </dgm:t>
    </dgm:pt>
    <dgm:pt modelId="{EC485D5C-07D3-44E2-A01B-2F49095C427B}" type="sibTrans" cxnId="{B4C3C3B1-D233-4729-BD97-EA5E58AFE2DE}">
      <dgm:prSet/>
      <dgm:spPr/>
      <dgm:t>
        <a:bodyPr/>
        <a:lstStyle/>
        <a:p>
          <a:endParaRPr lang="zh-CN" altLang="en-US"/>
        </a:p>
      </dgm:t>
    </dgm:pt>
    <dgm:pt modelId="{6A844151-6713-425B-95BD-771EE25CF6DD}">
      <dgm:prSet phldrT="[文本]" custT="1"/>
      <dgm:spPr/>
      <dgm:t>
        <a:bodyPr/>
        <a:lstStyle/>
        <a:p>
          <a:r>
            <a:rPr lang="en-US" altLang="zh-CN" sz="1800" dirty="0">
              <a:solidFill>
                <a:schemeClr val="tx1"/>
              </a:solidFill>
              <a:latin typeface="微软雅黑" panose="020B0503020204020204" pitchFamily="34" charset="-122"/>
              <a:ea typeface="微软雅黑" panose="020B0503020204020204" pitchFamily="34" charset="-122"/>
            </a:rPr>
            <a:t>Ultra-low cost</a:t>
          </a:r>
          <a:endParaRPr lang="zh-CN" altLang="en-US" sz="1800" dirty="0">
            <a:solidFill>
              <a:schemeClr val="tx1"/>
            </a:solidFill>
          </a:endParaRPr>
        </a:p>
      </dgm:t>
    </dgm:pt>
    <dgm:pt modelId="{E46A06D3-8998-44BD-A0C8-691AE7E8BD3F}" type="parTrans" cxnId="{786B01D3-3B5D-4F54-B974-9F199C2E51FD}">
      <dgm:prSet/>
      <dgm:spPr/>
      <dgm:t>
        <a:bodyPr/>
        <a:lstStyle/>
        <a:p>
          <a:endParaRPr lang="zh-CN" altLang="en-US"/>
        </a:p>
      </dgm:t>
    </dgm:pt>
    <dgm:pt modelId="{2ACEE89E-4E79-4C56-83B3-0F6B0228D18E}" type="sibTrans" cxnId="{786B01D3-3B5D-4F54-B974-9F199C2E51FD}">
      <dgm:prSet/>
      <dgm:spPr/>
      <dgm:t>
        <a:bodyPr/>
        <a:lstStyle/>
        <a:p>
          <a:endParaRPr lang="zh-CN" altLang="en-US"/>
        </a:p>
      </dgm:t>
    </dgm:pt>
    <dgm:pt modelId="{31C6C0C5-3C4C-4CB0-9F23-4080B8043F22}" type="pres">
      <dgm:prSet presAssocID="{DE80D315-8FCD-459F-A0BA-1582A24D11C6}" presName="Name0" presStyleCnt="0">
        <dgm:presLayoutVars>
          <dgm:dir/>
          <dgm:resizeHandles val="exact"/>
        </dgm:presLayoutVars>
      </dgm:prSet>
      <dgm:spPr/>
    </dgm:pt>
    <dgm:pt modelId="{3040AE6B-CF4B-491E-A468-06818C9B993A}" type="pres">
      <dgm:prSet presAssocID="{DE80D315-8FCD-459F-A0BA-1582A24D11C6}" presName="fgShape" presStyleLbl="fgShp" presStyleIdx="0" presStyleCnt="1"/>
      <dgm:spPr/>
    </dgm:pt>
    <dgm:pt modelId="{54FF0EB8-A4BA-4F0C-B62E-FF8BA7EE307A}" type="pres">
      <dgm:prSet presAssocID="{DE80D315-8FCD-459F-A0BA-1582A24D11C6}" presName="linComp" presStyleCnt="0"/>
      <dgm:spPr/>
    </dgm:pt>
    <dgm:pt modelId="{895148CA-518C-4C7F-9BBC-7BA515A27771}" type="pres">
      <dgm:prSet presAssocID="{45C6FCA1-3CB7-40E4-AC21-CC338EB45A75}" presName="compNode" presStyleCnt="0"/>
      <dgm:spPr/>
    </dgm:pt>
    <dgm:pt modelId="{89B4CE9A-9576-4A3B-A8D0-69CD43122BF4}" type="pres">
      <dgm:prSet presAssocID="{45C6FCA1-3CB7-40E4-AC21-CC338EB45A75}" presName="bkgdShape" presStyleLbl="node1" presStyleIdx="0" presStyleCnt="3"/>
      <dgm:spPr/>
    </dgm:pt>
    <dgm:pt modelId="{2AC6CF55-2CB3-460D-8DCF-8BEF6A62A24A}" type="pres">
      <dgm:prSet presAssocID="{45C6FCA1-3CB7-40E4-AC21-CC338EB45A75}" presName="nodeTx" presStyleLbl="node1" presStyleIdx="0" presStyleCnt="3">
        <dgm:presLayoutVars>
          <dgm:bulletEnabled val="1"/>
        </dgm:presLayoutVars>
      </dgm:prSet>
      <dgm:spPr/>
    </dgm:pt>
    <dgm:pt modelId="{20E4AE80-34A2-404A-B5F7-F85765614354}" type="pres">
      <dgm:prSet presAssocID="{45C6FCA1-3CB7-40E4-AC21-CC338EB45A75}" presName="invisiNode" presStyleLbl="node1" presStyleIdx="0" presStyleCnt="3"/>
      <dgm:spPr/>
    </dgm:pt>
    <dgm:pt modelId="{8EC884F2-F2C4-4BD3-A67F-6F738969DB91}" type="pres">
      <dgm:prSet presAssocID="{45C6FCA1-3CB7-40E4-AC21-CC338EB45A75}" presName="imagNode" presStyleLbl="fgImgPlace1" presStyleIdx="0" presStyleCnt="3"/>
      <dgm:spPr>
        <a:blipFill>
          <a:blip xmlns:r="http://schemas.openxmlformats.org/officeDocument/2006/relationships"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saturation sat="1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dgm:spPr>
    </dgm:pt>
    <dgm:pt modelId="{157A43A6-CE1A-410A-8912-E8C27691BB17}" type="pres">
      <dgm:prSet presAssocID="{20BD1BB4-B1C2-426A-B9C3-E89592503888}" presName="sibTrans" presStyleLbl="sibTrans2D1" presStyleIdx="0" presStyleCnt="0"/>
      <dgm:spPr/>
    </dgm:pt>
    <dgm:pt modelId="{DB2D83CF-F664-4061-87C2-48C0C40CC305}" type="pres">
      <dgm:prSet presAssocID="{6EDC91F6-FF98-4357-88BC-D69C59A90BBA}" presName="compNode" presStyleCnt="0"/>
      <dgm:spPr/>
    </dgm:pt>
    <dgm:pt modelId="{23F2A309-149E-4EFB-8F70-EAA072A96424}" type="pres">
      <dgm:prSet presAssocID="{6EDC91F6-FF98-4357-88BC-D69C59A90BBA}" presName="bkgdShape" presStyleLbl="node1" presStyleIdx="1" presStyleCnt="3"/>
      <dgm:spPr/>
    </dgm:pt>
    <dgm:pt modelId="{84FA67B0-1C35-479A-A2ED-14F03FADBED0}" type="pres">
      <dgm:prSet presAssocID="{6EDC91F6-FF98-4357-88BC-D69C59A90BBA}" presName="nodeTx" presStyleLbl="node1" presStyleIdx="1" presStyleCnt="3">
        <dgm:presLayoutVars>
          <dgm:bulletEnabled val="1"/>
        </dgm:presLayoutVars>
      </dgm:prSet>
      <dgm:spPr/>
    </dgm:pt>
    <dgm:pt modelId="{95C7AFF6-F0C7-4AEB-8E61-6A6494ECA4B4}" type="pres">
      <dgm:prSet presAssocID="{6EDC91F6-FF98-4357-88BC-D69C59A90BBA}" presName="invisiNode" presStyleLbl="node1" presStyleIdx="1" presStyleCnt="3"/>
      <dgm:spPr/>
    </dgm:pt>
    <dgm:pt modelId="{185C4D0E-487E-4814-AA55-2F6A67B0A2CA}" type="pres">
      <dgm:prSet presAssocID="{6EDC91F6-FF98-4357-88BC-D69C59A90BBA}" presName="imagNode" presStyleLbl="fgImgPlace1" presStyleIdx="1" presStyleCnt="3"/>
      <dgm:spPr>
        <a:blipFill dpi="0" rotWithShape="1">
          <a:blip xmlns:r="http://schemas.openxmlformats.org/officeDocument/2006/relationships" r:embed="rId4"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3460" r="-55460"/>
          </a:stretch>
        </a:blipFill>
      </dgm:spPr>
    </dgm:pt>
    <dgm:pt modelId="{B7D75B6E-2DC8-42BF-8F00-13EB11396719}" type="pres">
      <dgm:prSet presAssocID="{EC485D5C-07D3-44E2-A01B-2F49095C427B}" presName="sibTrans" presStyleLbl="sibTrans2D1" presStyleIdx="0" presStyleCnt="0"/>
      <dgm:spPr/>
    </dgm:pt>
    <dgm:pt modelId="{773BA24C-BF55-4445-821B-0F8652E6BE7A}" type="pres">
      <dgm:prSet presAssocID="{6A844151-6713-425B-95BD-771EE25CF6DD}" presName="compNode" presStyleCnt="0"/>
      <dgm:spPr/>
    </dgm:pt>
    <dgm:pt modelId="{4BBDEDAD-8A21-4592-AC9F-CAA30F3C9826}" type="pres">
      <dgm:prSet presAssocID="{6A844151-6713-425B-95BD-771EE25CF6DD}" presName="bkgdShape" presStyleLbl="node1" presStyleIdx="2" presStyleCnt="3" custLinFactNeighborX="4469"/>
      <dgm:spPr/>
    </dgm:pt>
    <dgm:pt modelId="{4AC9F3D7-0A53-4D61-877D-FFE7D73ADE88}" type="pres">
      <dgm:prSet presAssocID="{6A844151-6713-425B-95BD-771EE25CF6DD}" presName="nodeTx" presStyleLbl="node1" presStyleIdx="2" presStyleCnt="3">
        <dgm:presLayoutVars>
          <dgm:bulletEnabled val="1"/>
        </dgm:presLayoutVars>
      </dgm:prSet>
      <dgm:spPr/>
    </dgm:pt>
    <dgm:pt modelId="{A772A62E-1171-4E8C-BE22-8ED3CE8B2506}" type="pres">
      <dgm:prSet presAssocID="{6A844151-6713-425B-95BD-771EE25CF6DD}" presName="invisiNode" presStyleLbl="node1" presStyleIdx="2" presStyleCnt="3"/>
      <dgm:spPr/>
    </dgm:pt>
    <dgm:pt modelId="{731CE258-A6FA-4EFB-AB1F-DCDFCE6D2074}" type="pres">
      <dgm:prSet presAssocID="{6A844151-6713-425B-95BD-771EE25CF6DD}" presName="imagNode" presStyleLbl="fgImgPlace1" presStyleIdx="2" presStyleCnt="3"/>
      <dgm:spPr>
        <a:blipFill dpi="0" rotWithShape="1">
          <a:blip xmlns:r="http://schemas.openxmlformats.org/officeDocument/2006/relationships"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7000" t="-12458" r="-7000" b="4772"/>
          </a:stretch>
        </a:blipFill>
      </dgm:spPr>
    </dgm:pt>
  </dgm:ptLst>
  <dgm:cxnLst>
    <dgm:cxn modelId="{66231F0D-AA5E-48AE-AFE5-6D323BCB395A}" type="presOf" srcId="{DE80D315-8FCD-459F-A0BA-1582A24D11C6}" destId="{31C6C0C5-3C4C-4CB0-9F23-4080B8043F22}" srcOrd="0" destOrd="0" presId="urn:microsoft.com/office/officeart/2005/8/layout/hList7"/>
    <dgm:cxn modelId="{9D241B12-0853-48C7-94A8-27DA6120FB75}" type="presOf" srcId="{EC485D5C-07D3-44E2-A01B-2F49095C427B}" destId="{B7D75B6E-2DC8-42BF-8F00-13EB11396719}" srcOrd="0" destOrd="0" presId="urn:microsoft.com/office/officeart/2005/8/layout/hList7"/>
    <dgm:cxn modelId="{DCC7CF35-AE47-4689-92C8-295E21EA26FE}" type="presOf" srcId="{6EDC91F6-FF98-4357-88BC-D69C59A90BBA}" destId="{23F2A309-149E-4EFB-8F70-EAA072A96424}" srcOrd="0" destOrd="0" presId="urn:microsoft.com/office/officeart/2005/8/layout/hList7"/>
    <dgm:cxn modelId="{08D15B4D-6372-49F6-827A-681F472826DF}" srcId="{DE80D315-8FCD-459F-A0BA-1582A24D11C6}" destId="{45C6FCA1-3CB7-40E4-AC21-CC338EB45A75}" srcOrd="0" destOrd="0" parTransId="{BDBB5F39-C7E8-4F3D-9C79-155958DDCBE0}" sibTransId="{20BD1BB4-B1C2-426A-B9C3-E89592503888}"/>
    <dgm:cxn modelId="{0A58436F-7D2D-4556-81CD-EDB4DC0780F6}" type="presOf" srcId="{6A844151-6713-425B-95BD-771EE25CF6DD}" destId="{4AC9F3D7-0A53-4D61-877D-FFE7D73ADE88}" srcOrd="1" destOrd="0" presId="urn:microsoft.com/office/officeart/2005/8/layout/hList7"/>
    <dgm:cxn modelId="{B4C3C3B1-D233-4729-BD97-EA5E58AFE2DE}" srcId="{DE80D315-8FCD-459F-A0BA-1582A24D11C6}" destId="{6EDC91F6-FF98-4357-88BC-D69C59A90BBA}" srcOrd="1" destOrd="0" parTransId="{0743EEAA-9BD6-400F-AD3B-1210B044DE16}" sibTransId="{EC485D5C-07D3-44E2-A01B-2F49095C427B}"/>
    <dgm:cxn modelId="{F0027CC5-98E2-4E85-BAA5-E49C7A37FC98}" type="presOf" srcId="{45C6FCA1-3CB7-40E4-AC21-CC338EB45A75}" destId="{2AC6CF55-2CB3-460D-8DCF-8BEF6A62A24A}" srcOrd="1" destOrd="0" presId="urn:microsoft.com/office/officeart/2005/8/layout/hList7"/>
    <dgm:cxn modelId="{786B01D3-3B5D-4F54-B974-9F199C2E51FD}" srcId="{DE80D315-8FCD-459F-A0BA-1582A24D11C6}" destId="{6A844151-6713-425B-95BD-771EE25CF6DD}" srcOrd="2" destOrd="0" parTransId="{E46A06D3-8998-44BD-A0C8-691AE7E8BD3F}" sibTransId="{2ACEE89E-4E79-4C56-83B3-0F6B0228D18E}"/>
    <dgm:cxn modelId="{DE4DFED8-DDDC-4C48-B2F0-F1ECB775A0C2}" type="presOf" srcId="{45C6FCA1-3CB7-40E4-AC21-CC338EB45A75}" destId="{89B4CE9A-9576-4A3B-A8D0-69CD43122BF4}" srcOrd="0" destOrd="0" presId="urn:microsoft.com/office/officeart/2005/8/layout/hList7"/>
    <dgm:cxn modelId="{8A080EDC-8989-4097-9319-33024508B3C5}" type="presOf" srcId="{6EDC91F6-FF98-4357-88BC-D69C59A90BBA}" destId="{84FA67B0-1C35-479A-A2ED-14F03FADBED0}" srcOrd="1" destOrd="0" presId="urn:microsoft.com/office/officeart/2005/8/layout/hList7"/>
    <dgm:cxn modelId="{5D24B0DE-555D-4FF1-97CF-22C2B147C36F}" type="presOf" srcId="{6A844151-6713-425B-95BD-771EE25CF6DD}" destId="{4BBDEDAD-8A21-4592-AC9F-CAA30F3C9826}" srcOrd="0" destOrd="0" presId="urn:microsoft.com/office/officeart/2005/8/layout/hList7"/>
    <dgm:cxn modelId="{25F64EF0-9C08-45C7-A76B-ECE13C8BE7F8}" type="presOf" srcId="{20BD1BB4-B1C2-426A-B9C3-E89592503888}" destId="{157A43A6-CE1A-410A-8912-E8C27691BB17}" srcOrd="0" destOrd="0" presId="urn:microsoft.com/office/officeart/2005/8/layout/hList7"/>
    <dgm:cxn modelId="{03CA8ED0-DD8A-4EB7-8BB2-5CEDBEE7EDBC}" type="presParOf" srcId="{31C6C0C5-3C4C-4CB0-9F23-4080B8043F22}" destId="{3040AE6B-CF4B-491E-A468-06818C9B993A}" srcOrd="0" destOrd="0" presId="urn:microsoft.com/office/officeart/2005/8/layout/hList7"/>
    <dgm:cxn modelId="{75435E65-67E0-4EC9-BEDB-C64BBE06987C}" type="presParOf" srcId="{31C6C0C5-3C4C-4CB0-9F23-4080B8043F22}" destId="{54FF0EB8-A4BA-4F0C-B62E-FF8BA7EE307A}" srcOrd="1" destOrd="0" presId="urn:microsoft.com/office/officeart/2005/8/layout/hList7"/>
    <dgm:cxn modelId="{5003C73B-0653-43DB-AE2B-2F9790CE009B}" type="presParOf" srcId="{54FF0EB8-A4BA-4F0C-B62E-FF8BA7EE307A}" destId="{895148CA-518C-4C7F-9BBC-7BA515A27771}" srcOrd="0" destOrd="0" presId="urn:microsoft.com/office/officeart/2005/8/layout/hList7"/>
    <dgm:cxn modelId="{C1BA7275-F479-4788-B9B2-19F36634FCA0}" type="presParOf" srcId="{895148CA-518C-4C7F-9BBC-7BA515A27771}" destId="{89B4CE9A-9576-4A3B-A8D0-69CD43122BF4}" srcOrd="0" destOrd="0" presId="urn:microsoft.com/office/officeart/2005/8/layout/hList7"/>
    <dgm:cxn modelId="{A3224A8B-2A51-459C-AF84-9F2A41C91226}" type="presParOf" srcId="{895148CA-518C-4C7F-9BBC-7BA515A27771}" destId="{2AC6CF55-2CB3-460D-8DCF-8BEF6A62A24A}" srcOrd="1" destOrd="0" presId="urn:microsoft.com/office/officeart/2005/8/layout/hList7"/>
    <dgm:cxn modelId="{87A1252C-BDF9-4D09-9492-7156DF38B007}" type="presParOf" srcId="{895148CA-518C-4C7F-9BBC-7BA515A27771}" destId="{20E4AE80-34A2-404A-B5F7-F85765614354}" srcOrd="2" destOrd="0" presId="urn:microsoft.com/office/officeart/2005/8/layout/hList7"/>
    <dgm:cxn modelId="{44C08054-1E7E-4FC7-97B7-12ABBD8DEFAC}" type="presParOf" srcId="{895148CA-518C-4C7F-9BBC-7BA515A27771}" destId="{8EC884F2-F2C4-4BD3-A67F-6F738969DB91}" srcOrd="3" destOrd="0" presId="urn:microsoft.com/office/officeart/2005/8/layout/hList7"/>
    <dgm:cxn modelId="{A0EA540E-60A0-48E1-85E5-B946FFD6932C}" type="presParOf" srcId="{54FF0EB8-A4BA-4F0C-B62E-FF8BA7EE307A}" destId="{157A43A6-CE1A-410A-8912-E8C27691BB17}" srcOrd="1" destOrd="0" presId="urn:microsoft.com/office/officeart/2005/8/layout/hList7"/>
    <dgm:cxn modelId="{35A26A3D-C73A-4235-BEFF-E8210B41E056}" type="presParOf" srcId="{54FF0EB8-A4BA-4F0C-B62E-FF8BA7EE307A}" destId="{DB2D83CF-F664-4061-87C2-48C0C40CC305}" srcOrd="2" destOrd="0" presId="urn:microsoft.com/office/officeart/2005/8/layout/hList7"/>
    <dgm:cxn modelId="{5DE0B9E7-2E2C-4708-8D22-9CCC19A613B9}" type="presParOf" srcId="{DB2D83CF-F664-4061-87C2-48C0C40CC305}" destId="{23F2A309-149E-4EFB-8F70-EAA072A96424}" srcOrd="0" destOrd="0" presId="urn:microsoft.com/office/officeart/2005/8/layout/hList7"/>
    <dgm:cxn modelId="{3F6D9C29-280E-479A-9012-75257A882BD8}" type="presParOf" srcId="{DB2D83CF-F664-4061-87C2-48C0C40CC305}" destId="{84FA67B0-1C35-479A-A2ED-14F03FADBED0}" srcOrd="1" destOrd="0" presId="urn:microsoft.com/office/officeart/2005/8/layout/hList7"/>
    <dgm:cxn modelId="{09037D30-5C75-40BC-BED6-95E29089D3FC}" type="presParOf" srcId="{DB2D83CF-F664-4061-87C2-48C0C40CC305}" destId="{95C7AFF6-F0C7-4AEB-8E61-6A6494ECA4B4}" srcOrd="2" destOrd="0" presId="urn:microsoft.com/office/officeart/2005/8/layout/hList7"/>
    <dgm:cxn modelId="{03FC6006-F1EB-4CFF-A85A-A5CE4569568A}" type="presParOf" srcId="{DB2D83CF-F664-4061-87C2-48C0C40CC305}" destId="{185C4D0E-487E-4814-AA55-2F6A67B0A2CA}" srcOrd="3" destOrd="0" presId="urn:microsoft.com/office/officeart/2005/8/layout/hList7"/>
    <dgm:cxn modelId="{A8F4B161-6A57-465D-B27F-1DB7DCEFD265}" type="presParOf" srcId="{54FF0EB8-A4BA-4F0C-B62E-FF8BA7EE307A}" destId="{B7D75B6E-2DC8-42BF-8F00-13EB11396719}" srcOrd="3" destOrd="0" presId="urn:microsoft.com/office/officeart/2005/8/layout/hList7"/>
    <dgm:cxn modelId="{363385E5-E174-4116-8B1B-CE3831F8A012}" type="presParOf" srcId="{54FF0EB8-A4BA-4F0C-B62E-FF8BA7EE307A}" destId="{773BA24C-BF55-4445-821B-0F8652E6BE7A}" srcOrd="4" destOrd="0" presId="urn:microsoft.com/office/officeart/2005/8/layout/hList7"/>
    <dgm:cxn modelId="{A90636DF-7A00-452D-9CDF-B6E9BC452216}" type="presParOf" srcId="{773BA24C-BF55-4445-821B-0F8652E6BE7A}" destId="{4BBDEDAD-8A21-4592-AC9F-CAA30F3C9826}" srcOrd="0" destOrd="0" presId="urn:microsoft.com/office/officeart/2005/8/layout/hList7"/>
    <dgm:cxn modelId="{798FC56C-E450-4A9B-B9B0-ECC452272541}" type="presParOf" srcId="{773BA24C-BF55-4445-821B-0F8652E6BE7A}" destId="{4AC9F3D7-0A53-4D61-877D-FFE7D73ADE88}" srcOrd="1" destOrd="0" presId="urn:microsoft.com/office/officeart/2005/8/layout/hList7"/>
    <dgm:cxn modelId="{45CE70C9-62D3-408F-8680-C3902B57F70B}" type="presParOf" srcId="{773BA24C-BF55-4445-821B-0F8652E6BE7A}" destId="{A772A62E-1171-4E8C-BE22-8ED3CE8B2506}" srcOrd="2" destOrd="0" presId="urn:microsoft.com/office/officeart/2005/8/layout/hList7"/>
    <dgm:cxn modelId="{C4DD5A91-23B3-486D-BDF9-01F55C3E08B5}" type="presParOf" srcId="{773BA24C-BF55-4445-821B-0F8652E6BE7A}" destId="{731CE258-A6FA-4EFB-AB1F-DCDFCE6D2074}" srcOrd="3" destOrd="0" presId="urn:microsoft.com/office/officeart/2005/8/layout/hList7"/>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4CE9A-9576-4A3B-A8D0-69CD43122BF4}">
      <dsp:nvSpPr>
        <dsp:cNvPr id="0" name=""/>
        <dsp:cNvSpPr/>
      </dsp:nvSpPr>
      <dsp:spPr>
        <a:xfrm>
          <a:off x="721" y="0"/>
          <a:ext cx="1122499" cy="20175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solidFill>
              <a:latin typeface="微软雅黑" panose="020B0503020204020204" pitchFamily="34" charset="-122"/>
              <a:ea typeface="微软雅黑" panose="020B0503020204020204" pitchFamily="34" charset="-122"/>
            </a:rPr>
            <a:t>Battery-less</a:t>
          </a:r>
        </a:p>
      </dsp:txBody>
      <dsp:txXfrm>
        <a:off x="721" y="807035"/>
        <a:ext cx="1122499" cy="807035"/>
      </dsp:txXfrm>
    </dsp:sp>
    <dsp:sp modelId="{8EC884F2-F2C4-4BD3-A67F-6F738969DB91}">
      <dsp:nvSpPr>
        <dsp:cNvPr id="0" name=""/>
        <dsp:cNvSpPr/>
      </dsp:nvSpPr>
      <dsp:spPr>
        <a:xfrm>
          <a:off x="226042" y="121055"/>
          <a:ext cx="671857" cy="671857"/>
        </a:xfrm>
        <a:prstGeom prst="ellipse">
          <a:avLst/>
        </a:prstGeom>
        <a:blipFill>
          <a:blip xmlns:r="http://schemas.openxmlformats.org/officeDocument/2006/relationships"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saturation sat="1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F2A309-149E-4EFB-8F70-EAA072A96424}">
      <dsp:nvSpPr>
        <dsp:cNvPr id="0" name=""/>
        <dsp:cNvSpPr/>
      </dsp:nvSpPr>
      <dsp:spPr>
        <a:xfrm>
          <a:off x="1156896" y="0"/>
          <a:ext cx="1122499" cy="20175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solidFill>
              <a:latin typeface="微软雅黑" panose="020B0503020204020204" pitchFamily="34" charset="-122"/>
              <a:ea typeface="微软雅黑" panose="020B0503020204020204" pitchFamily="34" charset="-122"/>
            </a:rPr>
            <a:t>Small size</a:t>
          </a:r>
          <a:endParaRPr lang="zh-CN" altLang="en-US" sz="1800" kern="1200" dirty="0">
            <a:solidFill>
              <a:schemeClr val="tx1"/>
            </a:solidFill>
          </a:endParaRPr>
        </a:p>
      </dsp:txBody>
      <dsp:txXfrm>
        <a:off x="1156896" y="807035"/>
        <a:ext cx="1122499" cy="807035"/>
      </dsp:txXfrm>
    </dsp:sp>
    <dsp:sp modelId="{185C4D0E-487E-4814-AA55-2F6A67B0A2CA}">
      <dsp:nvSpPr>
        <dsp:cNvPr id="0" name=""/>
        <dsp:cNvSpPr/>
      </dsp:nvSpPr>
      <dsp:spPr>
        <a:xfrm>
          <a:off x="1382217" y="121055"/>
          <a:ext cx="671857" cy="671857"/>
        </a:xfrm>
        <a:prstGeom prst="ellipse">
          <a:avLst/>
        </a:prstGeom>
        <a:blipFill dpi="0" rotWithShape="1">
          <a:blip xmlns:r="http://schemas.openxmlformats.org/officeDocument/2006/relationships" r:embed="rId4"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3460" r="-5546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BDEDAD-8A21-4592-AC9F-CAA30F3C9826}">
      <dsp:nvSpPr>
        <dsp:cNvPr id="0" name=""/>
        <dsp:cNvSpPr/>
      </dsp:nvSpPr>
      <dsp:spPr>
        <a:xfrm>
          <a:off x="2313792" y="0"/>
          <a:ext cx="1122499" cy="20175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solidFill>
              <a:latin typeface="微软雅黑" panose="020B0503020204020204" pitchFamily="34" charset="-122"/>
              <a:ea typeface="微软雅黑" panose="020B0503020204020204" pitchFamily="34" charset="-122"/>
            </a:rPr>
            <a:t>Ultra-low cost</a:t>
          </a:r>
          <a:endParaRPr lang="zh-CN" altLang="en-US" sz="1800" kern="1200" dirty="0">
            <a:solidFill>
              <a:schemeClr val="tx1"/>
            </a:solidFill>
          </a:endParaRPr>
        </a:p>
      </dsp:txBody>
      <dsp:txXfrm>
        <a:off x="2313792" y="807035"/>
        <a:ext cx="1122499" cy="807035"/>
      </dsp:txXfrm>
    </dsp:sp>
    <dsp:sp modelId="{731CE258-A6FA-4EFB-AB1F-DCDFCE6D2074}">
      <dsp:nvSpPr>
        <dsp:cNvPr id="0" name=""/>
        <dsp:cNvSpPr/>
      </dsp:nvSpPr>
      <dsp:spPr>
        <a:xfrm>
          <a:off x="2538392" y="121055"/>
          <a:ext cx="671857" cy="671857"/>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7000" t="-12458" r="-7000" b="4772"/>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0AE6B-CF4B-491E-A468-06818C9B993A}">
      <dsp:nvSpPr>
        <dsp:cNvPr id="0" name=""/>
        <dsp:cNvSpPr/>
      </dsp:nvSpPr>
      <dsp:spPr>
        <a:xfrm>
          <a:off x="137451" y="1614071"/>
          <a:ext cx="3161388" cy="302638"/>
        </a:xfrm>
        <a:prstGeom prst="leftRightArrow">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C6828-C21A-4893-80E3-ECE06EB382C0}" type="datetimeFigureOut">
              <a:rPr lang="nl-NL" smtClean="0"/>
              <a:t>9-6-2023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EE83B-746E-43A6-9C5E-172FCC41D561}" type="slidenum">
              <a:rPr lang="nl-NL" smtClean="0"/>
              <a:t>‹#›</a:t>
            </a:fld>
            <a:endParaRPr lang="nl-NL"/>
          </a:p>
        </p:txBody>
      </p:sp>
    </p:spTree>
    <p:extLst>
      <p:ext uri="{BB962C8B-B14F-4D97-AF65-F5344CB8AC3E}">
        <p14:creationId xmlns:p14="http://schemas.microsoft.com/office/powerpoint/2010/main" val="25301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4EE83B-746E-43A6-9C5E-172FCC41D561}" type="slidenum">
              <a:rPr lang="nl-NL" smtClean="0"/>
              <a:t>9</a:t>
            </a:fld>
            <a:endParaRPr lang="nl-NL"/>
          </a:p>
        </p:txBody>
      </p:sp>
    </p:spTree>
    <p:extLst>
      <p:ext uri="{BB962C8B-B14F-4D97-AF65-F5344CB8AC3E}">
        <p14:creationId xmlns:p14="http://schemas.microsoft.com/office/powerpoint/2010/main" val="114750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7287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4EE83B-746E-43A6-9C5E-172FCC41D561}" type="slidenum">
              <a:rPr lang="nl-NL" smtClean="0"/>
              <a:t>18</a:t>
            </a:fld>
            <a:endParaRPr lang="nl-NL"/>
          </a:p>
        </p:txBody>
      </p:sp>
    </p:spTree>
    <p:extLst>
      <p:ext uri="{BB962C8B-B14F-4D97-AF65-F5344CB8AC3E}">
        <p14:creationId xmlns:p14="http://schemas.microsoft.com/office/powerpoint/2010/main" val="114750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4EE83B-746E-43A6-9C5E-172FCC41D561}" type="slidenum">
              <a:rPr lang="nl-NL" smtClean="0"/>
              <a:t>19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9EDE-B1ED-4087-9416-FED74F7EC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76A2CFA0-D36C-4239-804D-542E9AAECC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80425F3-2635-452A-A812-F391C838CA63}"/>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5" name="Footer Placeholder 4">
            <a:extLst>
              <a:ext uri="{FF2B5EF4-FFF2-40B4-BE49-F238E27FC236}">
                <a16:creationId xmlns:a16="http://schemas.microsoft.com/office/drawing/2014/main" id="{D872CCB8-A981-4684-8AF0-27B409223B4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6BE62BF-A493-441E-92C9-2A505ABA8816}"/>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32368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34A1-8403-43C2-A44F-8AF1D0598E06}"/>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8224D1C-AA5D-4EFB-9337-60D79B14483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0732C2C-2209-475D-AF97-A39429B27C66}"/>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5" name="Footer Placeholder 4">
            <a:extLst>
              <a:ext uri="{FF2B5EF4-FFF2-40B4-BE49-F238E27FC236}">
                <a16:creationId xmlns:a16="http://schemas.microsoft.com/office/drawing/2014/main" id="{A0C8B59B-920C-4EDF-969B-7B6FAAB2ECE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477B431-09B4-44CE-8DE6-531A767E9481}"/>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282509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DADE5-72DB-4F7A-8E12-743A9AED99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6B0C8F8-9899-40BC-A595-6B6AA66A79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8C24BFB0-C8C4-47A5-A130-883A24215C81}"/>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5" name="Footer Placeholder 4">
            <a:extLst>
              <a:ext uri="{FF2B5EF4-FFF2-40B4-BE49-F238E27FC236}">
                <a16:creationId xmlns:a16="http://schemas.microsoft.com/office/drawing/2014/main" id="{C1AC6581-22EE-4B7C-9161-44C6C40EA86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E41B13-AA7A-466C-941C-DB932E9CEBD0}"/>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34218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C376-AE66-44E7-B44A-F6D541D8626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F4EA2E3-EEB3-432A-9FAE-350878C05AB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0C4396B-B83B-484A-89E9-B0F2674659D6}"/>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5" name="Footer Placeholder 4">
            <a:extLst>
              <a:ext uri="{FF2B5EF4-FFF2-40B4-BE49-F238E27FC236}">
                <a16:creationId xmlns:a16="http://schemas.microsoft.com/office/drawing/2014/main" id="{9F1527FC-8AA0-4440-8A44-FEAA0237D7A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44452A8-7B53-451A-93CF-2125FD1DE6FE}"/>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6238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1205-B655-4957-95EE-030523F7F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4E805851-C9DC-4527-9B5E-6EA886E944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DD9475-54E8-4768-8805-A720DCE909F6}"/>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5" name="Footer Placeholder 4">
            <a:extLst>
              <a:ext uri="{FF2B5EF4-FFF2-40B4-BE49-F238E27FC236}">
                <a16:creationId xmlns:a16="http://schemas.microsoft.com/office/drawing/2014/main" id="{DF7E8CF1-BB80-4D99-94CA-9B2106C0ACF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BA6C8B9-DC3F-44DB-9B8C-4BED7B6BCAC7}"/>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279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3646-C83E-4BE4-BE70-1850327969B0}"/>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16AF6985-CA8A-4B48-A76B-4A299952996E}"/>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FC43B104-EFAC-496D-90D5-32F903C73DB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D2DFD481-7E84-4C36-80B6-013343A66BE7}"/>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6" name="Footer Placeholder 5">
            <a:extLst>
              <a:ext uri="{FF2B5EF4-FFF2-40B4-BE49-F238E27FC236}">
                <a16:creationId xmlns:a16="http://schemas.microsoft.com/office/drawing/2014/main" id="{57CD7F58-0507-4EFC-AD64-CB6C09D5963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CAAD429-E8DB-4AE6-8A91-CAF6124F5218}"/>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52889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5146-033E-4356-9FE1-5C462994F285}"/>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571DA3B8-2C0C-4195-803F-09CC80906F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48C609-9E7D-48F1-942C-5092CF3D028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13BABD7C-0ADB-45AF-AF8F-2A5D096514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77A598-C4A4-4D2D-AFC1-63160B396C0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2D966F39-97A3-4B9A-BA73-9D9903E838F3}"/>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8" name="Footer Placeholder 7">
            <a:extLst>
              <a:ext uri="{FF2B5EF4-FFF2-40B4-BE49-F238E27FC236}">
                <a16:creationId xmlns:a16="http://schemas.microsoft.com/office/drawing/2014/main" id="{46720874-D38A-4705-9AC4-F43DFC25F71F}"/>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F82E5445-7283-49C3-9211-ACE885189F1F}"/>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23328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1A99-F9D6-4472-8C01-209A93682B9C}"/>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EF8043C-4009-4CB8-912D-9BBEAF010DAA}"/>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4" name="Footer Placeholder 3">
            <a:extLst>
              <a:ext uri="{FF2B5EF4-FFF2-40B4-BE49-F238E27FC236}">
                <a16:creationId xmlns:a16="http://schemas.microsoft.com/office/drawing/2014/main" id="{1C0804D7-B0D4-4470-81A2-34BB1A22FACA}"/>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48A05A4-CDDB-4990-867A-AAC7AF9B1688}"/>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116317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58335-CE58-414F-9A42-F8C1C7BB9DBE}"/>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3" name="Footer Placeholder 2">
            <a:extLst>
              <a:ext uri="{FF2B5EF4-FFF2-40B4-BE49-F238E27FC236}">
                <a16:creationId xmlns:a16="http://schemas.microsoft.com/office/drawing/2014/main" id="{1E443D98-FC95-4ECD-B800-DBF644085EA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CC3EBA5-CC4C-4A92-8EE1-56B935A9E403}"/>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13276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6046-B8CD-4A14-BEEE-02D88339F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1E756FFC-9953-4688-BD2E-12460FEB83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39E661EA-9941-496D-96FC-38953CA4F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370841-E90F-4BC6-9922-0CBFDBFDE0F1}"/>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6" name="Footer Placeholder 5">
            <a:extLst>
              <a:ext uri="{FF2B5EF4-FFF2-40B4-BE49-F238E27FC236}">
                <a16:creationId xmlns:a16="http://schemas.microsoft.com/office/drawing/2014/main" id="{4F67B74E-7DB5-4394-8E03-4CF615A07D6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F0BBEF4-7A8D-4336-9ABC-8D687A324A03}"/>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221054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7BA8-E962-472D-B3DA-7F7ED1DBF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768C5BFC-10EF-49B9-9441-87EC41DBD7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D391CA0-2FBC-4B26-81AC-D4F40F9D6D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15243A-5CA8-47E6-B1C6-1F03253B2C2E}"/>
              </a:ext>
            </a:extLst>
          </p:cNvPr>
          <p:cNvSpPr>
            <a:spLocks noGrp="1"/>
          </p:cNvSpPr>
          <p:nvPr>
            <p:ph type="dt" sz="half" idx="10"/>
          </p:nvPr>
        </p:nvSpPr>
        <p:spPr/>
        <p:txBody>
          <a:bodyPr/>
          <a:lstStyle/>
          <a:p>
            <a:fld id="{64180EC4-4D34-4160-BFA6-817A465A1558}" type="datetimeFigureOut">
              <a:rPr lang="nl-NL" smtClean="0"/>
              <a:t>9-6-2023</a:t>
            </a:fld>
            <a:endParaRPr lang="nl-NL"/>
          </a:p>
        </p:txBody>
      </p:sp>
      <p:sp>
        <p:nvSpPr>
          <p:cNvPr id="6" name="Footer Placeholder 5">
            <a:extLst>
              <a:ext uri="{FF2B5EF4-FFF2-40B4-BE49-F238E27FC236}">
                <a16:creationId xmlns:a16="http://schemas.microsoft.com/office/drawing/2014/main" id="{57ABC26E-16CA-4AB5-BC86-22A2FC944C64}"/>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9E3604D-75E1-421A-BC10-FB565566432D}"/>
              </a:ext>
            </a:extLst>
          </p:cNvPr>
          <p:cNvSpPr>
            <a:spLocks noGrp="1"/>
          </p:cNvSpPr>
          <p:nvPr>
            <p:ph type="sldNum" sz="quarter" idx="12"/>
          </p:nvPr>
        </p:nvSpPr>
        <p:spPr>
          <a:xfrm>
            <a:off x="8610600" y="6356350"/>
            <a:ext cx="2743200" cy="365125"/>
          </a:xfrm>
          <a:prstGeom prst="rect">
            <a:avLst/>
          </a:prstGeom>
        </p:spPr>
        <p:txBody>
          <a:bodyPr/>
          <a:lstStyle/>
          <a:p>
            <a:fld id="{5C977857-18B5-45FD-A165-6D2E5CED3E2C}" type="slidenum">
              <a:rPr lang="nl-NL" smtClean="0"/>
              <a:t>‹#›</a:t>
            </a:fld>
            <a:endParaRPr lang="nl-NL"/>
          </a:p>
        </p:txBody>
      </p:sp>
    </p:spTree>
    <p:extLst>
      <p:ext uri="{BB962C8B-B14F-4D97-AF65-F5344CB8AC3E}">
        <p14:creationId xmlns:p14="http://schemas.microsoft.com/office/powerpoint/2010/main" val="354056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ADDD6-EBE0-4932-A2DA-5E0E5AA7CFEE}"/>
              </a:ext>
            </a:extLst>
          </p:cNvPr>
          <p:cNvSpPr>
            <a:spLocks noGrp="1"/>
          </p:cNvSpPr>
          <p:nvPr>
            <p:ph type="title"/>
          </p:nvPr>
        </p:nvSpPr>
        <p:spPr>
          <a:xfrm>
            <a:off x="838200" y="365125"/>
            <a:ext cx="84709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fontAlgn="base" hangingPunct="0">
              <a:spcAft>
                <a:spcPct val="0"/>
              </a:spcAft>
            </a:pPr>
            <a:r>
              <a:rPr lang="en-US" dirty="0"/>
              <a:t>Click to edit Master title style</a:t>
            </a:r>
            <a:endParaRPr lang="nl-NL" dirty="0"/>
          </a:p>
        </p:txBody>
      </p:sp>
      <p:sp>
        <p:nvSpPr>
          <p:cNvPr id="4" name="Date Placeholder 3">
            <a:extLst>
              <a:ext uri="{FF2B5EF4-FFF2-40B4-BE49-F238E27FC236}">
                <a16:creationId xmlns:a16="http://schemas.microsoft.com/office/drawing/2014/main" id="{21D199EB-B39C-4693-876D-10109E565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80EC4-4D34-4160-BFA6-817A465A1558}" type="datetimeFigureOut">
              <a:rPr lang="nl-NL" smtClean="0"/>
              <a:t>9-6-2023</a:t>
            </a:fld>
            <a:endParaRPr lang="nl-NL"/>
          </a:p>
        </p:txBody>
      </p:sp>
      <p:sp>
        <p:nvSpPr>
          <p:cNvPr id="5" name="Footer Placeholder 4">
            <a:extLst>
              <a:ext uri="{FF2B5EF4-FFF2-40B4-BE49-F238E27FC236}">
                <a16:creationId xmlns:a16="http://schemas.microsoft.com/office/drawing/2014/main" id="{9AD832AA-6E1A-4416-9012-D485276DF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pic>
        <p:nvPicPr>
          <p:cNvPr id="7" name="Picture 6" descr="3GPP_TM_RD.jpg">
            <a:extLst>
              <a:ext uri="{FF2B5EF4-FFF2-40B4-BE49-F238E27FC236}">
                <a16:creationId xmlns:a16="http://schemas.microsoft.com/office/drawing/2014/main" id="{6E4A2AA7-87FA-41D6-8DDC-E88A103A951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594851" y="249621"/>
            <a:ext cx="2001837" cy="116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82BAC74-88D2-4E60-9576-F00FB4BEF7EE}"/>
              </a:ext>
            </a:extLst>
          </p:cNvPr>
          <p:cNvSpPr txBox="1"/>
          <p:nvPr userDrawn="1"/>
        </p:nvSpPr>
        <p:spPr>
          <a:xfrm>
            <a:off x="955675" y="6420348"/>
            <a:ext cx="8496186" cy="318589"/>
          </a:xfrm>
          <a:prstGeom prst="rect">
            <a:avLst/>
          </a:prstGeom>
          <a:noFill/>
        </p:spPr>
        <p:txBody>
          <a:bodyPr anchor="ctr"/>
          <a:lstStyle/>
          <a:p>
            <a:pPr>
              <a:defRPr/>
            </a:pPr>
            <a:endParaRPr lang="en-GB" spc="300" dirty="0">
              <a:ea typeface="+mn-ea"/>
              <a:cs typeface="Arial" panose="020B0604020202020204" pitchFamily="34" charset="0"/>
            </a:endParaRPr>
          </a:p>
        </p:txBody>
      </p:sp>
      <p:sp>
        <p:nvSpPr>
          <p:cNvPr id="12" name="Slide Number Placeholder 5">
            <a:extLst>
              <a:ext uri="{FF2B5EF4-FFF2-40B4-BE49-F238E27FC236}">
                <a16:creationId xmlns:a16="http://schemas.microsoft.com/office/drawing/2014/main" id="{DCAF8CD6-273F-4CB8-9479-25D9B05F0822}"/>
              </a:ext>
            </a:extLst>
          </p:cNvPr>
          <p:cNvSpPr txBox="1">
            <a:spLocks noChangeArrowheads="1"/>
          </p:cNvSpPr>
          <p:nvPr userDrawn="1"/>
        </p:nvSpPr>
        <p:spPr bwMode="auto">
          <a:xfrm>
            <a:off x="11064875" y="6448425"/>
            <a:ext cx="531813" cy="230188"/>
          </a:xfrm>
          <a:prstGeom prst="rect">
            <a:avLst/>
          </a:prstGeom>
          <a:solidFill>
            <a:srgbClr val="72AF2F"/>
          </a:solidFill>
          <a:ln>
            <a:noFill/>
          </a:ln>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ctr">
              <a:defRPr/>
            </a:pPr>
            <a:endParaRPr lang="nl-NL" altLang="nl-NL" sz="1100" b="1"/>
          </a:p>
        </p:txBody>
      </p:sp>
      <p:sp>
        <p:nvSpPr>
          <p:cNvPr id="13" name="Oval 11">
            <a:extLst>
              <a:ext uri="{FF2B5EF4-FFF2-40B4-BE49-F238E27FC236}">
                <a16:creationId xmlns:a16="http://schemas.microsoft.com/office/drawing/2014/main" id="{C6ACFA2F-9498-416A-87A6-545A4ED7060E}"/>
              </a:ext>
            </a:extLst>
          </p:cNvPr>
          <p:cNvSpPr>
            <a:spLocks noChangeArrowheads="1"/>
          </p:cNvSpPr>
          <p:nvPr userDrawn="1"/>
        </p:nvSpPr>
        <p:spPr bwMode="auto">
          <a:xfrm>
            <a:off x="11087100" y="6391275"/>
            <a:ext cx="511175" cy="296863"/>
          </a:xfrm>
          <a:prstGeom prst="ellipse">
            <a:avLst/>
          </a:prstGeom>
          <a:solidFill>
            <a:schemeClr val="bg1">
              <a:alpha val="50195"/>
            </a:schemeClr>
          </a:solidFill>
          <a:ln>
            <a:noFill/>
          </a:ln>
        </p:spPr>
        <p:txBody>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defRPr/>
            </a:pPr>
            <a:fld id="{F2978E6E-EA15-4DF4-9E07-91D032748D12}" type="slidenum">
              <a:rPr lang="en-GB" altLang="nl-NL" b="1" smtClean="0">
                <a:cs typeface="Arial" panose="020B0604020202020204" pitchFamily="34" charset="0"/>
              </a:rPr>
              <a:pPr algn="ctr">
                <a:defRPr/>
              </a:pPr>
              <a:t>‹#›</a:t>
            </a:fld>
            <a:endParaRPr lang="en-GB" altLang="nl-NL" b="1">
              <a:cs typeface="Arial" panose="020B0604020202020204" pitchFamily="34" charset="0"/>
            </a:endParaRPr>
          </a:p>
          <a:p>
            <a:pPr>
              <a:defRPr/>
            </a:pPr>
            <a:endParaRPr lang="en-GB" altLang="nl-NL">
              <a:cs typeface="Arial" panose="020B0604020202020204" pitchFamily="34" charset="0"/>
            </a:endParaRPr>
          </a:p>
        </p:txBody>
      </p:sp>
      <p:sp>
        <p:nvSpPr>
          <p:cNvPr id="14" name="Rectangle 16">
            <a:extLst>
              <a:ext uri="{FF2B5EF4-FFF2-40B4-BE49-F238E27FC236}">
                <a16:creationId xmlns:a16="http://schemas.microsoft.com/office/drawing/2014/main" id="{2667C48D-70D4-4678-8EDD-CE9360D8B2EB}"/>
              </a:ext>
            </a:extLst>
          </p:cNvPr>
          <p:cNvSpPr>
            <a:spLocks noChangeArrowheads="1"/>
          </p:cNvSpPr>
          <p:nvPr userDrawn="1"/>
        </p:nvSpPr>
        <p:spPr bwMode="auto">
          <a:xfrm>
            <a:off x="10207625" y="6461125"/>
            <a:ext cx="824265" cy="215444"/>
          </a:xfrm>
          <a:prstGeom prst="rect">
            <a:avLst/>
          </a:prstGeom>
          <a:noFill/>
          <a:ln>
            <a:noFill/>
          </a:ln>
        </p:spPr>
        <p:txBody>
          <a:bodyPr wrap="none">
            <a:spAutoFit/>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defRPr/>
            </a:pPr>
            <a:r>
              <a:rPr lang="en-GB" altLang="nl-NL" sz="800" dirty="0"/>
              <a:t>© 3GPP 2022</a:t>
            </a:r>
          </a:p>
        </p:txBody>
      </p:sp>
    </p:spTree>
    <p:extLst>
      <p:ext uri="{BB962C8B-B14F-4D97-AF65-F5344CB8AC3E}">
        <p14:creationId xmlns:p14="http://schemas.microsoft.com/office/powerpoint/2010/main" val="868113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3gpp.org/ftp/TSG_SA/TSG_SA/TSGS_99_Rotterdam_2023-03/Docs/SP-230232.zip" TargetMode="External"/><Relationship Id="rId2" Type="http://schemas.openxmlformats.org/officeDocument/2006/relationships/hyperlink" Target="https://www.google.com/url?sa=t&amp;rct=j&amp;q=&amp;esrc=s&amp;source=web&amp;cd=&amp;cad=rja&amp;uact=8&amp;ved=2ahUKEwjcrquwkbb_AhU6_rsIHe6pDSAQFnoECA4QAQ&amp;url=https%3A%2F%2Fwww.3gpp.org%2FDynaReport%2F22877.htm&amp;usg=AOvVaw2Samw5Kk8OHntUcAfaCyVd"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www.google.com/url?sa=t&amp;rct=j&amp;q=&amp;esrc=s&amp;source=web&amp;cd=&amp;cad=rja&amp;uact=8&amp;ved=2ahUKEwipzNOFkbb_AhVq8bsIHYSgAx4QFnoECAwQAQ&amp;url=https%3A%2F%2Fwww.3gpp.org%2FDynaReport%2F22851.htm&amp;usg=AOvVaw3ItTGlVO9NqYWFIB3XC9p_" TargetMode="External"/><Relationship Id="rId4" Type="http://schemas.openxmlformats.org/officeDocument/2006/relationships/hyperlink" Target="https://www.3gpp.org/ftp/tsg_sa/TSG_SA/TSGS_95E_Electronic_2022_03/Docs/SP-220087.zip" TargetMode="Externa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Visio_Drawing.vsdx"/><Relationship Id="rId7" Type="http://schemas.openxmlformats.org/officeDocument/2006/relationships/hyperlink" Target="https://www.3gpp.org/ftp/TSG_SA/TSG_SA/TSGS_100_Taipei_2023-06/Docs/SP-230514.zip"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google.com/url?sa=t&amp;rct=j&amp;q=&amp;esrc=s&amp;source=web&amp;cd=&amp;cad=rja&amp;uact=8&amp;ved=2ahUKEwi92NDEkLb_AhUHPOwKHazBAqIQFnoECBEQAQ&amp;url=https%3A%2F%2Fwww.3gpp.org%2FDynaReport%2F22876.htm&amp;usg=AOvVaw3W7hXgA3V-T8DNn59BBZ4k" TargetMode="External"/><Relationship Id="rId5" Type="http://schemas.openxmlformats.org/officeDocument/2006/relationships/image" Target="../media/image25.png"/><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m/url?sa=t&amp;rct=j&amp;q=&amp;esrc=s&amp;source=web&amp;cd=&amp;cad=rja&amp;uact=8&amp;ved=2ahUKEwj4zYu7kLb_AhWZO-wKHRtpA2MQFnoECAwQAQ&amp;url=https%3A%2F%2Fwww.3gpp.org%2FDynaReport%2F22841.htm&amp;usg=AOvVaw1WQBiJZkVFkd8xrYhXsgQB"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hyperlink" Target="https://www.google.com/url?sa=t&amp;rct=j&amp;q=&amp;esrc=s&amp;source=web&amp;cd=&amp;cad=rja&amp;uact=8&amp;ved=2ahUKEwjLgLT_j7b_AhXPsKQKHeeEDyAQFnoECBIQAQ&amp;url=https%3A%2F%2Fwww.3gpp.org%2FDynaReport%2F22882.htm&amp;usg=AOvVaw28aFqA3SbHLkBEFeO5mIo_" TargetMode="External"/><Relationship Id="rId4" Type="http://schemas.openxmlformats.org/officeDocument/2006/relationships/hyperlink" Target="https://www.3gpp.org/ftp/TSG_SA/TSG_SA/TSGS_99_Rotterdam_2023-03/Docs/SP-230235.zi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3gpp.org/ftp/TSG_SA/TSG_SA/TSGS_100_Taipei_2023-06/Docs/SP-230512.zip" TargetMode="External"/><Relationship Id="rId2" Type="http://schemas.openxmlformats.org/officeDocument/2006/relationships/hyperlink" Target="https://www.google.com/url?sa=t&amp;rct=j&amp;q=&amp;esrc=s&amp;source=web&amp;cd=&amp;cad=rja&amp;uact=8&amp;ved=2ahUKEwil77uej7b_AhWS5KQKHcJKC44QFnoECAsQAQ&amp;url=https%3A%2F%2Fwww.3gpp.org%2FDynaReport%2F22989.htm&amp;usg=AOvVaw0-6cKYBka-EO5TdjGQ71gk"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3gpp.org/ftp/tsg_sa/TSG_SA/TSGS_96_Budapest_2022_06/Docs/SP-220679.zip" TargetMode="External"/><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google.com/url?sa=t&amp;rct=j&amp;q=&amp;esrc=s&amp;source=web&amp;cd=&amp;cad=rja&amp;uact=8&amp;ved=2ahUKEwjOp4Whjrb_AhWB7aQKHQV8DpgQFnoECBUQAQ&amp;url=https%3A%2F%2Fwww.3gpp.org%2FDynaReport%2F22865.htm&amp;usg=AOvVaw3xFGcG9JzU0h48TWoLOw77"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5.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s://3gpp.org/dynaReport/22856.htm" TargetMode="External"/><Relationship Id="rId11" Type="http://schemas.openxmlformats.org/officeDocument/2006/relationships/image" Target="../media/image40.emf"/><Relationship Id="rId5" Type="http://schemas.openxmlformats.org/officeDocument/2006/relationships/hyperlink" Target="https://www.google.com/url?sa=t&amp;rct=j&amp;q=&amp;esrc=s&amp;source=web&amp;cd=&amp;cad=rja&amp;uact=8&amp;ved=2ahUKEwjWnI7Yjbb_AhXEzqQKHZXgBZEQFnoECA0QAQ&amp;url=https%3A%2F%2Fwww.3gpp.org%2FDynaReport%2F22843.htm&amp;usg=AOvVaw1QU6izbMDMbOfzNAUWwwg-" TargetMode="External"/><Relationship Id="rId10" Type="http://schemas.openxmlformats.org/officeDocument/2006/relationships/image" Target="../media/image37.emf"/><Relationship Id="rId4" Type="http://schemas.openxmlformats.org/officeDocument/2006/relationships/hyperlink" Target="https://www.3gpp.org/ftp/TSG_SA/TSG_SA/TSGS_97E_Electronic_2022-09/Docs/SP-220954.zip" TargetMode="External"/><Relationship Id="rId9"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portal.3gpp.org/desktopmodules/Specifications/SpecificationDetails.aspx?specificationId=4097"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hyperlink" Target="https://portal.3gpp.org/desktopmodules/Specifications/SpecificationDetails.aspx?specificationId=418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www.3gpp.org/ftp/Information/WI_Sheet/SP-220679.zip" TargetMode="External"/><Relationship Id="rId3" Type="http://schemas.openxmlformats.org/officeDocument/2006/relationships/hyperlink" Target="https://www.3gpp.org/ftp/Information/WI_Sheet/SP-220085.zip" TargetMode="External"/><Relationship Id="rId7" Type="http://schemas.openxmlformats.org/officeDocument/2006/relationships/hyperlink" Target="https://www.3gpp.org/ftp/Information/WI_Sheet/SP-220439.zip" TargetMode="External"/><Relationship Id="rId2" Type="http://schemas.openxmlformats.org/officeDocument/2006/relationships/hyperlink" Target="https://www.3gpp.org/ftp/Information/WI_Sheet/SP-220717.zip" TargetMode="External"/><Relationship Id="rId1" Type="http://schemas.openxmlformats.org/officeDocument/2006/relationships/slideLayout" Target="../slideLayouts/slideLayout2.xml"/><Relationship Id="rId6" Type="http://schemas.openxmlformats.org/officeDocument/2006/relationships/hyperlink" Target="https://www.3gpp.org/ftp/Information/WI_Sheet/SP-220437.zip" TargetMode="External"/><Relationship Id="rId5" Type="http://schemas.openxmlformats.org/officeDocument/2006/relationships/hyperlink" Target="https://www.3gpp.org/ftp/Information/WI_Sheet/SP-220087.zip" TargetMode="External"/><Relationship Id="rId10" Type="http://schemas.openxmlformats.org/officeDocument/2006/relationships/hyperlink" Target="https://www.3gpp.org/ftp/Information/WI_Sheet/SP-220445.zip" TargetMode="External"/><Relationship Id="rId4" Type="http://schemas.openxmlformats.org/officeDocument/2006/relationships/hyperlink" Target="https://www.3gpp.org/ftp/Information/WI_Sheet/SP-220353.zip" TargetMode="External"/><Relationship Id="rId9" Type="http://schemas.openxmlformats.org/officeDocument/2006/relationships/hyperlink" Target="https://www.3gpp.org/ftp/Information/WI_Sheet/SP-220954.zip"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3gpp.org/ftp/Information/WI_Sheet/SP-230231.zip" TargetMode="External"/><Relationship Id="rId3" Type="http://schemas.openxmlformats.org/officeDocument/2006/relationships/hyperlink" Target="https://www.3gpp.org/ftp/Information/WI_Sheet/SP-220447.zip" TargetMode="External"/><Relationship Id="rId7" Type="http://schemas.openxmlformats.org/officeDocument/2006/relationships/hyperlink" Target="https://www.3gpp.org/ftp/Information/WI_Sheet/SP-220442.zip" TargetMode="External"/><Relationship Id="rId2" Type="http://schemas.openxmlformats.org/officeDocument/2006/relationships/hyperlink" Target="https://www.3gpp.org/ftp/Information/WI_Sheet/SP-230235.zip" TargetMode="External"/><Relationship Id="rId1" Type="http://schemas.openxmlformats.org/officeDocument/2006/relationships/slideLayout" Target="../slideLayouts/slideLayout2.xml"/><Relationship Id="rId6" Type="http://schemas.openxmlformats.org/officeDocument/2006/relationships/hyperlink" Target="https://www.3gpp.org/ftp/Information/WI_Sheet/SP-230227.zip" TargetMode="External"/><Relationship Id="rId11" Type="http://schemas.openxmlformats.org/officeDocument/2006/relationships/hyperlink" Target="https://www.3gpp.org/ftp/Information/WI_Sheet/SP-220943.zip" TargetMode="External"/><Relationship Id="rId5" Type="http://schemas.openxmlformats.org/officeDocument/2006/relationships/hyperlink" Target="https://www.3gpp.org/ftp/Information/WI_Sheet/SP-230233.zip" TargetMode="External"/><Relationship Id="rId10" Type="http://schemas.openxmlformats.org/officeDocument/2006/relationships/hyperlink" Target="https://www.3gpp.org/ftp/Information/WI_Sheet/SP-230229.zip" TargetMode="External"/><Relationship Id="rId4" Type="http://schemas.openxmlformats.org/officeDocument/2006/relationships/hyperlink" Target="https://www.3gpp.org/ftp/Information/WI_Sheet/SP-230236.zip" TargetMode="External"/><Relationship Id="rId9" Type="http://schemas.openxmlformats.org/officeDocument/2006/relationships/hyperlink" Target="https://www.3gpp.org/ftp/Information/WI_Sheet/SP-190838.zip"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3gpp.org/ftp/Information/WI_Sheet/SP-220941.zip" TargetMode="External"/><Relationship Id="rId2" Type="http://schemas.openxmlformats.org/officeDocument/2006/relationships/hyperlink" Target="https://www.3gpp.org/ftp/Information/WI_Sheet/SP-220943.zip" TargetMode="External"/><Relationship Id="rId1" Type="http://schemas.openxmlformats.org/officeDocument/2006/relationships/slideLayout" Target="../slideLayouts/slideLayout2.xml"/><Relationship Id="rId4" Type="http://schemas.openxmlformats.org/officeDocument/2006/relationships/hyperlink" Target="https://ftp.3gpp.org/information/Work_Pla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1.xml"/><Relationship Id="rId3" Type="http://schemas.openxmlformats.org/officeDocument/2006/relationships/slide" Target="slide15.xml"/><Relationship Id="rId7" Type="http://schemas.openxmlformats.org/officeDocument/2006/relationships/slide" Target="slide6.xml"/><Relationship Id="rId12" Type="http://schemas.openxmlformats.org/officeDocument/2006/relationships/slide" Target="slide17.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19.xml"/><Relationship Id="rId5" Type="http://schemas.openxmlformats.org/officeDocument/2006/relationships/slide" Target="slide13.xml"/><Relationship Id="rId10" Type="http://schemas.openxmlformats.org/officeDocument/2006/relationships/slide" Target="slide18.xml"/><Relationship Id="rId4" Type="http://schemas.openxmlformats.org/officeDocument/2006/relationships/slide" Target="slide14.xml"/><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3gpp.org/ftp/TSG_SA/TSG_SA/TSGS_100_Taipei_2023-06/Docs/SP-230507.zip" TargetMode="External"/><Relationship Id="rId2" Type="http://schemas.openxmlformats.org/officeDocument/2006/relationships/hyperlink" Target="https://portal.3gpp.org/desktopmodules/Specifications/SpecificationDetails.aspx?specificationId=4044"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hyperlink" Target="https://www.google.com/url?sa=t&amp;rct=j&amp;q=&amp;esrc=s&amp;source=web&amp;cd=&amp;cad=rja&amp;uact=8&amp;ved=2ahUKEwiwm-vfkbb_AhXLgf0HHfWJAw0QFnoECBwQAQ&amp;url=https%3A%2F%2Fwww.3gpp.org%2FDynaReport%2F22840.htm&amp;usg=AOvVaw3OqWXAoPDX6jQw6CNSSXZj" TargetMode="Externa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hyperlink" Target="https://www.3gpp.org/ftp/tsg_sa/TSG_SA/TSGS_95E_Electronic_2022_03/Docs/SP-220353.zi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google.com/url?sa=t&amp;rct=j&amp;q=&amp;esrc=s&amp;source=web&amp;cd=&amp;cad=rja&amp;uact=8&amp;ved=2ahUKEwiwvtPXkbb_AhVSh_0HHSxUDTYQFnoECBsQAQ&amp;url=https%3A%2F%2Fwww.3gpp.org%2FDynaReport%2F22856.htm&amp;usg=AOvVaw2kXY9e0AuYhyanuJBPSbY4" TargetMode="Externa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643FF917-9CB3-4FC1-A193-2D88D631338D}"/>
              </a:ext>
            </a:extLst>
          </p:cNvPr>
          <p:cNvSpPr>
            <a:spLocks noGrp="1"/>
          </p:cNvSpPr>
          <p:nvPr>
            <p:ph type="title"/>
          </p:nvPr>
        </p:nvSpPr>
        <p:spPr>
          <a:xfrm>
            <a:off x="168441" y="2152944"/>
            <a:ext cx="11855117" cy="2852737"/>
          </a:xfrm>
        </p:spPr>
        <p:txBody>
          <a:bodyPr/>
          <a:lstStyle/>
          <a:p>
            <a:pPr algn="ctr"/>
            <a:r>
              <a:rPr lang="en-US" sz="8000" b="1" dirty="0"/>
              <a:t>Stage 1 Rel-19 Content</a:t>
            </a:r>
            <a:br>
              <a:rPr lang="en-US" dirty="0"/>
            </a:br>
            <a:r>
              <a:rPr lang="en-US" altLang="nl-NL" sz="5400" dirty="0"/>
              <a:t>	</a:t>
            </a:r>
            <a:endParaRPr lang="en-US" altLang="en-US" b="1" dirty="0">
              <a:solidFill>
                <a:schemeClr val="accent1">
                  <a:lumMod val="75000"/>
                </a:schemeClr>
              </a:solidFill>
            </a:endParaRPr>
          </a:p>
        </p:txBody>
      </p:sp>
      <p:sp>
        <p:nvSpPr>
          <p:cNvPr id="2" name="Rectangle 1">
            <a:extLst>
              <a:ext uri="{FF2B5EF4-FFF2-40B4-BE49-F238E27FC236}">
                <a16:creationId xmlns:a16="http://schemas.microsoft.com/office/drawing/2014/main" id="{E690DEFB-7D2B-4143-9C20-5D828FF7874F}"/>
              </a:ext>
            </a:extLst>
          </p:cNvPr>
          <p:cNvSpPr/>
          <p:nvPr/>
        </p:nvSpPr>
        <p:spPr>
          <a:xfrm>
            <a:off x="258303" y="308628"/>
            <a:ext cx="1556836" cy="369332"/>
          </a:xfrm>
          <a:prstGeom prst="rect">
            <a:avLst/>
          </a:prstGeom>
        </p:spPr>
        <p:txBody>
          <a:bodyPr wrap="none">
            <a:spAutoFit/>
          </a:bodyPr>
          <a:lstStyle/>
          <a:p>
            <a:r>
              <a:rPr lang="nl-NL" dirty="0">
                <a:solidFill>
                  <a:srgbClr val="000000"/>
                </a:solidFill>
                <a:latin typeface="Arial" panose="020B0604020202020204" pitchFamily="34" charset="0"/>
                <a:ea typeface="Calibri" panose="020F0502020204030204" pitchFamily="34" charset="0"/>
              </a:rPr>
              <a:t>SWS-230075</a:t>
            </a:r>
            <a:endParaRPr lang="en-GB" dirty="0"/>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5DEF6-8689-4320-90FC-55B9EB026008}"/>
              </a:ext>
            </a:extLst>
          </p:cNvPr>
          <p:cNvSpPr/>
          <p:nvPr/>
        </p:nvSpPr>
        <p:spPr>
          <a:xfrm>
            <a:off x="2963878" y="2716814"/>
            <a:ext cx="6264244" cy="14243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600" dirty="0"/>
              <a:t>Enhancements</a:t>
            </a:r>
            <a:endParaRPr lang="en-US" sz="3600" dirty="0"/>
          </a:p>
        </p:txBody>
      </p:sp>
    </p:spTree>
    <p:extLst>
      <p:ext uri="{BB962C8B-B14F-4D97-AF65-F5344CB8AC3E}">
        <p14:creationId xmlns:p14="http://schemas.microsoft.com/office/powerpoint/2010/main" val="1353446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3142056846"/>
              </p:ext>
            </p:extLst>
          </p:nvPr>
        </p:nvGraphicFramePr>
        <p:xfrm>
          <a:off x="266290" y="1348348"/>
          <a:ext cx="8286768" cy="5032796"/>
        </p:xfrm>
        <a:graphic>
          <a:graphicData uri="http://schemas.openxmlformats.org/drawingml/2006/table">
            <a:tbl>
              <a:tblPr bandRow="1">
                <a:tableStyleId>{2D5ABB26-0587-4C30-8999-92F81FD0307C}</a:tableStyleId>
              </a:tblPr>
              <a:tblGrid>
                <a:gridCol w="1370557">
                  <a:extLst>
                    <a:ext uri="{9D8B030D-6E8A-4147-A177-3AD203B41FA5}">
                      <a16:colId xmlns:a16="http://schemas.microsoft.com/office/drawing/2014/main" val="201738029"/>
                    </a:ext>
                  </a:extLst>
                </a:gridCol>
                <a:gridCol w="2333445">
                  <a:extLst>
                    <a:ext uri="{9D8B030D-6E8A-4147-A177-3AD203B41FA5}">
                      <a16:colId xmlns:a16="http://schemas.microsoft.com/office/drawing/2014/main" val="2338416132"/>
                    </a:ext>
                  </a:extLst>
                </a:gridCol>
                <a:gridCol w="1002857">
                  <a:extLst>
                    <a:ext uri="{9D8B030D-6E8A-4147-A177-3AD203B41FA5}">
                      <a16:colId xmlns:a16="http://schemas.microsoft.com/office/drawing/2014/main" val="2639471719"/>
                    </a:ext>
                  </a:extLst>
                </a:gridCol>
                <a:gridCol w="3579909">
                  <a:extLst>
                    <a:ext uri="{9D8B030D-6E8A-4147-A177-3AD203B41FA5}">
                      <a16:colId xmlns:a16="http://schemas.microsoft.com/office/drawing/2014/main" val="51495351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tx1"/>
                          </a:solidFill>
                          <a:effectLst/>
                          <a:latin typeface="+mn-lt"/>
                          <a:ea typeface="+mn-ea"/>
                          <a:cs typeface="+mn-cs"/>
                        </a:rPr>
                        <a:t>Peter Bleckert </a:t>
                      </a:r>
                      <a:r>
                        <a:rPr lang="nl-NL" sz="1800" kern="1200" dirty="0">
                          <a:solidFill>
                            <a:schemeClr val="tx1"/>
                          </a:solidFill>
                          <a:effectLst/>
                          <a:latin typeface="+mn-lt"/>
                          <a:ea typeface="+mn-ea"/>
                          <a:cs typeface="+mn-cs"/>
                        </a:rPr>
                        <a:t>(</a:t>
                      </a:r>
                      <a:r>
                        <a:rPr lang="de-AT" sz="1800" kern="1200" dirty="0">
                          <a:solidFill>
                            <a:schemeClr val="tx1"/>
                          </a:solidFill>
                          <a:effectLst/>
                          <a:latin typeface="+mn-lt"/>
                          <a:ea typeface="+mn-ea"/>
                          <a:cs typeface="+mn-cs"/>
                        </a:rPr>
                        <a:t>Ericsson</a:t>
                      </a:r>
                      <a:r>
                        <a:rPr lang="nl-NL" sz="1800" kern="1200" dirty="0">
                          <a:solidFill>
                            <a:schemeClr val="tx1"/>
                          </a:solidFill>
                          <a:effectLst/>
                          <a:latin typeface="+mn-lt"/>
                          <a:ea typeface="+mn-ea"/>
                          <a:cs typeface="+mn-cs"/>
                        </a:rPr>
                        <a: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2"/>
                        </a:rPr>
                        <a:t>TR 22.877 </a:t>
                      </a:r>
                      <a:endParaRPr lang="nl-NL"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i="0" u="sng" kern="1200" dirty="0">
                          <a:solidFill>
                            <a:schemeClr val="tx1"/>
                          </a:solidFill>
                          <a:effectLst/>
                          <a:latin typeface="+mn-lt"/>
                          <a:ea typeface="+mn-ea"/>
                          <a:cs typeface="+mn-cs"/>
                          <a:hlinkClick r:id="rId3"/>
                        </a:rPr>
                        <a:t>SP-230232 </a:t>
                      </a:r>
                      <a:r>
                        <a:rPr lang="nl-NL" sz="1800" kern="1200" dirty="0">
                          <a:solidFill>
                            <a:schemeClr val="tx1"/>
                          </a:solidFill>
                          <a:latin typeface="+mn-lt"/>
                          <a:ea typeface="+mn-ea"/>
                          <a:cs typeface="+mn-cs"/>
                        </a:rPr>
                        <a:t>CR668 to TS 22.261</a:t>
                      </a:r>
                    </a:p>
                  </a:txBody>
                  <a:tcPr/>
                </a:tc>
                <a:extLst>
                  <a:ext uri="{0D108BD9-81ED-4DB2-BD59-A6C34878D82A}">
                    <a16:rowId xmlns:a16="http://schemas.microsoft.com/office/drawing/2014/main" val="711006635"/>
                  </a:ext>
                </a:extLst>
              </a:tr>
              <a:tr h="399836">
                <a:tc gridSpan="4">
                  <a:txBody>
                    <a:bodyPr/>
                    <a:lstStyle/>
                    <a:p>
                      <a:r>
                        <a:rPr lang="nl-NL" sz="1600" b="1" dirty="0"/>
                        <a:t>Description </a:t>
                      </a:r>
                    </a:p>
                  </a:txBody>
                  <a:tcPr/>
                </a:tc>
                <a:tc hMerge="1">
                  <a:txBody>
                    <a:bodyPr/>
                    <a:lstStyle/>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algn="just"/>
                      <a:r>
                        <a:rPr lang="en-GB" sz="1600" kern="1200" dirty="0">
                          <a:solidFill>
                            <a:srgbClr val="000000"/>
                          </a:solidFill>
                          <a:effectLst/>
                          <a:latin typeface="+mn-lt"/>
                          <a:ea typeface="+mn-ea"/>
                          <a:cs typeface="+mn-cs"/>
                        </a:rPr>
                        <a:t>Roaming Value Added Services (RVAS) enabled by the PLMN for 5GS roaming form part of the roaming services ecosystem.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mn-lt"/>
                          <a:ea typeface="+mn-ea"/>
                          <a:cs typeface="+mn-cs"/>
                        </a:rPr>
                        <a:t>Some RVAS can be provided using non-standardized methods in 2G/3G/4G networks, but issues have been identified in 5GS roaming deployments preventing</a:t>
                      </a:r>
                      <a:r>
                        <a:rPr lang="en-US" sz="1600" strike="noStrike" kern="1200" dirty="0">
                          <a:solidFill>
                            <a:srgbClr val="000000"/>
                          </a:solidFill>
                          <a:effectLst/>
                          <a:latin typeface="+mn-lt"/>
                          <a:ea typeface="+mn-ea"/>
                          <a:cs typeface="+mn-cs"/>
                        </a:rPr>
                        <a:t> t</a:t>
                      </a:r>
                      <a:r>
                        <a:rPr lang="en-US" sz="1600" kern="1200" dirty="0">
                          <a:solidFill>
                            <a:srgbClr val="000000"/>
                          </a:solidFill>
                          <a:effectLst/>
                          <a:latin typeface="+mn-lt"/>
                          <a:ea typeface="+mn-ea"/>
                          <a:cs typeface="+mn-cs"/>
                        </a:rPr>
                        <a:t>o offer the same RVAS over 5G.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00000"/>
                        </a:solidFill>
                        <a:effectLst/>
                        <a:latin typeface="+mn-lt"/>
                        <a:ea typeface="+mn-ea"/>
                        <a:cs typeface="+mn-cs"/>
                      </a:endParaRPr>
                    </a:p>
                    <a:p>
                      <a:pPr lvl="0" hangingPunct="0"/>
                      <a:r>
                        <a:rPr lang="en-US" sz="1600" kern="1200" dirty="0">
                          <a:solidFill>
                            <a:srgbClr val="000000"/>
                          </a:solidFill>
                          <a:effectLst/>
                          <a:latin typeface="+mn-lt"/>
                          <a:ea typeface="+mn-ea"/>
                          <a:cs typeface="+mn-cs"/>
                        </a:rPr>
                        <a:t>SA1 have studied and derive </a:t>
                      </a:r>
                      <a:r>
                        <a:rPr lang="en-GB" sz="1600" kern="1200" dirty="0">
                          <a:solidFill>
                            <a:srgbClr val="000000"/>
                          </a:solidFill>
                          <a:effectLst/>
                          <a:latin typeface="+mn-lt"/>
                          <a:ea typeface="+mn-ea"/>
                          <a:cs typeface="+mn-cs"/>
                        </a:rPr>
                        <a:t>potential service requirements </a:t>
                      </a:r>
                      <a:r>
                        <a:rPr lang="en-US" sz="1600" kern="1200" dirty="0">
                          <a:solidFill>
                            <a:srgbClr val="000000"/>
                          </a:solidFill>
                          <a:effectLst/>
                          <a:latin typeface="+mn-lt"/>
                          <a:ea typeface="+mn-ea"/>
                          <a:cs typeface="+mn-cs"/>
                        </a:rPr>
                        <a:t>for three RVAS enabled by the PLMN in 5GS in a new TR 22.877:</a:t>
                      </a:r>
                      <a:endParaRPr lang="sv-SE" sz="1600" kern="1200" dirty="0">
                        <a:solidFill>
                          <a:srgbClr val="000000"/>
                        </a:solidFill>
                        <a:effectLst/>
                        <a:latin typeface="+mn-lt"/>
                        <a:ea typeface="+mn-ea"/>
                        <a:cs typeface="+mn-cs"/>
                      </a:endParaRPr>
                    </a:p>
                    <a:p>
                      <a:pPr marL="742950" lvl="1" indent="-285750" hangingPunct="0">
                        <a:buFont typeface="Arial" panose="020B0604020202020204" pitchFamily="34" charset="0"/>
                        <a:buChar char="•"/>
                      </a:pPr>
                      <a:r>
                        <a:rPr lang="en-US" sz="1600" kern="1200" dirty="0">
                          <a:solidFill>
                            <a:srgbClr val="000000"/>
                          </a:solidFill>
                          <a:effectLst/>
                          <a:latin typeface="+mn-lt"/>
                          <a:ea typeface="+mn-ea"/>
                          <a:cs typeface="+mn-cs"/>
                        </a:rPr>
                        <a:t>Welcome SMS</a:t>
                      </a:r>
                      <a:endParaRPr lang="sv-SE" sz="1600" kern="1200" dirty="0">
                        <a:solidFill>
                          <a:srgbClr val="000000"/>
                        </a:solidFill>
                        <a:effectLst/>
                        <a:latin typeface="+mn-lt"/>
                        <a:ea typeface="+mn-ea"/>
                        <a:cs typeface="+mn-cs"/>
                      </a:endParaRPr>
                    </a:p>
                    <a:p>
                      <a:pPr marL="742950" lvl="1" indent="-285750" hangingPunct="0">
                        <a:buFont typeface="Arial" panose="020B0604020202020204" pitchFamily="34" charset="0"/>
                        <a:buChar char="•"/>
                      </a:pPr>
                      <a:r>
                        <a:rPr lang="en-US" sz="1600" kern="1200" dirty="0">
                          <a:solidFill>
                            <a:srgbClr val="000000"/>
                          </a:solidFill>
                          <a:effectLst/>
                          <a:latin typeface="+mn-lt"/>
                          <a:ea typeface="+mn-ea"/>
                          <a:cs typeface="+mn-cs"/>
                        </a:rPr>
                        <a:t>Steering of Roaming (</a:t>
                      </a:r>
                      <a:r>
                        <a:rPr lang="en-US" sz="1600" kern="1200" dirty="0" err="1">
                          <a:solidFill>
                            <a:srgbClr val="000000"/>
                          </a:solidFill>
                          <a:effectLst/>
                          <a:latin typeface="+mn-lt"/>
                          <a:ea typeface="+mn-ea"/>
                          <a:cs typeface="+mn-cs"/>
                        </a:rPr>
                        <a:t>SoR</a:t>
                      </a:r>
                      <a:r>
                        <a:rPr lang="en-US" sz="1600" kern="1200" dirty="0">
                          <a:solidFill>
                            <a:srgbClr val="000000"/>
                          </a:solidFill>
                          <a:effectLst/>
                          <a:latin typeface="+mn-lt"/>
                          <a:ea typeface="+mn-ea"/>
                          <a:cs typeface="+mn-cs"/>
                        </a:rPr>
                        <a:t>) during the registration procedure </a:t>
                      </a:r>
                      <a:endParaRPr lang="sv-SE" sz="1600" kern="1200" dirty="0">
                        <a:solidFill>
                          <a:srgbClr val="000000"/>
                        </a:solidFill>
                        <a:effectLst/>
                        <a:latin typeface="+mn-lt"/>
                        <a:ea typeface="+mn-ea"/>
                        <a:cs typeface="+mn-cs"/>
                      </a:endParaRPr>
                    </a:p>
                    <a:p>
                      <a:pPr marL="742950" lvl="1" indent="-285750" hangingPunct="0">
                        <a:buFont typeface="Arial" panose="020B0604020202020204" pitchFamily="34" charset="0"/>
                        <a:buChar char="•"/>
                      </a:pPr>
                      <a:r>
                        <a:rPr lang="en-US" sz="1600" kern="1200" dirty="0">
                          <a:solidFill>
                            <a:srgbClr val="000000"/>
                          </a:solidFill>
                          <a:effectLst/>
                          <a:latin typeface="+mn-lt"/>
                          <a:ea typeface="+mn-ea"/>
                          <a:cs typeface="+mn-cs"/>
                        </a:rPr>
                        <a:t>IMSI based routing to a particular core network (e.g., in a different country)</a:t>
                      </a:r>
                    </a:p>
                    <a:p>
                      <a:pPr marL="0" lvl="0" indent="0" hangingPunct="0">
                        <a:buFont typeface="Arial" panose="020B0604020202020204" pitchFamily="34" charset="0"/>
                        <a:buNone/>
                      </a:pPr>
                      <a:endParaRPr lang="en-GB" sz="1600" kern="1200" dirty="0">
                        <a:solidFill>
                          <a:srgbClr val="000000"/>
                        </a:solidFill>
                        <a:effectLst/>
                        <a:latin typeface="+mn-lt"/>
                        <a:ea typeface="+mn-ea"/>
                        <a:cs typeface="+mn-cs"/>
                      </a:endParaRPr>
                    </a:p>
                    <a:p>
                      <a:pPr marL="0" lvl="0" indent="0" hangingPunct="0">
                        <a:buFont typeface="Arial" panose="020B0604020202020204" pitchFamily="34" charset="0"/>
                        <a:buNone/>
                      </a:pPr>
                      <a:r>
                        <a:rPr lang="en-GB" sz="1600" kern="1200" dirty="0">
                          <a:solidFill>
                            <a:srgbClr val="000000"/>
                          </a:solidFill>
                          <a:effectLst/>
                          <a:latin typeface="+mn-lt"/>
                          <a:ea typeface="+mn-ea"/>
                          <a:cs typeface="+mn-cs"/>
                        </a:rPr>
                        <a:t>These service requirements have been added as normative requirements in a new subchapter in TS 22.261 to enable these RVAS by the PLMN for 5GS roaming.</a:t>
                      </a:r>
                      <a:endParaRPr lang="en-US" sz="1600" kern="1200" dirty="0">
                        <a:solidFill>
                          <a:srgbClr val="000000"/>
                        </a:solidFill>
                        <a:effectLst/>
                        <a:latin typeface="+mn-lt"/>
                        <a:ea typeface="+mn-ea"/>
                        <a:cs typeface="+mn-cs"/>
                      </a:endParaRPr>
                    </a:p>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txBody>
                  <a:tcPr/>
                </a:tc>
                <a:tc hMerge="1">
                  <a:txBody>
                    <a:bodyPr/>
                    <a:lstStyle/>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22099947"/>
                  </a:ext>
                </a:extLst>
              </a:tr>
            </a:tbl>
          </a:graphicData>
        </a:graphic>
      </p:graphicFrame>
      <p:sp>
        <p:nvSpPr>
          <p:cNvPr id="5" name="Title 1">
            <a:extLst>
              <a:ext uri="{FF2B5EF4-FFF2-40B4-BE49-F238E27FC236}">
                <a16:creationId xmlns:a16="http://schemas.microsoft.com/office/drawing/2014/main" id="{509FD88F-D3B8-430E-BE8E-434B7FBAED12}"/>
              </a:ext>
            </a:extLst>
          </p:cNvPr>
          <p:cNvSpPr txBox="1">
            <a:spLocks/>
          </p:cNvSpPr>
          <p:nvPr/>
        </p:nvSpPr>
        <p:spPr>
          <a:xfrm>
            <a:off x="141032" y="14912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US" sz="4800" b="1" dirty="0"/>
              <a:t>Roaming value added services </a:t>
            </a:r>
          </a:p>
        </p:txBody>
      </p:sp>
    </p:spTree>
    <p:extLst>
      <p:ext uri="{BB962C8B-B14F-4D97-AF65-F5344CB8AC3E}">
        <p14:creationId xmlns:p14="http://schemas.microsoft.com/office/powerpoint/2010/main" val="3676030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custDataLst>
              <p:tags r:id="rId1"/>
            </p:custDataLst>
            <p:extLst>
              <p:ext uri="{D42A27DB-BD31-4B8C-83A1-F6EECF244321}">
                <p14:modId xmlns:p14="http://schemas.microsoft.com/office/powerpoint/2010/main" val="4136898698"/>
              </p:ext>
            </p:extLst>
          </p:nvPr>
        </p:nvGraphicFramePr>
        <p:xfrm>
          <a:off x="260282" y="1352318"/>
          <a:ext cx="7533005" cy="4480560"/>
        </p:xfrm>
        <a:graphic>
          <a:graphicData uri="http://schemas.openxmlformats.org/drawingml/2006/table">
            <a:tbl>
              <a:tblPr bandRow="1">
                <a:tableStyleId>{2D5ABB26-0587-4C30-8999-92F81FD0307C}</a:tableStyleId>
              </a:tblPr>
              <a:tblGrid>
                <a:gridCol w="1245870">
                  <a:extLst>
                    <a:ext uri="{9D8B030D-6E8A-4147-A177-3AD203B41FA5}">
                      <a16:colId xmlns:a16="http://schemas.microsoft.com/office/drawing/2014/main" val="20000"/>
                    </a:ext>
                  </a:extLst>
                </a:gridCol>
                <a:gridCol w="2120900">
                  <a:extLst>
                    <a:ext uri="{9D8B030D-6E8A-4147-A177-3AD203B41FA5}">
                      <a16:colId xmlns:a16="http://schemas.microsoft.com/office/drawing/2014/main" val="20001"/>
                    </a:ext>
                  </a:extLst>
                </a:gridCol>
                <a:gridCol w="911860">
                  <a:extLst>
                    <a:ext uri="{9D8B030D-6E8A-4147-A177-3AD203B41FA5}">
                      <a16:colId xmlns:a16="http://schemas.microsoft.com/office/drawing/2014/main" val="20002"/>
                    </a:ext>
                  </a:extLst>
                </a:gridCol>
                <a:gridCol w="3254375">
                  <a:extLst>
                    <a:ext uri="{9D8B030D-6E8A-4147-A177-3AD203B41FA5}">
                      <a16:colId xmlns:a16="http://schemas.microsoft.com/office/drawing/2014/main" val="20003"/>
                    </a:ext>
                  </a:extLst>
                </a:gridCol>
              </a:tblGrid>
              <a:tr h="64008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nl-NL" sz="1800" kern="1200" dirty="0">
                          <a:solidFill>
                            <a:schemeClr val="tx1"/>
                          </a:solidFill>
                          <a:effectLst/>
                          <a:latin typeface="+mn-lt"/>
                          <a:ea typeface="+mn-ea"/>
                          <a:cs typeface="+mn-cs"/>
                        </a:rPr>
                        <a:t>Qun Wei</a:t>
                      </a:r>
                    </a:p>
                    <a:p>
                      <a:pPr marL="0" marR="0" lvl="0" indent="0" algn="l" defTabSz="914400" rtl="0" eaLnBrk="1" fontAlgn="auto" latinLnBrk="0" hangingPunct="1">
                        <a:lnSpc>
                          <a:spcPct val="100000"/>
                        </a:lnSpc>
                        <a:spcBef>
                          <a:spcPts val="0"/>
                        </a:spcBef>
                        <a:spcAft>
                          <a:spcPts val="0"/>
                        </a:spcAft>
                        <a:buClrTx/>
                        <a:buSzTx/>
                        <a:buFontTx/>
                        <a:buNone/>
                        <a:defRPr/>
                      </a:pPr>
                      <a:r>
                        <a:rPr lang="nl-NL" sz="1800" kern="1200" dirty="0">
                          <a:solidFill>
                            <a:schemeClr val="tx1"/>
                          </a:solidFill>
                          <a:effectLst/>
                          <a:latin typeface="+mn-lt"/>
                          <a:ea typeface="+mn-ea"/>
                          <a:cs typeface="+mn-cs"/>
                        </a:rPr>
                        <a:t>(</a:t>
                      </a:r>
                      <a:r>
                        <a:rPr lang="en-US" altLang="nl-NL" sz="1800" kern="1200" dirty="0">
                          <a:solidFill>
                            <a:schemeClr val="tx1"/>
                          </a:solidFill>
                          <a:effectLst/>
                          <a:latin typeface="+mn-lt"/>
                          <a:ea typeface="+mn-ea"/>
                          <a:cs typeface="+mn-cs"/>
                        </a:rPr>
                        <a:t>China Unicom)</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tx1"/>
                          </a:solidFill>
                          <a:latin typeface="+mn-lt"/>
                          <a:ea typeface="+mn-ea"/>
                          <a:cs typeface="+mn-cs"/>
                        </a:rPr>
                        <a:t>WID - </a:t>
                      </a:r>
                      <a:r>
                        <a:rPr lang="en-US" sz="18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SP-220087</a:t>
                      </a:r>
                      <a:endParaRPr lang="en-US" sz="1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nl-NL" sz="1800" dirty="0">
                          <a:hlinkClick r:id="rId5"/>
                        </a:rPr>
                        <a:t>TR</a:t>
                      </a:r>
                      <a:r>
                        <a:rPr lang="en-US" altLang="nl-NL" sz="1800" dirty="0">
                          <a:hlinkClick r:id="rId5"/>
                        </a:rPr>
                        <a:t> </a:t>
                      </a:r>
                      <a:r>
                        <a:rPr lang="nl-NL" sz="1800" dirty="0">
                          <a:hlinkClick r:id="rId5"/>
                        </a:rPr>
                        <a:t>22</a:t>
                      </a:r>
                      <a:r>
                        <a:rPr lang="en-US" altLang="nl-NL" sz="1800" dirty="0">
                          <a:hlinkClick r:id="rId5"/>
                        </a:rPr>
                        <a:t>.</a:t>
                      </a:r>
                      <a:r>
                        <a:rPr lang="nl-NL" sz="1800" dirty="0">
                          <a:hlinkClick r:id="rId5"/>
                        </a:rPr>
                        <a:t>851</a:t>
                      </a:r>
                      <a:endParaRPr lang="nl-NL" sz="1800" dirty="0"/>
                    </a:p>
                  </a:txBody>
                  <a:tcPr/>
                </a:tc>
                <a:extLst>
                  <a:ext uri="{0D108BD9-81ED-4DB2-BD59-A6C34878D82A}">
                    <a16:rowId xmlns:a16="http://schemas.microsoft.com/office/drawing/2014/main" val="10001"/>
                  </a:ext>
                </a:extLst>
              </a:tr>
              <a:tr h="1351915">
                <a:tc>
                  <a:txBody>
                    <a:bodyPr/>
                    <a:lstStyle/>
                    <a:p>
                      <a:pPr algn="l">
                        <a:buClrTx/>
                        <a:buSzTx/>
                        <a:buFontTx/>
                      </a:pPr>
                      <a:r>
                        <a:rPr lang="nl-NL" sz="1600" b="1" dirty="0"/>
                        <a:t>Description </a:t>
                      </a:r>
                    </a:p>
                  </a:txBody>
                  <a:tcPr/>
                </a:tc>
                <a:tc gridSpan="3">
                  <a:txBody>
                    <a:bodyPr/>
                    <a:lstStyle/>
                    <a:p>
                      <a:pPr marL="285750" indent="-285750" algn="l">
                        <a:buClrTx/>
                        <a:buSzTx/>
                        <a:buFontTx/>
                        <a:buChar char="-"/>
                      </a:pPr>
                      <a:r>
                        <a:rPr lang="en-GB" sz="1600" dirty="0">
                          <a:solidFill>
                            <a:schemeClr val="dk1"/>
                          </a:solidFill>
                          <a:sym typeface="+mn-ea"/>
                        </a:rPr>
                        <a:t>Exten</a:t>
                      </a:r>
                      <a:r>
                        <a:rPr lang="en-US" altLang="en-GB" sz="1600" dirty="0">
                          <a:solidFill>
                            <a:schemeClr val="dk1"/>
                          </a:solidFill>
                          <a:sym typeface="+mn-ea"/>
                        </a:rPr>
                        <a:t>d </a:t>
                      </a:r>
                      <a:r>
                        <a:rPr lang="en-US" sz="1600" dirty="0">
                          <a:solidFill>
                            <a:schemeClr val="dk1"/>
                          </a:solidFill>
                          <a:sym typeface="+mn-ea"/>
                        </a:rPr>
                        <a:t>a </a:t>
                      </a:r>
                      <a:r>
                        <a:rPr lang="en-GB" sz="1600" dirty="0">
                          <a:solidFill>
                            <a:schemeClr val="dk1"/>
                          </a:solidFill>
                          <a:sym typeface="+mn-ea"/>
                        </a:rPr>
                        <a:t>Shared </a:t>
                      </a:r>
                      <a:r>
                        <a:rPr lang="en-US" altLang="en-GB" sz="1600" dirty="0">
                          <a:solidFill>
                            <a:schemeClr val="dk1"/>
                          </a:solidFill>
                          <a:sym typeface="+mn-ea"/>
                        </a:rPr>
                        <a:t>NG-</a:t>
                      </a:r>
                      <a:r>
                        <a:rPr lang="en-GB" sz="1600" dirty="0">
                          <a:solidFill>
                            <a:schemeClr val="dk1"/>
                          </a:solidFill>
                          <a:sym typeface="+mn-ea"/>
                        </a:rPr>
                        <a:t>RAN managed by </a:t>
                      </a:r>
                      <a:r>
                        <a:rPr lang="en-US" altLang="en-GB" sz="1600" dirty="0">
                          <a:solidFill>
                            <a:schemeClr val="dk1"/>
                          </a:solidFill>
                          <a:sym typeface="+mn-ea"/>
                        </a:rPr>
                        <a:t>a </a:t>
                      </a:r>
                      <a:r>
                        <a:rPr lang="en-GB" sz="1600" dirty="0">
                          <a:solidFill>
                            <a:schemeClr val="dk1"/>
                          </a:solidFill>
                          <a:sym typeface="+mn-ea"/>
                        </a:rPr>
                        <a:t>Hosting Operator</a:t>
                      </a:r>
                      <a:r>
                        <a:rPr lang="en-US" altLang="en-GB" sz="1600" dirty="0">
                          <a:solidFill>
                            <a:schemeClr val="dk1"/>
                          </a:solidFill>
                          <a:sym typeface="+mn-ea"/>
                        </a:rPr>
                        <a:t> </a:t>
                      </a:r>
                      <a:r>
                        <a:rPr lang="en-GB" sz="1600" dirty="0">
                          <a:solidFill>
                            <a:schemeClr val="dk1"/>
                          </a:solidFill>
                          <a:sym typeface="+mn-ea"/>
                        </a:rPr>
                        <a:t>to </a:t>
                      </a:r>
                      <a:r>
                        <a:rPr lang="en-US" altLang="en-GB" sz="1600" dirty="0">
                          <a:solidFill>
                            <a:schemeClr val="dk1"/>
                          </a:solidFill>
                          <a:sym typeface="+mn-ea"/>
                        </a:rPr>
                        <a:t>support a </a:t>
                      </a:r>
                      <a:r>
                        <a:rPr lang="en-GB" sz="1600" dirty="0">
                          <a:solidFill>
                            <a:schemeClr val="dk1"/>
                          </a:solidFill>
                          <a:sym typeface="+mn-ea"/>
                        </a:rPr>
                        <a:t>new scenario: </a:t>
                      </a:r>
                      <a:r>
                        <a:rPr lang="en-US" altLang="en-GB" sz="1600" dirty="0">
                          <a:solidFill>
                            <a:schemeClr val="dk1"/>
                          </a:solidFill>
                          <a:sym typeface="+mn-ea"/>
                        </a:rPr>
                        <a:t>Indirect Network Sharing.</a:t>
                      </a:r>
                      <a:endParaRPr lang="en-GB" sz="1600" dirty="0">
                        <a:solidFill>
                          <a:schemeClr val="dk1"/>
                        </a:solidFill>
                      </a:endParaRPr>
                    </a:p>
                    <a:p>
                      <a:pPr marL="285750" indent="-285750" algn="l">
                        <a:buClrTx/>
                        <a:buSzTx/>
                        <a:buFontTx/>
                        <a:buChar char="-"/>
                      </a:pPr>
                      <a:r>
                        <a:rPr lang="en-GB" sz="1600" dirty="0">
                          <a:solidFill>
                            <a:schemeClr val="dk1"/>
                          </a:solidFill>
                          <a:sym typeface="+mn-ea"/>
                        </a:rPr>
                        <a:t>Participating Operator 5GC is “indirectly connected” to Shared </a:t>
                      </a:r>
                      <a:r>
                        <a:rPr lang="en-US" altLang="en-GB" sz="1600" dirty="0">
                          <a:solidFill>
                            <a:schemeClr val="dk1"/>
                          </a:solidFill>
                          <a:sym typeface="+mn-ea"/>
                        </a:rPr>
                        <a:t>NG-</a:t>
                      </a:r>
                      <a:r>
                        <a:rPr lang="en-GB" sz="1600" dirty="0">
                          <a:solidFill>
                            <a:schemeClr val="dk1"/>
                          </a:solidFill>
                          <a:sym typeface="+mn-ea"/>
                        </a:rPr>
                        <a:t>RAN via </a:t>
                      </a:r>
                      <a:r>
                        <a:rPr lang="en-US" altLang="en-GB" sz="1600" dirty="0">
                          <a:solidFill>
                            <a:schemeClr val="dk1"/>
                          </a:solidFill>
                          <a:sym typeface="+mn-ea"/>
                        </a:rPr>
                        <a:t>the </a:t>
                      </a:r>
                      <a:r>
                        <a:rPr lang="en-GB" sz="1600" dirty="0">
                          <a:solidFill>
                            <a:schemeClr val="dk1"/>
                          </a:solidFill>
                          <a:sym typeface="+mn-ea"/>
                        </a:rPr>
                        <a:t>Hosting Operator 5GC</a:t>
                      </a:r>
                      <a:r>
                        <a:rPr lang="en-US" altLang="en-GB" sz="1600" dirty="0">
                          <a:solidFill>
                            <a:schemeClr val="dk1"/>
                          </a:solidFill>
                          <a:sym typeface="+mn-ea"/>
                        </a:rPr>
                        <a:t>.</a:t>
                      </a:r>
                      <a:endParaRPr lang="en-GB" sz="1600" dirty="0">
                        <a:solidFill>
                          <a:schemeClr val="dk1"/>
                        </a:solidFill>
                      </a:endParaRPr>
                    </a:p>
                    <a:p>
                      <a:pPr marL="285750" indent="-285750" algn="l">
                        <a:buClrTx/>
                        <a:buSzTx/>
                        <a:buFontTx/>
                        <a:buChar char="-"/>
                      </a:pPr>
                      <a:r>
                        <a:rPr lang="en-GB" sz="1600" dirty="0">
                          <a:solidFill>
                            <a:schemeClr val="dk1"/>
                          </a:solidFill>
                          <a:sym typeface="+mn-ea"/>
                        </a:rPr>
                        <a:t>Indirect 5GC connectivity</a:t>
                      </a:r>
                      <a:r>
                        <a:rPr lang="en-US" altLang="en-GB" sz="1600" dirty="0">
                          <a:solidFill>
                            <a:schemeClr val="dk1"/>
                          </a:solidFill>
                          <a:sym typeface="+mn-ea"/>
                        </a:rPr>
                        <a:t> </a:t>
                      </a:r>
                      <a:r>
                        <a:rPr lang="en-GB" sz="1600" dirty="0">
                          <a:solidFill>
                            <a:schemeClr val="dk1"/>
                          </a:solidFill>
                          <a:sym typeface="+mn-ea"/>
                        </a:rPr>
                        <a:t>is transparent</a:t>
                      </a:r>
                      <a:r>
                        <a:rPr lang="en-US" altLang="en-GB" sz="1600" dirty="0">
                          <a:solidFill>
                            <a:schemeClr val="dk1"/>
                          </a:solidFill>
                          <a:sym typeface="+mn-ea"/>
                        </a:rPr>
                        <a:t>, and Service experience and KPIs are maintained</a:t>
                      </a:r>
                      <a:r>
                        <a:rPr lang="en-GB" sz="1600" dirty="0">
                          <a:solidFill>
                            <a:schemeClr val="dk1"/>
                          </a:solidFill>
                          <a:sym typeface="+mn-ea"/>
                        </a:rPr>
                        <a:t> to UE</a:t>
                      </a:r>
                      <a:r>
                        <a:rPr lang="en-US" altLang="en-GB" sz="1600" dirty="0">
                          <a:solidFill>
                            <a:schemeClr val="dk1"/>
                          </a:solidFill>
                          <a:sym typeface="+mn-ea"/>
                        </a:rPr>
                        <a:t>.</a:t>
                      </a:r>
                      <a:endParaRPr lang="en-US" altLang="en-GB" sz="1600" b="1" kern="1200" dirty="0">
                        <a:solidFill>
                          <a:schemeClr val="dk1"/>
                        </a:solidFill>
                        <a:latin typeface="+mn-lt"/>
                        <a:ea typeface="+mn-ea"/>
                        <a:cs typeface="+mn-cs"/>
                        <a:sym typeface="+mn-ea"/>
                      </a:endParaRP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r h="1995170">
                <a:tc>
                  <a:txBody>
                    <a:bodyPr/>
                    <a:lstStyle/>
                    <a:p>
                      <a:pPr algn="l">
                        <a:buClrTx/>
                        <a:buSzTx/>
                        <a:buFontTx/>
                        <a:buNone/>
                      </a:pPr>
                      <a:r>
                        <a:rPr lang="en-US" altLang="nl-NL" sz="1600" b="1" kern="1200" dirty="0">
                          <a:solidFill>
                            <a:schemeClr val="tx1"/>
                          </a:solidFill>
                          <a:latin typeface="+mn-lt"/>
                          <a:ea typeface="+mn-ea"/>
                          <a:cs typeface="+mn-cs"/>
                        </a:rPr>
                        <a:t>Why</a:t>
                      </a:r>
                    </a:p>
                    <a:p>
                      <a:pPr algn="l">
                        <a:buClrTx/>
                        <a:buSzTx/>
                        <a:buFontTx/>
                        <a:buNone/>
                      </a:pPr>
                      <a:endParaRPr lang="en-US" altLang="nl-NL" sz="1600" b="1" kern="1200" dirty="0">
                        <a:solidFill>
                          <a:schemeClr val="tx1"/>
                        </a:solidFill>
                        <a:latin typeface="+mn-lt"/>
                        <a:ea typeface="+mn-ea"/>
                        <a:cs typeface="+mn-cs"/>
                      </a:endParaRPr>
                    </a:p>
                    <a:p>
                      <a:pPr algn="l">
                        <a:buClrTx/>
                        <a:buSzTx/>
                        <a:buFontTx/>
                        <a:buNone/>
                      </a:pPr>
                      <a:endParaRPr lang="nl-NL" sz="1600" b="1" kern="1200" dirty="0">
                        <a:solidFill>
                          <a:schemeClr val="tx1"/>
                        </a:solidFill>
                        <a:latin typeface="+mn-lt"/>
                        <a:ea typeface="+mn-ea"/>
                        <a:cs typeface="+mn-cs"/>
                      </a:endParaRPr>
                    </a:p>
                    <a:p>
                      <a:pPr algn="l">
                        <a:buClrTx/>
                        <a:buSzTx/>
                        <a:buFontTx/>
                        <a:buNone/>
                      </a:pPr>
                      <a:endParaRPr lang="nl-NL" altLang="en-US" sz="1600" b="1" dirty="0"/>
                    </a:p>
                  </a:txBody>
                  <a:tcPr/>
                </a:tc>
                <a:tc gridSpan="3">
                  <a:txBody>
                    <a:bodyPr/>
                    <a:lstStyle/>
                    <a:p>
                      <a:pPr marL="285750" indent="-285750" algn="l">
                        <a:buClrTx/>
                        <a:buSzTx/>
                        <a:buFontTx/>
                        <a:buChar char="-"/>
                      </a:pPr>
                      <a:r>
                        <a:rPr lang="en-US" altLang="en-GB" sz="1600" dirty="0">
                          <a:solidFill>
                            <a:schemeClr val="dk1"/>
                          </a:solidFill>
                          <a:sym typeface="+mn-ea"/>
                        </a:rPr>
                        <a:t>O</a:t>
                      </a:r>
                      <a:r>
                        <a:rPr lang="en-GB" sz="1600" dirty="0">
                          <a:solidFill>
                            <a:schemeClr val="dk1"/>
                          </a:solidFill>
                          <a:sym typeface="+mn-ea"/>
                        </a:rPr>
                        <a:t>perator</a:t>
                      </a:r>
                      <a:r>
                        <a:rPr lang="en-US" altLang="en-GB" sz="1600" dirty="0">
                          <a:solidFill>
                            <a:schemeClr val="dk1"/>
                          </a:solidFill>
                          <a:sym typeface="+mn-ea"/>
                        </a:rPr>
                        <a:t>s</a:t>
                      </a:r>
                      <a:r>
                        <a:rPr lang="en-GB" sz="1600" dirty="0">
                          <a:solidFill>
                            <a:schemeClr val="dk1"/>
                          </a:solidFill>
                          <a:sym typeface="+mn-ea"/>
                        </a:rPr>
                        <a:t> </a:t>
                      </a:r>
                      <a:r>
                        <a:rPr lang="en-US" altLang="en-GB" sz="1600" dirty="0">
                          <a:solidFill>
                            <a:schemeClr val="dk1"/>
                          </a:solidFill>
                          <a:sym typeface="+mn-ea"/>
                        </a:rPr>
                        <a:t>driver to </a:t>
                      </a:r>
                      <a:r>
                        <a:rPr lang="en-GB" sz="1600" dirty="0">
                          <a:solidFill>
                            <a:schemeClr val="dk1"/>
                          </a:solidFill>
                          <a:sym typeface="+mn-ea"/>
                        </a:rPr>
                        <a:t>improve </a:t>
                      </a:r>
                      <a:r>
                        <a:rPr lang="en-US" altLang="en-GB" sz="1600" dirty="0">
                          <a:solidFill>
                            <a:schemeClr val="dk1"/>
                          </a:solidFill>
                          <a:sym typeface="+mn-ea"/>
                        </a:rPr>
                        <a:t>their </a:t>
                      </a:r>
                      <a:r>
                        <a:rPr lang="en-GB" sz="1600" dirty="0">
                          <a:solidFill>
                            <a:schemeClr val="dk1"/>
                          </a:solidFill>
                          <a:sym typeface="+mn-ea"/>
                        </a:rPr>
                        <a:t>operator network</a:t>
                      </a:r>
                      <a:r>
                        <a:rPr lang="en-US" altLang="en-GB" sz="1600" dirty="0">
                          <a:solidFill>
                            <a:schemeClr val="dk1"/>
                          </a:solidFill>
                          <a:sym typeface="+mn-ea"/>
                        </a:rPr>
                        <a:t> better.</a:t>
                      </a:r>
                      <a:endParaRPr lang="en-US" altLang="en-GB" sz="1600" kern="1200" dirty="0">
                        <a:solidFill>
                          <a:schemeClr val="dk1"/>
                        </a:solidFill>
                        <a:latin typeface="+mn-lt"/>
                        <a:ea typeface="+mn-ea"/>
                        <a:cs typeface="+mn-cs"/>
                        <a:sym typeface="+mn-ea"/>
                      </a:endParaRPr>
                    </a:p>
                    <a:p>
                      <a:pPr marL="285750" indent="-285750" algn="l">
                        <a:buClrTx/>
                        <a:buSzTx/>
                        <a:buFontTx/>
                        <a:buChar char="-"/>
                      </a:pPr>
                      <a:r>
                        <a:rPr lang="en-GB" sz="1600" dirty="0">
                          <a:solidFill>
                            <a:schemeClr val="dk1"/>
                          </a:solidFill>
                          <a:sym typeface="+mn-ea"/>
                        </a:rPr>
                        <a:t>Shared</a:t>
                      </a:r>
                      <a:r>
                        <a:rPr lang="en-US" altLang="en-GB" sz="1600" dirty="0">
                          <a:solidFill>
                            <a:schemeClr val="dk1"/>
                          </a:solidFill>
                          <a:sym typeface="+mn-ea"/>
                        </a:rPr>
                        <a:t> RAN can be used by m</a:t>
                      </a:r>
                      <a:r>
                        <a:rPr lang="en-GB" sz="1600" dirty="0">
                          <a:solidFill>
                            <a:schemeClr val="dk1"/>
                          </a:solidFill>
                          <a:sym typeface="+mn-ea"/>
                        </a:rPr>
                        <a:t>ore participating operators, saving resources</a:t>
                      </a:r>
                      <a:r>
                        <a:rPr lang="en-US" altLang="en-GB" sz="1600" dirty="0">
                          <a:solidFill>
                            <a:schemeClr val="dk1"/>
                          </a:solidFill>
                          <a:sym typeface="+mn-ea"/>
                        </a:rPr>
                        <a:t>.</a:t>
                      </a:r>
                      <a:endParaRPr lang="en-GB" sz="1600" dirty="0">
                        <a:solidFill>
                          <a:schemeClr val="dk1"/>
                        </a:solidFill>
                        <a:sym typeface="+mn-ea"/>
                      </a:endParaRPr>
                    </a:p>
                    <a:p>
                      <a:pPr marL="285750" indent="-285750" algn="l">
                        <a:buClrTx/>
                        <a:buSzTx/>
                        <a:buFontTx/>
                        <a:buChar char="-"/>
                      </a:pPr>
                      <a:r>
                        <a:rPr lang="en-US" altLang="en-GB" sz="1600" dirty="0">
                          <a:solidFill>
                            <a:schemeClr val="dk1"/>
                          </a:solidFill>
                          <a:sym typeface="+mn-ea"/>
                        </a:rPr>
                        <a:t>Easy</a:t>
                      </a:r>
                      <a:r>
                        <a:rPr lang="en-GB" sz="1600" dirty="0">
                          <a:solidFill>
                            <a:schemeClr val="dk1"/>
                          </a:solidFill>
                          <a:sym typeface="+mn-ea"/>
                        </a:rPr>
                        <a:t> cooperation</a:t>
                      </a:r>
                      <a:r>
                        <a:rPr lang="en-US" altLang="en-GB" sz="1600" dirty="0">
                          <a:solidFill>
                            <a:schemeClr val="dk1"/>
                          </a:solidFill>
                          <a:sym typeface="+mn-ea"/>
                        </a:rPr>
                        <a:t> by </a:t>
                      </a:r>
                      <a:r>
                        <a:rPr lang="en-GB" sz="1600" dirty="0">
                          <a:solidFill>
                            <a:schemeClr val="dk1"/>
                          </a:solidFill>
                          <a:sym typeface="+mn-ea"/>
                        </a:rPr>
                        <a:t>reduc</a:t>
                      </a:r>
                      <a:r>
                        <a:rPr lang="en-US" altLang="en-GB" sz="1600" dirty="0">
                          <a:solidFill>
                            <a:schemeClr val="dk1"/>
                          </a:solidFill>
                          <a:sym typeface="+mn-ea"/>
                        </a:rPr>
                        <a:t>ing</a:t>
                      </a:r>
                      <a:r>
                        <a:rPr lang="en-GB" sz="1600" dirty="0">
                          <a:solidFill>
                            <a:schemeClr val="dk1"/>
                          </a:solidFill>
                          <a:sym typeface="+mn-ea"/>
                        </a:rPr>
                        <a:t> maintenance of direct interface between large number of RAN Shared</a:t>
                      </a:r>
                      <a:r>
                        <a:rPr lang="en-US" altLang="en-GB" sz="1600" dirty="0">
                          <a:solidFill>
                            <a:schemeClr val="dk1"/>
                          </a:solidFill>
                          <a:sym typeface="+mn-ea"/>
                        </a:rPr>
                        <a:t> </a:t>
                      </a:r>
                      <a:r>
                        <a:rPr lang="en-GB" sz="1600" dirty="0">
                          <a:solidFill>
                            <a:schemeClr val="dk1"/>
                          </a:solidFill>
                          <a:sym typeface="+mn-ea"/>
                        </a:rPr>
                        <a:t>nodes</a:t>
                      </a:r>
                      <a:r>
                        <a:rPr lang="en-US" altLang="en-GB" sz="1600" dirty="0">
                          <a:solidFill>
                            <a:schemeClr val="dk1"/>
                          </a:solidFill>
                          <a:sym typeface="+mn-ea"/>
                        </a:rPr>
                        <a:t> </a:t>
                      </a:r>
                      <a:r>
                        <a:rPr lang="en-GB" sz="1600" dirty="0">
                          <a:solidFill>
                            <a:schemeClr val="dk1"/>
                          </a:solidFill>
                          <a:sym typeface="+mn-ea"/>
                        </a:rPr>
                        <a:t>and Participating Operator’s 5GC.</a:t>
                      </a:r>
                      <a:endParaRPr lang="en-GB" sz="1600" dirty="0">
                        <a:solidFill>
                          <a:schemeClr val="dk1"/>
                        </a:solidFill>
                      </a:endParaRPr>
                    </a:p>
                    <a:p>
                      <a:pPr marL="285750" indent="-285750" algn="l">
                        <a:buClrTx/>
                        <a:buSzTx/>
                        <a:buFontTx/>
                        <a:buChar char="-"/>
                      </a:pPr>
                      <a:r>
                        <a:rPr lang="en-GB" sz="1600" dirty="0">
                          <a:solidFill>
                            <a:schemeClr val="dk1"/>
                          </a:solidFill>
                          <a:sym typeface="+mn-ea"/>
                        </a:rPr>
                        <a:t>Enables new ways for Operators to share RAN network</a:t>
                      </a:r>
                      <a:r>
                        <a:rPr lang="en-US" altLang="en-GB" sz="1600" dirty="0">
                          <a:solidFill>
                            <a:schemeClr val="dk1"/>
                          </a:solidFill>
                          <a:sym typeface="+mn-ea"/>
                        </a:rPr>
                        <a:t>, and avoid impact to UE.</a:t>
                      </a:r>
                      <a:endParaRPr lang="en-GB" sz="1600" dirty="0">
                        <a:solidFill>
                          <a:schemeClr val="dk1"/>
                        </a:solidFill>
                      </a:endParaRPr>
                    </a:p>
                    <a:p>
                      <a:pPr marL="285750" indent="-285750" algn="l">
                        <a:buClrTx/>
                        <a:buSzTx/>
                        <a:buFontTx/>
                        <a:buChar char="-"/>
                      </a:pPr>
                      <a:endParaRPr lang="en-US" altLang="en-GB" sz="1600" kern="1200" dirty="0">
                        <a:solidFill>
                          <a:schemeClr val="dk1"/>
                        </a:solidFill>
                        <a:latin typeface="+mn-lt"/>
                        <a:ea typeface="+mn-ea"/>
                        <a:cs typeface="+mn-cs"/>
                        <a:sym typeface="+mn-ea"/>
                      </a:endParaRP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bl>
          </a:graphicData>
        </a:graphic>
      </p:graphicFrame>
      <p:grpSp>
        <p:nvGrpSpPr>
          <p:cNvPr id="2" name="组合 1"/>
          <p:cNvGrpSpPr/>
          <p:nvPr/>
        </p:nvGrpSpPr>
        <p:grpSpPr>
          <a:xfrm>
            <a:off x="7836567" y="2688956"/>
            <a:ext cx="4205015" cy="2616594"/>
            <a:chOff x="542194" y="161648"/>
            <a:chExt cx="4555129" cy="2811211"/>
          </a:xfrm>
        </p:grpSpPr>
        <p:sp>
          <p:nvSpPr>
            <p:cNvPr id="3" name="椭圆 2"/>
            <p:cNvSpPr/>
            <p:nvPr/>
          </p:nvSpPr>
          <p:spPr>
            <a:xfrm>
              <a:off x="875940" y="2525400"/>
              <a:ext cx="3883196" cy="447459"/>
            </a:xfrm>
            <a:prstGeom prst="ellipse">
              <a:avLst/>
            </a:prstGeom>
            <a:ln>
              <a:headEnd type="arrow" w="med" len="med"/>
              <a:tailEnd type="arrow"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none" lIns="91425" tIns="45712" rIns="91425" bIns="4571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4G network of OP2</a:t>
              </a:r>
            </a:p>
          </p:txBody>
        </p:sp>
        <p:sp>
          <p:nvSpPr>
            <p:cNvPr id="5" name="椭圆 4"/>
            <p:cNvSpPr/>
            <p:nvPr/>
          </p:nvSpPr>
          <p:spPr>
            <a:xfrm>
              <a:off x="542194" y="1307875"/>
              <a:ext cx="2215413" cy="644041"/>
            </a:xfrm>
            <a:prstGeom prst="ellipse">
              <a:avLst/>
            </a:prstGeom>
            <a:ln>
              <a:headEnd type="arrow" w="med" len="med"/>
              <a:tailEnd type="arrow"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none" lIns="91425" tIns="45712" rIns="91425" bIns="4571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5G core network</a:t>
              </a:r>
            </a:p>
            <a:p>
              <a:pPr algn="ctr"/>
              <a:r>
                <a:rPr lang="en-US" altLang="zh-CN" sz="1400" b="1"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 of Hosting OP1</a:t>
              </a:r>
            </a:p>
          </p:txBody>
        </p:sp>
        <p:sp>
          <p:nvSpPr>
            <p:cNvPr id="81" name="椭圆 80"/>
            <p:cNvSpPr/>
            <p:nvPr/>
          </p:nvSpPr>
          <p:spPr>
            <a:xfrm>
              <a:off x="3329157" y="1307876"/>
              <a:ext cx="1768166" cy="613506"/>
            </a:xfrm>
            <a:prstGeom prst="ellipse">
              <a:avLst/>
            </a:prstGeom>
            <a:ln>
              <a:headEnd type="arrow" w="med" len="med"/>
              <a:tailEnd type="arrow"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none" lIns="91425" tIns="45712" rIns="91425" bIns="4571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5G core network </a:t>
              </a:r>
            </a:p>
            <a:p>
              <a:pPr algn="ctr"/>
              <a:r>
                <a:rPr lang="en-US" altLang="zh-CN" sz="1400" b="1"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of Participating OP2</a:t>
              </a:r>
            </a:p>
          </p:txBody>
        </p:sp>
        <p:sp>
          <p:nvSpPr>
            <p:cNvPr id="82" name="任意多边形 81"/>
            <p:cNvSpPr/>
            <p:nvPr/>
          </p:nvSpPr>
          <p:spPr>
            <a:xfrm>
              <a:off x="1796749" y="161648"/>
              <a:ext cx="1626282" cy="325708"/>
            </a:xfrm>
            <a:custGeom>
              <a:avLst/>
              <a:gdLst>
                <a:gd name="connsiteX0" fmla="*/ 0 w 482600"/>
                <a:gd name="connsiteY0" fmla="*/ 152446 h 152446"/>
                <a:gd name="connsiteX1" fmla="*/ 215900 w 482600"/>
                <a:gd name="connsiteY1" fmla="*/ 46 h 152446"/>
                <a:gd name="connsiteX2" fmla="*/ 482600 w 482600"/>
                <a:gd name="connsiteY2" fmla="*/ 139746 h 152446"/>
              </a:gdLst>
              <a:ahLst/>
              <a:cxnLst>
                <a:cxn ang="0">
                  <a:pos x="connsiteX0" y="connsiteY0"/>
                </a:cxn>
                <a:cxn ang="0">
                  <a:pos x="connsiteX1" y="connsiteY1"/>
                </a:cxn>
                <a:cxn ang="0">
                  <a:pos x="connsiteX2" y="connsiteY2"/>
                </a:cxn>
              </a:cxnLst>
              <a:rect l="l" t="t" r="r" b="b"/>
              <a:pathLst>
                <a:path w="482600" h="152446">
                  <a:moveTo>
                    <a:pt x="0" y="152446"/>
                  </a:moveTo>
                  <a:cubicBezTo>
                    <a:pt x="67733" y="77304"/>
                    <a:pt x="135467" y="2163"/>
                    <a:pt x="215900" y="46"/>
                  </a:cubicBezTo>
                  <a:cubicBezTo>
                    <a:pt x="296333" y="-2071"/>
                    <a:pt x="389466" y="68837"/>
                    <a:pt x="482600" y="139746"/>
                  </a:cubicBezTo>
                </a:path>
              </a:pathLst>
            </a:custGeom>
            <a:noFill/>
            <a:ln w="41275">
              <a:solidFill>
                <a:schemeClr val="tx1">
                  <a:lumMod val="75000"/>
                  <a:lumOff val="25000"/>
                </a:schemeClr>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sp>
          <p:nvSpPr>
            <p:cNvPr id="83" name="任意多边形 82"/>
            <p:cNvSpPr/>
            <p:nvPr/>
          </p:nvSpPr>
          <p:spPr>
            <a:xfrm rot="16361007">
              <a:off x="241671" y="1519925"/>
              <a:ext cx="1845678" cy="478097"/>
            </a:xfrm>
            <a:custGeom>
              <a:avLst/>
              <a:gdLst>
                <a:gd name="connsiteX0" fmla="*/ 0 w 482600"/>
                <a:gd name="connsiteY0" fmla="*/ 152446 h 152446"/>
                <a:gd name="connsiteX1" fmla="*/ 215900 w 482600"/>
                <a:gd name="connsiteY1" fmla="*/ 46 h 152446"/>
                <a:gd name="connsiteX2" fmla="*/ 482600 w 482600"/>
                <a:gd name="connsiteY2" fmla="*/ 139746 h 152446"/>
              </a:gdLst>
              <a:ahLst/>
              <a:cxnLst>
                <a:cxn ang="0">
                  <a:pos x="connsiteX0" y="connsiteY0"/>
                </a:cxn>
                <a:cxn ang="0">
                  <a:pos x="connsiteX1" y="connsiteY1"/>
                </a:cxn>
                <a:cxn ang="0">
                  <a:pos x="connsiteX2" y="connsiteY2"/>
                </a:cxn>
              </a:cxnLst>
              <a:rect l="l" t="t" r="r" b="b"/>
              <a:pathLst>
                <a:path w="482600" h="152446">
                  <a:moveTo>
                    <a:pt x="0" y="152446"/>
                  </a:moveTo>
                  <a:cubicBezTo>
                    <a:pt x="67733" y="77304"/>
                    <a:pt x="135467" y="2163"/>
                    <a:pt x="215900" y="46"/>
                  </a:cubicBezTo>
                  <a:cubicBezTo>
                    <a:pt x="296333" y="-2071"/>
                    <a:pt x="389466" y="68837"/>
                    <a:pt x="482600" y="139746"/>
                  </a:cubicBezTo>
                </a:path>
              </a:pathLst>
            </a:custGeom>
            <a:noFill/>
            <a:ln w="41275">
              <a:solidFill>
                <a:schemeClr val="tx1">
                  <a:lumMod val="75000"/>
                  <a:lumOff val="25000"/>
                </a:schemeClr>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grpSp>
      <p:sp>
        <p:nvSpPr>
          <p:cNvPr id="84" name="等腰三角形 83"/>
          <p:cNvSpPr/>
          <p:nvPr/>
        </p:nvSpPr>
        <p:spPr bwMode="auto">
          <a:xfrm>
            <a:off x="8616415" y="2909804"/>
            <a:ext cx="161925" cy="409575"/>
          </a:xfrm>
          <a:prstGeom prst="triangl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85" name="等腰三角形 84"/>
          <p:cNvSpPr/>
          <p:nvPr/>
        </p:nvSpPr>
        <p:spPr bwMode="auto">
          <a:xfrm>
            <a:off x="10683340" y="2776454"/>
            <a:ext cx="161925" cy="409575"/>
          </a:xfrm>
          <a:prstGeom prst="triangl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cxnSp>
        <p:nvCxnSpPr>
          <p:cNvPr id="86" name="直接连接符 85"/>
          <p:cNvCxnSpPr>
            <a:stCxn id="84" idx="3"/>
          </p:cNvCxnSpPr>
          <p:nvPr/>
        </p:nvCxnSpPr>
        <p:spPr bwMode="auto">
          <a:xfrm>
            <a:off x="8697378" y="3319379"/>
            <a:ext cx="118745" cy="4381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7" name="直接连接符 86"/>
          <p:cNvCxnSpPr>
            <a:stCxn id="85" idx="3"/>
          </p:cNvCxnSpPr>
          <p:nvPr/>
        </p:nvCxnSpPr>
        <p:spPr bwMode="auto">
          <a:xfrm>
            <a:off x="10764304" y="3186028"/>
            <a:ext cx="733425" cy="5715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8" name="TextBox 82"/>
          <p:cNvSpPr txBox="1"/>
          <p:nvPr/>
        </p:nvSpPr>
        <p:spPr>
          <a:xfrm>
            <a:off x="10495979" y="1816964"/>
            <a:ext cx="1444625" cy="645160"/>
          </a:xfrm>
          <a:prstGeom prst="rect">
            <a:avLst/>
          </a:prstGeom>
          <a:noFill/>
        </p:spPr>
        <p:txBody>
          <a:bodyPr wrap="square" rtlCol="0">
            <a:spAutoFit/>
          </a:bodyPr>
          <a:lstStyle/>
          <a:p>
            <a:pPr algn="l"/>
            <a:r>
              <a:rPr lang="en-US" altLang="zh-CN" dirty="0"/>
              <a:t>OP 2 </a:t>
            </a:r>
          </a:p>
          <a:p>
            <a:pPr algn="l"/>
            <a:r>
              <a:rPr lang="en-US" altLang="zh-CN" dirty="0"/>
              <a:t>NG-RANs</a:t>
            </a:r>
            <a:endParaRPr lang="zh-CN" altLang="en-US" dirty="0"/>
          </a:p>
        </p:txBody>
      </p:sp>
      <p:sp>
        <p:nvSpPr>
          <p:cNvPr id="89" name="TextBox 83"/>
          <p:cNvSpPr txBox="1"/>
          <p:nvPr/>
        </p:nvSpPr>
        <p:spPr>
          <a:xfrm>
            <a:off x="8205013" y="1804123"/>
            <a:ext cx="1299845" cy="645160"/>
          </a:xfrm>
          <a:prstGeom prst="rect">
            <a:avLst/>
          </a:prstGeom>
          <a:noFill/>
        </p:spPr>
        <p:txBody>
          <a:bodyPr wrap="none" rtlCol="0">
            <a:spAutoFit/>
          </a:bodyPr>
          <a:lstStyle/>
          <a:p>
            <a:r>
              <a:rPr lang="en-US" altLang="zh-CN" dirty="0"/>
              <a:t>OP 1 shared</a:t>
            </a:r>
          </a:p>
          <a:p>
            <a:r>
              <a:rPr lang="en-US" altLang="zh-CN" dirty="0"/>
              <a:t>NG-RANs</a:t>
            </a:r>
            <a:endParaRPr lang="zh-CN" altLang="en-US" dirty="0"/>
          </a:p>
        </p:txBody>
      </p:sp>
      <p:grpSp>
        <p:nvGrpSpPr>
          <p:cNvPr id="90" name="组合 89"/>
          <p:cNvGrpSpPr/>
          <p:nvPr/>
        </p:nvGrpSpPr>
        <p:grpSpPr>
          <a:xfrm>
            <a:off x="8483013" y="2688273"/>
            <a:ext cx="381466" cy="374638"/>
            <a:chOff x="933398" y="2054944"/>
            <a:chExt cx="381466" cy="374638"/>
          </a:xfrm>
        </p:grpSpPr>
        <p:sp>
          <p:nvSpPr>
            <p:cNvPr id="91" name="弧形 90"/>
            <p:cNvSpPr/>
            <p:nvPr/>
          </p:nvSpPr>
          <p:spPr bwMode="auto">
            <a:xfrm rot="18965484">
              <a:off x="958618" y="2110889"/>
              <a:ext cx="340549" cy="318693"/>
            </a:xfrm>
            <a:prstGeom prst="arc">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92" name="弧形 91"/>
            <p:cNvSpPr/>
            <p:nvPr/>
          </p:nvSpPr>
          <p:spPr bwMode="auto">
            <a:xfrm rot="18965484">
              <a:off x="933398" y="2054944"/>
              <a:ext cx="381466" cy="344859"/>
            </a:xfrm>
            <a:prstGeom prst="arc">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93" name="弧形 92"/>
            <p:cNvSpPr/>
            <p:nvPr/>
          </p:nvSpPr>
          <p:spPr bwMode="auto">
            <a:xfrm rot="18965484">
              <a:off x="990600" y="2181225"/>
              <a:ext cx="276225" cy="247650"/>
            </a:xfrm>
            <a:prstGeom prst="arc">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grpSp>
      <p:grpSp>
        <p:nvGrpSpPr>
          <p:cNvPr id="97" name="组合 96"/>
          <p:cNvGrpSpPr/>
          <p:nvPr/>
        </p:nvGrpSpPr>
        <p:grpSpPr>
          <a:xfrm>
            <a:off x="10568988" y="2602548"/>
            <a:ext cx="381466" cy="374638"/>
            <a:chOff x="933398" y="2054944"/>
            <a:chExt cx="381466" cy="374638"/>
          </a:xfrm>
        </p:grpSpPr>
        <p:sp>
          <p:nvSpPr>
            <p:cNvPr id="98" name="弧形 97"/>
            <p:cNvSpPr/>
            <p:nvPr/>
          </p:nvSpPr>
          <p:spPr bwMode="auto">
            <a:xfrm rot="18965484">
              <a:off x="958618" y="2110889"/>
              <a:ext cx="340549" cy="318693"/>
            </a:xfrm>
            <a:prstGeom prst="arc">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99" name="弧形 98"/>
            <p:cNvSpPr/>
            <p:nvPr/>
          </p:nvSpPr>
          <p:spPr bwMode="auto">
            <a:xfrm rot="18965484">
              <a:off x="933398" y="2054944"/>
              <a:ext cx="381466" cy="344859"/>
            </a:xfrm>
            <a:prstGeom prst="arc">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100" name="弧形 99"/>
            <p:cNvSpPr/>
            <p:nvPr/>
          </p:nvSpPr>
          <p:spPr bwMode="auto">
            <a:xfrm rot="18965484">
              <a:off x="990600" y="2181225"/>
              <a:ext cx="276225" cy="247650"/>
            </a:xfrm>
            <a:prstGeom prst="arc">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grpSp>
      <p:sp>
        <p:nvSpPr>
          <p:cNvPr id="126" name="文本框 50"/>
          <p:cNvSpPr txBox="1"/>
          <p:nvPr/>
        </p:nvSpPr>
        <p:spPr>
          <a:xfrm>
            <a:off x="9554284" y="2729100"/>
            <a:ext cx="368446" cy="336337"/>
          </a:xfrm>
          <a:prstGeom prst="rect">
            <a:avLst/>
          </a:prstGeom>
          <a:noFill/>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t">
              <a:lnSpc>
                <a:spcPct val="130000"/>
              </a:lnSpc>
            </a:pPr>
            <a:r>
              <a:rPr lang="zh-CN" altLang="en-US" dirty="0">
                <a:solidFill>
                  <a:srgbClr val="FF0000"/>
                </a:solidFill>
                <a:latin typeface="Calibri" panose="020F0502020204030204" charset="0"/>
                <a:ea typeface="微软雅黑" panose="020B0503020204020204" pitchFamily="34" charset="-122"/>
                <a:cs typeface="Calibri" panose="020F0502020204030204" charset="0"/>
                <a:sym typeface="Calibri" panose="020F0502020204030204" charset="0"/>
              </a:rPr>
              <a:t>①</a:t>
            </a:r>
          </a:p>
        </p:txBody>
      </p:sp>
      <p:sp>
        <p:nvSpPr>
          <p:cNvPr id="127" name="文本框 49"/>
          <p:cNvSpPr txBox="1"/>
          <p:nvPr/>
        </p:nvSpPr>
        <p:spPr>
          <a:xfrm>
            <a:off x="7836567" y="3374687"/>
            <a:ext cx="368446" cy="336337"/>
          </a:xfrm>
          <a:prstGeom prst="rect">
            <a:avLst/>
          </a:prstGeom>
          <a:noFill/>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t">
              <a:lnSpc>
                <a:spcPct val="130000"/>
              </a:lnSpc>
            </a:pPr>
            <a:r>
              <a:rPr lang="zh-CN" altLang="en-US" dirty="0">
                <a:solidFill>
                  <a:srgbClr val="FF0000"/>
                </a:solidFill>
                <a:latin typeface="Calibri" panose="020F0502020204030204" charset="0"/>
                <a:ea typeface="微软雅黑" panose="020B0503020204020204" pitchFamily="34" charset="-122"/>
                <a:cs typeface="Calibri" panose="020F0502020204030204" charset="0"/>
                <a:sym typeface="Calibri" panose="020F0502020204030204" charset="0"/>
              </a:rPr>
              <a:t>②</a:t>
            </a:r>
          </a:p>
        </p:txBody>
      </p:sp>
      <p:sp>
        <p:nvSpPr>
          <p:cNvPr id="144" name="TextBox 143"/>
          <p:cNvSpPr txBox="1"/>
          <p:nvPr/>
        </p:nvSpPr>
        <p:spPr>
          <a:xfrm>
            <a:off x="9549866" y="4243304"/>
            <a:ext cx="1623670" cy="400110"/>
          </a:xfrm>
          <a:prstGeom prst="rect">
            <a:avLst/>
          </a:prstGeom>
          <a:noFill/>
        </p:spPr>
        <p:txBody>
          <a:bodyPr wrap="square" rtlCol="0">
            <a:spAutoFit/>
          </a:bodyPr>
          <a:lstStyle/>
          <a:p>
            <a:r>
              <a:rPr lang="en-US" altLang="zh-CN" dirty="0"/>
              <a:t>SEPPs/IPUPs: </a:t>
            </a:r>
            <a:r>
              <a:rPr lang="en-US" altLang="zh-CN" dirty="0" err="1"/>
              <a:t>vSEPP</a:t>
            </a:r>
            <a:r>
              <a:rPr lang="en-US" altLang="zh-CN" dirty="0"/>
              <a:t>/</a:t>
            </a:r>
            <a:r>
              <a:rPr lang="en-US" altLang="zh-CN" dirty="0" err="1"/>
              <a:t>hSEPP</a:t>
            </a:r>
            <a:endParaRPr lang="zh-CN" altLang="en-US" dirty="0"/>
          </a:p>
        </p:txBody>
      </p:sp>
      <p:sp>
        <p:nvSpPr>
          <p:cNvPr id="153" name="立方体 152"/>
          <p:cNvSpPr/>
          <p:nvPr/>
        </p:nvSpPr>
        <p:spPr bwMode="auto">
          <a:xfrm>
            <a:off x="9960075" y="4033754"/>
            <a:ext cx="561975" cy="266699"/>
          </a:xfrm>
          <a:prstGeom prst="cub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143" name="立方体 142"/>
          <p:cNvSpPr/>
          <p:nvPr/>
        </p:nvSpPr>
        <p:spPr bwMode="auto">
          <a:xfrm>
            <a:off x="9807040" y="3805154"/>
            <a:ext cx="561975" cy="266699"/>
          </a:xfrm>
          <a:prstGeom prst="cub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109" name="任意多边形 108"/>
          <p:cNvSpPr/>
          <p:nvPr/>
        </p:nvSpPr>
        <p:spPr bwMode="auto">
          <a:xfrm>
            <a:off x="8787865" y="3376530"/>
            <a:ext cx="2476500" cy="657224"/>
          </a:xfrm>
          <a:custGeom>
            <a:avLst/>
            <a:gdLst>
              <a:gd name="connsiteX0" fmla="*/ 0 w 1866900"/>
              <a:gd name="connsiteY0" fmla="*/ 0 h 495300"/>
              <a:gd name="connsiteX1" fmla="*/ 428625 w 1866900"/>
              <a:gd name="connsiteY1" fmla="*/ 400050 h 495300"/>
              <a:gd name="connsiteX2" fmla="*/ 1866900 w 1866900"/>
              <a:gd name="connsiteY2" fmla="*/ 495300 h 495300"/>
            </a:gdLst>
            <a:ahLst/>
            <a:cxnLst>
              <a:cxn ang="0">
                <a:pos x="connsiteX0" y="connsiteY0"/>
              </a:cxn>
              <a:cxn ang="0">
                <a:pos x="connsiteX1" y="connsiteY1"/>
              </a:cxn>
              <a:cxn ang="0">
                <a:pos x="connsiteX2" y="connsiteY2"/>
              </a:cxn>
            </a:cxnLst>
            <a:rect l="l" t="t" r="r" b="b"/>
            <a:pathLst>
              <a:path w="1866900" h="495300">
                <a:moveTo>
                  <a:pt x="0" y="0"/>
                </a:moveTo>
                <a:cubicBezTo>
                  <a:pt x="58737" y="158750"/>
                  <a:pt x="117475" y="317500"/>
                  <a:pt x="428625" y="400050"/>
                </a:cubicBezTo>
                <a:cubicBezTo>
                  <a:pt x="739775" y="482600"/>
                  <a:pt x="1303337" y="488950"/>
                  <a:pt x="1866900" y="495300"/>
                </a:cubicBezTo>
              </a:path>
            </a:pathLst>
          </a:custGeom>
          <a:noFill/>
          <a:ln w="28575" cap="flat" cmpd="sng" algn="ctr">
            <a:solidFill>
              <a:srgbClr val="FF0000"/>
            </a:solidFill>
            <a:prstDash val="solid"/>
            <a:round/>
            <a:headEnd type="arrow" w="med" len="med"/>
            <a:tailEnd type="arrow"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000" b="0" i="0" u="none" strike="noStrike" cap="none" normalizeH="0" baseline="0">
              <a:ln>
                <a:noFill/>
              </a:ln>
              <a:solidFill>
                <a:schemeClr val="tx1"/>
              </a:solidFill>
              <a:effectLst/>
              <a:latin typeface="Arial" panose="020B0604020202020204" pitchFamily="34" charset="0"/>
            </a:endParaRPr>
          </a:p>
        </p:txBody>
      </p:sp>
      <p:sp>
        <p:nvSpPr>
          <p:cNvPr id="94" name="文本框 50"/>
          <p:cNvSpPr txBox="1"/>
          <p:nvPr/>
        </p:nvSpPr>
        <p:spPr>
          <a:xfrm>
            <a:off x="8417025" y="5570137"/>
            <a:ext cx="3279775" cy="1078865"/>
          </a:xfrm>
          <a:prstGeom prst="rect">
            <a:avLst/>
          </a:prstGeom>
          <a:noFill/>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t">
              <a:lnSpc>
                <a:spcPct val="130000"/>
              </a:lnSpc>
            </a:pPr>
            <a:r>
              <a:rPr lang="en-US" altLang="zh-CN"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NOTE: UE moves as </a:t>
            </a:r>
            <a:r>
              <a:rPr lang="zh-CN" altLang="en-US"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①</a:t>
            </a:r>
            <a:r>
              <a:rPr lang="en-US" altLang="zh-CN"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 and </a:t>
            </a:r>
            <a:r>
              <a:rPr lang="zh-CN" altLang="en-US"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rPr>
              <a:t>②</a:t>
            </a:r>
            <a:endParaRPr lang="en-US" altLang="zh-CN" b="1"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endParaRPr>
          </a:p>
          <a:p>
            <a:pPr algn="ctr" fontAlgn="t">
              <a:lnSpc>
                <a:spcPct val="130000"/>
              </a:lnSpc>
            </a:pPr>
            <a:endParaRPr lang="zh-CN" altLang="en-US"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endParaRPr>
          </a:p>
          <a:p>
            <a:pPr algn="ctr" fontAlgn="t">
              <a:lnSpc>
                <a:spcPct val="130000"/>
              </a:lnSpc>
            </a:pPr>
            <a:endParaRPr lang="zh-CN" altLang="en-US" dirty="0">
              <a:solidFill>
                <a:schemeClr val="tx1"/>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sp>
        <p:nvSpPr>
          <p:cNvPr id="8" name="文本框 7"/>
          <p:cNvSpPr txBox="1"/>
          <p:nvPr/>
        </p:nvSpPr>
        <p:spPr>
          <a:xfrm>
            <a:off x="260282" y="5535930"/>
            <a:ext cx="8234680" cy="1322070"/>
          </a:xfrm>
          <a:prstGeom prst="rect">
            <a:avLst/>
          </a:prstGeom>
          <a:noFill/>
        </p:spPr>
        <p:txBody>
          <a:bodyPr wrap="square" rtlCol="0" anchor="t">
            <a:spAutoFit/>
          </a:bodyPr>
          <a:lstStyle/>
          <a:p>
            <a:pPr indent="0" algn="l">
              <a:buClrTx/>
              <a:buSzTx/>
              <a:buFontTx/>
              <a:buNone/>
            </a:pPr>
            <a:r>
              <a:rPr lang="en-US" altLang="nl-NL" sz="1600" b="1" dirty="0">
                <a:sym typeface="+mn-ea"/>
              </a:rPr>
              <a:t>SA1 Use cases and requirements  </a:t>
            </a:r>
            <a:endParaRPr lang="en-GB" sz="1600" dirty="0">
              <a:solidFill>
                <a:schemeClr val="dk1"/>
              </a:solidFill>
              <a:sym typeface="+mn-ea"/>
            </a:endParaRPr>
          </a:p>
          <a:p>
            <a:pPr indent="0" algn="l">
              <a:buClrTx/>
              <a:buSzTx/>
              <a:buFontTx/>
              <a:buNone/>
            </a:pPr>
            <a:r>
              <a:rPr lang="en-GB" sz="1600" dirty="0">
                <a:solidFill>
                  <a:schemeClr val="dk1"/>
                </a:solidFill>
                <a:sym typeface="+mn-ea"/>
              </a:rPr>
              <a:t>include </a:t>
            </a:r>
            <a:r>
              <a:rPr lang="en-US" altLang="en-GB" sz="1600" dirty="0">
                <a:solidFill>
                  <a:schemeClr val="dk1"/>
                </a:solidFill>
                <a:sym typeface="+mn-ea"/>
              </a:rPr>
              <a:t>Service and S</a:t>
            </a:r>
            <a:r>
              <a:rPr lang="en-GB" sz="1600" dirty="0">
                <a:solidFill>
                  <a:schemeClr val="dk1"/>
                </a:solidFill>
                <a:sym typeface="+mn-ea"/>
              </a:rPr>
              <a:t>ervice Continuity, charging and QoS , </a:t>
            </a:r>
            <a:r>
              <a:rPr lang="en-US" altLang="en-GB" sz="1600" dirty="0">
                <a:solidFill>
                  <a:schemeClr val="dk1"/>
                </a:solidFill>
                <a:sym typeface="+mn-ea"/>
              </a:rPr>
              <a:t>A</a:t>
            </a:r>
            <a:r>
              <a:rPr lang="en-GB" sz="1600" dirty="0">
                <a:solidFill>
                  <a:schemeClr val="dk1"/>
                </a:solidFill>
                <a:sym typeface="+mn-ea"/>
              </a:rPr>
              <a:t>ccess </a:t>
            </a:r>
            <a:r>
              <a:rPr lang="en-US" altLang="en-GB" sz="1600" dirty="0">
                <a:solidFill>
                  <a:schemeClr val="dk1"/>
                </a:solidFill>
                <a:sym typeface="+mn-ea"/>
              </a:rPr>
              <a:t>C</a:t>
            </a:r>
            <a:r>
              <a:rPr lang="en-GB" sz="1600" dirty="0">
                <a:solidFill>
                  <a:schemeClr val="dk1"/>
                </a:solidFill>
                <a:sym typeface="+mn-ea"/>
              </a:rPr>
              <a:t>ontrol and mobility between sharing parties, International Roaming Users in a Shared Network , Hosted Services , Emergency call, Long-distance mobility in and across shared networks</a:t>
            </a:r>
            <a:r>
              <a:rPr lang="en-US" altLang="en-GB" sz="1600" dirty="0">
                <a:solidFill>
                  <a:schemeClr val="dk1"/>
                </a:solidFill>
                <a:sym typeface="+mn-ea"/>
              </a:rPr>
              <a:t>, PWS in Shared NG-RAN and considerations on security</a:t>
            </a:r>
            <a:r>
              <a:rPr lang="en-GB" sz="1600" dirty="0">
                <a:solidFill>
                  <a:schemeClr val="dk1"/>
                </a:solidFill>
                <a:sym typeface="+mn-ea"/>
              </a:rPr>
              <a:t>.</a:t>
            </a:r>
            <a:endParaRPr lang="en-GB" altLang="en-US" sz="1600" dirty="0">
              <a:solidFill>
                <a:schemeClr val="dk1"/>
              </a:solidFill>
              <a:sym typeface="+mn-ea"/>
            </a:endParaRPr>
          </a:p>
        </p:txBody>
      </p:sp>
      <p:sp>
        <p:nvSpPr>
          <p:cNvPr id="32" name="Title 1">
            <a:extLst>
              <a:ext uri="{FF2B5EF4-FFF2-40B4-BE49-F238E27FC236}">
                <a16:creationId xmlns:a16="http://schemas.microsoft.com/office/drawing/2014/main" id="{6038F3DA-2A58-4C27-890A-F74E3F9A1DF9}"/>
              </a:ext>
            </a:extLst>
          </p:cNvPr>
          <p:cNvSpPr txBox="1">
            <a:spLocks/>
          </p:cNvSpPr>
          <p:nvPr/>
        </p:nvSpPr>
        <p:spPr>
          <a:xfrm>
            <a:off x="141032" y="14912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US" sz="4800" b="1" dirty="0"/>
              <a:t>Network Sharing Aspects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a:extLst>
              <a:ext uri="{FF2B5EF4-FFF2-40B4-BE49-F238E27FC236}">
                <a16:creationId xmlns:a16="http://schemas.microsoft.com/office/drawing/2014/main" id="{0557A142-B777-4DDB-A6EE-1FB2A3D87860}"/>
              </a:ext>
            </a:extLst>
          </p:cNvPr>
          <p:cNvGraphicFramePr>
            <a:graphicFrameLocks noChangeAspect="1"/>
          </p:cNvGraphicFramePr>
          <p:nvPr/>
        </p:nvGraphicFramePr>
        <p:xfrm>
          <a:off x="7427926" y="4467408"/>
          <a:ext cx="4816277" cy="1861506"/>
        </p:xfrm>
        <a:graphic>
          <a:graphicData uri="http://schemas.openxmlformats.org/presentationml/2006/ole">
            <mc:AlternateContent xmlns:mc="http://schemas.openxmlformats.org/markup-compatibility/2006">
              <mc:Choice xmlns:v="urn:schemas-microsoft-com:vml" Requires="v">
                <p:oleObj spid="_x0000_s1052" name="Visio" r:id="rId3" imgW="13348070" imgH="5118275" progId="Visio.Drawing.15">
                  <p:embed/>
                </p:oleObj>
              </mc:Choice>
              <mc:Fallback>
                <p:oleObj name="Visio" r:id="rId3" imgW="13348070" imgH="5118275" progId="Visio.Drawing.15">
                  <p:embed/>
                  <p:pic>
                    <p:nvPicPr>
                      <p:cNvPr id="6" name="对象 5">
                        <a:extLst>
                          <a:ext uri="{FF2B5EF4-FFF2-40B4-BE49-F238E27FC236}">
                            <a16:creationId xmlns:a16="http://schemas.microsoft.com/office/drawing/2014/main" id="{0557A142-B777-4DDB-A6EE-1FB2A3D87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926" y="4467408"/>
                        <a:ext cx="4816277" cy="1861506"/>
                      </a:xfrm>
                      <a:prstGeom prst="rect">
                        <a:avLst/>
                      </a:prstGeom>
                      <a:noFill/>
                    </p:spPr>
                  </p:pic>
                </p:oleObj>
              </mc:Fallback>
            </mc:AlternateContent>
          </a:graphicData>
        </a:graphic>
      </p:graphicFrame>
      <p:pic>
        <p:nvPicPr>
          <p:cNvPr id="1029" name="Picture 2" descr="A picture containing text, indoor&#10;&#10;Description automatically generated">
            <a:extLst>
              <a:ext uri="{FF2B5EF4-FFF2-40B4-BE49-F238E27FC236}">
                <a16:creationId xmlns:a16="http://schemas.microsoft.com/office/drawing/2014/main" id="{D7AEDD6B-F65A-4E3F-B249-6B4DC71F0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926" y="2186139"/>
            <a:ext cx="4640640" cy="207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ED6D4D6-EF92-4536-B52B-51439557AF25}"/>
              </a:ext>
            </a:extLst>
          </p:cNvPr>
          <p:cNvSpPr txBox="1">
            <a:spLocks/>
          </p:cNvSpPr>
          <p:nvPr/>
        </p:nvSpPr>
        <p:spPr>
          <a:xfrm>
            <a:off x="103730" y="23637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GB" altLang="zh-CN" sz="4800" b="1" dirty="0"/>
              <a:t>AI/ML Model Transfer – Phase 2</a:t>
            </a:r>
          </a:p>
        </p:txBody>
      </p:sp>
      <p:graphicFrame>
        <p:nvGraphicFramePr>
          <p:cNvPr id="10" name="Content Placeholder 6">
            <a:extLst>
              <a:ext uri="{FF2B5EF4-FFF2-40B4-BE49-F238E27FC236}">
                <a16:creationId xmlns:a16="http://schemas.microsoft.com/office/drawing/2014/main" id="{1ADE9464-71DB-4C56-B5F4-9A009B5225F3}"/>
              </a:ext>
            </a:extLst>
          </p:cNvPr>
          <p:cNvGraphicFramePr>
            <a:graphicFrameLocks/>
          </p:cNvGraphicFramePr>
          <p:nvPr>
            <p:extLst>
              <p:ext uri="{D42A27DB-BD31-4B8C-83A1-F6EECF244321}">
                <p14:modId xmlns:p14="http://schemas.microsoft.com/office/powerpoint/2010/main" val="2070397811"/>
              </p:ext>
            </p:extLst>
          </p:nvPr>
        </p:nvGraphicFramePr>
        <p:xfrm>
          <a:off x="266291" y="1348348"/>
          <a:ext cx="7061185" cy="6107216"/>
        </p:xfrm>
        <a:graphic>
          <a:graphicData uri="http://schemas.openxmlformats.org/drawingml/2006/table">
            <a:tbl>
              <a:tblPr bandRow="1">
                <a:tableStyleId>{2D5ABB26-0587-4C30-8999-92F81FD0307C}</a:tableStyleId>
              </a:tblPr>
              <a:tblGrid>
                <a:gridCol w="1415223">
                  <a:extLst>
                    <a:ext uri="{9D8B030D-6E8A-4147-A177-3AD203B41FA5}">
                      <a16:colId xmlns:a16="http://schemas.microsoft.com/office/drawing/2014/main" val="201738029"/>
                    </a:ext>
                  </a:extLst>
                </a:gridCol>
                <a:gridCol w="1740971">
                  <a:extLst>
                    <a:ext uri="{9D8B030D-6E8A-4147-A177-3AD203B41FA5}">
                      <a16:colId xmlns:a16="http://schemas.microsoft.com/office/drawing/2014/main" val="2338416132"/>
                    </a:ext>
                  </a:extLst>
                </a:gridCol>
                <a:gridCol w="1026777">
                  <a:extLst>
                    <a:ext uri="{9D8B030D-6E8A-4147-A177-3AD203B41FA5}">
                      <a16:colId xmlns:a16="http://schemas.microsoft.com/office/drawing/2014/main" val="2639471719"/>
                    </a:ext>
                  </a:extLst>
                </a:gridCol>
                <a:gridCol w="2878214">
                  <a:extLst>
                    <a:ext uri="{9D8B030D-6E8A-4147-A177-3AD203B41FA5}">
                      <a16:colId xmlns:a16="http://schemas.microsoft.com/office/drawing/2014/main" val="51495351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effectLst/>
                          <a:latin typeface="+mn-lt"/>
                          <a:ea typeface="+mn-ea"/>
                          <a:cs typeface="+mn-cs"/>
                        </a:rPr>
                        <a:t>Yang Xu</a:t>
                      </a:r>
                      <a:r>
                        <a:rPr lang="sv-SE" sz="1800" kern="1200" dirty="0">
                          <a:solidFill>
                            <a:schemeClr val="tx1"/>
                          </a:solidFill>
                          <a:effectLst/>
                          <a:latin typeface="+mn-lt"/>
                          <a:ea typeface="+mn-ea"/>
                          <a:cs typeface="+mn-cs"/>
                        </a:rPr>
                        <a:t> </a:t>
                      </a:r>
                      <a:r>
                        <a:rPr lang="nl-NL" sz="1800" kern="1200" dirty="0">
                          <a:solidFill>
                            <a:schemeClr val="tx1"/>
                          </a:solidFill>
                          <a:effectLst/>
                          <a:latin typeface="+mn-lt"/>
                          <a:ea typeface="+mn-ea"/>
                          <a:cs typeface="+mn-cs"/>
                        </a:rPr>
                        <a:t>(</a:t>
                      </a:r>
                      <a:r>
                        <a:rPr lang="de-AT" sz="1800" kern="1200" dirty="0">
                          <a:solidFill>
                            <a:schemeClr val="tx1"/>
                          </a:solidFill>
                          <a:effectLst/>
                          <a:latin typeface="+mn-lt"/>
                          <a:ea typeface="+mn-ea"/>
                          <a:cs typeface="+mn-cs"/>
                        </a:rPr>
                        <a:t>OPPO</a:t>
                      </a:r>
                      <a:r>
                        <a:rPr lang="nl-NL" sz="1800" kern="1200" dirty="0">
                          <a:solidFill>
                            <a:schemeClr val="tx1"/>
                          </a:solidFill>
                          <a:effectLst/>
                          <a:latin typeface="+mn-lt"/>
                          <a:ea typeface="+mn-ea"/>
                          <a:cs typeface="+mn-cs"/>
                        </a:rPr>
                        <a: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hlinkClick r:id="rId6"/>
                        </a:rPr>
                        <a:t>TR 22.876</a:t>
                      </a:r>
                      <a:endParaRPr lang="nl-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WID - </a:t>
                      </a:r>
                      <a:r>
                        <a:rPr lang="en-GB" sz="1800" b="0" i="0" u="none" strike="noStrike" dirty="0">
                          <a:solidFill>
                            <a:srgbClr val="0563C1"/>
                          </a:solidFill>
                          <a:effectLst/>
                          <a:latin typeface="Calibri" panose="020F0502020204030204" pitchFamily="34" charset="0"/>
                          <a:hlinkClick r:id="rId7"/>
                        </a:rPr>
                        <a:t>SP-230514</a:t>
                      </a:r>
                      <a:endParaRPr lang="en-GB" sz="1800" b="0" i="0" u="sng" strike="noStrike" dirty="0">
                        <a:solidFill>
                          <a:srgbClr val="0563C1"/>
                        </a:solidFill>
                        <a:effectLst/>
                        <a:latin typeface="Calibri" panose="020F0502020204030204" pitchFamily="34" charset="0"/>
                      </a:endParaRPr>
                    </a:p>
                  </a:txBody>
                  <a:tcPr/>
                </a:tc>
                <a:extLst>
                  <a:ext uri="{0D108BD9-81ED-4DB2-BD59-A6C34878D82A}">
                    <a16:rowId xmlns:a16="http://schemas.microsoft.com/office/drawing/2014/main" val="711006635"/>
                  </a:ext>
                </a:extLst>
              </a:tr>
              <a:tr h="399836">
                <a:tc gridSpan="4">
                  <a:txBody>
                    <a:bodyPr/>
                    <a:lstStyle/>
                    <a:p>
                      <a:r>
                        <a:rPr lang="nl-NL" sz="1600" b="1" dirty="0"/>
                        <a:t>Description </a:t>
                      </a:r>
                    </a:p>
                  </a:txBody>
                  <a:tcPr/>
                </a:tc>
                <a:tc hMerge="1">
                  <a:txBody>
                    <a:bodyPr/>
                    <a:lstStyle/>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marL="0" indent="0" hangingPunct="0">
                        <a:spcBef>
                          <a:spcPts val="300"/>
                        </a:spcBef>
                        <a:spcAft>
                          <a:spcPts val="300"/>
                        </a:spcAft>
                        <a:buFont typeface="Arial" panose="020B0604020202020204" pitchFamily="34" charset="0"/>
                        <a:buNone/>
                      </a:pPr>
                      <a:r>
                        <a:rPr lang="en-GB" altLang="zh-CN" sz="1600" dirty="0"/>
                        <a:t>As AI/ML is becoming popular, more and more AIML model related data will be transmitted in 5GS. In order to support an efficient AI/ML operations using for various applications e.g. auto-driving, robot remote control, the 5GS needs to be enhanced in both functionality and performance wise by leveraging </a:t>
                      </a:r>
                      <a:r>
                        <a:rPr lang="en-GB" altLang="zh-CN" sz="1600" dirty="0" err="1"/>
                        <a:t>Uu</a:t>
                      </a:r>
                      <a:r>
                        <a:rPr lang="en-GB" altLang="zh-CN" sz="1600" dirty="0"/>
                        <a:t> and side link </a:t>
                      </a:r>
                      <a:r>
                        <a:rPr lang="en-GB" altLang="zh-CN" sz="1600" dirty="0" err="1"/>
                        <a:t>interface.In</a:t>
                      </a:r>
                      <a:r>
                        <a:rPr lang="en-GB" altLang="zh-CN" sz="1600" dirty="0"/>
                        <a:t> R19, it continues to study how the 5GS can have more gains for different type of AIML operations when leveraging side link. </a:t>
                      </a:r>
                    </a:p>
                    <a:p>
                      <a:pPr marL="0" indent="0">
                        <a:spcBef>
                          <a:spcPts val="300"/>
                        </a:spcBef>
                        <a:spcAft>
                          <a:spcPts val="300"/>
                        </a:spcAft>
                        <a:buFont typeface="Arial" panose="020B0604020202020204" pitchFamily="34" charset="0"/>
                        <a:buNone/>
                      </a:pPr>
                      <a:r>
                        <a:rPr lang="en-GB" altLang="zh-CN" b="0" dirty="0"/>
                        <a:t>The</a:t>
                      </a:r>
                      <a:r>
                        <a:rPr lang="en-GB" altLang="zh-CN" b="1" dirty="0"/>
                        <a:t> promising characteristics of AI/ML operations: </a:t>
                      </a:r>
                    </a:p>
                    <a:p>
                      <a:pPr marL="742950" lvl="1" indent="-285750">
                        <a:spcBef>
                          <a:spcPts val="300"/>
                        </a:spcBef>
                        <a:spcAft>
                          <a:spcPts val="300"/>
                        </a:spcAft>
                        <a:buFont typeface="Calibri" panose="020F0502020204030204" pitchFamily="34" charset="0"/>
                        <a:buChar char="-"/>
                      </a:pPr>
                      <a:r>
                        <a:rPr lang="en-US" altLang="zh-CN" dirty="0"/>
                        <a:t>AI/ML operation splitting between AI/ML endpoints via side link</a:t>
                      </a:r>
                      <a:r>
                        <a:rPr lang="en-GB" altLang="zh-CN" dirty="0"/>
                        <a:t>;</a:t>
                      </a:r>
                      <a:endParaRPr lang="en-US" altLang="zh-CN" dirty="0"/>
                    </a:p>
                    <a:p>
                      <a:pPr marL="742950" lvl="1" indent="-285750">
                        <a:spcBef>
                          <a:spcPts val="300"/>
                        </a:spcBef>
                        <a:spcAft>
                          <a:spcPts val="300"/>
                        </a:spcAft>
                        <a:buFont typeface="Calibri" panose="020F0502020204030204" pitchFamily="34" charset="0"/>
                        <a:buChar char="-"/>
                      </a:pPr>
                      <a:r>
                        <a:rPr lang="en-US" altLang="zh-CN" dirty="0"/>
                        <a:t>AI/ML model/data distribution and sharing via side link;</a:t>
                      </a:r>
                    </a:p>
                    <a:p>
                      <a:pPr marL="742950" lvl="1" indent="-285750">
                        <a:spcBef>
                          <a:spcPts val="300"/>
                        </a:spcBef>
                        <a:spcAft>
                          <a:spcPts val="300"/>
                        </a:spcAft>
                        <a:buFont typeface="Calibri" panose="020F0502020204030204" pitchFamily="34" charset="0"/>
                        <a:buChar char="-"/>
                      </a:pPr>
                      <a:r>
                        <a:rPr lang="en-US" altLang="zh-CN" dirty="0"/>
                        <a:t>Distributed/Federated Learning via side link. </a:t>
                      </a:r>
                    </a:p>
                    <a:p>
                      <a:pPr marL="0" indent="0">
                        <a:lnSpc>
                          <a:spcPct val="150000"/>
                        </a:lnSpc>
                        <a:buFont typeface="Arial" panose="020B0604020202020204" pitchFamily="34" charset="0"/>
                        <a:buNone/>
                      </a:pPr>
                      <a:r>
                        <a:rPr lang="en-US" altLang="nl-NL" sz="1600" b="1" dirty="0">
                          <a:sym typeface="+mn-ea"/>
                        </a:rPr>
                        <a:t>SA1 Use cases and requirements:</a:t>
                      </a:r>
                      <a:endParaRPr lang="en-GB" altLang="zh-CN" sz="1600" dirty="0">
                        <a:solidFill>
                          <a:schemeClr val="dk1"/>
                        </a:solidFill>
                        <a:sym typeface="+mn-ea"/>
                      </a:endParaRPr>
                    </a:p>
                    <a:p>
                      <a:r>
                        <a:rPr lang="en-GB" altLang="en-US" sz="1600" dirty="0">
                          <a:solidFill>
                            <a:schemeClr val="dk1"/>
                          </a:solidFill>
                          <a:sym typeface="+mn-ea"/>
                        </a:rPr>
                        <a:t>Proximity based work task offloading for </a:t>
                      </a:r>
                      <a:r>
                        <a:rPr lang="en-GB" altLang="zh-CN" sz="1600" dirty="0"/>
                        <a:t>factory robots, image recognition, </a:t>
                      </a:r>
                      <a:r>
                        <a:rPr lang="en-US" altLang="zh-CN" sz="1600" dirty="0"/>
                        <a:t>AI Model Transfer Management through side link, T</a:t>
                      </a:r>
                      <a:r>
                        <a:rPr lang="en-GB" altLang="zh-CN" sz="1600" dirty="0" err="1"/>
                        <a:t>ransfer</a:t>
                      </a:r>
                      <a:r>
                        <a:rPr lang="en-GB" altLang="zh-CN" sz="1600" dirty="0"/>
                        <a:t> learning for trajectory prediction, Side link assisted synchronous and asynchronous Federated Learning, and distributed joint inference for 3D object detection</a:t>
                      </a:r>
                      <a:endParaRPr lang="en-GB" altLang="en-US" sz="1600" dirty="0">
                        <a:solidFill>
                          <a:schemeClr val="dk1"/>
                        </a:solidFill>
                        <a:sym typeface="+mn-ea"/>
                      </a:endParaRPr>
                    </a:p>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txBody>
                  <a:tcPr/>
                </a:tc>
                <a:tc hMerge="1">
                  <a:txBody>
                    <a:bodyPr/>
                    <a:lstStyle/>
                    <a:p>
                      <a:pPr marL="0" lvl="0" indent="0" hangingPunct="0">
                        <a:buFont typeface="Arial" panose="020B0604020202020204" pitchFamily="34" charset="0"/>
                        <a:buNone/>
                      </a:pPr>
                      <a:endParaRPr lang="en-US" sz="1600"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22099947"/>
                  </a:ext>
                </a:extLst>
              </a:tr>
            </a:tbl>
          </a:graphicData>
        </a:graphic>
      </p:graphicFrame>
    </p:spTree>
    <p:extLst>
      <p:ext uri="{BB962C8B-B14F-4D97-AF65-F5344CB8AC3E}">
        <p14:creationId xmlns:p14="http://schemas.microsoft.com/office/powerpoint/2010/main" val="39215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14095188"/>
              </p:ext>
            </p:extLst>
          </p:nvPr>
        </p:nvGraphicFramePr>
        <p:xfrm>
          <a:off x="274320" y="1330960"/>
          <a:ext cx="7763175" cy="1615440"/>
        </p:xfrm>
        <a:graphic>
          <a:graphicData uri="http://schemas.openxmlformats.org/drawingml/2006/table">
            <a:tbl>
              <a:tblPr bandRow="1">
                <a:tableStyleId>{2D5ABB26-0587-4C30-8999-92F81FD0307C}</a:tableStyleId>
              </a:tblPr>
              <a:tblGrid>
                <a:gridCol w="1283957">
                  <a:extLst>
                    <a:ext uri="{9D8B030D-6E8A-4147-A177-3AD203B41FA5}">
                      <a16:colId xmlns:a16="http://schemas.microsoft.com/office/drawing/2014/main" val="201738029"/>
                    </a:ext>
                  </a:extLst>
                </a:gridCol>
                <a:gridCol w="2186009">
                  <a:extLst>
                    <a:ext uri="{9D8B030D-6E8A-4147-A177-3AD203B41FA5}">
                      <a16:colId xmlns:a16="http://schemas.microsoft.com/office/drawing/2014/main" val="2338416132"/>
                    </a:ext>
                  </a:extLst>
                </a:gridCol>
                <a:gridCol w="939493">
                  <a:extLst>
                    <a:ext uri="{9D8B030D-6E8A-4147-A177-3AD203B41FA5}">
                      <a16:colId xmlns:a16="http://schemas.microsoft.com/office/drawing/2014/main" val="2639471719"/>
                    </a:ext>
                  </a:extLst>
                </a:gridCol>
                <a:gridCol w="3353716">
                  <a:extLst>
                    <a:ext uri="{9D8B030D-6E8A-4147-A177-3AD203B41FA5}">
                      <a16:colId xmlns:a16="http://schemas.microsoft.com/office/drawing/2014/main" val="514953518"/>
                    </a:ext>
                  </a:extLst>
                </a:gridCol>
              </a:tblGrid>
              <a:tr h="446908">
                <a:tc gridSpan="4">
                  <a:txBody>
                    <a:bodyPr/>
                    <a:lstStyle/>
                    <a:p>
                      <a:pPr marL="0" indent="0">
                        <a:buNone/>
                      </a:pPr>
                      <a:endParaRPr lang="en-US" sz="3600" b="1" dirty="0">
                        <a:solidFill>
                          <a:srgbClr val="FF0000"/>
                        </a:solidFill>
                      </a:endParaRPr>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800" dirty="0"/>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800" dirty="0"/>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800" dirty="0"/>
                    </a:p>
                  </a:txBody>
                  <a:tcPr/>
                </a:tc>
                <a:extLst>
                  <a:ext uri="{0D108BD9-81ED-4DB2-BD59-A6C34878D82A}">
                    <a16:rowId xmlns:a16="http://schemas.microsoft.com/office/drawing/2014/main" val="1478797856"/>
                  </a:ext>
                </a:extLst>
              </a:tr>
              <a:tr h="446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Francesco Pica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a:t>
                      </a:r>
                      <a:r>
                        <a:rPr lang="de-AT" sz="1800" kern="1200" dirty="0">
                          <a:solidFill>
                            <a:schemeClr val="tx1"/>
                          </a:solidFill>
                          <a:effectLst/>
                          <a:latin typeface="+mn-lt"/>
                          <a:ea typeface="+mn-ea"/>
                          <a:cs typeface="+mn-cs"/>
                        </a:rPr>
                        <a:t>Qualcomm</a:t>
                      </a:r>
                      <a:r>
                        <a:rPr lang="nl-NL" sz="1800" kern="1200" dirty="0">
                          <a:solidFill>
                            <a:schemeClr val="tx1"/>
                          </a:solidFill>
                          <a:effectLst/>
                          <a:latin typeface="+mn-lt"/>
                          <a:ea typeface="+mn-ea"/>
                          <a:cs typeface="+mn-cs"/>
                        </a:rPr>
                        <a: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2"/>
                        </a:rPr>
                        <a:t>TR 22.841</a:t>
                      </a:r>
                      <a:endParaRPr lang="nl-NL" sz="1800" kern="1200" dirty="0">
                        <a:solidFill>
                          <a:schemeClr val="tx1"/>
                        </a:solidFill>
                        <a:latin typeface="+mn-lt"/>
                        <a:ea typeface="+mn-ea"/>
                        <a:cs typeface="+mn-cs"/>
                      </a:endParaRPr>
                    </a:p>
                  </a:txBody>
                  <a:tcPr/>
                </a:tc>
                <a:extLst>
                  <a:ext uri="{0D108BD9-81ED-4DB2-BD59-A6C34878D82A}">
                    <a16:rowId xmlns:a16="http://schemas.microsoft.com/office/drawing/2014/main" val="711006635"/>
                  </a:ext>
                </a:extLst>
              </a:tr>
              <a:tr h="260994">
                <a:tc>
                  <a:txBody>
                    <a:bodyPr/>
                    <a:lstStyle/>
                    <a:p>
                      <a:r>
                        <a:rPr lang="nl-NL" sz="1600" b="1" dirty="0"/>
                        <a:t>Description  </a:t>
                      </a:r>
                    </a:p>
                  </a:txBody>
                  <a:tcPr/>
                </a:tc>
                <a:tc gridSpan="3">
                  <a:txBody>
                    <a:bodyPr/>
                    <a:lstStyle/>
                    <a:p>
                      <a:pPr algn="just"/>
                      <a:endParaRPr lang="en-US" sz="1600" kern="1200" dirty="0">
                        <a:solidFill>
                          <a:schemeClr val="tx1"/>
                        </a:solidFill>
                        <a:effectLst/>
                        <a:highlight>
                          <a:srgbClr val="FFFF00"/>
                        </a:highligh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bl>
          </a:graphicData>
        </a:graphic>
      </p:graphicFrame>
      <p:sp>
        <p:nvSpPr>
          <p:cNvPr id="2" name="TextBox 1">
            <a:extLst>
              <a:ext uri="{FF2B5EF4-FFF2-40B4-BE49-F238E27FC236}">
                <a16:creationId xmlns:a16="http://schemas.microsoft.com/office/drawing/2014/main" id="{2C7C80C5-F4D0-4B62-8A9A-3CC5869A4E2B}"/>
              </a:ext>
            </a:extLst>
          </p:cNvPr>
          <p:cNvSpPr txBox="1"/>
          <p:nvPr/>
        </p:nvSpPr>
        <p:spPr>
          <a:xfrm>
            <a:off x="8599075" y="3827947"/>
            <a:ext cx="32544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Example of Intra-PLMN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DualSteer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TN + TN RATs</a:t>
            </a:r>
          </a:p>
        </p:txBody>
      </p:sp>
      <p:sp>
        <p:nvSpPr>
          <p:cNvPr id="4" name="TextBox 3">
            <a:extLst>
              <a:ext uri="{FF2B5EF4-FFF2-40B4-BE49-F238E27FC236}">
                <a16:creationId xmlns:a16="http://schemas.microsoft.com/office/drawing/2014/main" id="{77457898-454D-FDAD-8FE2-C538538479B3}"/>
              </a:ext>
            </a:extLst>
          </p:cNvPr>
          <p:cNvSpPr txBox="1"/>
          <p:nvPr/>
        </p:nvSpPr>
        <p:spPr>
          <a:xfrm>
            <a:off x="8138160" y="6085665"/>
            <a:ext cx="357311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Inter-PLMN/NPN Example – TN + NTN RATs</a:t>
            </a:r>
          </a:p>
        </p:txBody>
      </p:sp>
      <p:pic>
        <p:nvPicPr>
          <p:cNvPr id="6" name="Picture 5">
            <a:extLst>
              <a:ext uri="{FF2B5EF4-FFF2-40B4-BE49-F238E27FC236}">
                <a16:creationId xmlns:a16="http://schemas.microsoft.com/office/drawing/2014/main" id="{2F728216-99F7-1911-E58F-C840AF13E3E1}"/>
              </a:ext>
            </a:extLst>
          </p:cNvPr>
          <p:cNvPicPr>
            <a:picLocks noChangeAspect="1"/>
          </p:cNvPicPr>
          <p:nvPr/>
        </p:nvPicPr>
        <p:blipFill>
          <a:blip r:embed="rId3"/>
          <a:stretch>
            <a:fillRect/>
          </a:stretch>
        </p:blipFill>
        <p:spPr>
          <a:xfrm>
            <a:off x="8943802" y="1847228"/>
            <a:ext cx="2564983" cy="1964960"/>
          </a:xfrm>
          <a:prstGeom prst="rect">
            <a:avLst/>
          </a:prstGeom>
        </p:spPr>
      </p:pic>
      <p:pic>
        <p:nvPicPr>
          <p:cNvPr id="9" name="Picture 8">
            <a:extLst>
              <a:ext uri="{FF2B5EF4-FFF2-40B4-BE49-F238E27FC236}">
                <a16:creationId xmlns:a16="http://schemas.microsoft.com/office/drawing/2014/main" id="{5AC4EE94-1A49-D013-6A2A-314BCE567F74}"/>
              </a:ext>
            </a:extLst>
          </p:cNvPr>
          <p:cNvPicPr>
            <a:picLocks noChangeAspect="1"/>
          </p:cNvPicPr>
          <p:nvPr/>
        </p:nvPicPr>
        <p:blipFill>
          <a:blip r:embed="rId4"/>
          <a:stretch>
            <a:fillRect/>
          </a:stretch>
        </p:blipFill>
        <p:spPr>
          <a:xfrm>
            <a:off x="8778334" y="4104946"/>
            <a:ext cx="2895917" cy="1980719"/>
          </a:xfrm>
          <a:prstGeom prst="rect">
            <a:avLst/>
          </a:prstGeom>
        </p:spPr>
      </p:pic>
      <p:sp>
        <p:nvSpPr>
          <p:cNvPr id="10" name="TextBox 9">
            <a:extLst>
              <a:ext uri="{FF2B5EF4-FFF2-40B4-BE49-F238E27FC236}">
                <a16:creationId xmlns:a16="http://schemas.microsoft.com/office/drawing/2014/main" id="{0A988A13-30D3-C9B3-9767-CADEBF31FD79}"/>
              </a:ext>
            </a:extLst>
          </p:cNvPr>
          <p:cNvSpPr txBox="1"/>
          <p:nvPr/>
        </p:nvSpPr>
        <p:spPr>
          <a:xfrm>
            <a:off x="274321" y="3000919"/>
            <a:ext cx="7559040" cy="3539430"/>
          </a:xfrm>
          <a:prstGeom prst="rect">
            <a:avLst/>
          </a:prstGeom>
          <a:noFill/>
        </p:spPr>
        <p:txBody>
          <a:bodyPr wrap="square" rtlCol="0">
            <a:spAutoFit/>
          </a:bodyPr>
          <a:lstStyle/>
          <a:p>
            <a:r>
              <a:rPr lang="en-GB" sz="1600" dirty="0">
                <a:effectLst/>
                <a:ea typeface="Calibri" panose="020F0502020204030204" pitchFamily="34" charset="0"/>
              </a:rPr>
              <a:t>The study TR captures a set of use cases and potential service requirements related to 5G system support of </a:t>
            </a:r>
            <a:r>
              <a:rPr lang="en-GB" sz="1600" b="1" dirty="0">
                <a:effectLst/>
                <a:ea typeface="Calibri" panose="020F0502020204030204" pitchFamily="34" charset="0"/>
              </a:rPr>
              <a:t>traffic steering, splitting and switching of UE’s user data (pertaining to the same data session), across two 3GPP access networks</a:t>
            </a:r>
            <a:r>
              <a:rPr lang="en-GB" sz="1600" dirty="0">
                <a:effectLst/>
                <a:ea typeface="Calibri" panose="020F0502020204030204" pitchFamily="34" charset="0"/>
              </a:rPr>
              <a:t>. Different scenarios are covered: </a:t>
            </a:r>
            <a:r>
              <a:rPr lang="en-GB" sz="1600" b="1" dirty="0">
                <a:effectLst/>
                <a:ea typeface="Calibri" panose="020F0502020204030204" pitchFamily="34" charset="0"/>
              </a:rPr>
              <a:t>same PLMN, two PLMNs, or between a PLMN and an NPN</a:t>
            </a:r>
            <a:r>
              <a:rPr lang="en-GB" sz="1600" dirty="0">
                <a:effectLst/>
                <a:ea typeface="Calibri" panose="020F0502020204030204" pitchFamily="34" charset="0"/>
              </a:rPr>
              <a:t>, solely considering one </a:t>
            </a:r>
            <a:r>
              <a:rPr lang="en-GB" sz="1600" b="1" dirty="0">
                <a:effectLst/>
                <a:ea typeface="Calibri" panose="020F0502020204030204" pitchFamily="34" charset="0"/>
              </a:rPr>
              <a:t>single PLMN subscription</a:t>
            </a:r>
            <a:r>
              <a:rPr lang="en-GB" sz="1600" dirty="0">
                <a:effectLst/>
                <a:ea typeface="Times New Roman" panose="02020603050405020304" pitchFamily="18" charset="0"/>
              </a:rPr>
              <a:t>.</a:t>
            </a:r>
            <a:r>
              <a:rPr lang="en-GB" sz="1600" dirty="0">
                <a:effectLst/>
                <a:ea typeface="Calibri" panose="020F0502020204030204" pitchFamily="34" charset="0"/>
              </a:rPr>
              <a:t> </a:t>
            </a:r>
          </a:p>
          <a:p>
            <a:r>
              <a:rPr lang="en-GB" sz="1600" dirty="0">
                <a:effectLst/>
                <a:ea typeface="Calibri" panose="020F0502020204030204" pitchFamily="34" charset="0"/>
              </a:rPr>
              <a:t>Various combinations of 3GPP access networks are covered, using same or different RAT, including terrestrial NR plus NR or NR plus E-UTRA, a mix of terrestrial plus satellite NR, as well as dual NR satellite access (e.g. using same or different NTN orbits).</a:t>
            </a:r>
          </a:p>
          <a:p>
            <a:r>
              <a:rPr lang="en-GB" sz="1600" dirty="0">
                <a:effectLst/>
                <a:ea typeface="Calibri" panose="020F0502020204030204" pitchFamily="34" charset="0"/>
              </a:rPr>
              <a:t>Traffic configuration policies, assumed to be under HPLMN control, can consider different criteria, rules or conditions/restrictions, e.g., based on subscription, application/traffic type, service QoS, location and/or time, network conditions.</a:t>
            </a:r>
          </a:p>
          <a:p>
            <a:endParaRPr lang="en-GB" sz="1600" dirty="0">
              <a:ea typeface="Times New Roman" panose="02020603050405020304" pitchFamily="18" charset="0"/>
            </a:endParaRPr>
          </a:p>
          <a:p>
            <a:r>
              <a:rPr lang="en-GB" sz="1600" dirty="0">
                <a:effectLst/>
                <a:ea typeface="Times New Roman" panose="02020603050405020304" pitchFamily="18" charset="0"/>
              </a:rPr>
              <a:t>Requirements </a:t>
            </a:r>
            <a:r>
              <a:rPr lang="en-US" sz="1600" dirty="0">
                <a:effectLst/>
                <a:ea typeface="Times New Roman" panose="02020603050405020304" pitchFamily="18" charset="0"/>
              </a:rPr>
              <a:t>do not foresee RAN impacts.</a:t>
            </a:r>
          </a:p>
          <a:p>
            <a:endParaRPr lang="en-US" sz="1600" dirty="0"/>
          </a:p>
        </p:txBody>
      </p:sp>
      <p:sp>
        <p:nvSpPr>
          <p:cNvPr id="3" name="Rectangle 2">
            <a:extLst>
              <a:ext uri="{FF2B5EF4-FFF2-40B4-BE49-F238E27FC236}">
                <a16:creationId xmlns:a16="http://schemas.microsoft.com/office/drawing/2014/main" id="{4CC91236-A558-4D83-A4FB-030BCD3CC925}"/>
              </a:ext>
            </a:extLst>
          </p:cNvPr>
          <p:cNvSpPr/>
          <p:nvPr/>
        </p:nvSpPr>
        <p:spPr>
          <a:xfrm>
            <a:off x="172720" y="317651"/>
            <a:ext cx="9387840" cy="140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spcBef>
                <a:spcPct val="0"/>
              </a:spcBef>
            </a:pPr>
            <a:r>
              <a:rPr lang="en-US" sz="4800" b="1" dirty="0">
                <a:solidFill>
                  <a:srgbClr val="FF0000"/>
                </a:solidFill>
                <a:latin typeface="+mj-lt"/>
                <a:ea typeface="MS PGothic" panose="020B0600070205080204" pitchFamily="34" charset="-128"/>
                <a:cs typeface="+mj-cs"/>
              </a:rPr>
              <a:t>Upper layer traffic steering, switching and split over dual 3GPP access</a:t>
            </a:r>
          </a:p>
        </p:txBody>
      </p:sp>
    </p:spTree>
    <p:extLst>
      <p:ext uri="{BB962C8B-B14F-4D97-AF65-F5344CB8AC3E}">
        <p14:creationId xmlns:p14="http://schemas.microsoft.com/office/powerpoint/2010/main" val="249834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custDataLst>
              <p:tags r:id="rId1"/>
            </p:custDataLst>
            <p:extLst>
              <p:ext uri="{D42A27DB-BD31-4B8C-83A1-F6EECF244321}">
                <p14:modId xmlns:p14="http://schemas.microsoft.com/office/powerpoint/2010/main" val="1729858084"/>
              </p:ext>
            </p:extLst>
          </p:nvPr>
        </p:nvGraphicFramePr>
        <p:xfrm>
          <a:off x="299650" y="1566554"/>
          <a:ext cx="7904378" cy="4592578"/>
        </p:xfrm>
        <a:graphic>
          <a:graphicData uri="http://schemas.openxmlformats.org/drawingml/2006/table">
            <a:tbl>
              <a:tblPr bandRow="1">
                <a:tableStyleId>{2D5ABB26-0587-4C30-8999-92F81FD0307C}</a:tableStyleId>
              </a:tblPr>
              <a:tblGrid>
                <a:gridCol w="1307291">
                  <a:extLst>
                    <a:ext uri="{9D8B030D-6E8A-4147-A177-3AD203B41FA5}">
                      <a16:colId xmlns:a16="http://schemas.microsoft.com/office/drawing/2014/main" val="20000"/>
                    </a:ext>
                  </a:extLst>
                </a:gridCol>
                <a:gridCol w="2225459">
                  <a:extLst>
                    <a:ext uri="{9D8B030D-6E8A-4147-A177-3AD203B41FA5}">
                      <a16:colId xmlns:a16="http://schemas.microsoft.com/office/drawing/2014/main" val="20001"/>
                    </a:ext>
                  </a:extLst>
                </a:gridCol>
                <a:gridCol w="956814">
                  <a:extLst>
                    <a:ext uri="{9D8B030D-6E8A-4147-A177-3AD203B41FA5}">
                      <a16:colId xmlns:a16="http://schemas.microsoft.com/office/drawing/2014/main" val="20002"/>
                    </a:ext>
                  </a:extLst>
                </a:gridCol>
                <a:gridCol w="3414814">
                  <a:extLst>
                    <a:ext uri="{9D8B030D-6E8A-4147-A177-3AD203B41FA5}">
                      <a16:colId xmlns:a16="http://schemas.microsoft.com/office/drawing/2014/main" val="20003"/>
                    </a:ext>
                  </a:extLst>
                </a:gridCol>
              </a:tblGrid>
              <a:tr h="67407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nl-NL" sz="1800" kern="1200" dirty="0">
                          <a:solidFill>
                            <a:schemeClr val="tx1"/>
                          </a:solidFill>
                          <a:effectLst/>
                          <a:latin typeface="+mn-lt"/>
                          <a:ea typeface="+mn-ea"/>
                          <a:cs typeface="+mn-cs"/>
                        </a:rPr>
                        <a:t>X</a:t>
                      </a:r>
                      <a:r>
                        <a:rPr lang="en-US" altLang="zh-CN" sz="1800" kern="1200" dirty="0">
                          <a:solidFill>
                            <a:schemeClr val="tx1"/>
                          </a:solidFill>
                          <a:effectLst/>
                          <a:latin typeface="+mn-lt"/>
                          <a:ea typeface="+mn-ea"/>
                          <a:cs typeface="+mn-cs"/>
                        </a:rPr>
                        <a:t>iaonan Shi</a:t>
                      </a:r>
                      <a:endParaRPr lang="en-US" altLang="nl-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nl-NL" sz="1800" kern="1200" dirty="0">
                          <a:solidFill>
                            <a:schemeClr val="tx1"/>
                          </a:solidFill>
                          <a:effectLst/>
                          <a:latin typeface="+mn-lt"/>
                          <a:ea typeface="+mn-ea"/>
                          <a:cs typeface="+mn-cs"/>
                        </a:rPr>
                        <a:t>(</a:t>
                      </a:r>
                      <a:r>
                        <a:rPr lang="en-US" altLang="nl-NL" sz="1800" kern="1200" dirty="0">
                          <a:solidFill>
                            <a:schemeClr val="tx1"/>
                          </a:solidFill>
                          <a:effectLst/>
                          <a:latin typeface="+mn-lt"/>
                          <a:ea typeface="+mn-ea"/>
                          <a:cs typeface="+mn-cs"/>
                        </a:rPr>
                        <a:t>China Mobile)</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sz="1800" u="none" kern="1200" dirty="0">
                          <a:solidFill>
                            <a:schemeClr val="tx1"/>
                          </a:solidFill>
                          <a:effectLst/>
                          <a:latin typeface="+mn-lt"/>
                          <a:ea typeface="+mn-ea"/>
                          <a:cs typeface="+mn-cs"/>
                        </a:rPr>
                        <a:t>WID - </a:t>
                      </a:r>
                      <a:r>
                        <a:rPr lang="en-GB" altLang="zh-CN" sz="1800" u="none" kern="1200" dirty="0">
                          <a:solidFill>
                            <a:schemeClr val="tx1"/>
                          </a:solidFill>
                          <a:effectLst/>
                          <a:latin typeface="+mn-lt"/>
                          <a:ea typeface="+mn-ea"/>
                          <a:cs typeface="+mn-cs"/>
                          <a:hlinkClick r:id="rId4"/>
                        </a:rPr>
                        <a:t>SP-230235</a:t>
                      </a:r>
                      <a:endParaRPr lang="en-GB" altLang="zh-CN" sz="18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nl-NL" sz="1800" dirty="0">
                          <a:hlinkClick r:id="rId5"/>
                        </a:rPr>
                        <a:t>TR</a:t>
                      </a:r>
                      <a:r>
                        <a:rPr lang="en-US" altLang="nl-NL" sz="1800" dirty="0">
                          <a:hlinkClick r:id="rId5"/>
                        </a:rPr>
                        <a:t> </a:t>
                      </a:r>
                      <a:r>
                        <a:rPr lang="nl-NL" sz="1800" dirty="0">
                          <a:hlinkClick r:id="rId5"/>
                        </a:rPr>
                        <a:t>22</a:t>
                      </a:r>
                      <a:r>
                        <a:rPr lang="en-US" altLang="nl-NL" sz="1800" dirty="0">
                          <a:hlinkClick r:id="rId5"/>
                        </a:rPr>
                        <a:t>.</a:t>
                      </a:r>
                      <a:r>
                        <a:rPr lang="nl-NL" sz="1800" dirty="0">
                          <a:hlinkClick r:id="rId5"/>
                        </a:rPr>
                        <a:t>882</a:t>
                      </a:r>
                      <a:endParaRPr lang="nl-NL" sz="1800" dirty="0"/>
                    </a:p>
                  </a:txBody>
                  <a:tcPr/>
                </a:tc>
                <a:extLst>
                  <a:ext uri="{0D108BD9-81ED-4DB2-BD59-A6C34878D82A}">
                    <a16:rowId xmlns:a16="http://schemas.microsoft.com/office/drawing/2014/main" val="10001"/>
                  </a:ext>
                </a:extLst>
              </a:tr>
              <a:tr h="413299">
                <a:tc gridSpan="4">
                  <a:txBody>
                    <a:bodyPr/>
                    <a:lstStyle/>
                    <a:p>
                      <a:pPr algn="l">
                        <a:buClrTx/>
                        <a:buSzTx/>
                        <a:buFontTx/>
                      </a:pPr>
                      <a:r>
                        <a:rPr lang="nl-NL" sz="1600" b="1" dirty="0"/>
                        <a:t>Description </a:t>
                      </a:r>
                    </a:p>
                  </a:txBody>
                  <a:tcPr/>
                </a:tc>
                <a:tc hMerge="1">
                  <a:txBody>
                    <a:bodyPr/>
                    <a:lstStyle/>
                    <a:p>
                      <a:pPr marL="0" indent="0" algn="l">
                        <a:buClrTx/>
                        <a:buSzTx/>
                        <a:buFontTx/>
                        <a:buNone/>
                      </a:pPr>
                      <a:endParaRPr lang="en-US" sz="1600" dirty="0">
                        <a:solidFill>
                          <a:schemeClr val="dk1"/>
                        </a:solidFill>
                        <a:sym typeface="+mn-ea"/>
                      </a:endParaRPr>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2"/>
                  </a:ext>
                </a:extLst>
              </a:tr>
              <a:tr h="1257141">
                <a:tc gridSpan="4">
                  <a:txBody>
                    <a:bodyPr/>
                    <a:lstStyle/>
                    <a:p>
                      <a:pPr marL="0" indent="0" algn="l">
                        <a:buClrTx/>
                        <a:buSzTx/>
                        <a:buFontTx/>
                        <a:buNone/>
                      </a:pPr>
                      <a:r>
                        <a:rPr lang="en-US" sz="1600" dirty="0">
                          <a:solidFill>
                            <a:schemeClr val="dk1"/>
                          </a:solidFill>
                          <a:sym typeface="+mn-ea"/>
                        </a:rPr>
                        <a:t>There are number of existing studies related to Energy Efficiency in 3GPP as well as other standard groups. Apart from enhancing network capability on satisfying user experience while achieving energy efficiency from network aspect, it is worth considering how to deliver services with energy efficiency as service criteria, associated with applications’ preferences, and how to support the policy of handling energy as part of a subscription. </a:t>
                      </a:r>
                    </a:p>
                    <a:p>
                      <a:pPr marL="0" indent="0" algn="l">
                        <a:buClrTx/>
                        <a:buSzTx/>
                        <a:buFontTx/>
                        <a:buNone/>
                      </a:pPr>
                      <a:r>
                        <a:rPr lang="en-US" sz="1600" dirty="0">
                          <a:solidFill>
                            <a:schemeClr val="dk1"/>
                          </a:solidFill>
                          <a:sym typeface="+mn-ea"/>
                        </a:rPr>
                        <a:t>This work item aims at specifying 5G service requirements to support energy efficiency as service criteria. SA1 Use cases and requirements:  </a:t>
                      </a:r>
                    </a:p>
                    <a:p>
                      <a:pPr marL="0" indent="0" algn="l">
                        <a:buClrTx/>
                        <a:buSzTx/>
                        <a:buFontTx/>
                        <a:buNone/>
                      </a:pPr>
                      <a:r>
                        <a:rPr lang="en-US" sz="1600" dirty="0">
                          <a:solidFill>
                            <a:schemeClr val="dk1"/>
                          </a:solidFill>
                          <a:sym typeface="+mn-ea"/>
                        </a:rPr>
                        <a:t>• Define and support Energy Utilization as Service Criteria to user and application services.</a:t>
                      </a:r>
                    </a:p>
                    <a:p>
                      <a:pPr marL="0" indent="0" algn="l">
                        <a:buClrTx/>
                        <a:buSzTx/>
                        <a:buFontTx/>
                        <a:buNone/>
                      </a:pPr>
                      <a:r>
                        <a:rPr lang="en-US" sz="1600" dirty="0">
                          <a:solidFill>
                            <a:schemeClr val="dk1"/>
                          </a:solidFill>
                          <a:sym typeface="+mn-ea"/>
                        </a:rPr>
                        <a:t>• Support different energy states of network elements and network functions for energy efficiency.</a:t>
                      </a:r>
                    </a:p>
                    <a:p>
                      <a:pPr marL="0" indent="0" algn="l">
                        <a:buClrTx/>
                        <a:buSzTx/>
                        <a:buFontTx/>
                        <a:buNone/>
                      </a:pPr>
                      <a:r>
                        <a:rPr lang="en-US" sz="1600" dirty="0">
                          <a:solidFill>
                            <a:schemeClr val="dk1"/>
                          </a:solidFill>
                          <a:sym typeface="+mn-ea"/>
                        </a:rPr>
                        <a:t>• Enhancement on monitoring and measurement related to energy efficiency.</a:t>
                      </a:r>
                    </a:p>
                    <a:p>
                      <a:pPr marL="0" indent="0" algn="l">
                        <a:buClrTx/>
                        <a:buSzTx/>
                        <a:buFontTx/>
                        <a:buNone/>
                      </a:pPr>
                      <a:r>
                        <a:rPr lang="en-US" sz="1600" dirty="0">
                          <a:solidFill>
                            <a:schemeClr val="dk1"/>
                          </a:solidFill>
                          <a:sym typeface="+mn-ea"/>
                        </a:rPr>
                        <a:t>• Information exposure related to energy usage.</a:t>
                      </a:r>
                    </a:p>
                    <a:p>
                      <a:pPr marL="0" indent="0" algn="l">
                        <a:buClrTx/>
                        <a:buSzTx/>
                        <a:buFontTx/>
                        <a:buNone/>
                      </a:pPr>
                      <a:r>
                        <a:rPr lang="en-US" sz="1600" dirty="0">
                          <a:solidFill>
                            <a:schemeClr val="dk1"/>
                          </a:solidFill>
                          <a:sym typeface="+mn-ea"/>
                        </a:rPr>
                        <a:t>• Other aspects include security, charging and privacy.</a:t>
                      </a:r>
                      <a:endParaRPr lang="nl-NL" sz="1600" b="1" kern="1200" dirty="0">
                        <a:solidFill>
                          <a:schemeClr val="tx1"/>
                        </a:solidFill>
                        <a:latin typeface="+mn-lt"/>
                        <a:ea typeface="+mn-ea"/>
                        <a:cs typeface="+mn-cs"/>
                      </a:endParaRPr>
                    </a:p>
                    <a:p>
                      <a:pPr algn="l">
                        <a:buClrTx/>
                        <a:buSzTx/>
                        <a:buFontTx/>
                        <a:buNone/>
                      </a:pPr>
                      <a:endParaRPr lang="nl-NL" altLang="en-US" sz="1600" b="1" dirty="0"/>
                    </a:p>
                  </a:txBody>
                  <a:tcPr/>
                </a:tc>
                <a:tc hMerge="1">
                  <a:txBody>
                    <a:bodyPr/>
                    <a:lstStyle/>
                    <a:p>
                      <a:pPr marL="285750" indent="-285750" algn="l">
                        <a:buClrTx/>
                        <a:buSzTx/>
                        <a:buFontTx/>
                        <a:buChar char="-"/>
                      </a:pPr>
                      <a:endParaRPr lang="en-US" altLang="en-GB" sz="1600" kern="1200" dirty="0">
                        <a:solidFill>
                          <a:schemeClr val="dk1"/>
                        </a:solidFill>
                        <a:latin typeface="+mn-lt"/>
                        <a:ea typeface="+mn-ea"/>
                        <a:cs typeface="+mn-cs"/>
                        <a:sym typeface="+mn-ea"/>
                      </a:endParaRPr>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bl>
          </a:graphicData>
        </a:graphic>
      </p:graphicFrame>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971" y="2201197"/>
            <a:ext cx="3959267" cy="7060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8204028" y="3026528"/>
            <a:ext cx="36471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000" b="1" i="0" u="none" strike="noStrike" cap="none" normalizeH="0" baseline="0" dirty="0">
                <a:ln>
                  <a:noFill/>
                </a:ln>
                <a:solidFill>
                  <a:schemeClr val="tx1"/>
                </a:solidFill>
                <a:effectLst/>
                <a:latin typeface="Arial" panose="020B0604020202020204" pitchFamily="34" charset="0"/>
                <a:ea typeface="等线" panose="02010600030101010101" pitchFamily="2" charset="-122"/>
                <a:cs typeface="Arial" panose="020B0604020202020204" pitchFamily="34" charset="0"/>
              </a:rPr>
              <a:t>Monitoring of Energy Events by the 5G networ</a:t>
            </a:r>
            <a:r>
              <a:rPr lang="en-US" altLang="ko-KR" sz="1000" b="1" dirty="0">
                <a:latin typeface="Arial" panose="020B0604020202020204" pitchFamily="34" charset="0"/>
                <a:ea typeface="等线" panose="02010600030101010101" pitchFamily="2" charset="-122"/>
                <a:cs typeface="Arial" panose="020B0604020202020204" pitchFamily="34" charset="0"/>
              </a:rPr>
              <a:t>k</a:t>
            </a:r>
            <a:r>
              <a:rPr kumimoji="0" lang="en-US" altLang="ko-KR" sz="1000" b="1" i="0" u="none" strike="noStrike" cap="none" normalizeH="0" baseline="0" dirty="0">
                <a:ln>
                  <a:noFill/>
                </a:ln>
                <a:solidFill>
                  <a:schemeClr val="tx1"/>
                </a:solidFill>
                <a:effectLst/>
                <a:latin typeface="Arial" panose="020B0604020202020204" pitchFamily="34" charset="0"/>
                <a:ea typeface="等线" panose="02010600030101010101" pitchFamily="2" charset="-122"/>
                <a:cs typeface="Arial" panose="020B0604020202020204" pitchFamily="34" charset="0"/>
              </a:rPr>
              <a:t> for an AS</a:t>
            </a:r>
            <a:endParaRPr kumimoji="0" lang="en-US" altLang="ko-KR" sz="1800" b="0" i="0" u="none" strike="noStrike" cap="none" normalizeH="0" baseline="0" dirty="0">
              <a:ln>
                <a:noFill/>
              </a:ln>
              <a:solidFill>
                <a:schemeClr val="tx1"/>
              </a:solidFill>
              <a:effectLst/>
              <a:latin typeface="Arial" panose="020B0604020202020204" pitchFamily="34" charset="0"/>
            </a:endParaRPr>
          </a:p>
        </p:txBody>
      </p:sp>
      <p:pic>
        <p:nvPicPr>
          <p:cNvPr id="35" name="图片 3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0484" y="3410196"/>
            <a:ext cx="3596754" cy="1633217"/>
          </a:xfrm>
          <a:prstGeom prst="rect">
            <a:avLst/>
          </a:prstGeom>
          <a:noFill/>
        </p:spPr>
      </p:pic>
      <p:sp>
        <p:nvSpPr>
          <p:cNvPr id="9" name="矩形 8"/>
          <p:cNvSpPr/>
          <p:nvPr/>
        </p:nvSpPr>
        <p:spPr>
          <a:xfrm>
            <a:off x="8023124" y="4934639"/>
            <a:ext cx="40751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altLang="zh-CN" sz="1000" b="1" dirty="0">
                <a:latin typeface="Arial" panose="020B0604020202020204" pitchFamily="34" charset="0"/>
                <a:ea typeface="等线" panose="02010600030101010101" pitchFamily="2" charset="-122"/>
                <a:cs typeface="Arial" panose="020B0604020202020204" pitchFamily="34" charset="0"/>
              </a:rPr>
              <a:t>Supporting service-level energy efficiency analysis for verticals</a:t>
            </a:r>
            <a:endParaRPr lang="zh-CN" altLang="en-US" sz="1000" b="1" dirty="0">
              <a:latin typeface="Arial" panose="020B0604020202020204" pitchFamily="34" charset="0"/>
              <a:ea typeface="等线" panose="02010600030101010101" pitchFamily="2" charset="-122"/>
              <a:cs typeface="Arial" panose="020B0604020202020204" pitchFamily="34" charset="0"/>
            </a:endParaRPr>
          </a:p>
        </p:txBody>
      </p:sp>
      <p:sp>
        <p:nvSpPr>
          <p:cNvPr id="8" name="Rectangle 7">
            <a:extLst>
              <a:ext uri="{FF2B5EF4-FFF2-40B4-BE49-F238E27FC236}">
                <a16:creationId xmlns:a16="http://schemas.microsoft.com/office/drawing/2014/main" id="{A0435B5E-B88D-49D4-AC7A-D3F15E646407}"/>
              </a:ext>
            </a:extLst>
          </p:cNvPr>
          <p:cNvSpPr/>
          <p:nvPr/>
        </p:nvSpPr>
        <p:spPr>
          <a:xfrm>
            <a:off x="172720" y="317651"/>
            <a:ext cx="9387840" cy="140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800" b="1" dirty="0">
                <a:solidFill>
                  <a:srgbClr val="FF0000"/>
                </a:solidFill>
              </a:rPr>
              <a:t>Energy Efficiency as service criteria</a:t>
            </a:r>
          </a:p>
        </p:txBody>
      </p:sp>
    </p:spTree>
    <p:extLst>
      <p:ext uri="{BB962C8B-B14F-4D97-AF65-F5344CB8AC3E}">
        <p14:creationId xmlns:p14="http://schemas.microsoft.com/office/powerpoint/2010/main" val="147910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5DEF6-8689-4320-90FC-55B9EB026008}"/>
              </a:ext>
            </a:extLst>
          </p:cNvPr>
          <p:cNvSpPr/>
          <p:nvPr/>
        </p:nvSpPr>
        <p:spPr>
          <a:xfrm>
            <a:off x="2963878" y="2716814"/>
            <a:ext cx="6264244" cy="14243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600" dirty="0"/>
              <a:t>Enhancements</a:t>
            </a:r>
            <a:endParaRPr lang="en-US" sz="3600" dirty="0"/>
          </a:p>
        </p:txBody>
      </p:sp>
      <p:sp>
        <p:nvSpPr>
          <p:cNvPr id="3" name="Rectangle 2">
            <a:extLst>
              <a:ext uri="{FF2B5EF4-FFF2-40B4-BE49-F238E27FC236}">
                <a16:creationId xmlns:a16="http://schemas.microsoft.com/office/drawing/2014/main" id="{2F75952B-39A8-4516-B957-0024B35A78CF}"/>
              </a:ext>
            </a:extLst>
          </p:cNvPr>
          <p:cNvSpPr/>
          <p:nvPr/>
        </p:nvSpPr>
        <p:spPr>
          <a:xfrm>
            <a:off x="2963878" y="2716814"/>
            <a:ext cx="6264244" cy="14243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dirty="0"/>
              <a:t>Verticals + NTN</a:t>
            </a:r>
          </a:p>
        </p:txBody>
      </p:sp>
    </p:spTree>
    <p:extLst>
      <p:ext uri="{BB962C8B-B14F-4D97-AF65-F5344CB8AC3E}">
        <p14:creationId xmlns:p14="http://schemas.microsoft.com/office/powerpoint/2010/main" val="3837843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2723064054"/>
              </p:ext>
            </p:extLst>
          </p:nvPr>
        </p:nvGraphicFramePr>
        <p:xfrm>
          <a:off x="414728" y="1279956"/>
          <a:ext cx="7878217" cy="4523473"/>
        </p:xfrm>
        <a:graphic>
          <a:graphicData uri="http://schemas.openxmlformats.org/drawingml/2006/table">
            <a:tbl>
              <a:tblPr bandRow="1">
                <a:tableStyleId>{2D5ABB26-0587-4C30-8999-92F81FD0307C}</a:tableStyleId>
              </a:tblPr>
              <a:tblGrid>
                <a:gridCol w="1302984">
                  <a:extLst>
                    <a:ext uri="{9D8B030D-6E8A-4147-A177-3AD203B41FA5}">
                      <a16:colId xmlns:a16="http://schemas.microsoft.com/office/drawing/2014/main" val="201738029"/>
                    </a:ext>
                  </a:extLst>
                </a:gridCol>
                <a:gridCol w="2218403">
                  <a:extLst>
                    <a:ext uri="{9D8B030D-6E8A-4147-A177-3AD203B41FA5}">
                      <a16:colId xmlns:a16="http://schemas.microsoft.com/office/drawing/2014/main" val="2338416132"/>
                    </a:ext>
                  </a:extLst>
                </a:gridCol>
                <a:gridCol w="953416">
                  <a:extLst>
                    <a:ext uri="{9D8B030D-6E8A-4147-A177-3AD203B41FA5}">
                      <a16:colId xmlns:a16="http://schemas.microsoft.com/office/drawing/2014/main" val="2639471719"/>
                    </a:ext>
                  </a:extLst>
                </a:gridCol>
                <a:gridCol w="3403414">
                  <a:extLst>
                    <a:ext uri="{9D8B030D-6E8A-4147-A177-3AD203B41FA5}">
                      <a16:colId xmlns:a16="http://schemas.microsoft.com/office/drawing/2014/main" val="51495351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t>Rapporteur:</a:t>
                      </a:r>
                    </a:p>
                    <a:p>
                      <a:endParaRPr lang="en-US" sz="1600"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tx1"/>
                          </a:solidFill>
                          <a:effectLst/>
                          <a:latin typeface="+mn-lt"/>
                          <a:ea typeface="+mn-ea"/>
                          <a:cs typeface="+mn-cs"/>
                        </a:rPr>
                        <a:t>Vassiliki Nikolopoulou (UIC)</a:t>
                      </a:r>
                      <a:endParaRPr lang="en-US" sz="16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hlinkClick r:id="rId2"/>
                        </a:rPr>
                        <a:t>TR 22.989</a:t>
                      </a:r>
                      <a:endParaRPr lang="en-US" sz="1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tx1"/>
                          </a:solidFill>
                          <a:latin typeface="+mn-lt"/>
                          <a:ea typeface="+mn-ea"/>
                          <a:cs typeface="+mn-cs"/>
                        </a:rPr>
                        <a:t>WID - </a:t>
                      </a:r>
                      <a:r>
                        <a:rPr lang="en-GB" sz="1800" kern="1200" dirty="0">
                          <a:solidFill>
                            <a:schemeClr val="tx1"/>
                          </a:solidFill>
                          <a:latin typeface="+mn-lt"/>
                          <a:ea typeface="+mn-ea"/>
                          <a:cs typeface="+mn-cs"/>
                          <a:hlinkClick r:id="rId3"/>
                        </a:rPr>
                        <a:t>SP-230512</a:t>
                      </a:r>
                      <a:endParaRPr lang="en-GB" sz="1800" kern="1200" dirty="0">
                        <a:solidFill>
                          <a:schemeClr val="tx1"/>
                        </a:solidFill>
                        <a:latin typeface="+mn-lt"/>
                        <a:ea typeface="+mn-ea"/>
                        <a:cs typeface="+mn-cs"/>
                      </a:endParaRPr>
                    </a:p>
                  </a:txBody>
                  <a:tcPr/>
                </a:tc>
                <a:extLst>
                  <a:ext uri="{0D108BD9-81ED-4DB2-BD59-A6C34878D82A}">
                    <a16:rowId xmlns:a16="http://schemas.microsoft.com/office/drawing/2014/main" val="711006635"/>
                  </a:ext>
                </a:extLst>
              </a:tr>
              <a:tr h="378193">
                <a:tc>
                  <a:txBody>
                    <a:bodyPr/>
                    <a:lstStyle/>
                    <a:p>
                      <a:r>
                        <a:rPr lang="nl-NL" sz="1600" b="1" dirty="0"/>
                        <a:t>Description: </a:t>
                      </a:r>
                    </a:p>
                  </a:txBody>
                  <a:tcPr/>
                </a:tc>
                <a:tc gridSpan="3">
                  <a:txBody>
                    <a:bodyPr/>
                    <a:lstStyle/>
                    <a:p>
                      <a:pPr marL="0" indent="0" algn="just"/>
                      <a:endParaRPr lang="en-US" sz="1600" kern="1200" dirty="0">
                        <a:solidFill>
                          <a:schemeClr val="tx1"/>
                        </a:solidFill>
                        <a:effectLs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marL="0" indent="0" algn="just"/>
                      <a:r>
                        <a:rPr lang="en-GB" sz="1600" b="1" kern="1200" dirty="0">
                          <a:solidFill>
                            <a:schemeClr val="tx1"/>
                          </a:solidFill>
                          <a:effectLst/>
                          <a:latin typeface="+mn-lt"/>
                          <a:ea typeface="+mn-ea"/>
                          <a:cs typeface="+mn-cs"/>
                        </a:rPr>
                        <a:t>F</a:t>
                      </a:r>
                      <a:r>
                        <a:rPr lang="en-GB" sz="1600" kern="1200" dirty="0">
                          <a:solidFill>
                            <a:schemeClr val="tx1"/>
                          </a:solidFill>
                          <a:effectLst/>
                          <a:latin typeface="+mn-lt"/>
                          <a:ea typeface="+mn-ea"/>
                          <a:cs typeface="+mn-cs"/>
                        </a:rPr>
                        <a:t>uture </a:t>
                      </a:r>
                      <a:r>
                        <a:rPr lang="en-GB" sz="1600" b="1" kern="1200" dirty="0">
                          <a:solidFill>
                            <a:schemeClr val="tx1"/>
                          </a:solidFill>
                          <a:effectLst/>
                          <a:latin typeface="+mn-lt"/>
                          <a:ea typeface="+mn-ea"/>
                          <a:cs typeface="+mn-cs"/>
                        </a:rPr>
                        <a:t>R</a:t>
                      </a:r>
                      <a:r>
                        <a:rPr lang="en-GB" sz="1600" kern="1200" dirty="0">
                          <a:solidFill>
                            <a:schemeClr val="tx1"/>
                          </a:solidFill>
                          <a:effectLst/>
                          <a:latin typeface="+mn-lt"/>
                          <a:ea typeface="+mn-ea"/>
                          <a:cs typeface="+mn-cs"/>
                        </a:rPr>
                        <a:t>ailway </a:t>
                      </a:r>
                      <a:r>
                        <a:rPr lang="en-GB" sz="1600" b="1" kern="1200" dirty="0">
                          <a:solidFill>
                            <a:schemeClr val="tx1"/>
                          </a:solidFill>
                          <a:effectLst/>
                          <a:latin typeface="+mn-lt"/>
                          <a:ea typeface="+mn-ea"/>
                          <a:cs typeface="+mn-cs"/>
                        </a:rPr>
                        <a:t>M</a:t>
                      </a:r>
                      <a:r>
                        <a:rPr lang="en-GB" sz="1600" kern="1200" dirty="0">
                          <a:solidFill>
                            <a:schemeClr val="tx1"/>
                          </a:solidFill>
                          <a:effectLst/>
                          <a:latin typeface="+mn-lt"/>
                          <a:ea typeface="+mn-ea"/>
                          <a:cs typeface="+mn-cs"/>
                        </a:rPr>
                        <a:t>obile </a:t>
                      </a:r>
                      <a:r>
                        <a:rPr lang="en-GB" sz="1600" b="1" kern="1200" dirty="0">
                          <a:solidFill>
                            <a:schemeClr val="tx1"/>
                          </a:solidFill>
                          <a:effectLst/>
                          <a:latin typeface="+mn-lt"/>
                          <a:ea typeface="+mn-ea"/>
                          <a:cs typeface="+mn-cs"/>
                        </a:rPr>
                        <a:t>C</a:t>
                      </a:r>
                      <a:r>
                        <a:rPr lang="en-GB" sz="1600" kern="1200" dirty="0">
                          <a:solidFill>
                            <a:schemeClr val="tx1"/>
                          </a:solidFill>
                          <a:effectLst/>
                          <a:latin typeface="+mn-lt"/>
                          <a:ea typeface="+mn-ea"/>
                          <a:cs typeface="+mn-cs"/>
                        </a:rPr>
                        <a:t>ommunication </a:t>
                      </a:r>
                      <a:r>
                        <a:rPr lang="en-GB" sz="1600" b="1" kern="1200" dirty="0">
                          <a:solidFill>
                            <a:schemeClr val="tx1"/>
                          </a:solidFill>
                          <a:effectLst/>
                          <a:latin typeface="+mn-lt"/>
                          <a:ea typeface="+mn-ea"/>
                          <a:cs typeface="+mn-cs"/>
                        </a:rPr>
                        <a:t>S</a:t>
                      </a:r>
                      <a:r>
                        <a:rPr lang="en-GB" sz="1600" kern="1200" dirty="0">
                          <a:solidFill>
                            <a:schemeClr val="tx1"/>
                          </a:solidFill>
                          <a:effectLst/>
                          <a:latin typeface="+mn-lt"/>
                          <a:ea typeface="+mn-ea"/>
                          <a:cs typeface="+mn-cs"/>
                        </a:rPr>
                        <a:t>ystem </a:t>
                      </a:r>
                      <a:r>
                        <a:rPr lang="en-GB" sz="1600" b="1" kern="1200" dirty="0">
                          <a:solidFill>
                            <a:schemeClr val="tx1"/>
                          </a:solidFill>
                          <a:effectLst/>
                          <a:latin typeface="+mn-lt"/>
                          <a:ea typeface="+mn-ea"/>
                          <a:cs typeface="+mn-cs"/>
                        </a:rPr>
                        <a:t>(FRMCS) </a:t>
                      </a:r>
                      <a:r>
                        <a:rPr lang="en-GB" sz="1600" kern="1200" dirty="0">
                          <a:solidFill>
                            <a:schemeClr val="tx1"/>
                          </a:solidFill>
                          <a:effectLst/>
                          <a:latin typeface="+mn-lt"/>
                          <a:ea typeface="+mn-ea"/>
                          <a:cs typeface="+mn-cs"/>
                        </a:rPr>
                        <a:t>will be the 5G worldwide standard for railway operational communications, conforming to European regulation, as well as responding to the needs and obligations of rail organisations outside of Europe. </a:t>
                      </a:r>
                      <a:r>
                        <a:rPr lang="en-GB" sz="1600" b="1" kern="1200" dirty="0">
                          <a:solidFill>
                            <a:schemeClr val="tx1"/>
                          </a:solidFill>
                          <a:effectLst/>
                          <a:latin typeface="+mn-lt"/>
                          <a:ea typeface="+mn-ea"/>
                          <a:cs typeface="+mn-cs"/>
                        </a:rPr>
                        <a:t>UIC</a:t>
                      </a:r>
                      <a:r>
                        <a:rPr lang="en-GB" sz="1600" kern="1200" dirty="0">
                          <a:solidFill>
                            <a:schemeClr val="tx1"/>
                          </a:solidFill>
                          <a:effectLst/>
                          <a:latin typeface="+mn-lt"/>
                          <a:ea typeface="+mn-ea"/>
                          <a:cs typeface="+mn-cs"/>
                        </a:rPr>
                        <a:t> (International Union of Railways) is leading the design of this telecommunication system, in close cooperation with the railways stakeholders. </a:t>
                      </a:r>
                    </a:p>
                    <a:p>
                      <a:pPr marL="0" indent="0" algn="just"/>
                      <a:r>
                        <a:rPr lang="en-GB" sz="1600" kern="1200" dirty="0">
                          <a:solidFill>
                            <a:schemeClr val="tx1"/>
                          </a:solidFill>
                          <a:effectLst/>
                          <a:latin typeface="+mn-lt"/>
                          <a:ea typeface="+mn-ea"/>
                          <a:cs typeface="+mn-cs"/>
                        </a:rPr>
                        <a:t>FRMCS shall rely on 3GPP building blocks to support mission-critical rail applications.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The UIC FRMCS 3GPP Task Force regularly analyses impact of FRMCS specifications on existing stage 1 use cases and requirements collected in TR 22.989, from Rel-18 onwards. This is the purpose of the on-going SID: FS_FRMCS_Ph5, whose expected outcome is the enhancement of existing operationally critical use cases and the description of some new ones, in the Rel-19 timeline. The findings of on-going Rel-19 study led us to the need of a new WID FRMCS_Ph5, whose purpose is to provide the normative changes by fulfilling the missing requirements to allow downstream groups (e.g., stage 2&amp;3) implement functional FRMCS specifications endorsed by 3GPP specifications, in the Rel-19 timeline.</a:t>
                      </a:r>
                      <a:endParaRPr lang="fr-FR" sz="1600" kern="1200" dirty="0">
                        <a:solidFill>
                          <a:schemeClr val="tx1"/>
                        </a:solidFill>
                        <a:effectLst/>
                        <a:latin typeface="+mn-lt"/>
                        <a:ea typeface="+mn-ea"/>
                        <a:cs typeface="+mn-cs"/>
                      </a:endParaRPr>
                    </a:p>
                  </a:txBody>
                  <a:tcPr/>
                </a:tc>
                <a:tc hMerge="1">
                  <a:txBody>
                    <a:bodyPr/>
                    <a:lstStyle/>
                    <a:p>
                      <a:pPr marL="0" indent="0" algn="just"/>
                      <a:endParaRPr lang="en-US" sz="1600"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67073631"/>
                  </a:ext>
                </a:extLst>
              </a:tr>
            </a:tbl>
          </a:graphicData>
        </a:graphic>
      </p:graphicFrame>
      <p:pic>
        <p:nvPicPr>
          <p:cNvPr id="15" name="Espace réservé du contenu 3" descr="Une image contenant carte&#10;&#10;Description générée automatiquement">
            <a:extLst>
              <a:ext uri="{FF2B5EF4-FFF2-40B4-BE49-F238E27FC236}">
                <a16:creationId xmlns:a16="http://schemas.microsoft.com/office/drawing/2014/main" id="{2DDC6D4E-BC52-2647-9999-56BD3088F916}"/>
              </a:ext>
            </a:extLst>
          </p:cNvPr>
          <p:cNvPicPr>
            <a:picLocks noChangeAspect="1"/>
          </p:cNvPicPr>
          <p:nvPr/>
        </p:nvPicPr>
        <p:blipFill>
          <a:blip r:embed="rId4"/>
          <a:stretch>
            <a:fillRect/>
          </a:stretch>
        </p:blipFill>
        <p:spPr>
          <a:xfrm>
            <a:off x="8548532" y="1531682"/>
            <a:ext cx="3019048" cy="3161905"/>
          </a:xfrm>
          <a:prstGeom prst="rect">
            <a:avLst/>
          </a:prstGeom>
        </p:spPr>
      </p:pic>
      <p:grpSp>
        <p:nvGrpSpPr>
          <p:cNvPr id="8" name="Groupe 7">
            <a:extLst>
              <a:ext uri="{FF2B5EF4-FFF2-40B4-BE49-F238E27FC236}">
                <a16:creationId xmlns:a16="http://schemas.microsoft.com/office/drawing/2014/main" id="{4D0A6485-3CEF-D4A1-BB0D-74B7E71F92A6}"/>
              </a:ext>
            </a:extLst>
          </p:cNvPr>
          <p:cNvGrpSpPr/>
          <p:nvPr/>
        </p:nvGrpSpPr>
        <p:grpSpPr>
          <a:xfrm>
            <a:off x="8548532" y="4876843"/>
            <a:ext cx="1622448" cy="1792619"/>
            <a:chOff x="7424256" y="405220"/>
            <a:chExt cx="1972249" cy="2403775"/>
          </a:xfrm>
        </p:grpSpPr>
        <p:pic>
          <p:nvPicPr>
            <p:cNvPr id="3" name="Image 2">
              <a:extLst>
                <a:ext uri="{FF2B5EF4-FFF2-40B4-BE49-F238E27FC236}">
                  <a16:creationId xmlns:a16="http://schemas.microsoft.com/office/drawing/2014/main" id="{58874FAE-60E7-0F64-BFF2-0AF292F8F34B}"/>
                </a:ext>
              </a:extLst>
            </p:cNvPr>
            <p:cNvPicPr>
              <a:picLocks noChangeAspect="1"/>
            </p:cNvPicPr>
            <p:nvPr/>
          </p:nvPicPr>
          <p:blipFill>
            <a:blip r:embed="rId5"/>
            <a:stretch>
              <a:fillRect/>
            </a:stretch>
          </p:blipFill>
          <p:spPr>
            <a:xfrm>
              <a:off x="7424256" y="1045866"/>
              <a:ext cx="1972249" cy="1763129"/>
            </a:xfrm>
            <a:prstGeom prst="rect">
              <a:avLst/>
            </a:prstGeom>
          </p:spPr>
        </p:pic>
        <p:pic>
          <p:nvPicPr>
            <p:cNvPr id="4" name="Image 3" descr="Une image contenant dessin&#10;&#10;Description générée automatiquement">
              <a:extLst>
                <a:ext uri="{FF2B5EF4-FFF2-40B4-BE49-F238E27FC236}">
                  <a16:creationId xmlns:a16="http://schemas.microsoft.com/office/drawing/2014/main" id="{89A415BF-8887-CA2E-65C4-F073C08527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9756" y="405220"/>
              <a:ext cx="1686188" cy="570418"/>
            </a:xfrm>
            <a:prstGeom prst="rect">
              <a:avLst/>
            </a:prstGeom>
            <a:effectLst>
              <a:softEdge rad="0"/>
            </a:effectLst>
          </p:spPr>
        </p:pic>
      </p:grpSp>
      <p:sp>
        <p:nvSpPr>
          <p:cNvPr id="22" name="ZoneTexte 21">
            <a:extLst>
              <a:ext uri="{FF2B5EF4-FFF2-40B4-BE49-F238E27FC236}">
                <a16:creationId xmlns:a16="http://schemas.microsoft.com/office/drawing/2014/main" id="{EAA9A237-8AB1-49DD-CF92-61052032BCAE}"/>
              </a:ext>
            </a:extLst>
          </p:cNvPr>
          <p:cNvSpPr txBox="1"/>
          <p:nvPr/>
        </p:nvSpPr>
        <p:spPr>
          <a:xfrm>
            <a:off x="10428079" y="4693587"/>
            <a:ext cx="2279002" cy="261610"/>
          </a:xfrm>
          <a:prstGeom prst="rect">
            <a:avLst/>
          </a:prstGeom>
          <a:noFill/>
        </p:spPr>
        <p:txBody>
          <a:bodyPr wrap="square">
            <a:spAutoFit/>
          </a:bodyPr>
          <a:lstStyle/>
          <a:p>
            <a:r>
              <a:rPr lang="en-GB" sz="1050" dirty="0"/>
              <a:t>FRMCS in a nutshell</a:t>
            </a:r>
          </a:p>
        </p:txBody>
      </p:sp>
      <p:sp>
        <p:nvSpPr>
          <p:cNvPr id="2" name="Rectangle 1">
            <a:extLst>
              <a:ext uri="{FF2B5EF4-FFF2-40B4-BE49-F238E27FC236}">
                <a16:creationId xmlns:a16="http://schemas.microsoft.com/office/drawing/2014/main" id="{C8DB4FCB-9C05-4215-8DEF-BB0283172F9B}"/>
              </a:ext>
            </a:extLst>
          </p:cNvPr>
          <p:cNvSpPr/>
          <p:nvPr/>
        </p:nvSpPr>
        <p:spPr>
          <a:xfrm>
            <a:off x="310743" y="456020"/>
            <a:ext cx="404309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spcBef>
                <a:spcPct val="0"/>
              </a:spcBef>
            </a:pPr>
            <a:r>
              <a:rPr lang="en-US" sz="4800" b="1" dirty="0">
                <a:solidFill>
                  <a:srgbClr val="FF0000"/>
                </a:solidFill>
                <a:latin typeface="+mj-lt"/>
                <a:ea typeface="MS PGothic" panose="020B0600070205080204" pitchFamily="34" charset="-128"/>
                <a:cs typeface="+mj-cs"/>
              </a:rPr>
              <a:t>FRMCS Phase 5 </a:t>
            </a:r>
          </a:p>
        </p:txBody>
      </p:sp>
    </p:spTree>
    <p:extLst>
      <p:ext uri="{BB962C8B-B14F-4D97-AF65-F5344CB8AC3E}">
        <p14:creationId xmlns:p14="http://schemas.microsoft.com/office/powerpoint/2010/main" val="26507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2869704490"/>
              </p:ext>
            </p:extLst>
          </p:nvPr>
        </p:nvGraphicFramePr>
        <p:xfrm>
          <a:off x="315269" y="1249243"/>
          <a:ext cx="7729173" cy="2859140"/>
        </p:xfrm>
        <a:graphic>
          <a:graphicData uri="http://schemas.openxmlformats.org/drawingml/2006/table">
            <a:tbl>
              <a:tblPr bandRow="1">
                <a:tableStyleId>{2D5ABB26-0587-4C30-8999-92F81FD0307C}</a:tableStyleId>
              </a:tblPr>
              <a:tblGrid>
                <a:gridCol w="1222486">
                  <a:extLst>
                    <a:ext uri="{9D8B030D-6E8A-4147-A177-3AD203B41FA5}">
                      <a16:colId xmlns:a16="http://schemas.microsoft.com/office/drawing/2014/main" val="201738029"/>
                    </a:ext>
                  </a:extLst>
                </a:gridCol>
                <a:gridCol w="3011149">
                  <a:extLst>
                    <a:ext uri="{9D8B030D-6E8A-4147-A177-3AD203B41FA5}">
                      <a16:colId xmlns:a16="http://schemas.microsoft.com/office/drawing/2014/main" val="2338416132"/>
                    </a:ext>
                  </a:extLst>
                </a:gridCol>
                <a:gridCol w="1027733">
                  <a:extLst>
                    <a:ext uri="{9D8B030D-6E8A-4147-A177-3AD203B41FA5}">
                      <a16:colId xmlns:a16="http://schemas.microsoft.com/office/drawing/2014/main" val="2639471719"/>
                    </a:ext>
                  </a:extLst>
                </a:gridCol>
                <a:gridCol w="2467805">
                  <a:extLst>
                    <a:ext uri="{9D8B030D-6E8A-4147-A177-3AD203B41FA5}">
                      <a16:colId xmlns:a16="http://schemas.microsoft.com/office/drawing/2014/main" val="51495351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tx1"/>
                          </a:solidFill>
                          <a:effectLst/>
                          <a:latin typeface="+mn-lt"/>
                          <a:ea typeface="+mn-ea"/>
                          <a:cs typeface="+mn-cs"/>
                        </a:rPr>
                        <a:t>Thierry </a:t>
                      </a:r>
                      <a:r>
                        <a:rPr lang="sv-SE" sz="1800" kern="1200" dirty="0" err="1">
                          <a:solidFill>
                            <a:schemeClr val="tx1"/>
                          </a:solidFill>
                          <a:effectLst/>
                          <a:latin typeface="+mn-lt"/>
                          <a:ea typeface="+mn-ea"/>
                          <a:cs typeface="+mn-cs"/>
                        </a:rPr>
                        <a:t>Bérisot</a:t>
                      </a:r>
                      <a:r>
                        <a:rPr lang="sv-SE" sz="1800" kern="1200" baseline="0" dirty="0">
                          <a:solidFill>
                            <a:schemeClr val="tx1"/>
                          </a:solidFill>
                          <a:effectLst/>
                          <a:latin typeface="+mn-lt"/>
                          <a:ea typeface="+mn-ea"/>
                          <a:cs typeface="+mn-cs"/>
                        </a:rPr>
                        <a:t> / </a:t>
                      </a:r>
                      <a:r>
                        <a:rPr lang="sv-SE" sz="1800" kern="1200" dirty="0">
                          <a:solidFill>
                            <a:schemeClr val="tx1"/>
                          </a:solidFill>
                          <a:effectLst/>
                          <a:latin typeface="+mn-lt"/>
                          <a:ea typeface="+mn-ea"/>
                          <a:cs typeface="+mn-cs"/>
                        </a:rPr>
                        <a:t>Xu Xia (Novamint)</a:t>
                      </a:r>
                      <a:r>
                        <a:rPr lang="sv-SE" sz="1800" kern="1200" baseline="0" dirty="0">
                          <a:solidFill>
                            <a:schemeClr val="tx1"/>
                          </a:solidFill>
                          <a:effectLst/>
                          <a:latin typeface="+mn-lt"/>
                          <a:ea typeface="+mn-ea"/>
                          <a:cs typeface="+mn-cs"/>
                        </a:rPr>
                        <a:t> / (</a:t>
                      </a:r>
                      <a:r>
                        <a:rPr lang="sv-SE" sz="1800" kern="1200" dirty="0">
                          <a:solidFill>
                            <a:schemeClr val="tx1"/>
                          </a:solidFill>
                          <a:effectLst/>
                          <a:latin typeface="+mn-lt"/>
                          <a:ea typeface="+mn-ea"/>
                          <a:cs typeface="+mn-cs"/>
                        </a:rPr>
                        <a:t>China Telecom</a:t>
                      </a:r>
                      <a:r>
                        <a:rPr lang="nl-NL" sz="1800" kern="1200" dirty="0">
                          <a:solidFill>
                            <a:schemeClr val="tx1"/>
                          </a:solidFill>
                          <a:effectLst/>
                          <a:latin typeface="+mn-lt"/>
                          <a:ea typeface="+mn-ea"/>
                          <a:cs typeface="+mn-cs"/>
                        </a:rPr>
                        <a:t>)</a:t>
                      </a:r>
                      <a:endParaRPr lang="nl-NL"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WID - </a:t>
                      </a:r>
                      <a:r>
                        <a:rPr lang="nl-NL" sz="1800" dirty="0">
                          <a:hlinkClick r:id="rId3"/>
                        </a:rPr>
                        <a:t>SP-220679</a:t>
                      </a:r>
                      <a:endParaRPr lang="nl-NL" sz="18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4"/>
                        </a:rPr>
                        <a:t>TR 22.865</a:t>
                      </a:r>
                      <a:endParaRPr lang="nl-NL" sz="1800" kern="1200" dirty="0">
                        <a:solidFill>
                          <a:schemeClr val="tx1"/>
                        </a:solidFill>
                        <a:latin typeface="+mn-lt"/>
                        <a:ea typeface="+mn-ea"/>
                        <a:cs typeface="+mn-cs"/>
                      </a:endParaRPr>
                    </a:p>
                  </a:txBody>
                  <a:tcPr/>
                </a:tc>
                <a:extLst>
                  <a:ext uri="{0D108BD9-81ED-4DB2-BD59-A6C34878D82A}">
                    <a16:rowId xmlns:a16="http://schemas.microsoft.com/office/drawing/2014/main" val="711006635"/>
                  </a:ext>
                </a:extLst>
              </a:tr>
              <a:tr h="420740">
                <a:tc>
                  <a:txBody>
                    <a:bodyPr/>
                    <a:lstStyle/>
                    <a:p>
                      <a:r>
                        <a:rPr lang="nl-NL" sz="1600" b="1" dirty="0"/>
                        <a:t>Description </a:t>
                      </a:r>
                    </a:p>
                  </a:txBody>
                  <a:tcPr/>
                </a:tc>
                <a:tc gridSpan="3">
                  <a:txBody>
                    <a:bodyPr/>
                    <a:lstStyle/>
                    <a:p>
                      <a:pPr algn="just"/>
                      <a:endParaRPr lang="en-US" sz="1600" kern="1200" dirty="0">
                        <a:solidFill>
                          <a:schemeClr val="tx1"/>
                        </a:solidFill>
                        <a:effectLs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algn="just"/>
                      <a:r>
                        <a:rPr lang="en-US" sz="1600" kern="1200" dirty="0">
                          <a:solidFill>
                            <a:schemeClr val="tx1"/>
                          </a:solidFill>
                          <a:effectLst/>
                          <a:latin typeface="+mn-lt"/>
                          <a:ea typeface="+mn-ea"/>
                          <a:cs typeface="+mn-cs"/>
                        </a:rPr>
                        <a:t>Support of </a:t>
                      </a:r>
                      <a:r>
                        <a:rPr lang="en-US" sz="1600" b="1" kern="1200" dirty="0">
                          <a:solidFill>
                            <a:schemeClr val="tx1"/>
                          </a:solidFill>
                          <a:effectLst/>
                          <a:latin typeface="+mn-lt"/>
                          <a:ea typeface="+mn-ea"/>
                          <a:cs typeface="+mn-cs"/>
                        </a:rPr>
                        <a:t>new capabilities </a:t>
                      </a:r>
                      <a:r>
                        <a:rPr lang="en-US" sz="1600" kern="1200" dirty="0">
                          <a:solidFill>
                            <a:schemeClr val="tx1"/>
                          </a:solidFill>
                          <a:effectLst/>
                          <a:latin typeface="+mn-lt"/>
                          <a:ea typeface="+mn-ea"/>
                          <a:cs typeface="+mn-cs"/>
                        </a:rPr>
                        <a:t>related to satellite access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with </a:t>
                      </a:r>
                      <a:r>
                        <a:rPr lang="en-US" sz="1600" b="1" kern="1200" dirty="0">
                          <a:solidFill>
                            <a:schemeClr val="tx1"/>
                          </a:solidFill>
                          <a:effectLst/>
                          <a:latin typeface="+mn-lt"/>
                          <a:ea typeface="+mn-ea"/>
                          <a:cs typeface="+mn-cs"/>
                        </a:rPr>
                        <a:t>strong market relevance</a:t>
                      </a:r>
                      <a:r>
                        <a:rPr lang="en-US" sz="1600" kern="1200" dirty="0">
                          <a:solidFill>
                            <a:schemeClr val="tx1"/>
                          </a:solidFill>
                          <a:effectLst/>
                          <a:latin typeface="+mn-lt"/>
                          <a:ea typeface="+mn-ea"/>
                          <a:cs typeface="+mn-cs"/>
                        </a:rPr>
                        <a:t>:</a:t>
                      </a:r>
                    </a:p>
                    <a:p>
                      <a:pPr marL="285750" indent="-285750" algn="just">
                        <a:buFont typeface="Arial" charset="0"/>
                        <a:buChar char="•"/>
                      </a:pPr>
                      <a:r>
                        <a:rPr lang="en-US" sz="1600" b="1" kern="1200" dirty="0">
                          <a:solidFill>
                            <a:schemeClr val="tx1"/>
                          </a:solidFill>
                          <a:effectLst/>
                          <a:latin typeface="+mn-lt"/>
                          <a:ea typeface="+mn-ea"/>
                          <a:cs typeface="+mn-cs"/>
                        </a:rPr>
                        <a:t>Store and Forward </a:t>
                      </a:r>
                      <a:r>
                        <a:rPr lang="en-US" sz="1600" kern="1200" dirty="0">
                          <a:solidFill>
                            <a:schemeClr val="tx1"/>
                          </a:solidFill>
                          <a:effectLst/>
                          <a:latin typeface="+mn-lt"/>
                          <a:ea typeface="+mn-ea"/>
                          <a:cs typeface="+mn-cs"/>
                        </a:rPr>
                        <a:t>Satellite operation with intermittent/temporary satellite connectivity for delay-tolerant communication service</a:t>
                      </a:r>
                    </a:p>
                    <a:p>
                      <a:pPr marL="285750" indent="-285750" algn="just">
                        <a:buFont typeface="Arial" charset="0"/>
                        <a:buChar char="•"/>
                      </a:pPr>
                      <a:r>
                        <a:rPr lang="en-US" sz="1600" b="1" kern="1200" dirty="0">
                          <a:solidFill>
                            <a:schemeClr val="tx1"/>
                          </a:solidFill>
                          <a:effectLst/>
                          <a:latin typeface="+mn-lt"/>
                          <a:ea typeface="+mn-ea"/>
                          <a:cs typeface="+mn-cs"/>
                        </a:rPr>
                        <a:t>UE-Satellite-UE communication </a:t>
                      </a:r>
                      <a:r>
                        <a:rPr lang="en-US" sz="1600" kern="1200" dirty="0">
                          <a:solidFill>
                            <a:schemeClr val="tx1"/>
                          </a:solidFill>
                          <a:effectLst/>
                          <a:latin typeface="+mn-lt"/>
                          <a:ea typeface="+mn-ea"/>
                          <a:cs typeface="+mn-cs"/>
                        </a:rPr>
                        <a:t>without going through the ground network</a:t>
                      </a:r>
                    </a:p>
                    <a:p>
                      <a:pPr marL="285750" indent="-285750" algn="just">
                        <a:buFont typeface="Arial" charset="0"/>
                        <a:buChar char="•"/>
                      </a:pPr>
                      <a:r>
                        <a:rPr lang="en-US" sz="1600" b="1" kern="1200" dirty="0">
                          <a:solidFill>
                            <a:schemeClr val="tx1"/>
                          </a:solidFill>
                          <a:effectLst/>
                          <a:latin typeface="+mn-lt"/>
                          <a:ea typeface="+mn-ea"/>
                          <a:cs typeface="+mn-cs"/>
                        </a:rPr>
                        <a:t>GNSS independent operation</a:t>
                      </a:r>
                    </a:p>
                    <a:p>
                      <a:pPr marL="285750" indent="-285750" algn="just">
                        <a:buFont typeface="Arial" charset="0"/>
                        <a:buChar char="•"/>
                      </a:pPr>
                      <a:r>
                        <a:rPr lang="en-US" sz="1600" b="1" kern="1200" dirty="0">
                          <a:solidFill>
                            <a:schemeClr val="tx1"/>
                          </a:solidFill>
                          <a:effectLst/>
                          <a:latin typeface="+mn-lt"/>
                          <a:ea typeface="+mn-ea"/>
                          <a:cs typeface="+mn-cs"/>
                        </a:rPr>
                        <a:t>Positioning enhancements </a:t>
                      </a:r>
                      <a:r>
                        <a:rPr lang="en-US" sz="1600" kern="1200" dirty="0">
                          <a:solidFill>
                            <a:schemeClr val="tx1"/>
                          </a:solidFill>
                          <a:effectLst/>
                          <a:latin typeface="+mn-lt"/>
                          <a:ea typeface="+mn-ea"/>
                          <a:cs typeface="+mn-cs"/>
                        </a:rPr>
                        <a:t>for satellite access</a:t>
                      </a:r>
                    </a:p>
                    <a:p>
                      <a:endParaRPr lang="nl-NL" sz="1600" b="1" dirty="0"/>
                    </a:p>
                  </a:txBody>
                  <a:tcPr/>
                </a:tc>
                <a:tc hMerge="1">
                  <a:txBody>
                    <a:bodyPr/>
                    <a:lstStyle/>
                    <a:p>
                      <a:pPr algn="just"/>
                      <a:endParaRPr lang="en-US" sz="1600"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01775148"/>
                  </a:ext>
                </a:extLst>
              </a:tr>
            </a:tbl>
          </a:graphicData>
        </a:graphic>
      </p:graphicFrame>
      <p:grpSp>
        <p:nvGrpSpPr>
          <p:cNvPr id="2" name="Group 1"/>
          <p:cNvGrpSpPr/>
          <p:nvPr/>
        </p:nvGrpSpPr>
        <p:grpSpPr>
          <a:xfrm>
            <a:off x="8423270" y="950424"/>
            <a:ext cx="3188712" cy="2650850"/>
            <a:chOff x="5205781" y="1426475"/>
            <a:chExt cx="3831200" cy="3003300"/>
          </a:xfrm>
        </p:grpSpPr>
        <p:pic>
          <p:nvPicPr>
            <p:cNvPr id="4" name="Google Shape;72;p16"/>
            <p:cNvPicPr preferRelativeResize="0"/>
            <p:nvPr/>
          </p:nvPicPr>
          <p:blipFill>
            <a:blip r:embed="rId5">
              <a:alphaModFix/>
            </a:blip>
            <a:stretch>
              <a:fillRect/>
            </a:stretch>
          </p:blipFill>
          <p:spPr>
            <a:xfrm rot="-967016">
              <a:off x="5853895" y="2029687"/>
              <a:ext cx="680223" cy="413979"/>
            </a:xfrm>
            <a:prstGeom prst="rect">
              <a:avLst/>
            </a:prstGeom>
            <a:noFill/>
            <a:ln>
              <a:noFill/>
            </a:ln>
          </p:spPr>
        </p:pic>
        <p:cxnSp>
          <p:nvCxnSpPr>
            <p:cNvPr id="6" name="Google Shape;73;p16"/>
            <p:cNvCxnSpPr/>
            <p:nvPr/>
          </p:nvCxnSpPr>
          <p:spPr>
            <a:xfrm rot="10800000" flipH="1">
              <a:off x="8062456" y="2568550"/>
              <a:ext cx="248100" cy="384600"/>
            </a:xfrm>
            <a:prstGeom prst="straightConnector1">
              <a:avLst/>
            </a:prstGeom>
            <a:noFill/>
            <a:ln w="9525" cap="flat" cmpd="sng">
              <a:solidFill>
                <a:srgbClr val="0000FF"/>
              </a:solidFill>
              <a:prstDash val="dot"/>
              <a:round/>
              <a:headEnd type="stealth" w="med" len="med"/>
              <a:tailEnd type="stealth" w="med" len="med"/>
            </a:ln>
          </p:spPr>
        </p:cxnSp>
        <p:sp>
          <p:nvSpPr>
            <p:cNvPr id="8" name="Google Shape;74;p16"/>
            <p:cNvSpPr/>
            <p:nvPr/>
          </p:nvSpPr>
          <p:spPr>
            <a:xfrm>
              <a:off x="5789866" y="3235039"/>
              <a:ext cx="1225200" cy="447000"/>
            </a:xfrm>
            <a:prstGeom prst="flowChartConnector">
              <a:avLst/>
            </a:prstGeom>
            <a:solidFill>
              <a:srgbClr val="EEEEEE"/>
            </a:solid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pic>
          <p:nvPicPr>
            <p:cNvPr id="9" name="Google Shape;75;p16"/>
            <p:cNvPicPr preferRelativeResize="0"/>
            <p:nvPr/>
          </p:nvPicPr>
          <p:blipFill>
            <a:blip r:embed="rId6">
              <a:alphaModFix/>
            </a:blip>
            <a:stretch>
              <a:fillRect/>
            </a:stretch>
          </p:blipFill>
          <p:spPr>
            <a:xfrm rot="58102">
              <a:off x="7737405" y="2969989"/>
              <a:ext cx="335302" cy="431699"/>
            </a:xfrm>
            <a:prstGeom prst="rect">
              <a:avLst/>
            </a:prstGeom>
            <a:noFill/>
            <a:ln>
              <a:noFill/>
            </a:ln>
          </p:spPr>
        </p:pic>
        <p:cxnSp>
          <p:nvCxnSpPr>
            <p:cNvPr id="10" name="Google Shape;76;p16"/>
            <p:cNvCxnSpPr/>
            <p:nvPr/>
          </p:nvCxnSpPr>
          <p:spPr>
            <a:xfrm flipH="1">
              <a:off x="5789765" y="2435530"/>
              <a:ext cx="461700" cy="1023000"/>
            </a:xfrm>
            <a:prstGeom prst="straightConnector1">
              <a:avLst/>
            </a:prstGeom>
            <a:noFill/>
            <a:ln w="9525" cap="flat" cmpd="sng">
              <a:solidFill>
                <a:srgbClr val="595959"/>
              </a:solidFill>
              <a:prstDash val="dot"/>
              <a:round/>
              <a:headEnd type="none" w="med" len="med"/>
              <a:tailEnd type="none" w="med" len="med"/>
            </a:ln>
          </p:spPr>
        </p:cxnSp>
        <p:cxnSp>
          <p:nvCxnSpPr>
            <p:cNvPr id="11" name="Google Shape;77;p16"/>
            <p:cNvCxnSpPr/>
            <p:nvPr/>
          </p:nvCxnSpPr>
          <p:spPr>
            <a:xfrm>
              <a:off x="6251465" y="2435530"/>
              <a:ext cx="763500" cy="1023000"/>
            </a:xfrm>
            <a:prstGeom prst="straightConnector1">
              <a:avLst/>
            </a:prstGeom>
            <a:noFill/>
            <a:ln w="9525" cap="flat" cmpd="sng">
              <a:solidFill>
                <a:srgbClr val="595959"/>
              </a:solidFill>
              <a:prstDash val="dot"/>
              <a:round/>
              <a:headEnd type="none" w="med" len="med"/>
              <a:tailEnd type="none" w="med" len="med"/>
            </a:ln>
          </p:spPr>
        </p:cxnSp>
        <p:pic>
          <p:nvPicPr>
            <p:cNvPr id="12" name="Google Shape;78;p16"/>
            <p:cNvPicPr preferRelativeResize="0"/>
            <p:nvPr/>
          </p:nvPicPr>
          <p:blipFill>
            <a:blip r:embed="rId7">
              <a:alphaModFix/>
            </a:blip>
            <a:stretch>
              <a:fillRect/>
            </a:stretch>
          </p:blipFill>
          <p:spPr>
            <a:xfrm>
              <a:off x="6061809" y="3477975"/>
              <a:ext cx="266175" cy="294052"/>
            </a:xfrm>
            <a:prstGeom prst="rect">
              <a:avLst/>
            </a:prstGeom>
            <a:noFill/>
            <a:ln>
              <a:noFill/>
            </a:ln>
          </p:spPr>
        </p:pic>
        <p:pic>
          <p:nvPicPr>
            <p:cNvPr id="13" name="Google Shape;79;p16"/>
            <p:cNvPicPr preferRelativeResize="0"/>
            <p:nvPr/>
          </p:nvPicPr>
          <p:blipFill>
            <a:blip r:embed="rId7">
              <a:alphaModFix/>
            </a:blip>
            <a:stretch>
              <a:fillRect/>
            </a:stretch>
          </p:blipFill>
          <p:spPr>
            <a:xfrm>
              <a:off x="6327984" y="3086050"/>
              <a:ext cx="266175" cy="294052"/>
            </a:xfrm>
            <a:prstGeom prst="rect">
              <a:avLst/>
            </a:prstGeom>
            <a:noFill/>
            <a:ln>
              <a:noFill/>
            </a:ln>
          </p:spPr>
        </p:pic>
        <p:pic>
          <p:nvPicPr>
            <p:cNvPr id="14" name="Google Shape;80;p16"/>
            <p:cNvPicPr preferRelativeResize="0"/>
            <p:nvPr/>
          </p:nvPicPr>
          <p:blipFill>
            <a:blip r:embed="rId5">
              <a:alphaModFix/>
            </a:blip>
            <a:stretch>
              <a:fillRect/>
            </a:stretch>
          </p:blipFill>
          <p:spPr>
            <a:xfrm rot="2522281">
              <a:off x="8144095" y="2195910"/>
              <a:ext cx="680225" cy="413980"/>
            </a:xfrm>
            <a:prstGeom prst="rect">
              <a:avLst/>
            </a:prstGeom>
            <a:noFill/>
            <a:ln>
              <a:noFill/>
            </a:ln>
          </p:spPr>
        </p:pic>
        <p:sp>
          <p:nvSpPr>
            <p:cNvPr id="15" name="Google Shape;81;p16"/>
            <p:cNvSpPr txBox="1"/>
            <p:nvPr/>
          </p:nvSpPr>
          <p:spPr>
            <a:xfrm>
              <a:off x="5820306" y="2720938"/>
              <a:ext cx="1164300" cy="3231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x-none" sz="900"/>
                <a:t>Service link </a:t>
              </a:r>
              <a:endParaRPr sz="900"/>
            </a:p>
          </p:txBody>
        </p:sp>
        <p:sp>
          <p:nvSpPr>
            <p:cNvPr id="16" name="Google Shape;82;p16"/>
            <p:cNvSpPr txBox="1"/>
            <p:nvPr/>
          </p:nvSpPr>
          <p:spPr>
            <a:xfrm>
              <a:off x="7432101" y="2484572"/>
              <a:ext cx="1164300" cy="3231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x-none" sz="900"/>
                <a:t>Feeder link </a:t>
              </a:r>
              <a:endParaRPr sz="900"/>
            </a:p>
          </p:txBody>
        </p:sp>
        <p:sp>
          <p:nvSpPr>
            <p:cNvPr id="17" name="Google Shape;83;p16"/>
            <p:cNvSpPr/>
            <p:nvPr/>
          </p:nvSpPr>
          <p:spPr>
            <a:xfrm>
              <a:off x="8201181" y="3380100"/>
              <a:ext cx="548700" cy="3231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18000" tIns="54000" rIns="18000" bIns="54000" anchor="ctr" anchorCtr="0">
              <a:noAutofit/>
            </a:bodyPr>
            <a:lstStyle/>
            <a:p>
              <a:pPr algn="ctr">
                <a:spcBef>
                  <a:spcPts val="0"/>
                </a:spcBef>
                <a:spcAft>
                  <a:spcPts val="0"/>
                </a:spcAft>
              </a:pPr>
              <a:r>
                <a:rPr lang="x-none" sz="900"/>
                <a:t>Core Network</a:t>
              </a:r>
              <a:endParaRPr sz="900"/>
            </a:p>
          </p:txBody>
        </p:sp>
        <p:cxnSp>
          <p:nvCxnSpPr>
            <p:cNvPr id="18" name="Google Shape;84;p16"/>
            <p:cNvCxnSpPr/>
            <p:nvPr/>
          </p:nvCxnSpPr>
          <p:spPr>
            <a:xfrm flipH="1">
              <a:off x="6193095" y="3772027"/>
              <a:ext cx="1800" cy="352500"/>
            </a:xfrm>
            <a:prstGeom prst="straightConnector1">
              <a:avLst/>
            </a:prstGeom>
            <a:noFill/>
            <a:ln w="9525" cap="flat" cmpd="sng">
              <a:solidFill>
                <a:schemeClr val="dk2"/>
              </a:solidFill>
              <a:prstDash val="dot"/>
              <a:round/>
              <a:headEnd type="none" w="med" len="med"/>
              <a:tailEnd type="none" w="med" len="med"/>
            </a:ln>
          </p:spPr>
        </p:cxnSp>
        <p:cxnSp>
          <p:nvCxnSpPr>
            <p:cNvPr id="19" name="Google Shape;85;p16"/>
            <p:cNvCxnSpPr/>
            <p:nvPr/>
          </p:nvCxnSpPr>
          <p:spPr>
            <a:xfrm>
              <a:off x="8749881" y="3541650"/>
              <a:ext cx="287100" cy="0"/>
            </a:xfrm>
            <a:prstGeom prst="straightConnector1">
              <a:avLst/>
            </a:prstGeom>
            <a:noFill/>
            <a:ln w="9525" cap="flat" cmpd="sng">
              <a:solidFill>
                <a:schemeClr val="dk2"/>
              </a:solidFill>
              <a:prstDash val="solid"/>
              <a:round/>
              <a:headEnd type="none" w="med" len="med"/>
              <a:tailEnd type="none" w="med" len="med"/>
            </a:ln>
          </p:spPr>
        </p:cxnSp>
        <p:sp>
          <p:nvSpPr>
            <p:cNvPr id="20" name="Google Shape;87;p16"/>
            <p:cNvSpPr txBox="1"/>
            <p:nvPr/>
          </p:nvSpPr>
          <p:spPr>
            <a:xfrm>
              <a:off x="5205781" y="3541650"/>
              <a:ext cx="1164300" cy="3231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x-none" sz="900"/>
                <a:t>IoT NTN device</a:t>
              </a:r>
              <a:endParaRPr sz="900"/>
            </a:p>
          </p:txBody>
        </p:sp>
        <p:cxnSp>
          <p:nvCxnSpPr>
            <p:cNvPr id="21" name="Google Shape;88;p16"/>
            <p:cNvCxnSpPr/>
            <p:nvPr/>
          </p:nvCxnSpPr>
          <p:spPr>
            <a:xfrm>
              <a:off x="8889944" y="3477975"/>
              <a:ext cx="6900" cy="693900"/>
            </a:xfrm>
            <a:prstGeom prst="straightConnector1">
              <a:avLst/>
            </a:prstGeom>
            <a:noFill/>
            <a:ln w="9525" cap="flat" cmpd="sng">
              <a:solidFill>
                <a:schemeClr val="dk2"/>
              </a:solidFill>
              <a:prstDash val="dot"/>
              <a:round/>
              <a:headEnd type="none" w="med" len="med"/>
              <a:tailEnd type="none" w="med" len="med"/>
            </a:ln>
          </p:spPr>
        </p:cxnSp>
        <p:cxnSp>
          <p:nvCxnSpPr>
            <p:cNvPr id="22" name="Google Shape;89;p16"/>
            <p:cNvCxnSpPr/>
            <p:nvPr/>
          </p:nvCxnSpPr>
          <p:spPr>
            <a:xfrm>
              <a:off x="6233606" y="4019100"/>
              <a:ext cx="2644800" cy="0"/>
            </a:xfrm>
            <a:prstGeom prst="straightConnector1">
              <a:avLst/>
            </a:prstGeom>
            <a:noFill/>
            <a:ln w="9525" cap="flat" cmpd="sng">
              <a:solidFill>
                <a:schemeClr val="dk2"/>
              </a:solidFill>
              <a:prstDash val="solid"/>
              <a:round/>
              <a:headEnd type="triangle" w="med" len="med"/>
              <a:tailEnd type="triangle" w="med" len="med"/>
            </a:ln>
          </p:spPr>
        </p:cxnSp>
        <p:sp>
          <p:nvSpPr>
            <p:cNvPr id="23" name="Google Shape;90;p16"/>
            <p:cNvSpPr txBox="1"/>
            <p:nvPr/>
          </p:nvSpPr>
          <p:spPr>
            <a:xfrm>
              <a:off x="6514356" y="3998675"/>
              <a:ext cx="2166000" cy="4311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x-none" sz="800"/>
                <a:t>Store and forward connectivity service for delay-tolerant IoT NTN applications</a:t>
              </a:r>
              <a:endParaRPr sz="800"/>
            </a:p>
          </p:txBody>
        </p:sp>
        <p:sp>
          <p:nvSpPr>
            <p:cNvPr id="24" name="Google Shape;91;p16"/>
            <p:cNvSpPr txBox="1"/>
            <p:nvPr/>
          </p:nvSpPr>
          <p:spPr>
            <a:xfrm>
              <a:off x="5217669" y="1426475"/>
              <a:ext cx="1465800" cy="6771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x-none" sz="800" dirty="0"/>
                <a:t>Regenerative payload satellite with full eNB onboard and part of CN functions (e.g. MME)</a:t>
              </a:r>
              <a:endParaRPr sz="800" dirty="0"/>
            </a:p>
          </p:txBody>
        </p:sp>
        <p:sp>
          <p:nvSpPr>
            <p:cNvPr id="25" name="Google Shape;94;p16"/>
            <p:cNvSpPr txBox="1"/>
            <p:nvPr/>
          </p:nvSpPr>
          <p:spPr>
            <a:xfrm>
              <a:off x="7256791" y="3463450"/>
              <a:ext cx="893400" cy="343910"/>
            </a:xfrm>
            <a:prstGeom prst="rect">
              <a:avLst/>
            </a:prstGeom>
            <a:noFill/>
            <a:ln>
              <a:noFill/>
            </a:ln>
          </p:spPr>
          <p:txBody>
            <a:bodyPr spcFirstLastPara="1" wrap="square" lIns="91425" tIns="91425" rIns="91425" bIns="91425" anchor="t" anchorCtr="0">
              <a:spAutoFit/>
            </a:bodyPr>
            <a:lstStyle/>
            <a:p>
              <a:pPr>
                <a:lnSpc>
                  <a:spcPct val="115000"/>
                </a:lnSpc>
                <a:spcBef>
                  <a:spcPts val="0"/>
                </a:spcBef>
                <a:spcAft>
                  <a:spcPts val="0"/>
                </a:spcAft>
              </a:pPr>
              <a:r>
                <a:rPr lang="x-none" sz="900">
                  <a:solidFill>
                    <a:schemeClr val="dk1"/>
                  </a:solidFill>
                </a:rPr>
                <a:t>NTN gateway</a:t>
              </a:r>
              <a:endParaRPr/>
            </a:p>
          </p:txBody>
        </p:sp>
        <p:cxnSp>
          <p:nvCxnSpPr>
            <p:cNvPr id="26" name="Google Shape;95;p16"/>
            <p:cNvCxnSpPr/>
            <p:nvPr/>
          </p:nvCxnSpPr>
          <p:spPr>
            <a:xfrm rot="-5400000" flipH="1">
              <a:off x="7992731" y="3333378"/>
              <a:ext cx="141000" cy="275700"/>
            </a:xfrm>
            <a:prstGeom prst="bentConnector2">
              <a:avLst/>
            </a:prstGeom>
            <a:noFill/>
            <a:ln w="9525" cap="flat" cmpd="sng">
              <a:solidFill>
                <a:schemeClr val="dk2"/>
              </a:solidFill>
              <a:prstDash val="solid"/>
              <a:round/>
              <a:headEnd type="none" w="med" len="med"/>
              <a:tailEnd type="none" w="med" len="med"/>
            </a:ln>
          </p:spPr>
        </p:cxnSp>
      </p:gr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2004" y="3658964"/>
            <a:ext cx="3716647" cy="1999141"/>
          </a:xfrm>
          <a:prstGeom prst="rect">
            <a:avLst/>
          </a:prstGeom>
        </p:spPr>
      </p:pic>
      <p:sp>
        <p:nvSpPr>
          <p:cNvPr id="29" name="Rectangle 28"/>
          <p:cNvSpPr/>
          <p:nvPr/>
        </p:nvSpPr>
        <p:spPr>
          <a:xfrm>
            <a:off x="6989915" y="5727797"/>
            <a:ext cx="4519392" cy="830997"/>
          </a:xfrm>
          <a:prstGeom prst="rect">
            <a:avLst/>
          </a:prstGeom>
        </p:spPr>
        <p:txBody>
          <a:bodyPr wrap="square">
            <a:spAutoFit/>
          </a:bodyPr>
          <a:lstStyle/>
          <a:p>
            <a:r>
              <a:rPr lang="en-US" sz="1200" b="1" dirty="0"/>
              <a:t>(1): key capability needed to support commercial deployments</a:t>
            </a:r>
          </a:p>
          <a:p>
            <a:r>
              <a:rPr lang="en-US" sz="1200" b="1" dirty="0"/>
              <a:t>         planned in the (very) short term </a:t>
            </a:r>
          </a:p>
          <a:p>
            <a:r>
              <a:rPr lang="en-US" sz="1200" b="1" dirty="0"/>
              <a:t>(2): already supported by non 3GPP solutions</a:t>
            </a:r>
          </a:p>
          <a:p>
            <a:r>
              <a:rPr lang="en-US" sz="1200" b="1" dirty="0"/>
              <a:t>(3):  enhancements needed to improve existing services</a:t>
            </a:r>
          </a:p>
        </p:txBody>
      </p:sp>
      <p:graphicFrame>
        <p:nvGraphicFramePr>
          <p:cNvPr id="31" name="Table 30"/>
          <p:cNvGraphicFramePr>
            <a:graphicFrameLocks noGrp="1"/>
          </p:cNvGraphicFramePr>
          <p:nvPr>
            <p:extLst>
              <p:ext uri="{D42A27DB-BD31-4B8C-83A1-F6EECF244321}">
                <p14:modId xmlns:p14="http://schemas.microsoft.com/office/powerpoint/2010/main" val="2599658593"/>
              </p:ext>
            </p:extLst>
          </p:nvPr>
        </p:nvGraphicFramePr>
        <p:xfrm>
          <a:off x="1158564" y="4064528"/>
          <a:ext cx="5142617" cy="2311696"/>
        </p:xfrm>
        <a:graphic>
          <a:graphicData uri="http://schemas.openxmlformats.org/drawingml/2006/table">
            <a:tbl>
              <a:tblPr firstRow="1" bandRow="1">
                <a:tableStyleId>{5C22544A-7EE6-4342-B048-85BDC9FD1C3A}</a:tableStyleId>
              </a:tblPr>
              <a:tblGrid>
                <a:gridCol w="3358788">
                  <a:extLst>
                    <a:ext uri="{9D8B030D-6E8A-4147-A177-3AD203B41FA5}">
                      <a16:colId xmlns:a16="http://schemas.microsoft.com/office/drawing/2014/main" val="20000"/>
                    </a:ext>
                  </a:extLst>
                </a:gridCol>
                <a:gridCol w="1783829">
                  <a:extLst>
                    <a:ext uri="{9D8B030D-6E8A-4147-A177-3AD203B41FA5}">
                      <a16:colId xmlns:a16="http://schemas.microsoft.com/office/drawing/2014/main" val="20003"/>
                    </a:ext>
                  </a:extLst>
                </a:gridCol>
              </a:tblGrid>
              <a:tr h="461081">
                <a:tc>
                  <a:txBody>
                    <a:bodyPr/>
                    <a:lstStyle/>
                    <a:p>
                      <a:r>
                        <a:rPr lang="en-US" sz="1600" dirty="0"/>
                        <a:t>Topics addressed by 5GSAT phase 3</a:t>
                      </a:r>
                    </a:p>
                  </a:txBody>
                  <a:tcPr anchor="ctr"/>
                </a:tc>
                <a:tc>
                  <a:txBody>
                    <a:bodyPr/>
                    <a:lstStyle/>
                    <a:p>
                      <a:pPr algn="ctr"/>
                      <a:r>
                        <a:rPr lang="en-US" sz="1600" dirty="0"/>
                        <a:t>Market</a:t>
                      </a:r>
                      <a:r>
                        <a:rPr lang="en-US" sz="1600" baseline="0" dirty="0"/>
                        <a:t> </a:t>
                      </a:r>
                    </a:p>
                    <a:p>
                      <a:pPr algn="ctr"/>
                      <a:r>
                        <a:rPr lang="en-US" sz="1600" baseline="0" dirty="0"/>
                        <a:t>Relevance</a:t>
                      </a:r>
                      <a:endParaRPr lang="en-US" sz="1600" dirty="0"/>
                    </a:p>
                  </a:txBody>
                  <a:tcPr anchor="ctr"/>
                </a:tc>
                <a:extLst>
                  <a:ext uri="{0D108BD9-81ED-4DB2-BD59-A6C34878D82A}">
                    <a16:rowId xmlns:a16="http://schemas.microsoft.com/office/drawing/2014/main" val="10000"/>
                  </a:ext>
                </a:extLst>
              </a:tr>
              <a:tr h="411776">
                <a:tc>
                  <a:txBody>
                    <a:bodyPr/>
                    <a:lstStyle/>
                    <a:p>
                      <a:pPr lvl="0" algn="l"/>
                      <a:r>
                        <a:rPr lang="en-US" sz="1600" dirty="0"/>
                        <a:t>Store &amp; Forward Satellite operation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VERY</a:t>
                      </a:r>
                      <a:r>
                        <a:rPr lang="en-US" sz="1600" baseline="0" dirty="0"/>
                        <a:t> HIGH </a:t>
                      </a:r>
                      <a:r>
                        <a:rPr lang="en-US" sz="1600" baseline="30000" dirty="0"/>
                        <a:t>(1) (2)</a:t>
                      </a:r>
                    </a:p>
                  </a:txBody>
                  <a:tcPr anchor="ctr"/>
                </a:tc>
                <a:extLst>
                  <a:ext uri="{0D108BD9-81ED-4DB2-BD59-A6C34878D82A}">
                    <a16:rowId xmlns:a16="http://schemas.microsoft.com/office/drawing/2014/main" val="10001"/>
                  </a:ext>
                </a:extLst>
              </a:tr>
              <a:tr h="370840">
                <a:tc>
                  <a:txBody>
                    <a:bodyPr/>
                    <a:lstStyle/>
                    <a:p>
                      <a:pPr lvl="0" algn="l"/>
                      <a:r>
                        <a:rPr lang="en-US" sz="1600" dirty="0"/>
                        <a:t>UE-Satellite-UE communication (Local switching)</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VERY</a:t>
                      </a:r>
                      <a:r>
                        <a:rPr lang="en-US" sz="1600" baseline="0" dirty="0"/>
                        <a:t> HIGH </a:t>
                      </a:r>
                      <a:r>
                        <a:rPr lang="en-US" sz="1600" baseline="30000" dirty="0"/>
                        <a:t>(1) (2)</a:t>
                      </a:r>
                    </a:p>
                  </a:txBody>
                  <a:tcPr anchor="ctr"/>
                </a:tc>
                <a:extLst>
                  <a:ext uri="{0D108BD9-81ED-4DB2-BD59-A6C34878D82A}">
                    <a16:rowId xmlns:a16="http://schemas.microsoft.com/office/drawing/2014/main" val="10002"/>
                  </a:ext>
                </a:extLst>
              </a:tr>
              <a:tr h="370840">
                <a:tc>
                  <a:txBody>
                    <a:bodyPr/>
                    <a:lstStyle/>
                    <a:p>
                      <a:pPr algn="l"/>
                      <a:r>
                        <a:rPr lang="en-US" sz="1600" dirty="0"/>
                        <a:t>GNSS independent</a:t>
                      </a:r>
                      <a:r>
                        <a:rPr lang="en-US" sz="1600" baseline="0" dirty="0"/>
                        <a:t> operation</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VERY</a:t>
                      </a:r>
                      <a:r>
                        <a:rPr lang="en-US" sz="1600" baseline="0" dirty="0"/>
                        <a:t> HIGH </a:t>
                      </a:r>
                      <a:r>
                        <a:rPr lang="en-US" sz="1600" baseline="30000" dirty="0"/>
                        <a:t>(1) (2)</a:t>
                      </a:r>
                    </a:p>
                  </a:txBody>
                  <a:tcPr anchor="ctr"/>
                </a:tc>
                <a:extLst>
                  <a:ext uri="{0D108BD9-81ED-4DB2-BD59-A6C34878D82A}">
                    <a16:rowId xmlns:a16="http://schemas.microsoft.com/office/drawing/2014/main" val="10003"/>
                  </a:ext>
                </a:extLst>
              </a:tr>
              <a:tr h="370840">
                <a:tc>
                  <a:txBody>
                    <a:bodyPr/>
                    <a:lstStyle/>
                    <a:p>
                      <a:pPr algn="l"/>
                      <a:r>
                        <a:rPr lang="en-US" sz="1600" dirty="0"/>
                        <a:t>Positioning enhancements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a:t>HIGH</a:t>
                      </a:r>
                      <a:r>
                        <a:rPr lang="en-US" sz="1600" baseline="30000" dirty="0"/>
                        <a:t>(3)</a:t>
                      </a:r>
                    </a:p>
                  </a:txBody>
                  <a:tcPr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15E642C7-561D-4F75-A5A3-1145B9DB5038}"/>
              </a:ext>
            </a:extLst>
          </p:cNvPr>
          <p:cNvSpPr/>
          <p:nvPr/>
        </p:nvSpPr>
        <p:spPr>
          <a:xfrm>
            <a:off x="210136" y="268831"/>
            <a:ext cx="615380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spcBef>
                <a:spcPct val="0"/>
              </a:spcBef>
            </a:pPr>
            <a:r>
              <a:rPr lang="en-US" sz="4800" b="1" dirty="0">
                <a:solidFill>
                  <a:srgbClr val="FF0000"/>
                </a:solidFill>
                <a:latin typeface="+mj-lt"/>
                <a:ea typeface="MS PGothic" panose="020B0600070205080204" pitchFamily="34" charset="-128"/>
                <a:cs typeface="+mj-cs"/>
              </a:rPr>
              <a:t>Satellite access - Phase 3</a:t>
            </a:r>
          </a:p>
        </p:txBody>
      </p:sp>
    </p:spTree>
    <p:extLst>
      <p:ext uri="{BB962C8B-B14F-4D97-AF65-F5344CB8AC3E}">
        <p14:creationId xmlns:p14="http://schemas.microsoft.com/office/powerpoint/2010/main" val="1181064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290009643"/>
              </p:ext>
            </p:extLst>
          </p:nvPr>
        </p:nvGraphicFramePr>
        <p:xfrm>
          <a:off x="414302" y="1299109"/>
          <a:ext cx="8250908" cy="5221873"/>
        </p:xfrm>
        <a:graphic>
          <a:graphicData uri="http://schemas.openxmlformats.org/drawingml/2006/table">
            <a:tbl>
              <a:tblPr bandRow="1">
                <a:tableStyleId>{2D5ABB26-0587-4C30-8999-92F81FD0307C}</a:tableStyleId>
              </a:tblPr>
              <a:tblGrid>
                <a:gridCol w="1304925">
                  <a:extLst>
                    <a:ext uri="{9D8B030D-6E8A-4147-A177-3AD203B41FA5}">
                      <a16:colId xmlns:a16="http://schemas.microsoft.com/office/drawing/2014/main" val="20000"/>
                    </a:ext>
                  </a:extLst>
                </a:gridCol>
                <a:gridCol w="2857209">
                  <a:extLst>
                    <a:ext uri="{9D8B030D-6E8A-4147-A177-3AD203B41FA5}">
                      <a16:colId xmlns:a16="http://schemas.microsoft.com/office/drawing/2014/main" val="20001"/>
                    </a:ext>
                  </a:extLst>
                </a:gridCol>
                <a:gridCol w="1022684">
                  <a:extLst>
                    <a:ext uri="{9D8B030D-6E8A-4147-A177-3AD203B41FA5}">
                      <a16:colId xmlns:a16="http://schemas.microsoft.com/office/drawing/2014/main" val="20002"/>
                    </a:ext>
                  </a:extLst>
                </a:gridCol>
                <a:gridCol w="3066090">
                  <a:extLst>
                    <a:ext uri="{9D8B030D-6E8A-4147-A177-3AD203B41FA5}">
                      <a16:colId xmlns:a16="http://schemas.microsoft.com/office/drawing/2014/main" val="2000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sv-SE" sz="1800" kern="1200" dirty="0">
                          <a:solidFill>
                            <a:schemeClr val="tx1"/>
                          </a:solidFill>
                          <a:effectLst/>
                          <a:latin typeface="+mn-lt"/>
                          <a:ea typeface="+mn-ea"/>
                          <a:cs typeface="+mn-cs"/>
                        </a:rPr>
                        <a:t>Pengtai Qin</a:t>
                      </a:r>
                      <a:br>
                        <a:rPr lang="sv-SE" sz="1800" kern="1200" dirty="0">
                          <a:solidFill>
                            <a:schemeClr val="tx1"/>
                          </a:solidFill>
                          <a:effectLst/>
                          <a:latin typeface="+mn-lt"/>
                          <a:ea typeface="+mn-ea"/>
                          <a:cs typeface="+mn-cs"/>
                        </a:rPr>
                      </a:br>
                      <a:r>
                        <a:rPr lang="sv-SE" sz="1800" kern="1200" dirty="0">
                          <a:solidFill>
                            <a:schemeClr val="tx1"/>
                          </a:solidFill>
                          <a:effectLst/>
                          <a:latin typeface="+mn-lt"/>
                          <a:ea typeface="+mn-ea"/>
                          <a:cs typeface="+mn-cs"/>
                        </a:rPr>
                        <a:t>(</a:t>
                      </a:r>
                      <a:r>
                        <a:rPr lang="en-US" altLang="sv-SE" sz="1800" kern="1200" dirty="0">
                          <a:solidFill>
                            <a:schemeClr val="tx1"/>
                          </a:solidFill>
                          <a:effectLst/>
                          <a:latin typeface="+mn-lt"/>
                          <a:ea typeface="+mn-ea"/>
                          <a:cs typeface="+mn-cs"/>
                        </a:rPr>
                        <a:t>China Mobile</a:t>
                      </a:r>
                      <a:r>
                        <a:rPr lang="nl-NL" sz="1800" kern="1200" dirty="0">
                          <a:solidFill>
                            <a:schemeClr val="tx1"/>
                          </a:solidFill>
                          <a:effectLst/>
                          <a:latin typeface="+mn-lt"/>
                          <a:ea typeface="+mn-ea"/>
                          <a:cs typeface="+mn-cs"/>
                        </a:rPr>
                        <a:t>)</a:t>
                      </a:r>
                      <a:endParaRPr lang="nl-NL"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nl-NL" sz="1800" dirty="0">
                          <a:solidFill>
                            <a:schemeClr val="tx1">
                              <a:lumMod val="85000"/>
                              <a:lumOff val="15000"/>
                            </a:schemeClr>
                          </a:solidFill>
                        </a:rPr>
                        <a:t>WID - </a:t>
                      </a:r>
                      <a:r>
                        <a:rPr lang="en-US" altLang="nl-NL" sz="1800" dirty="0">
                          <a:solidFill>
                            <a:schemeClr val="tx1">
                              <a:lumMod val="85000"/>
                              <a:lumOff val="15000"/>
                            </a:schemeClr>
                          </a:solidFill>
                          <a:hlinkClick r:id="rId4"/>
                        </a:rPr>
                        <a:t>SP-220954</a:t>
                      </a:r>
                      <a:endParaRPr lang="en-US" altLang="nl-NL" sz="18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nl-NL" sz="1800" dirty="0">
                          <a:solidFill>
                            <a:schemeClr val="tx1">
                              <a:lumMod val="85000"/>
                              <a:lumOff val="15000"/>
                            </a:schemeClr>
                          </a:solidFill>
                          <a:hlinkClick r:id="rId5"/>
                        </a:rPr>
                        <a:t>TR 22.843</a:t>
                      </a:r>
                      <a:endParaRPr lang="en-US" altLang="nl-NL" sz="1800" kern="1200" dirty="0">
                        <a:solidFill>
                          <a:schemeClr val="tx1">
                            <a:lumMod val="85000"/>
                            <a:lumOff val="15000"/>
                          </a:schemeClr>
                        </a:solidFill>
                        <a:latin typeface="+mn-lt"/>
                        <a:ea typeface="+mn-ea"/>
                        <a:cs typeface="+mn-cs"/>
                        <a:hlinkClick r:id="rId6"/>
                      </a:endParaRPr>
                    </a:p>
                  </a:txBody>
                  <a:tcPr/>
                </a:tc>
                <a:extLst>
                  <a:ext uri="{0D108BD9-81ED-4DB2-BD59-A6C34878D82A}">
                    <a16:rowId xmlns:a16="http://schemas.microsoft.com/office/drawing/2014/main" val="10001"/>
                  </a:ext>
                </a:extLst>
              </a:tr>
              <a:tr h="400953">
                <a:tc>
                  <a:txBody>
                    <a:bodyPr/>
                    <a:lstStyle/>
                    <a:p>
                      <a:r>
                        <a:rPr lang="nl-NL" sz="1600" b="1" dirty="0"/>
                        <a:t>Description </a:t>
                      </a:r>
                    </a:p>
                  </a:txBody>
                  <a:tcPr/>
                </a:tc>
                <a:tc gridSpan="3">
                  <a:txBody>
                    <a:bodyPr/>
                    <a:lstStyle/>
                    <a:p>
                      <a:pPr algn="just">
                        <a:lnSpc>
                          <a:spcPct val="120000"/>
                        </a:lnSpc>
                      </a:pPr>
                      <a:endParaRPr lang="en-US" sz="1600" b="1" kern="1200" dirty="0">
                        <a:solidFill>
                          <a:schemeClr val="tx1"/>
                        </a:solidFill>
                        <a:effectLst/>
                        <a:latin typeface="+mn-lt"/>
                        <a:ea typeface="+mn-ea"/>
                        <a:cs typeface="+mn-cs"/>
                      </a:endParaRP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r h="4180840">
                <a:tc gridSpan="4">
                  <a:txBody>
                    <a:bodyPr/>
                    <a:lstStyle/>
                    <a:p>
                      <a:pPr algn="just">
                        <a:lnSpc>
                          <a:spcPct val="120000"/>
                        </a:lnSpc>
                      </a:pPr>
                      <a:r>
                        <a:rPr lang="en-US" sz="1600" kern="1200" dirty="0">
                          <a:solidFill>
                            <a:schemeClr val="tx1"/>
                          </a:solidFill>
                          <a:effectLst/>
                          <a:latin typeface="+mn-lt"/>
                          <a:ea typeface="+mn-ea"/>
                          <a:cs typeface="+mn-cs"/>
                        </a:rPr>
                        <a:t>This study focuses on additional use cases and potential service requirements </a:t>
                      </a:r>
                      <a:r>
                        <a:rPr lang="en-US" sz="1600" kern="1200" baseline="0" dirty="0">
                          <a:solidFill>
                            <a:schemeClr val="tx1"/>
                          </a:solidFill>
                          <a:effectLst/>
                          <a:latin typeface="+mn-lt"/>
                          <a:ea typeface="+mn-ea"/>
                          <a:cs typeface="+mn-cs"/>
                        </a:rPr>
                        <a:t>to improve 5GS support of UAV operations and management including pre-flight/inflight path monitor &amp;optimization, the safety and security of UAV operations. </a:t>
                      </a:r>
                      <a:r>
                        <a:rPr lang="en-US" sz="1600" kern="1200" dirty="0">
                          <a:solidFill>
                            <a:schemeClr val="tx1"/>
                          </a:solidFill>
                          <a:effectLst/>
                          <a:latin typeface="+mn-lt"/>
                          <a:ea typeface="+mn-ea"/>
                          <a:cs typeface="+mn-cs"/>
                        </a:rPr>
                        <a:t>The </a:t>
                      </a:r>
                      <a:r>
                        <a:rPr lang="en-US" sz="1600" kern="1200" dirty="0" err="1">
                          <a:solidFill>
                            <a:schemeClr val="tx1"/>
                          </a:solidFill>
                          <a:effectLst/>
                          <a:latin typeface="+mn-lt"/>
                          <a:ea typeface="+mn-ea"/>
                          <a:cs typeface="+mn-cs"/>
                        </a:rPr>
                        <a:t>uese</a:t>
                      </a:r>
                      <a:r>
                        <a:rPr lang="en-US" sz="1600" kern="1200" dirty="0">
                          <a:solidFill>
                            <a:schemeClr val="tx1"/>
                          </a:solidFill>
                          <a:effectLst/>
                          <a:latin typeface="+mn-lt"/>
                          <a:ea typeface="+mn-ea"/>
                          <a:cs typeface="+mn-cs"/>
                        </a:rPr>
                        <a:t> cases and </a:t>
                      </a:r>
                      <a:r>
                        <a:rPr lang="en-US" sz="1600" kern="1200" baseline="0" dirty="0">
                          <a:solidFill>
                            <a:schemeClr val="tx1"/>
                          </a:solidFill>
                          <a:effectLst/>
                          <a:latin typeface="+mn-lt"/>
                          <a:ea typeface="+mn-ea"/>
                          <a:cs typeface="+mn-cs"/>
                        </a:rPr>
                        <a:t>potential requirements in the study includes:</a:t>
                      </a:r>
                    </a:p>
                    <a:p>
                      <a:pPr marL="285750" indent="-285750" algn="just">
                        <a:lnSpc>
                          <a:spcPct val="120000"/>
                        </a:lnSpc>
                        <a:buFont typeface="Wingdings" panose="05000000000000000000" charset="0"/>
                        <a:buChar char="Ø"/>
                      </a:pPr>
                      <a:r>
                        <a:rPr lang="en-US" sz="1600" b="1" kern="1200" dirty="0">
                          <a:solidFill>
                            <a:schemeClr val="tx1"/>
                          </a:solidFill>
                          <a:effectLst/>
                          <a:latin typeface="+mn-lt"/>
                          <a:ea typeface="+mn-ea"/>
                          <a:cs typeface="+mn-cs"/>
                        </a:rPr>
                        <a:t>Supporting UAV pre-flight preparation and </a:t>
                      </a:r>
                      <a:r>
                        <a:rPr lang="en-US" sz="1600" b="1" dirty="0">
                          <a:effectLst/>
                          <a:sym typeface="+mn-ea"/>
                        </a:rPr>
                        <a:t>inflight operations</a:t>
                      </a:r>
                      <a:r>
                        <a:rPr lang="en-US" sz="1600" b="0" kern="1200" dirty="0">
                          <a:solidFill>
                            <a:schemeClr val="tx1"/>
                          </a:solidFill>
                          <a:effectLst/>
                          <a:latin typeface="+mn-lt"/>
                          <a:ea typeface="+mn-ea"/>
                          <a:cs typeface="+mn-cs"/>
                        </a:rPr>
                        <a:t> by providing a method to</a:t>
                      </a:r>
                      <a:r>
                        <a:rPr lang="en-US" sz="1600" b="0" kern="1200" baseline="0" dirty="0">
                          <a:solidFill>
                            <a:schemeClr val="tx1"/>
                          </a:solidFill>
                          <a:effectLst/>
                          <a:latin typeface="+mn-lt"/>
                          <a:ea typeface="+mn-ea"/>
                          <a:cs typeface="+mn-cs"/>
                        </a:rPr>
                        <a:t> monitor and predict network condition (e.g. bitrate, latency, reliability) for the UAV continuous geographic path.</a:t>
                      </a:r>
                      <a:endParaRPr lang="en-US" sz="1600" kern="1200" dirty="0">
                        <a:solidFill>
                          <a:schemeClr val="tx1"/>
                        </a:solidFill>
                        <a:effectLst/>
                        <a:latin typeface="+mn-lt"/>
                        <a:ea typeface="+mn-ea"/>
                        <a:cs typeface="+mn-cs"/>
                      </a:endParaRPr>
                    </a:p>
                    <a:p>
                      <a:pPr marL="285750" indent="-285750" algn="just">
                        <a:lnSpc>
                          <a:spcPct val="120000"/>
                        </a:lnSpc>
                        <a:buFont typeface="Wingdings" panose="05000000000000000000" charset="0"/>
                        <a:buChar char="Ø"/>
                      </a:pPr>
                      <a:r>
                        <a:rPr lang="en-US" sz="1600" b="1" kern="1200" dirty="0">
                          <a:solidFill>
                            <a:schemeClr val="tx1"/>
                          </a:solidFill>
                          <a:effectLst/>
                          <a:latin typeface="+mn-lt"/>
                          <a:ea typeface="+mn-ea"/>
                          <a:cs typeface="+mn-cs"/>
                        </a:rPr>
                        <a:t>UAV detection: </a:t>
                      </a:r>
                      <a:r>
                        <a:rPr lang="en-US" sz="1600" kern="1200" dirty="0">
                          <a:solidFill>
                            <a:schemeClr val="tx1"/>
                          </a:solidFill>
                          <a:effectLst/>
                          <a:latin typeface="+mn-lt"/>
                          <a:ea typeface="+mn-ea"/>
                          <a:cs typeface="+mn-cs"/>
                        </a:rPr>
                        <a:t>enable 5G system to detect that a UE is on board a UAV.</a:t>
                      </a:r>
                      <a:r>
                        <a:rPr lang="en-US" sz="1600" kern="1200" baseline="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marL="285750" indent="-285750" algn="just">
                        <a:lnSpc>
                          <a:spcPct val="120000"/>
                        </a:lnSpc>
                        <a:buFont typeface="Wingdings" panose="05000000000000000000" charset="0"/>
                        <a:buChar char="Ø"/>
                      </a:pPr>
                      <a:r>
                        <a:rPr lang="en-US" sz="1600" b="1" kern="1200" dirty="0">
                          <a:solidFill>
                            <a:schemeClr val="tx1"/>
                          </a:solidFill>
                          <a:effectLst/>
                          <a:latin typeface="+mn-lt"/>
                          <a:ea typeface="+mn-ea"/>
                          <a:cs typeface="+mn-cs"/>
                        </a:rPr>
                        <a:t>Geofencing for Visual Line-of-Sight UAV missions</a:t>
                      </a:r>
                      <a:r>
                        <a:rPr lang="en-US" sz="1600" b="0" kern="1200" baseline="0" dirty="0">
                          <a:solidFill>
                            <a:schemeClr val="tx1"/>
                          </a:solidFill>
                          <a:effectLst/>
                          <a:latin typeface="+mn-lt"/>
                          <a:ea typeface="+mn-ea"/>
                          <a:cs typeface="+mn-cs"/>
                        </a:rPr>
                        <a:t> to enable the 5G system to be aware if </a:t>
                      </a:r>
                      <a:r>
                        <a:rPr lang="en-US" sz="1600" b="0" kern="1200" baseline="0" dirty="0" err="1">
                          <a:solidFill>
                            <a:schemeClr val="tx1"/>
                          </a:solidFill>
                          <a:effectLst/>
                          <a:latin typeface="+mn-lt"/>
                          <a:ea typeface="+mn-ea"/>
                          <a:cs typeface="+mn-cs"/>
                        </a:rPr>
                        <a:t>VLoS</a:t>
                      </a:r>
                      <a:r>
                        <a:rPr lang="en-US" sz="1600" b="0" kern="1200" baseline="0" dirty="0">
                          <a:solidFill>
                            <a:schemeClr val="tx1"/>
                          </a:solidFill>
                          <a:effectLst/>
                          <a:latin typeface="+mn-lt"/>
                          <a:ea typeface="+mn-ea"/>
                          <a:cs typeface="+mn-cs"/>
                        </a:rPr>
                        <a:t> constraints should be applied to UAV operations.</a:t>
                      </a:r>
                      <a:endParaRPr lang="en-US" sz="1600" b="1" kern="1200" dirty="0">
                        <a:solidFill>
                          <a:schemeClr val="tx1"/>
                        </a:solidFill>
                        <a:effectLst/>
                        <a:latin typeface="+mn-lt"/>
                        <a:ea typeface="+mn-ea"/>
                        <a:cs typeface="+mn-cs"/>
                      </a:endParaRPr>
                    </a:p>
                    <a:p>
                      <a:pPr marL="285750" indent="-285750" algn="just">
                        <a:lnSpc>
                          <a:spcPct val="120000"/>
                        </a:lnSpc>
                        <a:buFont typeface="Wingdings" panose="05000000000000000000" charset="0"/>
                        <a:buChar char="Ø"/>
                      </a:pPr>
                      <a:r>
                        <a:rPr lang="en-US" sz="1600" b="1" kern="1200" dirty="0">
                          <a:solidFill>
                            <a:schemeClr val="tx1"/>
                          </a:solidFill>
                          <a:effectLst/>
                          <a:latin typeface="+mn-lt"/>
                          <a:ea typeface="+mn-ea"/>
                          <a:cs typeface="+mn-cs"/>
                        </a:rPr>
                        <a:t>UAV flight route tracking at Rendezvous points</a:t>
                      </a:r>
                      <a:r>
                        <a:rPr lang="en-US" sz="1600" b="1" kern="1200" baseline="0" dirty="0">
                          <a:solidFill>
                            <a:schemeClr val="tx1"/>
                          </a:solidFill>
                          <a:effectLst/>
                          <a:latin typeface="+mn-lt"/>
                          <a:ea typeface="+mn-ea"/>
                          <a:cs typeface="+mn-cs"/>
                        </a:rPr>
                        <a:t> </a:t>
                      </a:r>
                      <a:r>
                        <a:rPr lang="en-US" sz="1600" b="0" kern="1200" baseline="0" dirty="0">
                          <a:solidFill>
                            <a:schemeClr val="tx1"/>
                          </a:solidFill>
                          <a:effectLst/>
                          <a:latin typeface="+mn-lt"/>
                          <a:ea typeface="+mn-ea"/>
                          <a:cs typeface="+mn-cs"/>
                        </a:rPr>
                        <a:t>to enable 5G system to track a UAV which doesn’t have subscription with network operator.   </a:t>
                      </a:r>
                    </a:p>
                    <a:p>
                      <a:pPr marL="285750" indent="-285750" algn="just">
                        <a:lnSpc>
                          <a:spcPct val="120000"/>
                        </a:lnSpc>
                        <a:buFont typeface="Wingdings" panose="05000000000000000000" charset="0"/>
                        <a:buChar char="Ø"/>
                      </a:pPr>
                      <a:r>
                        <a:rPr lang="en-US" sz="1600" b="1" kern="1200" dirty="0">
                          <a:solidFill>
                            <a:schemeClr val="tx1"/>
                          </a:solidFill>
                          <a:effectLst/>
                          <a:latin typeface="+mn-lt"/>
                          <a:ea typeface="+mn-ea"/>
                          <a:cs typeface="+mn-cs"/>
                        </a:rPr>
                        <a:t>Support for network-assisted UAV DAA:</a:t>
                      </a:r>
                      <a:r>
                        <a:rPr lang="en-US" sz="1600" b="0" kern="1200" dirty="0">
                          <a:solidFill>
                            <a:schemeClr val="tx1"/>
                          </a:solidFill>
                          <a:effectLst/>
                          <a:latin typeface="+mn-lt"/>
                          <a:ea typeface="+mn-ea"/>
                          <a:cs typeface="+mn-cs"/>
                        </a:rPr>
                        <a:t> further enhancement for UAV flight safety with the development of network capabilities, such as sensing</a:t>
                      </a:r>
                      <a:r>
                        <a:rPr lang="en-US" sz="1600" b="0" kern="1200" baseline="0" dirty="0">
                          <a:solidFill>
                            <a:schemeClr val="tx1"/>
                          </a:solidFill>
                          <a:effectLst/>
                          <a:latin typeface="+mn-lt"/>
                          <a:ea typeface="+mn-ea"/>
                          <a:cs typeface="+mn-cs"/>
                        </a:rPr>
                        <a:t>.</a:t>
                      </a:r>
                      <a:endParaRPr lang="en-US" sz="1600" b="1" kern="1200" dirty="0">
                        <a:solidFill>
                          <a:schemeClr val="tx1"/>
                        </a:solidFill>
                        <a:effectLst/>
                        <a:latin typeface="+mn-lt"/>
                        <a:ea typeface="+mn-ea"/>
                        <a:cs typeface="+mn-cs"/>
                      </a:endParaRPr>
                    </a:p>
                  </a:txBody>
                  <a:tcPr/>
                </a:tc>
                <a:tc hMerge="1">
                  <a:txBody>
                    <a:bodyPr/>
                    <a:lstStyle/>
                    <a:p>
                      <a:pPr algn="just">
                        <a:lnSpc>
                          <a:spcPct val="120000"/>
                        </a:lnSpc>
                      </a:pPr>
                      <a:endParaRPr lang="en-US" sz="1600" b="1"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6543937"/>
                  </a:ext>
                </a:extLst>
              </a:tr>
            </a:tbl>
          </a:graphicData>
        </a:graphic>
      </p:graphicFrame>
      <p:pic>
        <p:nvPicPr>
          <p:cNvPr id="4" name="图片 1"/>
          <p:cNvPicPr>
            <a:picLocks noChangeAspect="1"/>
          </p:cNvPicPr>
          <p:nvPr/>
        </p:nvPicPr>
        <p:blipFill>
          <a:blip r:embed="rId7" cstate="print"/>
          <a:stretch>
            <a:fillRect/>
          </a:stretch>
        </p:blipFill>
        <p:spPr>
          <a:xfrm>
            <a:off x="8977630" y="1513840"/>
            <a:ext cx="2383155" cy="974725"/>
          </a:xfrm>
          <a:prstGeom prst="rect">
            <a:avLst/>
          </a:prstGeom>
          <a:noFill/>
          <a:ln>
            <a:noFill/>
          </a:ln>
        </p:spPr>
      </p:pic>
      <p:pic>
        <p:nvPicPr>
          <p:cNvPr id="2" name="图片 2"/>
          <p:cNvPicPr>
            <a:picLocks noChangeAspect="1"/>
          </p:cNvPicPr>
          <p:nvPr/>
        </p:nvPicPr>
        <p:blipFill>
          <a:blip r:embed="rId8" cstate="print"/>
          <a:stretch>
            <a:fillRect/>
          </a:stretch>
        </p:blipFill>
        <p:spPr>
          <a:xfrm>
            <a:off x="9159240" y="5219065"/>
            <a:ext cx="2314575" cy="1062990"/>
          </a:xfrm>
          <a:prstGeom prst="rect">
            <a:avLst/>
          </a:prstGeom>
          <a:noFill/>
          <a:ln>
            <a:noFill/>
          </a:ln>
        </p:spPr>
      </p:pic>
      <p:graphicFrame>
        <p:nvGraphicFramePr>
          <p:cNvPr id="3" name="对象 -2147482624"/>
          <p:cNvGraphicFramePr>
            <a:graphicFrameLocks noChangeAspect="1"/>
          </p:cNvGraphicFramePr>
          <p:nvPr/>
        </p:nvGraphicFramePr>
        <p:xfrm>
          <a:off x="9029700" y="2752090"/>
          <a:ext cx="2444115" cy="1004570"/>
        </p:xfrm>
        <a:graphic>
          <a:graphicData uri="http://schemas.openxmlformats.org/presentationml/2006/ole">
            <mc:AlternateContent xmlns:mc="http://schemas.openxmlformats.org/markup-compatibility/2006">
              <mc:Choice xmlns:v="urn:schemas-microsoft-com:vml" Requires="v">
                <p:oleObj spid="_x0000_s2073" r:id="rId9" imgW="6054725" imgH="3830320" progId="Visio.Drawing.15">
                  <p:embed/>
                </p:oleObj>
              </mc:Choice>
              <mc:Fallback>
                <p:oleObj r:id="rId9" imgW="6054725" imgH="3830320" progId="Visio.Drawing.15">
                  <p:embed/>
                  <p:pic>
                    <p:nvPicPr>
                      <p:cNvPr id="3" name="对象 -2147482624"/>
                      <p:cNvPicPr/>
                      <p:nvPr/>
                    </p:nvPicPr>
                    <p:blipFill>
                      <a:blip r:embed="rId10"/>
                      <a:srcRect l="4076" t="4942" r="3625" b="3902"/>
                      <a:stretch>
                        <a:fillRect/>
                      </a:stretch>
                    </p:blipFill>
                    <p:spPr>
                      <a:xfrm>
                        <a:off x="9029700" y="2752090"/>
                        <a:ext cx="2444115" cy="1004570"/>
                      </a:xfrm>
                      <a:prstGeom prst="rect">
                        <a:avLst/>
                      </a:prstGeom>
                      <a:noFill/>
                      <a:ln w="38100">
                        <a:noFill/>
                        <a:miter/>
                      </a:ln>
                    </p:spPr>
                  </p:pic>
                </p:oleObj>
              </mc:Fallback>
            </mc:AlternateContent>
          </a:graphicData>
        </a:graphic>
      </p:graphicFrame>
      <p:pic>
        <p:nvPicPr>
          <p:cNvPr id="6" name="图片 5"/>
          <p:cNvPicPr>
            <a:picLocks noChangeAspect="1"/>
          </p:cNvPicPr>
          <p:nvPr/>
        </p:nvPicPr>
        <p:blipFill>
          <a:blip r:embed="rId11"/>
          <a:stretch>
            <a:fillRect/>
          </a:stretch>
        </p:blipFill>
        <p:spPr>
          <a:xfrm>
            <a:off x="9159240" y="4019550"/>
            <a:ext cx="2247265" cy="1035685"/>
          </a:xfrm>
          <a:prstGeom prst="rect">
            <a:avLst/>
          </a:prstGeom>
        </p:spPr>
      </p:pic>
      <p:sp>
        <p:nvSpPr>
          <p:cNvPr id="100" name="文本框 99"/>
          <p:cNvSpPr txBox="1"/>
          <p:nvPr/>
        </p:nvSpPr>
        <p:spPr>
          <a:xfrm>
            <a:off x="8977630" y="4958715"/>
            <a:ext cx="2657475" cy="213995"/>
          </a:xfrm>
          <a:prstGeom prst="rect">
            <a:avLst/>
          </a:prstGeom>
          <a:noFill/>
          <a:ln w="9525">
            <a:noFill/>
          </a:ln>
        </p:spPr>
        <p:txBody>
          <a:bodyPr wrap="square">
            <a:spAutoFit/>
          </a:bodyPr>
          <a:lstStyle/>
          <a:p>
            <a:pPr indent="0" algn="ctr"/>
            <a:r>
              <a:rPr lang="en-US" sz="800" b="1">
                <a:latin typeface="Times New Roman" panose="02020603050405020304" charset="0"/>
                <a:ea typeface="等线" panose="02010600030101010101" charset="-122"/>
              </a:rPr>
              <a:t>UAV flight route tracking at Rendezvous points</a:t>
            </a:r>
            <a:endParaRPr lang="en-US" altLang="en-US" sz="800" b="1">
              <a:latin typeface="Times New Roman" panose="02020603050405020304" charset="0"/>
              <a:ea typeface="等线" panose="02010600030101010101" charset="-122"/>
            </a:endParaRPr>
          </a:p>
        </p:txBody>
      </p:sp>
      <p:sp>
        <p:nvSpPr>
          <p:cNvPr id="8" name="文本框 7"/>
          <p:cNvSpPr txBox="1"/>
          <p:nvPr/>
        </p:nvSpPr>
        <p:spPr>
          <a:xfrm>
            <a:off x="8893810" y="6282055"/>
            <a:ext cx="2513330" cy="213995"/>
          </a:xfrm>
          <a:prstGeom prst="rect">
            <a:avLst/>
          </a:prstGeom>
          <a:noFill/>
          <a:ln w="9525">
            <a:noFill/>
          </a:ln>
        </p:spPr>
        <p:txBody>
          <a:bodyPr wrap="square">
            <a:spAutoFit/>
          </a:bodyPr>
          <a:lstStyle/>
          <a:p>
            <a:pPr indent="0" algn="ctr"/>
            <a:r>
              <a:rPr lang="en-US" sz="800" b="1">
                <a:latin typeface="Times New Roman" panose="02020603050405020304" charset="0"/>
                <a:ea typeface="等线" panose="02010600030101010101" charset="-122"/>
              </a:rPr>
              <a:t>Network-assisted UAV DAA</a:t>
            </a:r>
          </a:p>
        </p:txBody>
      </p:sp>
      <p:sp>
        <p:nvSpPr>
          <p:cNvPr id="9" name="文本框 8"/>
          <p:cNvSpPr txBox="1"/>
          <p:nvPr/>
        </p:nvSpPr>
        <p:spPr>
          <a:xfrm>
            <a:off x="9029700" y="3723640"/>
            <a:ext cx="2331085" cy="213995"/>
          </a:xfrm>
          <a:prstGeom prst="rect">
            <a:avLst/>
          </a:prstGeom>
          <a:noFill/>
          <a:ln w="9525">
            <a:noFill/>
          </a:ln>
        </p:spPr>
        <p:txBody>
          <a:bodyPr wrap="square">
            <a:spAutoFit/>
          </a:bodyPr>
          <a:lstStyle/>
          <a:p>
            <a:pPr indent="0" algn="ctr"/>
            <a:r>
              <a:rPr lang="en-US" sz="800" b="1">
                <a:latin typeface="Times New Roman" panose="02020603050405020304" charset="0"/>
                <a:ea typeface="等线" panose="02010600030101010101" charset="-122"/>
              </a:rPr>
              <a:t>UAV inflight monitoring</a:t>
            </a:r>
          </a:p>
        </p:txBody>
      </p:sp>
      <p:sp>
        <p:nvSpPr>
          <p:cNvPr id="10" name="文本框 9"/>
          <p:cNvSpPr txBox="1"/>
          <p:nvPr/>
        </p:nvSpPr>
        <p:spPr>
          <a:xfrm>
            <a:off x="8977630" y="2488565"/>
            <a:ext cx="2429510" cy="213995"/>
          </a:xfrm>
          <a:prstGeom prst="rect">
            <a:avLst/>
          </a:prstGeom>
          <a:noFill/>
          <a:ln w="9525">
            <a:noFill/>
          </a:ln>
        </p:spPr>
        <p:txBody>
          <a:bodyPr wrap="square">
            <a:spAutoFit/>
          </a:bodyPr>
          <a:lstStyle/>
          <a:p>
            <a:pPr indent="0" algn="ctr"/>
            <a:r>
              <a:rPr lang="en-US" sz="800" b="1">
                <a:latin typeface="Times New Roman" panose="02020603050405020304" charset="0"/>
                <a:ea typeface="等线" panose="02010600030101010101" charset="-122"/>
              </a:rPr>
              <a:t>UAV pre-flight preparation</a:t>
            </a:r>
          </a:p>
        </p:txBody>
      </p:sp>
      <p:sp>
        <p:nvSpPr>
          <p:cNvPr id="11" name="Rectangle 10">
            <a:extLst>
              <a:ext uri="{FF2B5EF4-FFF2-40B4-BE49-F238E27FC236}">
                <a16:creationId xmlns:a16="http://schemas.microsoft.com/office/drawing/2014/main" id="{38D4E218-BEC2-43A3-BAB4-1085C87E39D6}"/>
              </a:ext>
            </a:extLst>
          </p:cNvPr>
          <p:cNvSpPr/>
          <p:nvPr/>
        </p:nvSpPr>
        <p:spPr>
          <a:xfrm>
            <a:off x="265487" y="406190"/>
            <a:ext cx="3223126"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spcBef>
                <a:spcPct val="0"/>
              </a:spcBef>
            </a:pPr>
            <a:r>
              <a:rPr lang="en-US" sz="4800" b="1" dirty="0">
                <a:solidFill>
                  <a:srgbClr val="FF0000"/>
                </a:solidFill>
                <a:latin typeface="+mj-lt"/>
                <a:ea typeface="MS PGothic" panose="020B0600070205080204" pitchFamily="34" charset="-128"/>
                <a:cs typeface="+mj-cs"/>
              </a:rPr>
              <a:t>UAV Phase 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5609-1BDD-4B45-AE0B-660890EFDFC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sz="4800" b="1" dirty="0"/>
              <a:t>Introduction</a:t>
            </a:r>
          </a:p>
        </p:txBody>
      </p:sp>
      <p:sp>
        <p:nvSpPr>
          <p:cNvPr id="3" name="Content Placeholder 2">
            <a:extLst>
              <a:ext uri="{FF2B5EF4-FFF2-40B4-BE49-F238E27FC236}">
                <a16:creationId xmlns:a16="http://schemas.microsoft.com/office/drawing/2014/main" id="{AF1EFE2A-EBE6-4FE6-B606-18253411656D}"/>
              </a:ext>
            </a:extLst>
          </p:cNvPr>
          <p:cNvSpPr>
            <a:spLocks noGrp="1"/>
          </p:cNvSpPr>
          <p:nvPr>
            <p:ph idx="1"/>
          </p:nvPr>
        </p:nvSpPr>
        <p:spPr>
          <a:xfrm>
            <a:off x="838200" y="1591009"/>
            <a:ext cx="10515600" cy="4351338"/>
          </a:xfrm>
        </p:spPr>
        <p:txBody>
          <a:bodyPr/>
          <a:lstStyle/>
          <a:p>
            <a:pPr>
              <a:lnSpc>
                <a:spcPct val="100000"/>
              </a:lnSpc>
            </a:pPr>
            <a:r>
              <a:rPr lang="en-US" sz="3200" dirty="0"/>
              <a:t> Stage-1 Release -19 comprises:</a:t>
            </a:r>
          </a:p>
          <a:p>
            <a:pPr lvl="1">
              <a:lnSpc>
                <a:spcPct val="100000"/>
              </a:lnSpc>
            </a:pPr>
            <a:r>
              <a:rPr lang="en-US" sz="2800" dirty="0"/>
              <a:t>13 studies + respective normative work (where applicable)</a:t>
            </a:r>
          </a:p>
          <a:p>
            <a:pPr lvl="1"/>
            <a:r>
              <a:rPr lang="en-US" sz="2800" dirty="0"/>
              <a:t>8 normative work without previous studies (see annex, work plan)</a:t>
            </a:r>
          </a:p>
          <a:p>
            <a:r>
              <a:rPr lang="en-US" sz="3200" dirty="0"/>
              <a:t>3 big topics with broad 3GPP interest (Sensing &amp; Communication , Ambient IoT and Metaverse).</a:t>
            </a:r>
          </a:p>
          <a:p>
            <a:pPr>
              <a:lnSpc>
                <a:spcPct val="100000"/>
              </a:lnSpc>
            </a:pPr>
            <a:r>
              <a:rPr lang="en-US" sz="3200" dirty="0"/>
              <a:t>SA1 progress on Rel-19 is on time:</a:t>
            </a:r>
            <a:endParaRPr lang="en-US" dirty="0"/>
          </a:p>
          <a:p>
            <a:pPr marL="625475" indent="0">
              <a:buNone/>
              <a:tabLst>
                <a:tab pos="806450" algn="l"/>
              </a:tabLst>
            </a:pPr>
            <a:r>
              <a:rPr lang="en-US" altLang="nl-NL" b="1" dirty="0"/>
              <a:t>SA1#103</a:t>
            </a:r>
            <a:r>
              <a:rPr lang="en-US" altLang="nl-NL" dirty="0"/>
              <a:t>	        21-25 Aug 2023	</a:t>
            </a:r>
            <a:r>
              <a:rPr lang="en-US" altLang="nl-NL" b="1" dirty="0"/>
              <a:t>80% normative ready</a:t>
            </a:r>
            <a:endParaRPr lang="nl-NL" altLang="nl-NL" b="1" dirty="0"/>
          </a:p>
          <a:p>
            <a:pPr marL="625475" indent="0">
              <a:buNone/>
              <a:tabLst>
                <a:tab pos="806450" algn="l"/>
              </a:tabLst>
            </a:pPr>
            <a:r>
              <a:rPr lang="en-US" altLang="nl-NL" b="1" dirty="0"/>
              <a:t>SA1#104</a:t>
            </a:r>
            <a:r>
              <a:rPr lang="en-US" altLang="nl-NL" dirty="0"/>
              <a:t>	        13-17 Nov 2023	</a:t>
            </a:r>
            <a:r>
              <a:rPr lang="en-US" altLang="nl-NL" b="1" dirty="0"/>
              <a:t>100% normative ready</a:t>
            </a:r>
          </a:p>
          <a:p>
            <a:pPr marL="0" indent="0">
              <a:buNone/>
            </a:pPr>
            <a:endParaRPr lang="en-GB" sz="1800" dirty="0"/>
          </a:p>
          <a:p>
            <a:pPr marL="0" indent="0">
              <a:buNone/>
            </a:pPr>
            <a:r>
              <a:rPr lang="en-GB" sz="1800" dirty="0"/>
              <a:t>* 7 WIDs </a:t>
            </a:r>
            <a:r>
              <a:rPr lang="en-GB" sz="1800" dirty="0" err="1"/>
              <a:t>metioned</a:t>
            </a:r>
            <a:r>
              <a:rPr lang="en-GB" sz="1800" dirty="0"/>
              <a:t> in this presentation are coming for approval at SA#100.</a:t>
            </a:r>
            <a:endParaRPr lang="en-GB" dirty="0"/>
          </a:p>
        </p:txBody>
      </p:sp>
    </p:spTree>
    <p:extLst>
      <p:ext uri="{BB962C8B-B14F-4D97-AF65-F5344CB8AC3E}">
        <p14:creationId xmlns:p14="http://schemas.microsoft.com/office/powerpoint/2010/main" val="3354351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3820869598"/>
              </p:ext>
            </p:extLst>
          </p:nvPr>
        </p:nvGraphicFramePr>
        <p:xfrm>
          <a:off x="414165" y="1825629"/>
          <a:ext cx="7598867" cy="3835630"/>
        </p:xfrm>
        <a:graphic>
          <a:graphicData uri="http://schemas.openxmlformats.org/drawingml/2006/table">
            <a:tbl>
              <a:tblPr bandRow="1">
                <a:tableStyleId>{2D5ABB26-0587-4C30-8999-92F81FD0307C}</a:tableStyleId>
              </a:tblPr>
              <a:tblGrid>
                <a:gridCol w="1256781">
                  <a:extLst>
                    <a:ext uri="{9D8B030D-6E8A-4147-A177-3AD203B41FA5}">
                      <a16:colId xmlns:a16="http://schemas.microsoft.com/office/drawing/2014/main" val="201738029"/>
                    </a:ext>
                  </a:extLst>
                </a:gridCol>
                <a:gridCol w="2139743">
                  <a:extLst>
                    <a:ext uri="{9D8B030D-6E8A-4147-A177-3AD203B41FA5}">
                      <a16:colId xmlns:a16="http://schemas.microsoft.com/office/drawing/2014/main" val="2338416132"/>
                    </a:ext>
                  </a:extLst>
                </a:gridCol>
                <a:gridCol w="919608">
                  <a:extLst>
                    <a:ext uri="{9D8B030D-6E8A-4147-A177-3AD203B41FA5}">
                      <a16:colId xmlns:a16="http://schemas.microsoft.com/office/drawing/2014/main" val="2639471719"/>
                    </a:ext>
                  </a:extLst>
                </a:gridCol>
                <a:gridCol w="3282735">
                  <a:extLst>
                    <a:ext uri="{9D8B030D-6E8A-4147-A177-3AD203B41FA5}">
                      <a16:colId xmlns:a16="http://schemas.microsoft.com/office/drawing/2014/main" val="514953518"/>
                    </a:ext>
                  </a:extLst>
                </a:gridCol>
              </a:tblGrid>
              <a:tr h="19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Ki-Dong Lee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a:t>
                      </a:r>
                      <a:r>
                        <a:rPr lang="de-AT" sz="1800" kern="1200" dirty="0">
                          <a:solidFill>
                            <a:schemeClr val="tx1"/>
                          </a:solidFill>
                          <a:effectLst/>
                          <a:latin typeface="+mn-lt"/>
                          <a:ea typeface="+mn-ea"/>
                          <a:cs typeface="+mn-cs"/>
                        </a:rPr>
                        <a:t>LG Electronics</a:t>
                      </a:r>
                      <a:r>
                        <a:rPr lang="nl-NL" sz="1800" kern="1200" dirty="0">
                          <a:solidFill>
                            <a:schemeClr val="tx1"/>
                          </a:solidFill>
                          <a:effectLst/>
                          <a:latin typeface="+mn-lt"/>
                          <a:ea typeface="+mn-ea"/>
                          <a:cs typeface="+mn-cs"/>
                        </a:rPr>
                        <a: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2"/>
                        </a:rPr>
                        <a:t>TR 22.916</a:t>
                      </a:r>
                      <a:endParaRPr lang="nl-NL" sz="1800" kern="1200" dirty="0">
                        <a:solidFill>
                          <a:schemeClr val="tx1"/>
                        </a:solidFill>
                        <a:latin typeface="+mn-lt"/>
                        <a:ea typeface="+mn-ea"/>
                        <a:cs typeface="+mn-cs"/>
                      </a:endParaRPr>
                    </a:p>
                  </a:txBody>
                  <a:tcPr/>
                </a:tc>
                <a:extLst>
                  <a:ext uri="{0D108BD9-81ED-4DB2-BD59-A6C34878D82A}">
                    <a16:rowId xmlns:a16="http://schemas.microsoft.com/office/drawing/2014/main" val="711006635"/>
                  </a:ext>
                </a:extLst>
              </a:tr>
              <a:tr h="421870">
                <a:tc>
                  <a:txBody>
                    <a:bodyPr/>
                    <a:lstStyle/>
                    <a:p>
                      <a:r>
                        <a:rPr lang="nl-NL" sz="1600" b="1" dirty="0"/>
                        <a:t>Description </a:t>
                      </a:r>
                    </a:p>
                  </a:txBody>
                  <a:tcPr/>
                </a:tc>
                <a:tc gridSpan="3">
                  <a:txBody>
                    <a:bodyPr/>
                    <a:lstStyle/>
                    <a:p>
                      <a:endParaRPr lang="en-US" sz="1600" kern="1200" dirty="0">
                        <a:solidFill>
                          <a:schemeClr val="tx1"/>
                        </a:solidFill>
                        <a:effectLst/>
                        <a:highlight>
                          <a:srgbClr val="FFFF00"/>
                        </a:highligh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r>
                        <a:rPr lang="en-US" sz="1600" kern="1200" dirty="0">
                          <a:solidFill>
                            <a:schemeClr val="tx1"/>
                          </a:solidFill>
                          <a:effectLst/>
                          <a:latin typeface="+mn-lt"/>
                          <a:ea typeface="+mn-ea"/>
                          <a:cs typeface="+mn-cs"/>
                        </a:rPr>
                        <a:t>The present document describes use cases and aspects related to efficient communications service and cooperative operation for a group of service robots including: </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exposure of information between application layer and communications layer,</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support of on-demand high priority communications,</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KPIs for large-scale group operation scenarios,</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support of scalable and efficient use of communication resources,</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requirements related to media applications specific for service robots, and</a:t>
                      </a:r>
                    </a:p>
                    <a:p>
                      <a:pPr marL="285750" indent="-285750">
                        <a:buFont typeface="Arial" panose="020B0604020202020204" pitchFamily="34" charset="0"/>
                        <a:buChar char="•"/>
                      </a:pPr>
                      <a:r>
                        <a:rPr lang="en-US" sz="1600" kern="1200" dirty="0">
                          <a:solidFill>
                            <a:schemeClr val="tx1"/>
                          </a:solidFill>
                          <a:effectLst/>
                          <a:latin typeface="+mn-lt"/>
                          <a:ea typeface="+mn-ea"/>
                          <a:cs typeface="+mn-cs"/>
                        </a:rPr>
                        <a:t>aspects related to security, privacy and charging</a:t>
                      </a:r>
                    </a:p>
                    <a:p>
                      <a:r>
                        <a:rPr lang="en-US" sz="1600" kern="1200" dirty="0">
                          <a:solidFill>
                            <a:schemeClr val="tx1"/>
                          </a:solidFill>
                          <a:effectLst/>
                          <a:latin typeface="+mn-lt"/>
                          <a:ea typeface="+mn-ea"/>
                          <a:cs typeface="+mn-cs"/>
                        </a:rPr>
                        <a:t>that are relevant to support stable operation of service robots. This document also describes the existing service requirements and potential correlation with other studies</a:t>
                      </a:r>
                      <a:endParaRPr lang="en-US" sz="1400" kern="1200" dirty="0">
                        <a:solidFill>
                          <a:schemeClr val="tx1"/>
                        </a:solidFill>
                        <a:effectLst/>
                        <a:highlight>
                          <a:srgbClr val="FFFF00"/>
                        </a:highlight>
                        <a:latin typeface="+mn-lt"/>
                        <a:ea typeface="+mn-ea"/>
                        <a:cs typeface="+mn-cs"/>
                      </a:endParaRPr>
                    </a:p>
                  </a:txBody>
                  <a:tcPr/>
                </a:tc>
                <a:tc hMerge="1">
                  <a:txBody>
                    <a:bodyPr/>
                    <a:lstStyle/>
                    <a:p>
                      <a:endParaRPr lang="en-US" sz="1600" kern="1200" dirty="0">
                        <a:solidFill>
                          <a:schemeClr val="tx1"/>
                        </a:solidFill>
                        <a:effectLst/>
                        <a:highlight>
                          <a:srgbClr val="FFFF00"/>
                        </a:highligh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03694168"/>
                  </a:ext>
                </a:extLst>
              </a:tr>
            </a:tbl>
          </a:graphicData>
        </a:graphic>
      </p:graphicFrame>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3046" y="1688044"/>
            <a:ext cx="3354789" cy="1428953"/>
          </a:xfrm>
          <a:prstGeom prst="rect">
            <a:avLst/>
          </a:prstGeom>
          <a:noFill/>
        </p:spPr>
      </p:pic>
      <p:pic>
        <p:nvPicPr>
          <p:cNvPr id="13" name="Image 9"/>
          <p:cNvPicPr/>
          <p:nvPr/>
        </p:nvPicPr>
        <p:blipFill>
          <a:blip r:embed="rId4" cstate="print">
            <a:extLst>
              <a:ext uri="{28A0092B-C50C-407E-A947-70E740481C1C}">
                <a14:useLocalDpi xmlns:a14="http://schemas.microsoft.com/office/drawing/2010/main"/>
              </a:ext>
            </a:extLst>
          </a:blip>
          <a:stretch>
            <a:fillRect/>
          </a:stretch>
        </p:blipFill>
        <p:spPr>
          <a:xfrm>
            <a:off x="8193506" y="5233737"/>
            <a:ext cx="2762374" cy="1546671"/>
          </a:xfrm>
          <a:prstGeom prst="rect">
            <a:avLst/>
          </a:prstGeom>
        </p:spPr>
      </p:pic>
      <p:pic>
        <p:nvPicPr>
          <p:cNvPr id="14" name="图片 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4498" y="4714342"/>
            <a:ext cx="2618946" cy="714477"/>
          </a:xfrm>
          <a:prstGeom prst="rect">
            <a:avLst/>
          </a:prstGeom>
          <a:noFill/>
        </p:spPr>
      </p:pic>
      <p:pic>
        <p:nvPicPr>
          <p:cNvPr id="15" name="图片 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2471" y="3280916"/>
            <a:ext cx="3090973" cy="1269507"/>
          </a:xfrm>
          <a:prstGeom prst="rect">
            <a:avLst/>
          </a:prstGeom>
          <a:noFill/>
        </p:spPr>
      </p:pic>
      <p:sp>
        <p:nvSpPr>
          <p:cNvPr id="2" name="Rectangle 1">
            <a:extLst>
              <a:ext uri="{FF2B5EF4-FFF2-40B4-BE49-F238E27FC236}">
                <a16:creationId xmlns:a16="http://schemas.microsoft.com/office/drawing/2014/main" id="{6D20DE73-C7ED-4A7F-BE9B-D8956B5C26F4}"/>
              </a:ext>
            </a:extLst>
          </p:cNvPr>
          <p:cNvSpPr/>
          <p:nvPr/>
        </p:nvSpPr>
        <p:spPr>
          <a:xfrm>
            <a:off x="335039" y="560061"/>
            <a:ext cx="815775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spcBef>
                <a:spcPct val="0"/>
              </a:spcBef>
            </a:pPr>
            <a:r>
              <a:rPr lang="en-US" sz="4800" b="1" dirty="0">
                <a:solidFill>
                  <a:srgbClr val="FF0000"/>
                </a:solidFill>
                <a:latin typeface="+mj-lt"/>
                <a:ea typeface="MS PGothic" panose="020B0600070205080204" pitchFamily="34" charset="-128"/>
                <a:cs typeface="+mj-cs"/>
              </a:rPr>
              <a:t>Network of Service Robots with Ambient Intelligence </a:t>
            </a:r>
          </a:p>
        </p:txBody>
      </p:sp>
    </p:spTree>
    <p:extLst>
      <p:ext uri="{BB962C8B-B14F-4D97-AF65-F5344CB8AC3E}">
        <p14:creationId xmlns:p14="http://schemas.microsoft.com/office/powerpoint/2010/main" val="113853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3273926740"/>
              </p:ext>
            </p:extLst>
          </p:nvPr>
        </p:nvGraphicFramePr>
        <p:xfrm>
          <a:off x="357730" y="1518920"/>
          <a:ext cx="8999630" cy="3531536"/>
        </p:xfrm>
        <a:graphic>
          <a:graphicData uri="http://schemas.openxmlformats.org/drawingml/2006/table">
            <a:tbl>
              <a:tblPr bandRow="1">
                <a:tableStyleId>{2D5ABB26-0587-4C30-8999-92F81FD0307C}</a:tableStyleId>
              </a:tblPr>
              <a:tblGrid>
                <a:gridCol w="1548867">
                  <a:extLst>
                    <a:ext uri="{9D8B030D-6E8A-4147-A177-3AD203B41FA5}">
                      <a16:colId xmlns:a16="http://schemas.microsoft.com/office/drawing/2014/main" val="201738029"/>
                    </a:ext>
                  </a:extLst>
                </a:gridCol>
                <a:gridCol w="2637033">
                  <a:extLst>
                    <a:ext uri="{9D8B030D-6E8A-4147-A177-3AD203B41FA5}">
                      <a16:colId xmlns:a16="http://schemas.microsoft.com/office/drawing/2014/main" val="2338416132"/>
                    </a:ext>
                  </a:extLst>
                </a:gridCol>
                <a:gridCol w="1133332">
                  <a:extLst>
                    <a:ext uri="{9D8B030D-6E8A-4147-A177-3AD203B41FA5}">
                      <a16:colId xmlns:a16="http://schemas.microsoft.com/office/drawing/2014/main" val="2639471719"/>
                    </a:ext>
                  </a:extLst>
                </a:gridCol>
                <a:gridCol w="3680398">
                  <a:extLst>
                    <a:ext uri="{9D8B030D-6E8A-4147-A177-3AD203B41FA5}">
                      <a16:colId xmlns:a16="http://schemas.microsoft.com/office/drawing/2014/main" val="51495351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tx1"/>
                          </a:solidFill>
                          <a:effectLst/>
                          <a:latin typeface="+mn-lt"/>
                          <a:ea typeface="+mn-ea"/>
                          <a:cs typeface="+mn-cs"/>
                        </a:rPr>
                        <a:t>Thierry Bérisot</a:t>
                      </a:r>
                      <a:r>
                        <a:rPr lang="sv-SE" sz="1800" kern="1200" baseline="0" dirty="0">
                          <a:solidFill>
                            <a:schemeClr val="tx1"/>
                          </a:solidFill>
                          <a:effectLst/>
                          <a:latin typeface="+mn-lt"/>
                          <a:ea typeface="+mn-ea"/>
                          <a:cs typeface="+mn-cs"/>
                        </a:rPr>
                        <a:t> </a:t>
                      </a:r>
                      <a:r>
                        <a:rPr lang="sv-SE" sz="1800" kern="1200" dirty="0">
                          <a:solidFill>
                            <a:schemeClr val="tx1"/>
                          </a:solidFill>
                          <a:effectLst/>
                          <a:latin typeface="+mn-lt"/>
                          <a:ea typeface="+mn-ea"/>
                          <a:cs typeface="+mn-cs"/>
                        </a:rPr>
                        <a:t>(Novamint)</a:t>
                      </a:r>
                      <a:r>
                        <a:rPr lang="sv-SE" sz="1800" kern="1200" baseline="0" dirty="0">
                          <a:solidFill>
                            <a:schemeClr val="tx1"/>
                          </a:solidFill>
                          <a:effectLst/>
                          <a:latin typeface="+mn-lt"/>
                          <a:ea typeface="+mn-ea"/>
                          <a:cs typeface="+mn-cs"/>
                        </a:rPr>
                        <a:t> </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2"/>
                        </a:rPr>
                        <a:t>TR 22.848 </a:t>
                      </a:r>
                      <a:r>
                        <a:rPr lang="nl-NL" sz="1800" dirty="0"/>
                        <a:t>(new)</a:t>
                      </a:r>
                      <a:endParaRPr lang="nl-NL" sz="1800" kern="1200" dirty="0">
                        <a:solidFill>
                          <a:schemeClr val="tx1"/>
                        </a:solidFill>
                        <a:latin typeface="+mn-lt"/>
                        <a:ea typeface="+mn-ea"/>
                        <a:cs typeface="+mn-cs"/>
                      </a:endParaRPr>
                    </a:p>
                  </a:txBody>
                  <a:tcPr/>
                </a:tc>
                <a:extLst>
                  <a:ext uri="{0D108BD9-81ED-4DB2-BD59-A6C34878D82A}">
                    <a16:rowId xmlns:a16="http://schemas.microsoft.com/office/drawing/2014/main" val="711006635"/>
                  </a:ext>
                </a:extLst>
              </a:tr>
              <a:tr h="361616">
                <a:tc>
                  <a:txBody>
                    <a:bodyPr/>
                    <a:lstStyle/>
                    <a:p>
                      <a:r>
                        <a:rPr lang="nl-NL" sz="1600" b="1" dirty="0"/>
                        <a:t>Description </a:t>
                      </a:r>
                    </a:p>
                  </a:txBody>
                  <a:tcPr/>
                </a:tc>
                <a:tc gridSpan="3">
                  <a:txBody>
                    <a:bodyPr/>
                    <a:lstStyle/>
                    <a:p>
                      <a:pPr algn="just"/>
                      <a:endParaRPr lang="en-US" sz="1600" kern="1200" dirty="0">
                        <a:solidFill>
                          <a:schemeClr val="tx1"/>
                        </a:solidFill>
                        <a:effectLs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algn="just"/>
                      <a:r>
                        <a:rPr lang="en-US" sz="1600" b="1" kern="1200" dirty="0">
                          <a:solidFill>
                            <a:schemeClr val="tx1"/>
                          </a:solidFill>
                          <a:effectLst/>
                          <a:latin typeface="+mn-lt"/>
                          <a:ea typeface="+mn-ea"/>
                          <a:cs typeface="+mn-cs"/>
                        </a:rPr>
                        <a:t>SNPN deployments are expected to rise tremendously in the coming years</a:t>
                      </a:r>
                      <a:r>
                        <a:rPr lang="en-US" sz="1600" kern="1200" dirty="0">
                          <a:solidFill>
                            <a:schemeClr val="tx1"/>
                          </a:solidFill>
                          <a:effectLst/>
                          <a:latin typeface="+mn-lt"/>
                          <a:ea typeface="+mn-ea"/>
                          <a:cs typeface="+mn-cs"/>
                        </a:rPr>
                        <a:t>, especially in locations where there is no suitable public network</a:t>
                      </a:r>
                      <a:r>
                        <a:rPr lang="en-US" sz="1600" strike="noStrike" kern="1200" dirty="0">
                          <a:solidFill>
                            <a:schemeClr val="tx1"/>
                          </a:solidFill>
                          <a:effectLst/>
                          <a:latin typeface="+mn-lt"/>
                          <a:ea typeface="+mn-ea"/>
                          <a:cs typeface="+mn-cs"/>
                        </a:rPr>
                        <a:t>,</a:t>
                      </a:r>
                      <a:r>
                        <a:rPr lang="en-US" sz="1600" kern="1200" dirty="0">
                          <a:solidFill>
                            <a:schemeClr val="tx1"/>
                          </a:solidFill>
                          <a:effectLst/>
                          <a:latin typeface="+mn-lt"/>
                          <a:ea typeface="+mn-ea"/>
                          <a:cs typeface="+mn-cs"/>
                        </a:rPr>
                        <a:t> to support digitalization of vertical</a:t>
                      </a:r>
                      <a:r>
                        <a:rPr lang="en-US" sz="1600" strike="sngStrike" kern="1200" dirty="0">
                          <a:solidFill>
                            <a:schemeClr val="tx1"/>
                          </a:solidFill>
                          <a:effectLst/>
                          <a:latin typeface="+mn-lt"/>
                          <a:ea typeface="+mn-ea"/>
                          <a:cs typeface="+mn-cs"/>
                        </a:rPr>
                        <a:t>s</a:t>
                      </a:r>
                      <a:r>
                        <a:rPr lang="en-US" sz="1600" kern="1200" dirty="0">
                          <a:solidFill>
                            <a:schemeClr val="tx1"/>
                          </a:solidFill>
                          <a:effectLst/>
                          <a:latin typeface="+mn-lt"/>
                          <a:ea typeface="+mn-ea"/>
                          <a:cs typeface="+mn-cs"/>
                        </a:rPr>
                        <a:t> areas of work. In several sectors (ports, airports, </a:t>
                      </a:r>
                      <a:r>
                        <a:rPr lang="en-US" sz="1600" kern="1200" dirty="0" err="1">
                          <a:solidFill>
                            <a:schemeClr val="tx1"/>
                          </a:solidFill>
                          <a:effectLst/>
                          <a:latin typeface="+mn-lt"/>
                          <a:ea typeface="+mn-ea"/>
                          <a:cs typeface="+mn-cs"/>
                        </a:rPr>
                        <a:t>mainports</a:t>
                      </a:r>
                      <a:r>
                        <a:rPr lang="en-US" sz="1600" kern="1200" dirty="0">
                          <a:solidFill>
                            <a:schemeClr val="tx1"/>
                          </a:solidFill>
                          <a:effectLst/>
                          <a:latin typeface="+mn-lt"/>
                          <a:ea typeface="+mn-ea"/>
                          <a:cs typeface="+mn-cs"/>
                        </a:rPr>
                        <a:t>, utilities, railway…),</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this will imply multiple deployments of SNPNs with </a:t>
                      </a:r>
                      <a:r>
                        <a:rPr lang="en-US" sz="1600" b="1" kern="1200" dirty="0">
                          <a:solidFill>
                            <a:schemeClr val="tx1"/>
                          </a:solidFill>
                          <a:effectLst/>
                          <a:latin typeface="+mn-lt"/>
                          <a:ea typeface="+mn-ea"/>
                          <a:cs typeface="+mn-cs"/>
                        </a:rPr>
                        <a:t>very distinct owners </a:t>
                      </a:r>
                      <a:r>
                        <a:rPr lang="en-US" sz="1600" kern="1200" dirty="0">
                          <a:solidFill>
                            <a:schemeClr val="tx1"/>
                          </a:solidFill>
                          <a:effectLst/>
                          <a:latin typeface="+mn-lt"/>
                          <a:ea typeface="+mn-ea"/>
                          <a:cs typeface="+mn-cs"/>
                        </a:rPr>
                        <a:t>sharing and using the same services (for example</a:t>
                      </a:r>
                      <a:r>
                        <a:rPr lang="en-US" sz="1600" strike="noStrike" kern="1200" dirty="0">
                          <a:solidFill>
                            <a:schemeClr val="tx1"/>
                          </a:solidFill>
                          <a:effectLst/>
                          <a:latin typeface="+mn-lt"/>
                          <a:ea typeface="+mn-ea"/>
                          <a:cs typeface="+mn-cs"/>
                        </a:rPr>
                        <a:t>,</a:t>
                      </a:r>
                      <a:r>
                        <a:rPr lang="en-US" sz="1600" kern="1200" dirty="0">
                          <a:solidFill>
                            <a:schemeClr val="tx1"/>
                          </a:solidFill>
                          <a:effectLst/>
                          <a:latin typeface="+mn-lt"/>
                          <a:ea typeface="+mn-ea"/>
                          <a:cs typeface="+mn-cs"/>
                        </a:rPr>
                        <a:t> a container port with several container terminals and one generic container exchange route all owned and managed by different players or SNPNs deployed on</a:t>
                      </a:r>
                      <a:r>
                        <a:rPr lang="en-US" sz="1600" kern="1200" baseline="0" dirty="0">
                          <a:solidFill>
                            <a:schemeClr val="tx1"/>
                          </a:solidFill>
                          <a:effectLst/>
                          <a:latin typeface="+mn-lt"/>
                          <a:ea typeface="+mn-ea"/>
                          <a:cs typeface="+mn-cs"/>
                        </a:rPr>
                        <a:t> s</a:t>
                      </a:r>
                      <a:r>
                        <a:rPr lang="en-US" sz="1600" kern="1200" dirty="0">
                          <a:solidFill>
                            <a:schemeClr val="tx1"/>
                          </a:solidFill>
                          <a:effectLst/>
                          <a:latin typeface="+mn-lt"/>
                          <a:ea typeface="+mn-ea"/>
                          <a:cs typeface="+mn-cs"/>
                        </a:rPr>
                        <a:t>hips).</a:t>
                      </a:r>
                    </a:p>
                    <a:p>
                      <a:pPr algn="just"/>
                      <a:endParaRPr lang="en-US" sz="1600" kern="1200" dirty="0">
                        <a:solidFill>
                          <a:schemeClr val="tx1"/>
                        </a:solidFill>
                        <a:effectLst/>
                        <a:latin typeface="+mn-lt"/>
                        <a:ea typeface="+mn-ea"/>
                        <a:cs typeface="+mn-cs"/>
                      </a:endParaRPr>
                    </a:p>
                    <a:p>
                      <a:pPr algn="just"/>
                      <a:r>
                        <a:rPr lang="en-US" sz="1600" kern="1200" dirty="0">
                          <a:solidFill>
                            <a:schemeClr val="tx1"/>
                          </a:solidFill>
                          <a:effectLst/>
                          <a:latin typeface="+mn-lt"/>
                          <a:ea typeface="+mn-ea"/>
                          <a:cs typeface="+mn-cs"/>
                        </a:rPr>
                        <a:t>The study is addressing these emerging use cases and the associated requirements to interconnect SNPNs </a:t>
                      </a:r>
                      <a:r>
                        <a:rPr lang="en-US" sz="1600" strike="noStrike" kern="1200" dirty="0">
                          <a:solidFill>
                            <a:schemeClr val="tx1"/>
                          </a:solidFill>
                          <a:effectLst/>
                          <a:latin typeface="+mn-lt"/>
                          <a:ea typeface="+mn-ea"/>
                          <a:cs typeface="+mn-cs"/>
                        </a:rPr>
                        <a:t>with the necessary</a:t>
                      </a:r>
                      <a:r>
                        <a:rPr lang="en-US" sz="1600" kern="1200" dirty="0">
                          <a:solidFill>
                            <a:schemeClr val="tx1"/>
                          </a:solidFill>
                          <a:effectLst/>
                          <a:latin typeface="+mn-lt"/>
                          <a:ea typeface="+mn-ea"/>
                          <a:cs typeface="+mn-cs"/>
                        </a:rPr>
                        <a:t> </a:t>
                      </a:r>
                      <a:r>
                        <a:rPr lang="en-US" sz="1600" b="1" kern="1200" dirty="0">
                          <a:solidFill>
                            <a:schemeClr val="tx1"/>
                          </a:solidFill>
                          <a:effectLst/>
                          <a:latin typeface="+mn-lt"/>
                          <a:ea typeface="+mn-ea"/>
                          <a:cs typeface="+mn-cs"/>
                        </a:rPr>
                        <a:t>security, scalability</a:t>
                      </a:r>
                      <a:r>
                        <a:rPr lang="en-US" sz="1600" b="1"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continuity of service… and </a:t>
                      </a:r>
                      <a:r>
                        <a:rPr lang="en-US" sz="1600" b="1" kern="1200" dirty="0">
                          <a:solidFill>
                            <a:schemeClr val="tx1"/>
                          </a:solidFill>
                          <a:effectLst/>
                          <a:latin typeface="+mn-lt"/>
                          <a:ea typeface="+mn-ea"/>
                          <a:cs typeface="+mn-cs"/>
                        </a:rPr>
                        <a:t>resilience.</a:t>
                      </a:r>
                    </a:p>
                    <a:p>
                      <a:pPr algn="just"/>
                      <a:endParaRPr lang="en-US" sz="1600" kern="1200" dirty="0">
                        <a:solidFill>
                          <a:schemeClr val="tx1"/>
                        </a:solidFill>
                        <a:effectLst/>
                        <a:latin typeface="+mn-lt"/>
                        <a:ea typeface="+mn-ea"/>
                        <a:cs typeface="+mn-cs"/>
                      </a:endParaRPr>
                    </a:p>
                  </a:txBody>
                  <a:tcPr/>
                </a:tc>
                <a:tc hMerge="1">
                  <a:txBody>
                    <a:bodyPr/>
                    <a:lstStyle/>
                    <a:p>
                      <a:pPr algn="just"/>
                      <a:endParaRPr lang="en-US" sz="1600"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757079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53715518"/>
              </p:ext>
            </p:extLst>
          </p:nvPr>
        </p:nvGraphicFramePr>
        <p:xfrm>
          <a:off x="1683633" y="5176520"/>
          <a:ext cx="5597423" cy="1320800"/>
        </p:xfrm>
        <a:graphic>
          <a:graphicData uri="http://schemas.openxmlformats.org/drawingml/2006/table">
            <a:tbl>
              <a:tblPr firstRow="1" bandRow="1">
                <a:tableStyleId>{5C22544A-7EE6-4342-B048-85BDC9FD1C3A}</a:tableStyleId>
              </a:tblPr>
              <a:tblGrid>
                <a:gridCol w="4126326">
                  <a:extLst>
                    <a:ext uri="{9D8B030D-6E8A-4147-A177-3AD203B41FA5}">
                      <a16:colId xmlns:a16="http://schemas.microsoft.com/office/drawing/2014/main" val="20000"/>
                    </a:ext>
                  </a:extLst>
                </a:gridCol>
                <a:gridCol w="1471097">
                  <a:extLst>
                    <a:ext uri="{9D8B030D-6E8A-4147-A177-3AD203B41FA5}">
                      <a16:colId xmlns:a16="http://schemas.microsoft.com/office/drawing/2014/main" val="20003"/>
                    </a:ext>
                  </a:extLst>
                </a:gridCol>
              </a:tblGrid>
              <a:tr h="0">
                <a:tc>
                  <a:txBody>
                    <a:bodyPr/>
                    <a:lstStyle/>
                    <a:p>
                      <a:r>
                        <a:rPr lang="en-US" sz="1600" dirty="0"/>
                        <a:t>Topics addressed by ISN</a:t>
                      </a:r>
                    </a:p>
                    <a:p>
                      <a:endParaRPr lang="en-US" sz="1600" dirty="0"/>
                    </a:p>
                  </a:txBody>
                  <a:tcPr anchor="ctr"/>
                </a:tc>
                <a:tc>
                  <a:txBody>
                    <a:bodyPr/>
                    <a:lstStyle/>
                    <a:p>
                      <a:pPr algn="ctr"/>
                      <a:r>
                        <a:rPr lang="en-US" sz="1600" dirty="0"/>
                        <a:t>Market</a:t>
                      </a:r>
                      <a:r>
                        <a:rPr lang="en-US" sz="1600" baseline="0" dirty="0"/>
                        <a:t> </a:t>
                      </a:r>
                    </a:p>
                    <a:p>
                      <a:pPr algn="ctr"/>
                      <a:r>
                        <a:rPr lang="en-US" sz="1600" baseline="0" dirty="0"/>
                        <a:t>Relevance</a:t>
                      </a:r>
                      <a:endParaRPr lang="en-US" sz="1600" dirty="0"/>
                    </a:p>
                  </a:txBody>
                  <a:tcPr anchor="ctr"/>
                </a:tc>
                <a:extLst>
                  <a:ext uri="{0D108BD9-81ED-4DB2-BD59-A6C34878D82A}">
                    <a16:rowId xmlns:a16="http://schemas.microsoft.com/office/drawing/2014/main" val="10000"/>
                  </a:ext>
                </a:extLst>
              </a:tr>
              <a:tr h="370840">
                <a:tc>
                  <a:txBody>
                    <a:bodyPr/>
                    <a:lstStyle/>
                    <a:p>
                      <a:pPr lvl="0" algn="l"/>
                      <a:r>
                        <a:rPr lang="en-US" sz="1600" dirty="0"/>
                        <a:t>Interconnect between SNPNs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VERY</a:t>
                      </a:r>
                      <a:r>
                        <a:rPr lang="en-US" sz="1600" baseline="0" dirty="0"/>
                        <a:t> HIGH </a:t>
                      </a:r>
                      <a:r>
                        <a:rPr lang="en-US" sz="1600" baseline="30000" dirty="0"/>
                        <a:t>(1)</a:t>
                      </a:r>
                    </a:p>
                  </a:txBody>
                  <a:tcPr anchor="ctr"/>
                </a:tc>
                <a:extLst>
                  <a:ext uri="{0D108BD9-81ED-4DB2-BD59-A6C34878D82A}">
                    <a16:rowId xmlns:a16="http://schemas.microsoft.com/office/drawing/2014/main" val="10001"/>
                  </a:ext>
                </a:extLst>
              </a:tr>
              <a:tr h="370840">
                <a:tc>
                  <a:txBody>
                    <a:bodyPr/>
                    <a:lstStyle/>
                    <a:p>
                      <a:pPr lvl="0" algn="l"/>
                      <a:r>
                        <a:rPr lang="en-US" sz="1600" dirty="0"/>
                        <a:t>interconnect of SNPN with identity providers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VERY</a:t>
                      </a:r>
                      <a:r>
                        <a:rPr lang="en-US" sz="1600" baseline="0" dirty="0"/>
                        <a:t> HIGH </a:t>
                      </a:r>
                      <a:r>
                        <a:rPr lang="en-US" sz="1600" baseline="30000" dirty="0"/>
                        <a:t>(1)</a:t>
                      </a:r>
                    </a:p>
                  </a:txBody>
                  <a:tcPr anchor="ct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C902CB21-A6DB-42B1-98DD-CDB5AB6D4FBC}"/>
              </a:ext>
            </a:extLst>
          </p:cNvPr>
          <p:cNvSpPr/>
          <p:nvPr/>
        </p:nvSpPr>
        <p:spPr>
          <a:xfrm>
            <a:off x="284498" y="360680"/>
            <a:ext cx="539776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spcBef>
                <a:spcPct val="0"/>
              </a:spcBef>
            </a:pPr>
            <a:r>
              <a:rPr lang="en-US" sz="4800" b="1" dirty="0">
                <a:solidFill>
                  <a:srgbClr val="FF0000"/>
                </a:solidFill>
                <a:latin typeface="+mj-lt"/>
                <a:ea typeface="MS PGothic" panose="020B0600070205080204" pitchFamily="34" charset="-128"/>
                <a:cs typeface="+mj-cs"/>
              </a:rPr>
              <a:t>Interconnect of SNPN</a:t>
            </a:r>
          </a:p>
        </p:txBody>
      </p:sp>
    </p:spTree>
    <p:extLst>
      <p:ext uri="{BB962C8B-B14F-4D97-AF65-F5344CB8AC3E}">
        <p14:creationId xmlns:p14="http://schemas.microsoft.com/office/powerpoint/2010/main" val="2370216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7D4E-01C2-4047-822B-D11EA47C8B2A}"/>
              </a:ext>
            </a:extLst>
          </p:cNvPr>
          <p:cNvSpPr>
            <a:spLocks noGrp="1"/>
          </p:cNvSpPr>
          <p:nvPr>
            <p:ph type="title"/>
          </p:nvPr>
        </p:nvSpPr>
        <p:spPr/>
        <p:txBody>
          <a:bodyPr/>
          <a:lstStyle/>
          <a:p>
            <a:r>
              <a:rPr lang="en-GB" dirty="0"/>
              <a:t>Annex</a:t>
            </a:r>
          </a:p>
        </p:txBody>
      </p:sp>
      <p:sp>
        <p:nvSpPr>
          <p:cNvPr id="3" name="Text Placeholder 2">
            <a:extLst>
              <a:ext uri="{FF2B5EF4-FFF2-40B4-BE49-F238E27FC236}">
                <a16:creationId xmlns:a16="http://schemas.microsoft.com/office/drawing/2014/main" id="{29BBDA5B-8252-4E12-A29B-299EA34044AE}"/>
              </a:ext>
            </a:extLst>
          </p:cNvPr>
          <p:cNvSpPr>
            <a:spLocks noGrp="1"/>
          </p:cNvSpPr>
          <p:nvPr>
            <p:ph type="body" idx="1"/>
          </p:nvPr>
        </p:nvSpPr>
        <p:spPr/>
        <p:txBody>
          <a:bodyPr/>
          <a:lstStyle/>
          <a:p>
            <a:r>
              <a:rPr lang="en-GB" dirty="0"/>
              <a:t>Work plan Rel-19</a:t>
            </a:r>
          </a:p>
        </p:txBody>
      </p:sp>
    </p:spTree>
    <p:extLst>
      <p:ext uri="{BB962C8B-B14F-4D97-AF65-F5344CB8AC3E}">
        <p14:creationId xmlns:p14="http://schemas.microsoft.com/office/powerpoint/2010/main" val="2771357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D565EA47-4EB6-4B37-8B0C-624AA1A870F3}"/>
              </a:ext>
            </a:extLst>
          </p:cNvPr>
          <p:cNvGraphicFramePr>
            <a:graphicFrameLocks noGrp="1"/>
          </p:cNvGraphicFramePr>
          <p:nvPr/>
        </p:nvGraphicFramePr>
        <p:xfrm>
          <a:off x="246611" y="1255710"/>
          <a:ext cx="11533304" cy="5477861"/>
        </p:xfrm>
        <a:graphic>
          <a:graphicData uri="http://schemas.openxmlformats.org/drawingml/2006/table">
            <a:tbl>
              <a:tblPr firstRow="1" firstCol="1" bandRow="1">
                <a:tableStyleId>{F5AB1C69-6EDB-4FF4-983F-18BD219EF322}</a:tableStyleId>
              </a:tblPr>
              <a:tblGrid>
                <a:gridCol w="724821">
                  <a:extLst>
                    <a:ext uri="{9D8B030D-6E8A-4147-A177-3AD203B41FA5}">
                      <a16:colId xmlns:a16="http://schemas.microsoft.com/office/drawing/2014/main" val="20000"/>
                    </a:ext>
                  </a:extLst>
                </a:gridCol>
                <a:gridCol w="4360073">
                  <a:extLst>
                    <a:ext uri="{9D8B030D-6E8A-4147-A177-3AD203B41FA5}">
                      <a16:colId xmlns:a16="http://schemas.microsoft.com/office/drawing/2014/main" val="20001"/>
                    </a:ext>
                  </a:extLst>
                </a:gridCol>
                <a:gridCol w="1252807">
                  <a:extLst>
                    <a:ext uri="{9D8B030D-6E8A-4147-A177-3AD203B41FA5}">
                      <a16:colId xmlns:a16="http://schemas.microsoft.com/office/drawing/2014/main" val="20002"/>
                    </a:ext>
                  </a:extLst>
                </a:gridCol>
                <a:gridCol w="923008">
                  <a:extLst>
                    <a:ext uri="{9D8B030D-6E8A-4147-A177-3AD203B41FA5}">
                      <a16:colId xmlns:a16="http://schemas.microsoft.com/office/drawing/2014/main" val="20003"/>
                    </a:ext>
                  </a:extLst>
                </a:gridCol>
                <a:gridCol w="630971">
                  <a:extLst>
                    <a:ext uri="{9D8B030D-6E8A-4147-A177-3AD203B41FA5}">
                      <a16:colId xmlns:a16="http://schemas.microsoft.com/office/drawing/2014/main" val="20004"/>
                    </a:ext>
                  </a:extLst>
                </a:gridCol>
                <a:gridCol w="735420">
                  <a:extLst>
                    <a:ext uri="{9D8B030D-6E8A-4147-A177-3AD203B41FA5}">
                      <a16:colId xmlns:a16="http://schemas.microsoft.com/office/drawing/2014/main" val="20005"/>
                    </a:ext>
                  </a:extLst>
                </a:gridCol>
                <a:gridCol w="735420">
                  <a:extLst>
                    <a:ext uri="{9D8B030D-6E8A-4147-A177-3AD203B41FA5}">
                      <a16:colId xmlns:a16="http://schemas.microsoft.com/office/drawing/2014/main" val="20006"/>
                    </a:ext>
                  </a:extLst>
                </a:gridCol>
                <a:gridCol w="2170784">
                  <a:extLst>
                    <a:ext uri="{9D8B030D-6E8A-4147-A177-3AD203B41FA5}">
                      <a16:colId xmlns:a16="http://schemas.microsoft.com/office/drawing/2014/main" val="20007"/>
                    </a:ext>
                  </a:extLst>
                </a:gridCol>
              </a:tblGrid>
              <a:tr h="218101">
                <a:tc>
                  <a:txBody>
                    <a:bodyPr/>
                    <a:lstStyle/>
                    <a:p>
                      <a:pPr algn="ctr">
                        <a:lnSpc>
                          <a:spcPct val="107000"/>
                        </a:lnSpc>
                        <a:spcAft>
                          <a:spcPts val="800"/>
                        </a:spcAft>
                      </a:pPr>
                      <a:r>
                        <a:rPr lang="en-GB" sz="1400" dirty="0"/>
                        <a:t>UID</a:t>
                      </a:r>
                    </a:p>
                  </a:txBody>
                  <a:tcPr marL="36003" marR="36003" marT="0" marB="0" anchor="ctr"/>
                </a:tc>
                <a:tc>
                  <a:txBody>
                    <a:bodyPr/>
                    <a:lstStyle/>
                    <a:p>
                      <a:pPr algn="ctr">
                        <a:lnSpc>
                          <a:spcPct val="107000"/>
                        </a:lnSpc>
                        <a:spcAft>
                          <a:spcPts val="800"/>
                        </a:spcAft>
                      </a:pPr>
                      <a:r>
                        <a:rPr lang="en-GB" sz="1400" dirty="0"/>
                        <a:t>Name</a:t>
                      </a:r>
                    </a:p>
                  </a:txBody>
                  <a:tcPr marL="36003" marR="36003" marT="0" marB="0" anchor="ctr"/>
                </a:tc>
                <a:tc>
                  <a:txBody>
                    <a:bodyPr/>
                    <a:lstStyle/>
                    <a:p>
                      <a:pPr algn="ctr">
                        <a:lnSpc>
                          <a:spcPct val="107000"/>
                        </a:lnSpc>
                        <a:spcAft>
                          <a:spcPts val="800"/>
                        </a:spcAft>
                      </a:pPr>
                      <a:r>
                        <a:rPr lang="en-GB" sz="1400" dirty="0"/>
                        <a:t>Acronym</a:t>
                      </a:r>
                    </a:p>
                  </a:txBody>
                  <a:tcPr marL="36003" marR="36003" marT="0" marB="0" anchor="ctr"/>
                </a:tc>
                <a:tc>
                  <a:txBody>
                    <a:bodyPr/>
                    <a:lstStyle/>
                    <a:p>
                      <a:pPr algn="ctr">
                        <a:lnSpc>
                          <a:spcPct val="107000"/>
                        </a:lnSpc>
                        <a:spcAft>
                          <a:spcPts val="800"/>
                        </a:spcAft>
                      </a:pPr>
                      <a:r>
                        <a:rPr lang="en-GB" sz="1400" dirty="0"/>
                        <a:t>Target </a:t>
                      </a:r>
                    </a:p>
                  </a:txBody>
                  <a:tcPr marL="36003" marR="36003" marT="0" marB="0" anchor="ctr"/>
                </a:tc>
                <a:tc>
                  <a:txBody>
                    <a:bodyPr/>
                    <a:lstStyle/>
                    <a:p>
                      <a:pPr algn="ctr">
                        <a:lnSpc>
                          <a:spcPct val="107000"/>
                        </a:lnSpc>
                        <a:spcAft>
                          <a:spcPts val="800"/>
                        </a:spcAft>
                      </a:pPr>
                      <a:r>
                        <a:rPr lang="en-GB" sz="1400" dirty="0"/>
                        <a:t>Old %</a:t>
                      </a:r>
                    </a:p>
                  </a:txBody>
                  <a:tcPr marL="36003" marR="36003" marT="0" marB="0" anchor="ctr"/>
                </a:tc>
                <a:tc>
                  <a:txBody>
                    <a:bodyPr/>
                    <a:lstStyle/>
                    <a:p>
                      <a:pPr algn="ctr">
                        <a:lnSpc>
                          <a:spcPct val="107000"/>
                        </a:lnSpc>
                        <a:spcAft>
                          <a:spcPts val="800"/>
                        </a:spcAft>
                      </a:pPr>
                      <a:r>
                        <a:rPr lang="en-GB" sz="1400" b="1" kern="1200" dirty="0">
                          <a:solidFill>
                            <a:schemeClr val="lt1"/>
                          </a:solidFill>
                          <a:latin typeface="+mn-lt"/>
                          <a:ea typeface="+mn-ea"/>
                          <a:cs typeface="+mn-cs"/>
                        </a:rPr>
                        <a:t>WID</a:t>
                      </a:r>
                      <a:endParaRPr lang="en-GB" sz="1400" dirty="0">
                        <a:solidFill>
                          <a:srgbClr val="FF0000"/>
                        </a:solidFill>
                      </a:endParaRPr>
                    </a:p>
                  </a:txBody>
                  <a:tcPr marL="36003" marR="36003" marT="0" marB="0" anchor="ctr"/>
                </a:tc>
                <a:tc>
                  <a:txBody>
                    <a:bodyPr/>
                    <a:lstStyle/>
                    <a:p>
                      <a:pPr algn="ctr">
                        <a:lnSpc>
                          <a:spcPct val="107000"/>
                        </a:lnSpc>
                        <a:spcAft>
                          <a:spcPts val="800"/>
                        </a:spcAft>
                      </a:pPr>
                      <a:r>
                        <a:rPr lang="en-GB" sz="1400" dirty="0">
                          <a:solidFill>
                            <a:srgbClr val="FF0000"/>
                          </a:solidFill>
                        </a:rPr>
                        <a:t>New %</a:t>
                      </a:r>
                      <a:endParaRPr lang="en-GB" sz="1400" b="1" kern="1200" dirty="0">
                        <a:solidFill>
                          <a:schemeClr val="lt1"/>
                        </a:solidFill>
                        <a:latin typeface="+mn-lt"/>
                        <a:ea typeface="+mn-ea"/>
                        <a:cs typeface="+mn-cs"/>
                      </a:endParaRPr>
                    </a:p>
                  </a:txBody>
                  <a:tcPr marL="36003" marR="36003" marT="0" marB="0" anchor="ctr"/>
                </a:tc>
                <a:tc>
                  <a:txBody>
                    <a:bodyPr/>
                    <a:lstStyle/>
                    <a:p>
                      <a:pPr algn="ctr">
                        <a:lnSpc>
                          <a:spcPct val="107000"/>
                        </a:lnSpc>
                        <a:spcAft>
                          <a:spcPts val="800"/>
                        </a:spcAft>
                      </a:pPr>
                      <a:r>
                        <a:rPr lang="en-GB" sz="1400" dirty="0">
                          <a:solidFill>
                            <a:srgbClr val="FF0000"/>
                          </a:solidFill>
                        </a:rPr>
                        <a:t>Change or comment</a:t>
                      </a:r>
                    </a:p>
                  </a:txBody>
                  <a:tcPr marL="36003" marR="36003" marT="0" marB="0" anchor="ctr"/>
                </a:tc>
                <a:extLst>
                  <a:ext uri="{0D108BD9-81ED-4DB2-BD59-A6C34878D82A}">
                    <a16:rowId xmlns:a16="http://schemas.microsoft.com/office/drawing/2014/main" val="10000"/>
                  </a:ext>
                </a:extLst>
              </a:tr>
              <a:tr h="334639">
                <a:tc>
                  <a:txBody>
                    <a:bodyPr/>
                    <a:lstStyle/>
                    <a:p>
                      <a:pPr algn="ctr" fontAlgn="t"/>
                      <a:r>
                        <a:rPr lang="en-GB" sz="1100" b="0" i="0" u="none" strike="noStrike" dirty="0">
                          <a:solidFill>
                            <a:srgbClr val="000000"/>
                          </a:solidFill>
                          <a:effectLst/>
                          <a:latin typeface="Arial" panose="020B0604020202020204" pitchFamily="34" charset="0"/>
                        </a:rPr>
                        <a:t>950003</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Integrated Sensing and Communication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FS_Sensing</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80%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2"/>
                        </a:rPr>
                        <a:t>SP-220717</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TR sent for approval, target date changed to 09/2023</a:t>
                      </a:r>
                    </a:p>
                  </a:txBody>
                  <a:tcPr marL="9525" marR="9525" marT="9519" marB="0" anchor="ctr"/>
                </a:tc>
                <a:extLst>
                  <a:ext uri="{0D108BD9-81ED-4DB2-BD59-A6C34878D82A}">
                    <a16:rowId xmlns:a16="http://schemas.microsoft.com/office/drawing/2014/main" val="2989293259"/>
                  </a:ext>
                </a:extLst>
              </a:tr>
              <a:tr h="304800">
                <a:tc>
                  <a:txBody>
                    <a:bodyPr/>
                    <a:lstStyle/>
                    <a:p>
                      <a:pPr algn="ctr" fontAlgn="t"/>
                      <a:r>
                        <a:rPr lang="en-GB" sz="1100" b="0" i="0" u="none" strike="noStrike" dirty="0">
                          <a:solidFill>
                            <a:srgbClr val="000000"/>
                          </a:solidFill>
                          <a:effectLst/>
                          <a:latin typeface="Arial" panose="020B0604020202020204" pitchFamily="34" charset="0"/>
                        </a:rPr>
                        <a:t>1000026</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Integrated Sensing and Communication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Sensing</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SP-230507</a:t>
                      </a: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NEW</a:t>
                      </a:r>
                    </a:p>
                  </a:txBody>
                  <a:tcPr marL="9525" marR="9525" marT="9519" marB="0" anchor="ctr"/>
                </a:tc>
                <a:extLst>
                  <a:ext uri="{0D108BD9-81ED-4DB2-BD59-A6C34878D82A}">
                    <a16:rowId xmlns:a16="http://schemas.microsoft.com/office/drawing/2014/main" val="1428486372"/>
                  </a:ext>
                </a:extLst>
              </a:tr>
              <a:tr h="334639">
                <a:tc>
                  <a:txBody>
                    <a:bodyPr/>
                    <a:lstStyle/>
                    <a:p>
                      <a:pPr algn="ctr" fontAlgn="t"/>
                      <a:r>
                        <a:rPr lang="en-GB" sz="1100" b="0" i="0" u="none" strike="noStrike">
                          <a:solidFill>
                            <a:srgbClr val="000000"/>
                          </a:solidFill>
                          <a:effectLst/>
                          <a:latin typeface="Arial" panose="020B0604020202020204" pitchFamily="34" charset="0"/>
                        </a:rPr>
                        <a:t>950004</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Ambient power-enabled Internet of Things </a:t>
                      </a:r>
                    </a:p>
                  </a:txBody>
                  <a:tcPr marL="60960" marR="60960" marT="60960" marB="60960" anchor="ctr"/>
                </a:tc>
                <a:tc>
                  <a:txBody>
                    <a:bodyPr/>
                    <a:lstStyle/>
                    <a:p>
                      <a:pPr algn="ctr" fontAlgn="t"/>
                      <a:r>
                        <a:rPr lang="en-GB" sz="1100" b="0" i="0" u="none" strike="noStrike">
                          <a:solidFill>
                            <a:srgbClr val="000000"/>
                          </a:solidFill>
                          <a:effectLst/>
                          <a:latin typeface="Arial" panose="020B0604020202020204" pitchFamily="34" charset="0"/>
                        </a:rPr>
                        <a:t>FS_AmbientIoT</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03/03/2023</a:t>
                      </a:r>
                    </a:p>
                  </a:txBody>
                  <a:tcPr marL="9525" marR="9525" marT="9525" marB="0" anchor="ctr"/>
                </a:tc>
                <a:tc>
                  <a:txBody>
                    <a:bodyPr/>
                    <a:lstStyle/>
                    <a:p>
                      <a:pPr algn="ctr" fontAlgn="t"/>
                      <a:r>
                        <a:rPr lang="en-GB" sz="1100" b="0" i="0" u="none" strike="noStrike">
                          <a:solidFill>
                            <a:srgbClr val="000000"/>
                          </a:solidFill>
                          <a:effectLst/>
                          <a:latin typeface="Arial" panose="020B0604020202020204" pitchFamily="34" charset="0"/>
                        </a:rPr>
                        <a:t>80%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3"/>
                        </a:rPr>
                        <a:t>SP-220085</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90%</a:t>
                      </a:r>
                    </a:p>
                  </a:txBody>
                  <a:tcPr marL="36003" marR="36003"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rgbClr val="FF0000"/>
                          </a:solidFill>
                          <a:effectLst/>
                          <a:latin typeface="Arial" panose="020B0604020202020204" pitchFamily="34" charset="0"/>
                        </a:rPr>
                        <a:t>TR NOT sent for approval,</a:t>
                      </a:r>
                      <a:endParaRPr lang="en-GB" sz="1100" b="0" i="0" u="none" strike="noStrike" dirty="0">
                        <a:solidFill>
                          <a:srgbClr val="FF0000"/>
                        </a:solidFill>
                        <a:effectLst/>
                        <a:latin typeface="Arial" panose="020B0604020202020204" pitchFamily="34" charset="0"/>
                      </a:endParaRPr>
                    </a:p>
                    <a:p>
                      <a:pPr algn="ctr" fontAlgn="ctr"/>
                      <a:r>
                        <a:rPr lang="en-GB" sz="1100" b="0" i="0" u="none" strike="noStrike" dirty="0">
                          <a:solidFill>
                            <a:srgbClr val="FF0000"/>
                          </a:solidFill>
                          <a:effectLst/>
                          <a:latin typeface="Arial" panose="020B0604020202020204" pitchFamily="34" charset="0"/>
                        </a:rPr>
                        <a:t>normative WID not approved yet</a:t>
                      </a:r>
                    </a:p>
                  </a:txBody>
                  <a:tcPr marL="9525" marR="9525" marT="9519" marB="0" anchor="ctr"/>
                </a:tc>
                <a:extLst>
                  <a:ext uri="{0D108BD9-81ED-4DB2-BD59-A6C34878D82A}">
                    <a16:rowId xmlns:a16="http://schemas.microsoft.com/office/drawing/2014/main" val="88478052"/>
                  </a:ext>
                </a:extLst>
              </a:tr>
              <a:tr h="334639">
                <a:tc>
                  <a:txBody>
                    <a:bodyPr/>
                    <a:lstStyle/>
                    <a:p>
                      <a:pPr algn="ctr" fontAlgn="t"/>
                      <a:r>
                        <a:rPr lang="en-GB" sz="1100" b="0" i="0" u="none" strike="noStrike">
                          <a:solidFill>
                            <a:srgbClr val="000000"/>
                          </a:solidFill>
                          <a:effectLst/>
                          <a:latin typeface="Arial" panose="020B0604020202020204" pitchFamily="34" charset="0"/>
                        </a:rPr>
                        <a:t>950005</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Localized Mobile Metaverse Services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FS_Metaverse</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03/03/2023</a:t>
                      </a:r>
                    </a:p>
                  </a:txBody>
                  <a:tcPr marL="9525" marR="9525" marT="9525" marB="0" anchor="ctr"/>
                </a:tc>
                <a:tc>
                  <a:txBody>
                    <a:bodyPr/>
                    <a:lstStyle/>
                    <a:p>
                      <a:pPr algn="ctr" fontAlgn="t"/>
                      <a:r>
                        <a:rPr lang="en-GB" sz="1100" b="0" i="0" u="none" strike="noStrike">
                          <a:solidFill>
                            <a:srgbClr val="000000"/>
                          </a:solidFill>
                          <a:effectLst/>
                          <a:latin typeface="Arial" panose="020B0604020202020204" pitchFamily="34" charset="0"/>
                        </a:rPr>
                        <a:t>75%</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4"/>
                        </a:rPr>
                        <a:t>SP-220353</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TR 22.856 for approval</a:t>
                      </a:r>
                    </a:p>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3013913635"/>
                  </a:ext>
                </a:extLst>
              </a:tr>
              <a:tr h="304800">
                <a:tc>
                  <a:txBody>
                    <a:bodyPr/>
                    <a:lstStyle/>
                    <a:p>
                      <a:pPr algn="ctr" fontAlgn="t"/>
                      <a:r>
                        <a:rPr lang="en-GB" sz="1100" b="0" i="0" u="none" strike="noStrike" dirty="0">
                          <a:solidFill>
                            <a:srgbClr val="000000"/>
                          </a:solidFill>
                          <a:effectLst/>
                          <a:latin typeface="Arial" panose="020B0604020202020204" pitchFamily="34" charset="0"/>
                        </a:rPr>
                        <a:t>1000028</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Localized Mobile Metaverse Services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Metaverse</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SP-230509</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NEW</a:t>
                      </a:r>
                    </a:p>
                  </a:txBody>
                  <a:tcPr marL="9525" marR="9525" marT="9519" marB="0" anchor="ctr"/>
                </a:tc>
                <a:extLst>
                  <a:ext uri="{0D108BD9-81ED-4DB2-BD59-A6C34878D82A}">
                    <a16:rowId xmlns:a16="http://schemas.microsoft.com/office/drawing/2014/main" val="3122388885"/>
                  </a:ext>
                </a:extLst>
              </a:tr>
              <a:tr h="334639">
                <a:tc>
                  <a:txBody>
                    <a:bodyPr/>
                    <a:lstStyle/>
                    <a:p>
                      <a:pPr algn="ctr" fontAlgn="t"/>
                      <a:r>
                        <a:rPr lang="en-GB" sz="1100" b="0" i="0" u="none" strike="noStrike">
                          <a:solidFill>
                            <a:srgbClr val="000000"/>
                          </a:solidFill>
                          <a:effectLst/>
                          <a:latin typeface="Arial" panose="020B0604020202020204" pitchFamily="34" charset="0"/>
                        </a:rPr>
                        <a:t>950006</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Network Sharing Aspects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FS_NetShare</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03/03/2023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80%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5"/>
                        </a:rPr>
                        <a:t>SP-220087</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95%</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TR 22.851 for approval </a:t>
                      </a:r>
                    </a:p>
                    <a:p>
                      <a:pPr algn="ctr" fontAlgn="ctr"/>
                      <a:endParaRPr lang="en-GB" sz="1100" b="0" i="0" u="none" strike="noStrike" kern="1200" dirty="0">
                        <a:solidFill>
                          <a:srgbClr val="FF0000"/>
                        </a:solidFill>
                        <a:effectLst/>
                        <a:latin typeface="Arial" panose="020B0604020202020204" pitchFamily="34" charset="0"/>
                        <a:ea typeface="+mn-ea"/>
                        <a:cs typeface="+mn-cs"/>
                      </a:endParaRPr>
                    </a:p>
                  </a:txBody>
                  <a:tcPr marL="9525" marR="9525" marT="9519" marB="0" anchor="ctr"/>
                </a:tc>
                <a:extLst>
                  <a:ext uri="{0D108BD9-81ED-4DB2-BD59-A6C34878D82A}">
                    <a16:rowId xmlns:a16="http://schemas.microsoft.com/office/drawing/2014/main" val="1470653309"/>
                  </a:ext>
                </a:extLst>
              </a:tr>
              <a:tr h="304800">
                <a:tc>
                  <a:txBody>
                    <a:bodyPr/>
                    <a:lstStyle/>
                    <a:p>
                      <a:pPr algn="ctr" fontAlgn="t"/>
                      <a:r>
                        <a:rPr lang="en-GB" sz="1100" b="0" i="0" u="none" strike="noStrike" dirty="0">
                          <a:solidFill>
                            <a:srgbClr val="000000"/>
                          </a:solidFill>
                          <a:effectLst/>
                          <a:latin typeface="Arial" panose="020B0604020202020204" pitchFamily="34" charset="0"/>
                        </a:rPr>
                        <a:t>1000029</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Network Sharing Aspects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NetShare</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SP-230511</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35%</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a:t>
                      </a:r>
                    </a:p>
                  </a:txBody>
                  <a:tcPr marL="9525" marR="9525" marT="9519" marB="0" anchor="ctr"/>
                </a:tc>
                <a:extLst>
                  <a:ext uri="{0D108BD9-81ED-4DB2-BD59-A6C34878D82A}">
                    <a16:rowId xmlns:a16="http://schemas.microsoft.com/office/drawing/2014/main" val="3227948534"/>
                  </a:ext>
                </a:extLst>
              </a:tr>
              <a:tr h="334639">
                <a:tc>
                  <a:txBody>
                    <a:bodyPr/>
                    <a:lstStyle/>
                    <a:p>
                      <a:pPr algn="ctr" fontAlgn="t"/>
                      <a:r>
                        <a:rPr lang="en-GB" sz="1100" b="0" i="0" u="none" strike="noStrike">
                          <a:solidFill>
                            <a:srgbClr val="000000"/>
                          </a:solidFill>
                          <a:effectLst/>
                          <a:latin typeface="Arial" panose="020B0604020202020204" pitchFamily="34" charset="0"/>
                        </a:rPr>
                        <a:t>950007</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FRMCS Phase 5</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FS_FRMCS_Ph5</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09/09/2023</a:t>
                      </a:r>
                    </a:p>
                  </a:txBody>
                  <a:tcPr marL="9525" marR="9525" marT="9525" marB="0" anchor="ctr"/>
                </a:tc>
                <a:tc>
                  <a:txBody>
                    <a:bodyPr/>
                    <a:lstStyle/>
                    <a:p>
                      <a:pPr algn="ctr" fontAlgn="t"/>
                      <a:r>
                        <a:rPr lang="en-GB" sz="11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6"/>
                        </a:rPr>
                        <a:t>SP-220437</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80%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 target:: Dec. 2023 </a:t>
                      </a:r>
                    </a:p>
                    <a:p>
                      <a:pPr algn="ctr" fontAlgn="ctr"/>
                      <a:endParaRPr lang="en-GB" sz="1100" b="0" i="0" u="none" strike="noStrike" kern="1200" dirty="0">
                        <a:solidFill>
                          <a:srgbClr val="FF0000"/>
                        </a:solidFill>
                        <a:effectLst/>
                        <a:latin typeface="Arial" panose="020B0604020202020204" pitchFamily="34" charset="0"/>
                        <a:ea typeface="+mn-ea"/>
                        <a:cs typeface="+mn-cs"/>
                      </a:endParaRPr>
                    </a:p>
                  </a:txBody>
                  <a:tcPr marL="9525" marR="9525" marT="9519" marB="0" anchor="ctr"/>
                </a:tc>
                <a:extLst>
                  <a:ext uri="{0D108BD9-81ED-4DB2-BD59-A6C34878D82A}">
                    <a16:rowId xmlns:a16="http://schemas.microsoft.com/office/drawing/2014/main" val="1141520554"/>
                  </a:ext>
                </a:extLst>
              </a:tr>
              <a:tr h="304800">
                <a:tc>
                  <a:txBody>
                    <a:bodyPr/>
                    <a:lstStyle/>
                    <a:p>
                      <a:pPr algn="ctr" fontAlgn="t"/>
                      <a:r>
                        <a:rPr lang="en-GB" sz="1100" b="0" i="0" u="none" strike="noStrike" dirty="0">
                          <a:solidFill>
                            <a:srgbClr val="000000"/>
                          </a:solidFill>
                          <a:effectLst/>
                          <a:latin typeface="Arial" panose="020B0604020202020204" pitchFamily="34" charset="0"/>
                        </a:rPr>
                        <a:t>1000031</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FRMCS Phase 5</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FRMCS_Ph5</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SP-230512</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a:t>
                      </a:r>
                    </a:p>
                  </a:txBody>
                  <a:tcPr marL="9525" marR="9525" marT="9519" marB="0" anchor="ctr"/>
                </a:tc>
                <a:extLst>
                  <a:ext uri="{0D108BD9-81ED-4DB2-BD59-A6C34878D82A}">
                    <a16:rowId xmlns:a16="http://schemas.microsoft.com/office/drawing/2014/main" val="1076582930"/>
                  </a:ext>
                </a:extLst>
              </a:tr>
              <a:tr h="304800">
                <a:tc>
                  <a:txBody>
                    <a:bodyPr/>
                    <a:lstStyle/>
                    <a:p>
                      <a:pPr algn="ctr" fontAlgn="t"/>
                      <a:r>
                        <a:rPr lang="en-GB" sz="1100" b="0" i="0" u="none" strike="noStrike">
                          <a:solidFill>
                            <a:srgbClr val="000000"/>
                          </a:solidFill>
                          <a:effectLst/>
                          <a:latin typeface="Arial" panose="020B0604020202020204" pitchFamily="34" charset="0"/>
                        </a:rPr>
                        <a:t>950008</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AI/ML Model Transfer Phase2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FS_AIML_MT_Ph2</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75%</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7"/>
                        </a:rPr>
                        <a:t>SP-220439</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95%</a:t>
                      </a:r>
                    </a:p>
                  </a:txBody>
                  <a:tcPr marL="36003" marR="36003" marT="0" marB="0" anchor="ctr"/>
                </a:tc>
                <a:tc>
                  <a:txBody>
                    <a:bodyPr/>
                    <a:lstStyle/>
                    <a:p>
                      <a:pPr algn="ctr" fontAlgn="ctr"/>
                      <a:r>
                        <a:rPr lang="en-US" altLang="zh-CN" sz="1100" b="0" i="0" u="none" strike="noStrike" kern="1200" dirty="0">
                          <a:solidFill>
                            <a:srgbClr val="FF0000"/>
                          </a:solidFill>
                          <a:effectLst/>
                          <a:latin typeface="Arial" panose="020B0604020202020204" pitchFamily="34" charset="0"/>
                          <a:ea typeface="+mn-ea"/>
                          <a:cs typeface="+mn-cs"/>
                        </a:rPr>
                        <a:t>TR 22.876 for approval</a:t>
                      </a:r>
                      <a:endParaRPr lang="en-GB" sz="1100" b="0" i="0" u="none" strike="noStrike" kern="1200" dirty="0">
                        <a:solidFill>
                          <a:srgbClr val="FF0000"/>
                        </a:solidFill>
                        <a:effectLst/>
                        <a:latin typeface="Arial" panose="020B0604020202020204" pitchFamily="34" charset="0"/>
                        <a:ea typeface="+mn-ea"/>
                        <a:cs typeface="+mn-cs"/>
                      </a:endParaRPr>
                    </a:p>
                  </a:txBody>
                  <a:tcPr marL="9525" marR="9525" marT="9519" marB="0" anchor="ctr"/>
                </a:tc>
                <a:extLst>
                  <a:ext uri="{0D108BD9-81ED-4DB2-BD59-A6C34878D82A}">
                    <a16:rowId xmlns:a16="http://schemas.microsoft.com/office/drawing/2014/main" val="36651586"/>
                  </a:ext>
                </a:extLst>
              </a:tr>
              <a:tr h="304800">
                <a:tc>
                  <a:txBody>
                    <a:bodyPr/>
                    <a:lstStyle/>
                    <a:p>
                      <a:pPr algn="ctr" fontAlgn="t"/>
                      <a:r>
                        <a:rPr lang="en-GB" sz="1100" b="0" i="0" u="none" strike="noStrike" dirty="0">
                          <a:solidFill>
                            <a:srgbClr val="000000"/>
                          </a:solidFill>
                          <a:effectLst/>
                          <a:latin typeface="Arial" panose="020B0604020202020204" pitchFamily="34" charset="0"/>
                        </a:rPr>
                        <a:t>1000030</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AI/ML Model Transfer Phase2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AIML_MT_Ph2</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SP-230514</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a:t>
                      </a:r>
                    </a:p>
                  </a:txBody>
                  <a:tcPr marL="9525" marR="9525" marT="9519" marB="0" anchor="ctr"/>
                </a:tc>
                <a:extLst>
                  <a:ext uri="{0D108BD9-81ED-4DB2-BD59-A6C34878D82A}">
                    <a16:rowId xmlns:a16="http://schemas.microsoft.com/office/drawing/2014/main" val="2295662443"/>
                  </a:ext>
                </a:extLst>
              </a:tr>
              <a:tr h="304800">
                <a:tc>
                  <a:txBody>
                    <a:bodyPr/>
                    <a:lstStyle/>
                    <a:p>
                      <a:pPr algn="ctr" fontAlgn="t"/>
                      <a:r>
                        <a:rPr lang="en-GB" sz="1100" b="0" i="0" u="none" strike="noStrike">
                          <a:solidFill>
                            <a:srgbClr val="000000"/>
                          </a:solidFill>
                          <a:effectLst/>
                          <a:latin typeface="Arial" panose="020B0604020202020204" pitchFamily="34" charset="0"/>
                        </a:rPr>
                        <a:t>960016</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satellite access - Phase 3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FS_5GSAT_Ph3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a:solidFill>
                            <a:srgbClr val="000000"/>
                          </a:solidFill>
                          <a:effectLst/>
                          <a:latin typeface="Arial" panose="020B0604020202020204" pitchFamily="34" charset="0"/>
                        </a:rPr>
                        <a:t>80%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8"/>
                        </a:rPr>
                        <a:t>SP-220679</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90%</a:t>
                      </a:r>
                    </a:p>
                  </a:txBody>
                  <a:tcPr marL="36003" marR="36003" marT="0" marB="0" anchor="ctr"/>
                </a:tc>
                <a:tc>
                  <a:txBody>
                    <a:bodyPr/>
                    <a:lstStyle/>
                    <a:p>
                      <a:pPr algn="ctr" fontAlgn="ctr"/>
                      <a:r>
                        <a:rPr lang="en-US" altLang="en-US" sz="1100" b="0" i="0" u="none" strike="noStrike" kern="1200" dirty="0">
                          <a:solidFill>
                            <a:srgbClr val="FF0000"/>
                          </a:solidFill>
                          <a:effectLst/>
                          <a:latin typeface="Arial" panose="020B0604020202020204" pitchFamily="34" charset="0"/>
                          <a:ea typeface="+mn-ea"/>
                          <a:cs typeface="+mn-cs"/>
                        </a:rPr>
                        <a:t>TR 22.865 for approval </a:t>
                      </a:r>
                      <a:endParaRPr lang="en-GB" sz="1100" b="0" i="0" u="none" strike="noStrike" kern="1200" dirty="0">
                        <a:solidFill>
                          <a:srgbClr val="FF0000"/>
                        </a:solidFill>
                        <a:effectLst/>
                        <a:latin typeface="Arial" panose="020B0604020202020204" pitchFamily="34" charset="0"/>
                        <a:ea typeface="+mn-ea"/>
                        <a:cs typeface="+mn-cs"/>
                      </a:endParaRPr>
                    </a:p>
                  </a:txBody>
                  <a:tcPr marL="9525" marR="9525" marT="9519" marB="0" anchor="ctr"/>
                </a:tc>
                <a:extLst>
                  <a:ext uri="{0D108BD9-81ED-4DB2-BD59-A6C34878D82A}">
                    <a16:rowId xmlns:a16="http://schemas.microsoft.com/office/drawing/2014/main" val="3953066893"/>
                  </a:ext>
                </a:extLst>
              </a:tr>
              <a:tr h="304800">
                <a:tc>
                  <a:txBody>
                    <a:bodyPr/>
                    <a:lstStyle/>
                    <a:p>
                      <a:pPr algn="ctr" fontAlgn="t"/>
                      <a:r>
                        <a:rPr lang="en-GB" sz="1100" b="0" i="0" u="none" strike="noStrike" dirty="0">
                          <a:solidFill>
                            <a:srgbClr val="000000"/>
                          </a:solidFill>
                          <a:effectLst/>
                          <a:latin typeface="Arial" panose="020B0604020202020204" pitchFamily="34" charset="0"/>
                        </a:rPr>
                        <a:t>1000024</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Satellite access - Phase 3</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5GSAT_Ph3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SP-230516</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a:t>
                      </a:r>
                    </a:p>
                  </a:txBody>
                  <a:tcPr marL="9525" marR="9525" marT="9519" marB="0" anchor="ctr"/>
                </a:tc>
                <a:extLst>
                  <a:ext uri="{0D108BD9-81ED-4DB2-BD59-A6C34878D82A}">
                    <a16:rowId xmlns:a16="http://schemas.microsoft.com/office/drawing/2014/main" val="3713447174"/>
                  </a:ext>
                </a:extLst>
              </a:tr>
              <a:tr h="304800">
                <a:tc>
                  <a:txBody>
                    <a:bodyPr/>
                    <a:lstStyle/>
                    <a:p>
                      <a:pPr algn="ctr" fontAlgn="t"/>
                      <a:r>
                        <a:rPr lang="en-GB" sz="1100" b="0" i="0" u="none" strike="noStrike">
                          <a:solidFill>
                            <a:srgbClr val="000000"/>
                          </a:solidFill>
                          <a:effectLst/>
                          <a:latin typeface="Arial" panose="020B0604020202020204" pitchFamily="34" charset="0"/>
                        </a:rPr>
                        <a:t>960017</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UAV Phase 3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FS_UAV_Ph3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a:solidFill>
                            <a:srgbClr val="000000"/>
                          </a:solidFill>
                          <a:effectLst/>
                          <a:latin typeface="Arial" panose="020B0604020202020204" pitchFamily="34" charset="0"/>
                        </a:rPr>
                        <a:t>65%</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9"/>
                        </a:rPr>
                        <a:t>SP-220954</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95%</a:t>
                      </a:r>
                    </a:p>
                  </a:txBody>
                  <a:tcPr marL="36003" marR="36003" marT="0" marB="0" anchor="ctr"/>
                </a:tc>
                <a:tc>
                  <a:txBody>
                    <a:bodyPr/>
                    <a:lstStyle/>
                    <a:p>
                      <a:pPr algn="ctr" fontAlgn="ctr"/>
                      <a:r>
                        <a:rPr lang="en-US" altLang="en-US" sz="1100" b="0" i="0" u="none" strike="noStrike" kern="1200" dirty="0">
                          <a:solidFill>
                            <a:srgbClr val="FF0000"/>
                          </a:solidFill>
                          <a:effectLst/>
                          <a:latin typeface="Arial" panose="020B0604020202020204" pitchFamily="34" charset="0"/>
                          <a:ea typeface="+mn-ea"/>
                          <a:cs typeface="+mn-cs"/>
                        </a:rPr>
                        <a:t>TR 22.843 for approval </a:t>
                      </a:r>
                      <a:endParaRPr lang="en-GB" sz="1100" b="0" i="0" u="none" strike="noStrike" kern="1200" dirty="0">
                        <a:solidFill>
                          <a:srgbClr val="FF0000"/>
                        </a:solidFill>
                        <a:effectLst/>
                        <a:latin typeface="Arial" panose="020B0604020202020204" pitchFamily="34" charset="0"/>
                        <a:ea typeface="+mn-ea"/>
                        <a:cs typeface="+mn-cs"/>
                      </a:endParaRPr>
                    </a:p>
                  </a:txBody>
                  <a:tcPr marL="9525" marR="9525" marT="9519" marB="0" anchor="ctr"/>
                </a:tc>
                <a:extLst>
                  <a:ext uri="{0D108BD9-81ED-4DB2-BD59-A6C34878D82A}">
                    <a16:rowId xmlns:a16="http://schemas.microsoft.com/office/drawing/2014/main" val="4039208724"/>
                  </a:ext>
                </a:extLst>
              </a:tr>
              <a:tr h="304800">
                <a:tc>
                  <a:txBody>
                    <a:bodyPr/>
                    <a:lstStyle/>
                    <a:p>
                      <a:pPr algn="ctr" fontAlgn="t"/>
                      <a:r>
                        <a:rPr lang="en-GB" sz="1100" b="0" i="0" u="none" strike="noStrike" dirty="0">
                          <a:solidFill>
                            <a:srgbClr val="000000"/>
                          </a:solidFill>
                          <a:effectLst/>
                          <a:latin typeface="Arial" panose="020B0604020202020204" pitchFamily="34" charset="0"/>
                        </a:rPr>
                        <a:t>1000032</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UAV Phase 3</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UAV_Ph3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SP-230518</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a:t>
                      </a:r>
                    </a:p>
                  </a:txBody>
                  <a:tcPr marL="9525" marR="9525" marT="9519" marB="0" anchor="ctr"/>
                </a:tc>
                <a:extLst>
                  <a:ext uri="{0D108BD9-81ED-4DB2-BD59-A6C34878D82A}">
                    <a16:rowId xmlns:a16="http://schemas.microsoft.com/office/drawing/2014/main" val="2695237374"/>
                  </a:ext>
                </a:extLst>
              </a:tr>
              <a:tr h="487680">
                <a:tc>
                  <a:txBody>
                    <a:bodyPr/>
                    <a:lstStyle/>
                    <a:p>
                      <a:pPr algn="ctr" fontAlgn="t"/>
                      <a:r>
                        <a:rPr lang="en-GB" sz="1100" b="0" i="0" u="none" strike="noStrike">
                          <a:solidFill>
                            <a:srgbClr val="000000"/>
                          </a:solidFill>
                          <a:effectLst/>
                          <a:latin typeface="Arial" panose="020B0604020202020204" pitchFamily="34" charset="0"/>
                        </a:rPr>
                        <a:t>960018</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Upper layer traffic steering, switching and split over dual 3GPP access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FS_DualSteer</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75%</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10"/>
                        </a:rPr>
                        <a:t>SP-220445</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Normative WID not approved yet</a:t>
                      </a:r>
                    </a:p>
                  </a:txBody>
                  <a:tcPr marL="9525" marR="9525" marT="9519" marB="0" anchor="ctr"/>
                </a:tc>
                <a:extLst>
                  <a:ext uri="{0D108BD9-81ED-4DB2-BD59-A6C34878D82A}">
                    <a16:rowId xmlns:a16="http://schemas.microsoft.com/office/drawing/2014/main" val="2378584249"/>
                  </a:ext>
                </a:extLst>
              </a:tr>
            </a:tbl>
          </a:graphicData>
        </a:graphic>
      </p:graphicFrame>
      <p:sp>
        <p:nvSpPr>
          <p:cNvPr id="6" name="TextBox 5">
            <a:extLst>
              <a:ext uri="{FF2B5EF4-FFF2-40B4-BE49-F238E27FC236}">
                <a16:creationId xmlns:a16="http://schemas.microsoft.com/office/drawing/2014/main" id="{6C2EB858-05B9-48D3-B8A2-482E7A8A8E0F}"/>
              </a:ext>
            </a:extLst>
          </p:cNvPr>
          <p:cNvSpPr txBox="1"/>
          <p:nvPr/>
        </p:nvSpPr>
        <p:spPr>
          <a:xfrm>
            <a:off x="147310" y="435046"/>
            <a:ext cx="6506589" cy="769441"/>
          </a:xfrm>
          <a:prstGeom prst="rect">
            <a:avLst/>
          </a:prstGeom>
          <a:noFill/>
        </p:spPr>
        <p:txBody>
          <a:bodyPr wrap="none" rtlCol="0">
            <a:spAutoFit/>
          </a:bodyPr>
          <a:lstStyle/>
          <a:p>
            <a:r>
              <a:rPr lang="en-GB" sz="4400" b="1" dirty="0">
                <a:solidFill>
                  <a:srgbClr val="FF0000"/>
                </a:solidFill>
              </a:rPr>
              <a:t>SA1 Work Plan Rel-19 (1/3)</a:t>
            </a:r>
          </a:p>
        </p:txBody>
      </p:sp>
    </p:spTree>
    <p:extLst>
      <p:ext uri="{BB962C8B-B14F-4D97-AF65-F5344CB8AC3E}">
        <p14:creationId xmlns:p14="http://schemas.microsoft.com/office/powerpoint/2010/main" val="410938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D565EA47-4EB6-4B37-8B0C-624AA1A870F3}"/>
              </a:ext>
            </a:extLst>
          </p:cNvPr>
          <p:cNvGraphicFramePr>
            <a:graphicFrameLocks noGrp="1"/>
          </p:cNvGraphicFramePr>
          <p:nvPr/>
        </p:nvGraphicFramePr>
        <p:xfrm>
          <a:off x="248593" y="1323621"/>
          <a:ext cx="11533304" cy="4532120"/>
        </p:xfrm>
        <a:graphic>
          <a:graphicData uri="http://schemas.openxmlformats.org/drawingml/2006/table">
            <a:tbl>
              <a:tblPr firstRow="1" firstCol="1" bandRow="1">
                <a:tableStyleId>{F5AB1C69-6EDB-4FF4-983F-18BD219EF322}</a:tableStyleId>
              </a:tblPr>
              <a:tblGrid>
                <a:gridCol w="724821">
                  <a:extLst>
                    <a:ext uri="{9D8B030D-6E8A-4147-A177-3AD203B41FA5}">
                      <a16:colId xmlns:a16="http://schemas.microsoft.com/office/drawing/2014/main" val="20000"/>
                    </a:ext>
                  </a:extLst>
                </a:gridCol>
                <a:gridCol w="4360073">
                  <a:extLst>
                    <a:ext uri="{9D8B030D-6E8A-4147-A177-3AD203B41FA5}">
                      <a16:colId xmlns:a16="http://schemas.microsoft.com/office/drawing/2014/main" val="20001"/>
                    </a:ext>
                  </a:extLst>
                </a:gridCol>
                <a:gridCol w="1252807">
                  <a:extLst>
                    <a:ext uri="{9D8B030D-6E8A-4147-A177-3AD203B41FA5}">
                      <a16:colId xmlns:a16="http://schemas.microsoft.com/office/drawing/2014/main" val="20002"/>
                    </a:ext>
                  </a:extLst>
                </a:gridCol>
                <a:gridCol w="923008">
                  <a:extLst>
                    <a:ext uri="{9D8B030D-6E8A-4147-A177-3AD203B41FA5}">
                      <a16:colId xmlns:a16="http://schemas.microsoft.com/office/drawing/2014/main" val="20003"/>
                    </a:ext>
                  </a:extLst>
                </a:gridCol>
                <a:gridCol w="630971">
                  <a:extLst>
                    <a:ext uri="{9D8B030D-6E8A-4147-A177-3AD203B41FA5}">
                      <a16:colId xmlns:a16="http://schemas.microsoft.com/office/drawing/2014/main" val="20004"/>
                    </a:ext>
                  </a:extLst>
                </a:gridCol>
                <a:gridCol w="735420">
                  <a:extLst>
                    <a:ext uri="{9D8B030D-6E8A-4147-A177-3AD203B41FA5}">
                      <a16:colId xmlns:a16="http://schemas.microsoft.com/office/drawing/2014/main" val="20005"/>
                    </a:ext>
                  </a:extLst>
                </a:gridCol>
                <a:gridCol w="735420">
                  <a:extLst>
                    <a:ext uri="{9D8B030D-6E8A-4147-A177-3AD203B41FA5}">
                      <a16:colId xmlns:a16="http://schemas.microsoft.com/office/drawing/2014/main" val="20006"/>
                    </a:ext>
                  </a:extLst>
                </a:gridCol>
                <a:gridCol w="2170784">
                  <a:extLst>
                    <a:ext uri="{9D8B030D-6E8A-4147-A177-3AD203B41FA5}">
                      <a16:colId xmlns:a16="http://schemas.microsoft.com/office/drawing/2014/main" val="20007"/>
                    </a:ext>
                  </a:extLst>
                </a:gridCol>
              </a:tblGrid>
              <a:tr h="266825">
                <a:tc>
                  <a:txBody>
                    <a:bodyPr/>
                    <a:lstStyle/>
                    <a:p>
                      <a:pPr algn="ctr">
                        <a:lnSpc>
                          <a:spcPct val="107000"/>
                        </a:lnSpc>
                        <a:spcAft>
                          <a:spcPts val="800"/>
                        </a:spcAft>
                      </a:pPr>
                      <a:r>
                        <a:rPr lang="en-GB" sz="1400" dirty="0"/>
                        <a:t>UID</a:t>
                      </a:r>
                    </a:p>
                  </a:txBody>
                  <a:tcPr marL="36003" marR="36003" marT="0" marB="0" anchor="ctr"/>
                </a:tc>
                <a:tc>
                  <a:txBody>
                    <a:bodyPr/>
                    <a:lstStyle/>
                    <a:p>
                      <a:pPr algn="ctr">
                        <a:lnSpc>
                          <a:spcPct val="107000"/>
                        </a:lnSpc>
                        <a:spcAft>
                          <a:spcPts val="800"/>
                        </a:spcAft>
                      </a:pPr>
                      <a:r>
                        <a:rPr lang="en-GB" sz="1400" dirty="0"/>
                        <a:t>Name</a:t>
                      </a:r>
                    </a:p>
                  </a:txBody>
                  <a:tcPr marL="36003" marR="36003" marT="0" marB="0" anchor="ctr"/>
                </a:tc>
                <a:tc>
                  <a:txBody>
                    <a:bodyPr/>
                    <a:lstStyle/>
                    <a:p>
                      <a:pPr algn="ctr">
                        <a:lnSpc>
                          <a:spcPct val="107000"/>
                        </a:lnSpc>
                        <a:spcAft>
                          <a:spcPts val="800"/>
                        </a:spcAft>
                      </a:pPr>
                      <a:r>
                        <a:rPr lang="en-GB" sz="1400" dirty="0"/>
                        <a:t>Acronym</a:t>
                      </a:r>
                    </a:p>
                  </a:txBody>
                  <a:tcPr marL="36003" marR="36003" marT="0" marB="0" anchor="ctr"/>
                </a:tc>
                <a:tc>
                  <a:txBody>
                    <a:bodyPr/>
                    <a:lstStyle/>
                    <a:p>
                      <a:pPr algn="ctr">
                        <a:lnSpc>
                          <a:spcPct val="107000"/>
                        </a:lnSpc>
                        <a:spcAft>
                          <a:spcPts val="800"/>
                        </a:spcAft>
                      </a:pPr>
                      <a:r>
                        <a:rPr lang="en-GB" sz="1400" dirty="0"/>
                        <a:t>Target </a:t>
                      </a:r>
                    </a:p>
                  </a:txBody>
                  <a:tcPr marL="36003" marR="36003" marT="0" marB="0" anchor="ctr"/>
                </a:tc>
                <a:tc>
                  <a:txBody>
                    <a:bodyPr/>
                    <a:lstStyle/>
                    <a:p>
                      <a:pPr algn="ctr">
                        <a:lnSpc>
                          <a:spcPct val="107000"/>
                        </a:lnSpc>
                        <a:spcAft>
                          <a:spcPts val="800"/>
                        </a:spcAft>
                      </a:pPr>
                      <a:r>
                        <a:rPr lang="en-GB" sz="1400" dirty="0"/>
                        <a:t>Old %</a:t>
                      </a:r>
                    </a:p>
                  </a:txBody>
                  <a:tcPr marL="36003" marR="36003" marT="0" marB="0" anchor="ctr"/>
                </a:tc>
                <a:tc>
                  <a:txBody>
                    <a:bodyPr/>
                    <a:lstStyle/>
                    <a:p>
                      <a:pPr algn="ctr">
                        <a:lnSpc>
                          <a:spcPct val="107000"/>
                        </a:lnSpc>
                        <a:spcAft>
                          <a:spcPts val="800"/>
                        </a:spcAft>
                      </a:pPr>
                      <a:r>
                        <a:rPr lang="en-GB" sz="1400" b="1" kern="1200" dirty="0">
                          <a:solidFill>
                            <a:schemeClr val="lt1"/>
                          </a:solidFill>
                          <a:latin typeface="+mn-lt"/>
                          <a:ea typeface="+mn-ea"/>
                          <a:cs typeface="+mn-cs"/>
                        </a:rPr>
                        <a:t>WID</a:t>
                      </a:r>
                      <a:endParaRPr lang="en-GB" sz="1400" dirty="0">
                        <a:solidFill>
                          <a:srgbClr val="FF0000"/>
                        </a:solidFill>
                      </a:endParaRPr>
                    </a:p>
                  </a:txBody>
                  <a:tcPr marL="36003" marR="36003" marT="0" marB="0" anchor="ctr"/>
                </a:tc>
                <a:tc>
                  <a:txBody>
                    <a:bodyPr/>
                    <a:lstStyle/>
                    <a:p>
                      <a:pPr algn="ctr">
                        <a:lnSpc>
                          <a:spcPct val="107000"/>
                        </a:lnSpc>
                        <a:spcAft>
                          <a:spcPts val="800"/>
                        </a:spcAft>
                      </a:pPr>
                      <a:r>
                        <a:rPr lang="en-GB" sz="1400" dirty="0">
                          <a:solidFill>
                            <a:srgbClr val="FF0000"/>
                          </a:solidFill>
                        </a:rPr>
                        <a:t>New %</a:t>
                      </a:r>
                      <a:endParaRPr lang="en-GB" sz="1400" b="1" kern="1200" dirty="0">
                        <a:solidFill>
                          <a:schemeClr val="lt1"/>
                        </a:solidFill>
                        <a:latin typeface="+mn-lt"/>
                        <a:ea typeface="+mn-ea"/>
                        <a:cs typeface="+mn-cs"/>
                      </a:endParaRPr>
                    </a:p>
                  </a:txBody>
                  <a:tcPr marL="36003" marR="36003" marT="0" marB="0" anchor="ctr"/>
                </a:tc>
                <a:tc>
                  <a:txBody>
                    <a:bodyPr/>
                    <a:lstStyle/>
                    <a:p>
                      <a:pPr algn="ctr">
                        <a:lnSpc>
                          <a:spcPct val="107000"/>
                        </a:lnSpc>
                        <a:spcAft>
                          <a:spcPts val="800"/>
                        </a:spcAft>
                      </a:pPr>
                      <a:r>
                        <a:rPr lang="en-GB" sz="1400" dirty="0">
                          <a:solidFill>
                            <a:srgbClr val="FF0000"/>
                          </a:solidFill>
                        </a:rPr>
                        <a:t>Change or comment</a:t>
                      </a:r>
                    </a:p>
                  </a:txBody>
                  <a:tcPr marL="36003" marR="36003" marT="0" marB="0" anchor="ctr"/>
                </a:tc>
                <a:extLst>
                  <a:ext uri="{0D108BD9-81ED-4DB2-BD59-A6C34878D82A}">
                    <a16:rowId xmlns:a16="http://schemas.microsoft.com/office/drawing/2014/main" val="10000"/>
                  </a:ext>
                </a:extLst>
              </a:tr>
              <a:tr h="304800">
                <a:tc>
                  <a:txBody>
                    <a:bodyPr/>
                    <a:lstStyle/>
                    <a:p>
                      <a:pPr algn="ctr" fontAlgn="t"/>
                      <a:r>
                        <a:rPr lang="en-GB" sz="1100" b="0" i="0" u="none" strike="noStrike" dirty="0">
                          <a:solidFill>
                            <a:srgbClr val="000000"/>
                          </a:solidFill>
                          <a:effectLst/>
                          <a:latin typeface="Arial" panose="020B0604020202020204" pitchFamily="34" charset="0"/>
                        </a:rPr>
                        <a:t>960019</a:t>
                      </a:r>
                    </a:p>
                  </a:txBody>
                  <a:tcPr marL="9525" marR="9525" marT="9525" marB="0" anchor="ctr"/>
                </a:tc>
                <a:tc>
                  <a:txBody>
                    <a:bodyPr/>
                    <a:lstStyle/>
                    <a:p>
                      <a:pPr algn="l" fontAlgn="t"/>
                      <a:r>
                        <a:rPr lang="en-GB" sz="1200" b="1" i="0" u="none" strike="noStrike" kern="1200" dirty="0">
                          <a:solidFill>
                            <a:srgbClr val="0000FF"/>
                          </a:solidFill>
                          <a:effectLst/>
                          <a:latin typeface="Arial" panose="020B0604020202020204" pitchFamily="34" charset="0"/>
                          <a:ea typeface="+mn-ea"/>
                          <a:cs typeface="+mn-cs"/>
                        </a:rPr>
                        <a:t>Study on Energy Efficiency as service criteria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FS_EnergyServ</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a:solidFill>
                            <a:srgbClr val="000000"/>
                          </a:solidFill>
                          <a:effectLst/>
                          <a:latin typeface="Arial" panose="020B0604020202020204" pitchFamily="34" charset="0"/>
                        </a:rPr>
                        <a:t>70%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2"/>
                        </a:rPr>
                        <a:t>SP-230235</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90%</a:t>
                      </a:r>
                    </a:p>
                  </a:txBody>
                  <a:tcPr marL="36003" marR="36003" marT="0" marB="0" anchor="ctr"/>
                </a:tc>
                <a:tc>
                  <a:txBody>
                    <a:bodyPr/>
                    <a:lstStyle/>
                    <a:p>
                      <a:pPr algn="ctr" fontAlgn="ctr"/>
                      <a:r>
                        <a:rPr lang="en-US" altLang="en-US" sz="1100" b="0" i="0" u="none" strike="noStrike" kern="1200" dirty="0">
                          <a:solidFill>
                            <a:srgbClr val="FF0000"/>
                          </a:solidFill>
                          <a:effectLst/>
                          <a:latin typeface="Arial" panose="020B0604020202020204" pitchFamily="34" charset="0"/>
                          <a:ea typeface="+mn-ea"/>
                          <a:cs typeface="+mn-cs"/>
                        </a:rPr>
                        <a:t>TR 22.882 for approval </a:t>
                      </a:r>
                      <a:endParaRPr lang="en-GB" sz="1100" b="0" i="0" u="none" strike="noStrike" kern="1200" dirty="0">
                        <a:solidFill>
                          <a:srgbClr val="FF0000"/>
                        </a:solidFill>
                        <a:effectLst/>
                        <a:latin typeface="Arial" panose="020B0604020202020204" pitchFamily="34" charset="0"/>
                        <a:ea typeface="+mn-ea"/>
                        <a:cs typeface="+mn-cs"/>
                      </a:endParaRPr>
                    </a:p>
                  </a:txBody>
                  <a:tcPr marL="9525" marR="9525" marT="9519" marB="0" anchor="ctr"/>
                </a:tc>
                <a:extLst>
                  <a:ext uri="{0D108BD9-81ED-4DB2-BD59-A6C34878D82A}">
                    <a16:rowId xmlns:a16="http://schemas.microsoft.com/office/drawing/2014/main" val="32227626"/>
                  </a:ext>
                </a:extLst>
              </a:tr>
              <a:tr h="304800">
                <a:tc>
                  <a:txBody>
                    <a:bodyPr/>
                    <a:lstStyle/>
                    <a:p>
                      <a:pPr algn="ctr" fontAlgn="t"/>
                      <a:r>
                        <a:rPr lang="en-GB" sz="1100" b="0" i="0" u="none" strike="noStrike" dirty="0">
                          <a:solidFill>
                            <a:srgbClr val="000000"/>
                          </a:solidFill>
                          <a:effectLst/>
                          <a:latin typeface="Arial" panose="020B0604020202020204" pitchFamily="34" charset="0"/>
                        </a:rPr>
                        <a:t>1000033</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Energy Efficiency as service criteria</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EnergyServ</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SP-230520</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0%</a:t>
                      </a:r>
                    </a:p>
                  </a:txBody>
                  <a:tcPr marL="36003" marR="36003" marT="0" marB="0" anchor="ctr"/>
                </a:tc>
                <a:tc>
                  <a:txBody>
                    <a:bodyPr/>
                    <a:lstStyle/>
                    <a:p>
                      <a:pPr algn="ctr" fontAlgn="ctr"/>
                      <a:r>
                        <a:rPr lang="en-GB" sz="1100" b="0" i="0" u="none" strike="noStrike" kern="1200" dirty="0">
                          <a:solidFill>
                            <a:srgbClr val="FF0000"/>
                          </a:solidFill>
                          <a:effectLst/>
                          <a:latin typeface="Arial" panose="020B0604020202020204" pitchFamily="34" charset="0"/>
                          <a:ea typeface="+mn-ea"/>
                          <a:cs typeface="+mn-cs"/>
                        </a:rPr>
                        <a:t>NEW</a:t>
                      </a:r>
                    </a:p>
                  </a:txBody>
                  <a:tcPr marL="9525" marR="9525" marT="9519" marB="0" anchor="ctr"/>
                </a:tc>
                <a:extLst>
                  <a:ext uri="{0D108BD9-81ED-4DB2-BD59-A6C34878D82A}">
                    <a16:rowId xmlns:a16="http://schemas.microsoft.com/office/drawing/2014/main" val="1020087295"/>
                  </a:ext>
                </a:extLst>
              </a:tr>
              <a:tr h="487680">
                <a:tc>
                  <a:txBody>
                    <a:bodyPr/>
                    <a:lstStyle/>
                    <a:p>
                      <a:pPr algn="ctr" fontAlgn="t"/>
                      <a:r>
                        <a:rPr lang="en-GB" sz="1200" b="0" i="0" u="none" strike="noStrike" dirty="0">
                          <a:solidFill>
                            <a:srgbClr val="000000"/>
                          </a:solidFill>
                          <a:effectLst/>
                          <a:latin typeface="Arial" panose="020B0604020202020204" pitchFamily="34" charset="0"/>
                        </a:rPr>
                        <a:t>960020</a:t>
                      </a:r>
                    </a:p>
                  </a:txBody>
                  <a:tcPr marL="60960" marR="60960" marT="60960" marB="6096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Study on Network of Service Robots with Ambient Intelligence </a:t>
                      </a:r>
                    </a:p>
                  </a:txBody>
                  <a:tcPr marL="60960" marR="60960" marT="60960" marB="6096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FS_SOBOT</a:t>
                      </a:r>
                    </a:p>
                  </a:txBody>
                  <a:tcPr marL="12700" marR="12700" marT="12700"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09/09/2023</a:t>
                      </a:r>
                    </a:p>
                  </a:txBody>
                  <a:tcPr marL="12700" marR="12700" marT="12700"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70%</a:t>
                      </a:r>
                    </a:p>
                  </a:txBody>
                  <a:tcPr marL="12700" marR="12700" marT="12700" marB="0" anchor="ctr"/>
                </a:tc>
                <a:tc>
                  <a:txBody>
                    <a:bodyPr/>
                    <a:lstStyle/>
                    <a:p>
                      <a:pPr algn="ctr" fontAlgn="t"/>
                      <a:r>
                        <a:rPr lang="en-GB" sz="1200" b="0" i="0" u="none" strike="noStrike" kern="1200" dirty="0">
                          <a:solidFill>
                            <a:srgbClr val="0563C1"/>
                          </a:solidFill>
                          <a:effectLst/>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SP-220447</a:t>
                      </a:r>
                      <a:endParaRPr lang="en-GB" sz="1200" b="0" i="0" u="none" strike="noStrike" kern="1200" dirty="0">
                        <a:solidFill>
                          <a:srgbClr val="0563C1"/>
                        </a:solidFill>
                        <a:effectLst/>
                        <a:latin typeface="Calibri" panose="020F0502020204030204" pitchFamily="34" charset="0"/>
                        <a:ea typeface="+mn-ea"/>
                        <a:cs typeface="+mn-cs"/>
                      </a:endParaRPr>
                    </a:p>
                  </a:txBody>
                  <a:tcPr marL="12700" marR="12700" marT="12700" marB="0" anchor="ctr"/>
                </a:tc>
                <a:tc>
                  <a:txBody>
                    <a:bodyPr/>
                    <a:lstStyle/>
                    <a:p>
                      <a:pPr algn="ctr">
                        <a:lnSpc>
                          <a:spcPct val="107000"/>
                        </a:lnSpc>
                        <a:spcAft>
                          <a:spcPts val="800"/>
                        </a:spcAft>
                      </a:pPr>
                      <a:r>
                        <a:rPr lang="en-GB" sz="1100" kern="1200" dirty="0">
                          <a:solidFill>
                            <a:srgbClr val="FF0000"/>
                          </a:solidFill>
                          <a:latin typeface="+mn-lt"/>
                          <a:ea typeface="+mn-ea"/>
                          <a:cs typeface="+mn-cs"/>
                        </a:rPr>
                        <a:t>80%</a:t>
                      </a:r>
                    </a:p>
                  </a:txBody>
                  <a:tcPr marL="48003" marR="48003" marT="0" marB="0" anchor="ctr"/>
                </a:tc>
                <a:tc>
                  <a:txBody>
                    <a:bodyPr/>
                    <a:lstStyle/>
                    <a:p>
                      <a:pPr algn="ctr" fontAlgn="ctr"/>
                      <a:endParaRPr lang="en-GB" sz="900" b="0" i="0" u="none" strike="noStrike" dirty="0">
                        <a:solidFill>
                          <a:srgbClr val="FF0000"/>
                        </a:solidFill>
                        <a:effectLst/>
                        <a:latin typeface="Arial" panose="020B0604020202020204" pitchFamily="34" charset="0"/>
                      </a:endParaRPr>
                    </a:p>
                  </a:txBody>
                  <a:tcPr marL="12700" marR="12700" marT="12692" marB="0" anchor="ctr"/>
                </a:tc>
                <a:extLst>
                  <a:ext uri="{0D108BD9-81ED-4DB2-BD59-A6C34878D82A}">
                    <a16:rowId xmlns:a16="http://schemas.microsoft.com/office/drawing/2014/main" val="3297666729"/>
                  </a:ext>
                </a:extLst>
              </a:tr>
              <a:tr h="304800">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990053</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Study on Interconnect of SNPN </a:t>
                      </a:r>
                    </a:p>
                  </a:txBody>
                  <a:tcPr marL="60960" marR="60960" marT="60960" marB="60960" anchor="ctr"/>
                </a:tc>
                <a:tc>
                  <a:txBody>
                    <a:bodyPr/>
                    <a:lstStyle/>
                    <a:p>
                      <a:pPr algn="ctr" fontAlgn="t"/>
                      <a:r>
                        <a:rPr lang="en-GB" sz="1100" b="0" i="0" u="none" strike="noStrike" dirty="0">
                          <a:solidFill>
                            <a:srgbClr val="000000"/>
                          </a:solidFill>
                          <a:effectLst/>
                          <a:latin typeface="Arial" panose="020B0604020202020204" pitchFamily="34" charset="0"/>
                        </a:rPr>
                        <a:t>FS_ISN</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12/12/2023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4"/>
                        </a:rPr>
                        <a:t>SP-230236</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30%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Study ongoing</a:t>
                      </a:r>
                    </a:p>
                  </a:txBody>
                  <a:tcPr marL="9525" marR="9525" marT="9519" marB="0" anchor="ctr"/>
                </a:tc>
                <a:extLst>
                  <a:ext uri="{0D108BD9-81ED-4DB2-BD59-A6C34878D82A}">
                    <a16:rowId xmlns:a16="http://schemas.microsoft.com/office/drawing/2014/main" val="3515940569"/>
                  </a:ext>
                </a:extLst>
              </a:tr>
              <a:tr h="304800">
                <a:tc>
                  <a:txBody>
                    <a:bodyPr/>
                    <a:lstStyle/>
                    <a:p>
                      <a:pPr algn="ctr" fontAlgn="t"/>
                      <a:r>
                        <a:rPr lang="en-GB" sz="1100" b="0" i="0" u="none" strike="noStrike" kern="1200">
                          <a:solidFill>
                            <a:srgbClr val="000000"/>
                          </a:solidFill>
                          <a:effectLst/>
                          <a:latin typeface="Arial" panose="020B0604020202020204" pitchFamily="34" charset="0"/>
                          <a:ea typeface="+mn-ea"/>
                          <a:cs typeface="+mn-cs"/>
                        </a:rPr>
                        <a:t>990052</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Supporting UE Mobility for XR Services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XRMobility</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50%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5"/>
                        </a:rPr>
                        <a:t>SP-230233</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rgbClr val="FF0000"/>
                          </a:solidFill>
                        </a:rPr>
                        <a:t>50%</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1826692069"/>
                  </a:ext>
                </a:extLst>
              </a:tr>
              <a:tr h="304800">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990049</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PS Data Off for IMS Data Channel Service </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IMSDCDataOff</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03/03/2023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a:t>
                      </a:r>
                    </a:p>
                  </a:txBody>
                  <a:tcPr marL="9525" marR="9525" marT="9525" marB="0" anchor="ctr"/>
                </a:tc>
                <a:tc>
                  <a:txBody>
                    <a:bodyPr/>
                    <a:lstStyle/>
                    <a:p>
                      <a:pPr algn="ctr" fontAlgn="t"/>
                      <a:r>
                        <a:rPr lang="en-GB" sz="1200" b="0" i="0" u="sng" strike="noStrike" dirty="0">
                          <a:solidFill>
                            <a:srgbClr val="0563C1"/>
                          </a:solidFill>
                          <a:effectLst/>
                          <a:latin typeface="Calibri" panose="020F0502020204030204" pitchFamily="34" charset="0"/>
                          <a:hlinkClick r:id="rId6"/>
                        </a:rPr>
                        <a:t>SP-230227</a:t>
                      </a:r>
                      <a:endParaRPr lang="en-GB" sz="12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endParaRPr lang="en-GB" sz="1100" dirty="0">
                        <a:solidFill>
                          <a:srgbClr val="FF0000"/>
                        </a:solidFill>
                      </a:endParaRP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a:t>
                      </a:r>
                    </a:p>
                  </a:txBody>
                  <a:tcPr marL="9525" marR="9525" marT="9519" marB="0" anchor="ctr"/>
                </a:tc>
                <a:extLst>
                  <a:ext uri="{0D108BD9-81ED-4DB2-BD59-A6C34878D82A}">
                    <a16:rowId xmlns:a16="http://schemas.microsoft.com/office/drawing/2014/main" val="1533142189"/>
                  </a:ext>
                </a:extLst>
              </a:tr>
              <a:tr h="304800">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1000025</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UE-to-UE Multi Hop Relay</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UEMHopRelay</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l" fontAlgn="t"/>
                      <a:r>
                        <a:rPr lang="en-GB" sz="1200" b="0" i="0" u="none" strike="noStrike" kern="1200" dirty="0">
                          <a:solidFill>
                            <a:srgbClr val="0563C1"/>
                          </a:solidFill>
                          <a:effectLst/>
                          <a:latin typeface="Calibri" panose="020F0502020204030204" pitchFamily="34" charset="0"/>
                          <a:ea typeface="+mn-ea"/>
                          <a:cs typeface="+mn-cs"/>
                        </a:rPr>
                        <a:t>SP-230521</a:t>
                      </a:r>
                    </a:p>
                  </a:txBody>
                  <a:tcPr marL="0" marR="0" marT="0" marB="0"/>
                </a:tc>
                <a:tc>
                  <a:txBody>
                    <a:bodyPr/>
                    <a:lstStyle/>
                    <a:p>
                      <a:pPr algn="ctr">
                        <a:lnSpc>
                          <a:spcPct val="107000"/>
                        </a:lnSpc>
                        <a:spcAft>
                          <a:spcPts val="800"/>
                        </a:spcAft>
                      </a:pPr>
                      <a:r>
                        <a:rPr lang="en-GB" sz="1100" dirty="0">
                          <a:solidFill>
                            <a:srgbClr val="FF0000"/>
                          </a:solidFill>
                        </a:rPr>
                        <a:t>100%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New “Mini WID”</a:t>
                      </a:r>
                    </a:p>
                  </a:txBody>
                  <a:tcPr marL="9525" marR="9525" marT="9519" marB="0" anchor="ctr"/>
                </a:tc>
                <a:extLst>
                  <a:ext uri="{0D108BD9-81ED-4DB2-BD59-A6C34878D82A}">
                    <a16:rowId xmlns:a16="http://schemas.microsoft.com/office/drawing/2014/main" val="4065006618"/>
                  </a:ext>
                </a:extLst>
              </a:tr>
              <a:tr h="304800">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1000027</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Preventing Excessive Data Exposure within an NPN</a:t>
                      </a:r>
                    </a:p>
                  </a:txBody>
                  <a:tcPr marL="60960" marR="60960" marT="60960" marB="60960" anchor="ctr"/>
                </a:tc>
                <a:tc>
                  <a:txBody>
                    <a:bodyPr/>
                    <a:lstStyle/>
                    <a:p>
                      <a:pPr algn="ctr" fontAlgn="t"/>
                      <a:r>
                        <a:rPr lang="en-GB" sz="1100" b="0" i="0" u="none" strike="noStrike" dirty="0" err="1">
                          <a:solidFill>
                            <a:srgbClr val="000000"/>
                          </a:solidFill>
                          <a:effectLst/>
                          <a:latin typeface="Arial" panose="020B0604020202020204" pitchFamily="34" charset="0"/>
                        </a:rPr>
                        <a:t>SecNPN</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06/06/2023</a:t>
                      </a:r>
                    </a:p>
                  </a:txBody>
                  <a:tcPr marL="9525" marR="9525" marT="9525" marB="0" anchor="ctr"/>
                </a:tc>
                <a:tc>
                  <a:txBody>
                    <a:bodyPr/>
                    <a:lstStyle/>
                    <a:p>
                      <a:pPr algn="ctr" fontAlgn="t"/>
                      <a:r>
                        <a:rPr lang="en-GB" sz="11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t"/>
                      <a:r>
                        <a:rPr lang="en-GB" sz="1200" b="0" i="0" u="none" strike="noStrike" dirty="0">
                          <a:solidFill>
                            <a:srgbClr val="0563C1"/>
                          </a:solidFill>
                          <a:effectLst/>
                          <a:latin typeface="Calibri" panose="020F0502020204030204" pitchFamily="34" charset="0"/>
                        </a:rPr>
                        <a:t>SP-230523</a:t>
                      </a:r>
                    </a:p>
                  </a:txBody>
                  <a:tcPr marL="9525" marR="9525" marT="9525" marB="0" anchor="ctr"/>
                </a:tc>
                <a:tc>
                  <a:txBody>
                    <a:bodyPr/>
                    <a:lstStyle/>
                    <a:p>
                      <a:pPr algn="ctr">
                        <a:lnSpc>
                          <a:spcPct val="107000"/>
                        </a:lnSpc>
                        <a:spcAft>
                          <a:spcPts val="800"/>
                        </a:spcAft>
                      </a:pPr>
                      <a:r>
                        <a:rPr lang="en-GB" sz="1100" dirty="0">
                          <a:solidFill>
                            <a:srgbClr val="FF0000"/>
                          </a:solidFill>
                        </a:rPr>
                        <a:t>100%</a:t>
                      </a:r>
                    </a:p>
                  </a:txBody>
                  <a:tcPr marL="36003" marR="36003" marT="0" marB="0" anchor="ctr"/>
                </a:tc>
                <a:tc>
                  <a:txBody>
                    <a:bodyPr/>
                    <a:lstStyle/>
                    <a:p>
                      <a:pPr algn="ctr" fontAlgn="ctr"/>
                      <a:r>
                        <a:rPr lang="en-GB" sz="1100" b="0" i="0" u="none" strike="noStrike" dirty="0">
                          <a:solidFill>
                            <a:srgbClr val="FF0000"/>
                          </a:solidFill>
                          <a:effectLst/>
                          <a:latin typeface="Arial" panose="020B0604020202020204" pitchFamily="34" charset="0"/>
                        </a:rPr>
                        <a:t>New “Mini WID”</a:t>
                      </a:r>
                    </a:p>
                  </a:txBody>
                  <a:tcPr marL="9525" marR="9525" marT="9519" marB="0" anchor="ctr"/>
                </a:tc>
                <a:extLst>
                  <a:ext uri="{0D108BD9-81ED-4DB2-BD59-A6C34878D82A}">
                    <a16:rowId xmlns:a16="http://schemas.microsoft.com/office/drawing/2014/main" val="3241138519"/>
                  </a:ext>
                </a:extLst>
              </a:tr>
              <a:tr h="304800">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960015</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Study on roaming value added services </a:t>
                      </a:r>
                    </a:p>
                  </a:txBody>
                  <a:tcPr marL="60960" marR="60960" marT="60960" marB="6096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FS_RVAS</a:t>
                      </a: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12/12/2022</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a:solidFill>
                            <a:srgbClr val="0563C1"/>
                          </a:solidFill>
                          <a:effectLst/>
                          <a:latin typeface="Calibri" panose="020F0502020204030204" pitchFamily="34" charset="0"/>
                          <a:hlinkClick r:id="rId7"/>
                        </a:rPr>
                        <a:t>SP-220442</a:t>
                      </a:r>
                      <a:endParaRPr lang="en-GB" sz="1100" b="0" i="0" u="sng" strike="noStrike">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chemeClr val="tx1"/>
                          </a:solidFill>
                        </a:rPr>
                        <a:t>-</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2055143"/>
                  </a:ext>
                </a:extLst>
              </a:tr>
              <a:tr h="344805">
                <a:tc>
                  <a:txBody>
                    <a:bodyPr/>
                    <a:lstStyle/>
                    <a:p>
                      <a:pPr algn="ctr" fontAlgn="t"/>
                      <a:r>
                        <a:rPr lang="en-GB" sz="1100" b="0" i="0" u="none" strike="noStrike" kern="1200">
                          <a:solidFill>
                            <a:srgbClr val="000000"/>
                          </a:solidFill>
                          <a:effectLst/>
                          <a:latin typeface="Arial" panose="020B0604020202020204" pitchFamily="34" charset="0"/>
                          <a:ea typeface="+mn-ea"/>
                          <a:cs typeface="+mn-cs"/>
                        </a:rPr>
                        <a:t>990051</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Roaming Value-Added Services </a:t>
                      </a:r>
                    </a:p>
                  </a:txBody>
                  <a:tcPr marL="60960" marR="60960" marT="60960" marB="6096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RVAS</a:t>
                      </a: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03/03/2023</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a:solidFill>
                            <a:srgbClr val="0563C1"/>
                          </a:solidFill>
                          <a:effectLst/>
                          <a:latin typeface="Calibri" panose="020F0502020204030204" pitchFamily="34" charset="0"/>
                          <a:hlinkClick r:id="rId8"/>
                        </a:rPr>
                        <a:t>SP-230231</a:t>
                      </a:r>
                      <a:endParaRPr lang="en-GB" sz="1100" b="0" i="0" u="sng" strike="noStrike">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chemeClr val="tx1"/>
                          </a:solidFill>
                        </a:rPr>
                        <a:t>-</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2057208482"/>
                  </a:ext>
                </a:extLst>
              </a:tr>
              <a:tr h="304800">
                <a:tc>
                  <a:txBody>
                    <a:bodyPr/>
                    <a:lstStyle/>
                    <a:p>
                      <a:pPr algn="ctr" fontAlgn="t"/>
                      <a:r>
                        <a:rPr lang="en-GB" sz="1100" b="0" i="0" u="none" strike="noStrike" kern="1200">
                          <a:solidFill>
                            <a:srgbClr val="000000"/>
                          </a:solidFill>
                          <a:effectLst/>
                          <a:latin typeface="Arial" panose="020B0604020202020204" pitchFamily="34" charset="0"/>
                          <a:ea typeface="+mn-ea"/>
                          <a:cs typeface="+mn-cs"/>
                        </a:rPr>
                        <a:t>850044</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Study on Supporting of Railway Smart Station Services </a:t>
                      </a:r>
                    </a:p>
                  </a:txBody>
                  <a:tcPr marL="60960" marR="60960" marT="60960" marB="6096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FS_RAILSS</a:t>
                      </a: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08/09/2022</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a:solidFill>
                            <a:srgbClr val="0563C1"/>
                          </a:solidFill>
                          <a:effectLst/>
                          <a:latin typeface="Calibri" panose="020F0502020204030204" pitchFamily="34" charset="0"/>
                          <a:hlinkClick r:id="rId9"/>
                        </a:rPr>
                        <a:t>SP-190838</a:t>
                      </a:r>
                      <a:endParaRPr lang="en-GB" sz="1100" b="0" i="0" u="sng" strike="noStrike">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chemeClr val="tx1"/>
                          </a:solidFill>
                        </a:rPr>
                        <a:t>-</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4229677721"/>
                  </a:ext>
                </a:extLst>
              </a:tr>
              <a:tr h="344805">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990050</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Edge Computing for Industrial Scenarios </a:t>
                      </a:r>
                    </a:p>
                  </a:txBody>
                  <a:tcPr marL="60960" marR="60960" marT="60960" marB="6096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EDGINDUS</a:t>
                      </a: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03/03/2023</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dirty="0">
                          <a:solidFill>
                            <a:srgbClr val="0563C1"/>
                          </a:solidFill>
                          <a:effectLst/>
                          <a:latin typeface="Calibri" panose="020F0502020204030204" pitchFamily="34" charset="0"/>
                          <a:hlinkClick r:id="rId10"/>
                        </a:rPr>
                        <a:t>SP-230229</a:t>
                      </a:r>
                      <a:endParaRPr lang="en-GB" sz="11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chemeClr val="tx1"/>
                          </a:solidFill>
                        </a:rPr>
                        <a:t>-</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1744141232"/>
                  </a:ext>
                </a:extLst>
              </a:tr>
              <a:tr h="344805">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970044</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Multi-path relay </a:t>
                      </a:r>
                    </a:p>
                  </a:txBody>
                  <a:tcPr marL="60960" marR="60960" marT="60960" marB="60960" anchor="ctr"/>
                </a:tc>
                <a:tc>
                  <a:txBody>
                    <a:bodyPr/>
                    <a:lstStyle/>
                    <a:p>
                      <a:pPr algn="ctr" fontAlgn="t"/>
                      <a:r>
                        <a:rPr lang="en-GB" sz="1100" b="0" i="0" u="none" strike="noStrike" kern="1200" dirty="0" err="1">
                          <a:solidFill>
                            <a:srgbClr val="000000"/>
                          </a:solidFill>
                          <a:effectLst/>
                          <a:latin typeface="Arial" panose="020B0604020202020204" pitchFamily="34" charset="0"/>
                          <a:ea typeface="+mn-ea"/>
                          <a:cs typeface="+mn-cs"/>
                        </a:rPr>
                        <a:t>MultiRelay</a:t>
                      </a:r>
                      <a:endParaRPr lang="en-GB" sz="1100" b="0" i="0" u="none" strike="noStrike" kern="1200" dirty="0">
                        <a:solidFill>
                          <a:srgbClr val="000000"/>
                        </a:solidFill>
                        <a:effectLst/>
                        <a:latin typeface="Arial" panose="020B0604020202020204" pitchFamily="34" charset="0"/>
                        <a:ea typeface="+mn-ea"/>
                        <a:cs typeface="+mn-cs"/>
                      </a:endParaRP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19/09/2022</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a:solidFill>
                            <a:srgbClr val="0563C1"/>
                          </a:solidFill>
                          <a:effectLst/>
                          <a:latin typeface="Calibri" panose="020F0502020204030204" pitchFamily="34" charset="0"/>
                          <a:hlinkClick r:id="rId11"/>
                        </a:rPr>
                        <a:t>SP-220943</a:t>
                      </a:r>
                      <a:endParaRPr lang="en-GB" sz="1100" b="0" i="0" u="sng" strike="noStrike">
                        <a:solidFill>
                          <a:srgbClr val="0563C1"/>
                        </a:solidFill>
                        <a:effectLst/>
                        <a:latin typeface="Calibri" panose="020F0502020204030204" pitchFamily="34" charset="0"/>
                      </a:endParaRP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a:t>
                      </a:r>
                    </a:p>
                  </a:txBody>
                  <a:tcPr marL="9525" marR="9525" marT="9525"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955902226"/>
                  </a:ext>
                </a:extLst>
              </a:tr>
            </a:tbl>
          </a:graphicData>
        </a:graphic>
      </p:graphicFrame>
      <p:sp>
        <p:nvSpPr>
          <p:cNvPr id="7" name="TextBox 6">
            <a:extLst>
              <a:ext uri="{FF2B5EF4-FFF2-40B4-BE49-F238E27FC236}">
                <a16:creationId xmlns:a16="http://schemas.microsoft.com/office/drawing/2014/main" id="{586ED267-4922-4124-81B9-AEA76BFA7D46}"/>
              </a:ext>
            </a:extLst>
          </p:cNvPr>
          <p:cNvSpPr txBox="1"/>
          <p:nvPr/>
        </p:nvSpPr>
        <p:spPr>
          <a:xfrm>
            <a:off x="147310" y="442122"/>
            <a:ext cx="6506589" cy="769441"/>
          </a:xfrm>
          <a:prstGeom prst="rect">
            <a:avLst/>
          </a:prstGeom>
          <a:noFill/>
        </p:spPr>
        <p:txBody>
          <a:bodyPr wrap="none" rtlCol="0">
            <a:spAutoFit/>
          </a:bodyPr>
          <a:lstStyle/>
          <a:p>
            <a:r>
              <a:rPr lang="en-GB" sz="4400" b="1" dirty="0">
                <a:solidFill>
                  <a:srgbClr val="FF0000"/>
                </a:solidFill>
              </a:rPr>
              <a:t>SA1 Work Plan Rel-19 (2/3)</a:t>
            </a:r>
          </a:p>
        </p:txBody>
      </p:sp>
    </p:spTree>
    <p:extLst>
      <p:ext uri="{BB962C8B-B14F-4D97-AF65-F5344CB8AC3E}">
        <p14:creationId xmlns:p14="http://schemas.microsoft.com/office/powerpoint/2010/main" val="205098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D565EA47-4EB6-4B37-8B0C-624AA1A870F3}"/>
              </a:ext>
            </a:extLst>
          </p:cNvPr>
          <p:cNvGraphicFramePr>
            <a:graphicFrameLocks noGrp="1"/>
          </p:cNvGraphicFramePr>
          <p:nvPr/>
        </p:nvGraphicFramePr>
        <p:xfrm>
          <a:off x="248593" y="1358142"/>
          <a:ext cx="11533304" cy="1139772"/>
        </p:xfrm>
        <a:graphic>
          <a:graphicData uri="http://schemas.openxmlformats.org/drawingml/2006/table">
            <a:tbl>
              <a:tblPr firstRow="1" firstCol="1" bandRow="1">
                <a:tableStyleId>{F5AB1C69-6EDB-4FF4-983F-18BD219EF322}</a:tableStyleId>
              </a:tblPr>
              <a:tblGrid>
                <a:gridCol w="724821">
                  <a:extLst>
                    <a:ext uri="{9D8B030D-6E8A-4147-A177-3AD203B41FA5}">
                      <a16:colId xmlns:a16="http://schemas.microsoft.com/office/drawing/2014/main" val="20000"/>
                    </a:ext>
                  </a:extLst>
                </a:gridCol>
                <a:gridCol w="4360073">
                  <a:extLst>
                    <a:ext uri="{9D8B030D-6E8A-4147-A177-3AD203B41FA5}">
                      <a16:colId xmlns:a16="http://schemas.microsoft.com/office/drawing/2014/main" val="20001"/>
                    </a:ext>
                  </a:extLst>
                </a:gridCol>
                <a:gridCol w="1252807">
                  <a:extLst>
                    <a:ext uri="{9D8B030D-6E8A-4147-A177-3AD203B41FA5}">
                      <a16:colId xmlns:a16="http://schemas.microsoft.com/office/drawing/2014/main" val="20002"/>
                    </a:ext>
                  </a:extLst>
                </a:gridCol>
                <a:gridCol w="923008">
                  <a:extLst>
                    <a:ext uri="{9D8B030D-6E8A-4147-A177-3AD203B41FA5}">
                      <a16:colId xmlns:a16="http://schemas.microsoft.com/office/drawing/2014/main" val="20003"/>
                    </a:ext>
                  </a:extLst>
                </a:gridCol>
                <a:gridCol w="630971">
                  <a:extLst>
                    <a:ext uri="{9D8B030D-6E8A-4147-A177-3AD203B41FA5}">
                      <a16:colId xmlns:a16="http://schemas.microsoft.com/office/drawing/2014/main" val="20004"/>
                    </a:ext>
                  </a:extLst>
                </a:gridCol>
                <a:gridCol w="735420">
                  <a:extLst>
                    <a:ext uri="{9D8B030D-6E8A-4147-A177-3AD203B41FA5}">
                      <a16:colId xmlns:a16="http://schemas.microsoft.com/office/drawing/2014/main" val="20005"/>
                    </a:ext>
                  </a:extLst>
                </a:gridCol>
                <a:gridCol w="735420">
                  <a:extLst>
                    <a:ext uri="{9D8B030D-6E8A-4147-A177-3AD203B41FA5}">
                      <a16:colId xmlns:a16="http://schemas.microsoft.com/office/drawing/2014/main" val="20006"/>
                    </a:ext>
                  </a:extLst>
                </a:gridCol>
                <a:gridCol w="2170784">
                  <a:extLst>
                    <a:ext uri="{9D8B030D-6E8A-4147-A177-3AD203B41FA5}">
                      <a16:colId xmlns:a16="http://schemas.microsoft.com/office/drawing/2014/main" val="20007"/>
                    </a:ext>
                  </a:extLst>
                </a:gridCol>
              </a:tblGrid>
              <a:tr h="266825">
                <a:tc>
                  <a:txBody>
                    <a:bodyPr/>
                    <a:lstStyle/>
                    <a:p>
                      <a:pPr algn="ctr">
                        <a:lnSpc>
                          <a:spcPct val="107000"/>
                        </a:lnSpc>
                        <a:spcAft>
                          <a:spcPts val="800"/>
                        </a:spcAft>
                      </a:pPr>
                      <a:r>
                        <a:rPr lang="en-GB" sz="1400" dirty="0"/>
                        <a:t>UID</a:t>
                      </a:r>
                    </a:p>
                  </a:txBody>
                  <a:tcPr marL="36003" marR="36003" marT="0" marB="0" anchor="ctr"/>
                </a:tc>
                <a:tc>
                  <a:txBody>
                    <a:bodyPr/>
                    <a:lstStyle/>
                    <a:p>
                      <a:pPr algn="ctr">
                        <a:lnSpc>
                          <a:spcPct val="107000"/>
                        </a:lnSpc>
                        <a:spcAft>
                          <a:spcPts val="800"/>
                        </a:spcAft>
                      </a:pPr>
                      <a:r>
                        <a:rPr lang="en-GB" sz="1400" dirty="0"/>
                        <a:t>Name</a:t>
                      </a:r>
                    </a:p>
                  </a:txBody>
                  <a:tcPr marL="36003" marR="36003" marT="0" marB="0" anchor="ctr"/>
                </a:tc>
                <a:tc>
                  <a:txBody>
                    <a:bodyPr/>
                    <a:lstStyle/>
                    <a:p>
                      <a:pPr algn="ctr">
                        <a:lnSpc>
                          <a:spcPct val="107000"/>
                        </a:lnSpc>
                        <a:spcAft>
                          <a:spcPts val="800"/>
                        </a:spcAft>
                      </a:pPr>
                      <a:r>
                        <a:rPr lang="en-GB" sz="1400" dirty="0"/>
                        <a:t>Acronym</a:t>
                      </a:r>
                    </a:p>
                  </a:txBody>
                  <a:tcPr marL="36003" marR="36003" marT="0" marB="0" anchor="ctr"/>
                </a:tc>
                <a:tc>
                  <a:txBody>
                    <a:bodyPr/>
                    <a:lstStyle/>
                    <a:p>
                      <a:pPr algn="ctr">
                        <a:lnSpc>
                          <a:spcPct val="107000"/>
                        </a:lnSpc>
                        <a:spcAft>
                          <a:spcPts val="800"/>
                        </a:spcAft>
                      </a:pPr>
                      <a:r>
                        <a:rPr lang="en-GB" sz="1400" dirty="0"/>
                        <a:t>Target </a:t>
                      </a:r>
                    </a:p>
                  </a:txBody>
                  <a:tcPr marL="36003" marR="36003" marT="0" marB="0" anchor="ctr"/>
                </a:tc>
                <a:tc>
                  <a:txBody>
                    <a:bodyPr/>
                    <a:lstStyle/>
                    <a:p>
                      <a:pPr algn="ctr">
                        <a:lnSpc>
                          <a:spcPct val="107000"/>
                        </a:lnSpc>
                        <a:spcAft>
                          <a:spcPts val="800"/>
                        </a:spcAft>
                      </a:pPr>
                      <a:r>
                        <a:rPr lang="en-GB" sz="1400" dirty="0"/>
                        <a:t>Old %</a:t>
                      </a:r>
                    </a:p>
                  </a:txBody>
                  <a:tcPr marL="36003" marR="36003" marT="0" marB="0" anchor="ctr"/>
                </a:tc>
                <a:tc>
                  <a:txBody>
                    <a:bodyPr/>
                    <a:lstStyle/>
                    <a:p>
                      <a:pPr algn="ctr">
                        <a:lnSpc>
                          <a:spcPct val="107000"/>
                        </a:lnSpc>
                        <a:spcAft>
                          <a:spcPts val="800"/>
                        </a:spcAft>
                      </a:pPr>
                      <a:r>
                        <a:rPr lang="en-GB" sz="1400" b="1" kern="1200" dirty="0">
                          <a:solidFill>
                            <a:schemeClr val="lt1"/>
                          </a:solidFill>
                          <a:latin typeface="+mn-lt"/>
                          <a:ea typeface="+mn-ea"/>
                          <a:cs typeface="+mn-cs"/>
                        </a:rPr>
                        <a:t>WID</a:t>
                      </a:r>
                      <a:endParaRPr lang="en-GB" sz="1400" dirty="0">
                        <a:solidFill>
                          <a:srgbClr val="FF0000"/>
                        </a:solidFill>
                      </a:endParaRPr>
                    </a:p>
                  </a:txBody>
                  <a:tcPr marL="36003" marR="36003" marT="0" marB="0" anchor="ctr"/>
                </a:tc>
                <a:tc>
                  <a:txBody>
                    <a:bodyPr/>
                    <a:lstStyle/>
                    <a:p>
                      <a:pPr algn="ctr">
                        <a:lnSpc>
                          <a:spcPct val="107000"/>
                        </a:lnSpc>
                        <a:spcAft>
                          <a:spcPts val="800"/>
                        </a:spcAft>
                      </a:pPr>
                      <a:r>
                        <a:rPr lang="en-GB" sz="1400" dirty="0">
                          <a:solidFill>
                            <a:srgbClr val="FF0000"/>
                          </a:solidFill>
                        </a:rPr>
                        <a:t>New %</a:t>
                      </a:r>
                      <a:endParaRPr lang="en-GB" sz="1400" b="1" kern="1200" dirty="0">
                        <a:solidFill>
                          <a:schemeClr val="lt1"/>
                        </a:solidFill>
                        <a:latin typeface="+mn-lt"/>
                        <a:ea typeface="+mn-ea"/>
                        <a:cs typeface="+mn-cs"/>
                      </a:endParaRPr>
                    </a:p>
                  </a:txBody>
                  <a:tcPr marL="36003" marR="36003" marT="0" marB="0" anchor="ctr"/>
                </a:tc>
                <a:tc>
                  <a:txBody>
                    <a:bodyPr/>
                    <a:lstStyle/>
                    <a:p>
                      <a:pPr algn="ctr">
                        <a:lnSpc>
                          <a:spcPct val="107000"/>
                        </a:lnSpc>
                        <a:spcAft>
                          <a:spcPts val="800"/>
                        </a:spcAft>
                      </a:pPr>
                      <a:r>
                        <a:rPr lang="en-GB" sz="1400" dirty="0">
                          <a:solidFill>
                            <a:srgbClr val="FF0000"/>
                          </a:solidFill>
                        </a:rPr>
                        <a:t>Change or comment</a:t>
                      </a:r>
                    </a:p>
                  </a:txBody>
                  <a:tcPr marL="36003" marR="36003" marT="0" marB="0" anchor="ctr"/>
                </a:tc>
                <a:extLst>
                  <a:ext uri="{0D108BD9-81ED-4DB2-BD59-A6C34878D82A}">
                    <a16:rowId xmlns:a16="http://schemas.microsoft.com/office/drawing/2014/main" val="10000"/>
                  </a:ext>
                </a:extLst>
              </a:tr>
              <a:tr h="385267">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970044</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Multi-path relay </a:t>
                      </a:r>
                    </a:p>
                  </a:txBody>
                  <a:tcPr marL="60960" marR="60960" marT="60960" marB="60960" anchor="ctr"/>
                </a:tc>
                <a:tc>
                  <a:txBody>
                    <a:bodyPr/>
                    <a:lstStyle/>
                    <a:p>
                      <a:pPr algn="ctr" fontAlgn="t"/>
                      <a:r>
                        <a:rPr lang="en-GB" sz="1100" b="0" i="0" u="none" strike="noStrike" kern="1200" dirty="0" err="1">
                          <a:solidFill>
                            <a:srgbClr val="000000"/>
                          </a:solidFill>
                          <a:effectLst/>
                          <a:latin typeface="Arial" panose="020B0604020202020204" pitchFamily="34" charset="0"/>
                          <a:ea typeface="+mn-ea"/>
                          <a:cs typeface="+mn-cs"/>
                        </a:rPr>
                        <a:t>MultiRelay</a:t>
                      </a:r>
                      <a:endParaRPr lang="en-GB" sz="1100" b="0" i="0" u="none" strike="noStrike" kern="1200" dirty="0">
                        <a:solidFill>
                          <a:srgbClr val="000000"/>
                        </a:solidFill>
                        <a:effectLst/>
                        <a:latin typeface="Arial" panose="020B0604020202020204" pitchFamily="34" charset="0"/>
                        <a:ea typeface="+mn-ea"/>
                        <a:cs typeface="+mn-cs"/>
                      </a:endParaRP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19/09/2022</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a:solidFill>
                            <a:srgbClr val="0563C1"/>
                          </a:solidFill>
                          <a:effectLst/>
                          <a:latin typeface="Calibri" panose="020F0502020204030204" pitchFamily="34" charset="0"/>
                          <a:hlinkClick r:id="rId2"/>
                        </a:rPr>
                        <a:t>SP-220943</a:t>
                      </a:r>
                      <a:endParaRPr lang="en-GB" sz="1100" b="0" i="0" u="sng" strike="noStrike">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chemeClr val="tx1"/>
                          </a:solidFill>
                        </a:rPr>
                        <a:t>-</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2621864034"/>
                  </a:ext>
                </a:extLst>
              </a:tr>
              <a:tr h="487680">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970043</a:t>
                      </a:r>
                    </a:p>
                  </a:txBody>
                  <a:tcPr marL="9525" marR="9525" marT="9525" marB="0" anchor="ctr"/>
                </a:tc>
                <a:tc>
                  <a:txBody>
                    <a:bodyPr/>
                    <a:lstStyle/>
                    <a:p>
                      <a:pPr marL="0" algn="l" defTabSz="914296" rtl="0" eaLnBrk="1" fontAlgn="t" latinLnBrk="0" hangingPunct="1"/>
                      <a:r>
                        <a:rPr lang="en-GB" sz="1200" b="1" i="0" u="none" strike="noStrike" kern="1200" dirty="0">
                          <a:solidFill>
                            <a:srgbClr val="0000FF"/>
                          </a:solidFill>
                          <a:effectLst/>
                          <a:latin typeface="Arial" panose="020B0604020202020204" pitchFamily="34" charset="0"/>
                          <a:ea typeface="+mn-ea"/>
                          <a:cs typeface="+mn-cs"/>
                        </a:rPr>
                        <a:t>Interworking of Non-3GPP Digital Terrestrial Broadcast Networks with 5GS Multicast Broadcast Services </a:t>
                      </a:r>
                    </a:p>
                  </a:txBody>
                  <a:tcPr marL="60960" marR="60960" marT="60960" marB="6096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DTT4MBS</a:t>
                      </a:r>
                    </a:p>
                  </a:txBody>
                  <a:tcPr marL="9525" marR="9525" marT="9525" marB="0" anchor="ctr"/>
                </a:tc>
                <a:tc>
                  <a:txBody>
                    <a:bodyPr/>
                    <a:lstStyle/>
                    <a:p>
                      <a:pPr algn="ctr" fontAlgn="t"/>
                      <a:r>
                        <a:rPr lang="en-GB" sz="1100" b="0" i="0" u="none" strike="noStrike" kern="1200" dirty="0">
                          <a:solidFill>
                            <a:srgbClr val="000000"/>
                          </a:solidFill>
                          <a:effectLst/>
                          <a:latin typeface="Arial" panose="020B0604020202020204" pitchFamily="34" charset="0"/>
                          <a:ea typeface="+mn-ea"/>
                          <a:cs typeface="+mn-cs"/>
                        </a:rPr>
                        <a:t>19/09/2022</a:t>
                      </a:r>
                    </a:p>
                  </a:txBody>
                  <a:tcPr marL="9525" marR="9525" marT="9525" marB="0" anchor="ctr"/>
                </a:tc>
                <a:tc>
                  <a:txBody>
                    <a:bodyPr/>
                    <a:lstStyle/>
                    <a:p>
                      <a:pPr algn="ctr" fontAlgn="t"/>
                      <a:r>
                        <a:rPr lang="en-GB" sz="1100" b="1" i="0" u="none" strike="noStrike" dirty="0">
                          <a:solidFill>
                            <a:srgbClr val="000000"/>
                          </a:solidFill>
                          <a:effectLst/>
                          <a:latin typeface="Arial" panose="020B0604020202020204" pitchFamily="34" charset="0"/>
                        </a:rPr>
                        <a:t>100%</a:t>
                      </a:r>
                    </a:p>
                  </a:txBody>
                  <a:tcPr marL="9525" marR="9525" marT="9525" marB="0" anchor="ctr"/>
                </a:tc>
                <a:tc>
                  <a:txBody>
                    <a:bodyPr/>
                    <a:lstStyle/>
                    <a:p>
                      <a:pPr algn="ctr" fontAlgn="t"/>
                      <a:r>
                        <a:rPr lang="en-GB" sz="1100" b="0" i="0" u="sng" strike="noStrike" dirty="0">
                          <a:solidFill>
                            <a:srgbClr val="0563C1"/>
                          </a:solidFill>
                          <a:effectLst/>
                          <a:latin typeface="Calibri" panose="020F0502020204030204" pitchFamily="34" charset="0"/>
                          <a:hlinkClick r:id="rId3"/>
                        </a:rPr>
                        <a:t>SP-220941</a:t>
                      </a:r>
                      <a:endParaRPr lang="en-GB" sz="1100" b="0" i="0" u="sng" strike="noStrike" dirty="0">
                        <a:solidFill>
                          <a:srgbClr val="0563C1"/>
                        </a:solidFill>
                        <a:effectLst/>
                        <a:latin typeface="Calibri" panose="020F0502020204030204" pitchFamily="34" charset="0"/>
                      </a:endParaRPr>
                    </a:p>
                  </a:txBody>
                  <a:tcPr marL="9525" marR="9525" marT="9525" marB="0" anchor="ctr"/>
                </a:tc>
                <a:tc>
                  <a:txBody>
                    <a:bodyPr/>
                    <a:lstStyle/>
                    <a:p>
                      <a:pPr algn="ctr">
                        <a:lnSpc>
                          <a:spcPct val="107000"/>
                        </a:lnSpc>
                        <a:spcAft>
                          <a:spcPts val="800"/>
                        </a:spcAft>
                      </a:pPr>
                      <a:r>
                        <a:rPr lang="en-GB" sz="1100" dirty="0">
                          <a:solidFill>
                            <a:schemeClr val="tx1"/>
                          </a:solidFill>
                        </a:rPr>
                        <a:t>-</a:t>
                      </a:r>
                    </a:p>
                  </a:txBody>
                  <a:tcPr marL="36003" marR="36003" marT="0" marB="0" anchor="ctr"/>
                </a:tc>
                <a:tc>
                  <a:txBody>
                    <a:bodyPr/>
                    <a:lstStyle/>
                    <a:p>
                      <a:pPr algn="ctr" fontAlgn="ctr"/>
                      <a:endParaRPr lang="en-GB" sz="1100" b="0" i="0" u="none" strike="noStrike" dirty="0">
                        <a:solidFill>
                          <a:srgbClr val="FF0000"/>
                        </a:solidFill>
                        <a:effectLst/>
                        <a:latin typeface="Arial" panose="020B0604020202020204" pitchFamily="34" charset="0"/>
                      </a:endParaRPr>
                    </a:p>
                  </a:txBody>
                  <a:tcPr marL="9525" marR="9525" marT="9519" marB="0" anchor="ctr"/>
                </a:tc>
                <a:extLst>
                  <a:ext uri="{0D108BD9-81ED-4DB2-BD59-A6C34878D82A}">
                    <a16:rowId xmlns:a16="http://schemas.microsoft.com/office/drawing/2014/main" val="780430847"/>
                  </a:ext>
                </a:extLst>
              </a:tr>
            </a:tbl>
          </a:graphicData>
        </a:graphic>
      </p:graphicFrame>
      <p:sp>
        <p:nvSpPr>
          <p:cNvPr id="7" name="TextBox 6">
            <a:extLst>
              <a:ext uri="{FF2B5EF4-FFF2-40B4-BE49-F238E27FC236}">
                <a16:creationId xmlns:a16="http://schemas.microsoft.com/office/drawing/2014/main" id="{586ED267-4922-4124-81B9-AEA76BFA7D46}"/>
              </a:ext>
            </a:extLst>
          </p:cNvPr>
          <p:cNvSpPr txBox="1"/>
          <p:nvPr/>
        </p:nvSpPr>
        <p:spPr>
          <a:xfrm>
            <a:off x="147310" y="442122"/>
            <a:ext cx="6506589" cy="769441"/>
          </a:xfrm>
          <a:prstGeom prst="rect">
            <a:avLst/>
          </a:prstGeom>
          <a:noFill/>
        </p:spPr>
        <p:txBody>
          <a:bodyPr wrap="none" rtlCol="0">
            <a:spAutoFit/>
          </a:bodyPr>
          <a:lstStyle/>
          <a:p>
            <a:r>
              <a:rPr lang="en-GB" sz="4400" b="1" dirty="0">
                <a:solidFill>
                  <a:srgbClr val="FF0000"/>
                </a:solidFill>
              </a:rPr>
              <a:t>SA1 Work Plan Rel-19 (3/3)</a:t>
            </a:r>
          </a:p>
        </p:txBody>
      </p:sp>
      <p:sp>
        <p:nvSpPr>
          <p:cNvPr id="5" name="TextBox 1">
            <a:extLst>
              <a:ext uri="{FF2B5EF4-FFF2-40B4-BE49-F238E27FC236}">
                <a16:creationId xmlns:a16="http://schemas.microsoft.com/office/drawing/2014/main" id="{B6542B3E-7443-48B9-8675-8C5C4BA38C57}"/>
              </a:ext>
            </a:extLst>
          </p:cNvPr>
          <p:cNvSpPr txBox="1">
            <a:spLocks noChangeArrowheads="1"/>
          </p:cNvSpPr>
          <p:nvPr/>
        </p:nvSpPr>
        <p:spPr bwMode="auto">
          <a:xfrm>
            <a:off x="190269" y="2593272"/>
            <a:ext cx="1522339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133" dirty="0"/>
              <a:t>For more information, see the full Work Plan at: </a:t>
            </a:r>
            <a:r>
              <a:rPr lang="en-GB" altLang="en-US" sz="2133" dirty="0">
                <a:hlinkClick r:id="rId4"/>
              </a:rPr>
              <a:t>https://ftp.3gpp.org/information/Work_Plan</a:t>
            </a:r>
            <a:r>
              <a:rPr lang="en-GB" altLang="en-US" sz="2133" dirty="0"/>
              <a:t> </a:t>
            </a:r>
          </a:p>
        </p:txBody>
      </p:sp>
    </p:spTree>
    <p:extLst>
      <p:ext uri="{BB962C8B-B14F-4D97-AF65-F5344CB8AC3E}">
        <p14:creationId xmlns:p14="http://schemas.microsoft.com/office/powerpoint/2010/main" val="96731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F9BA8-9E9F-40DA-A0A9-92D8F17A43D0}"/>
              </a:ext>
            </a:extLst>
          </p:cNvPr>
          <p:cNvSpPr>
            <a:spLocks noGrp="1"/>
          </p:cNvSpPr>
          <p:nvPr>
            <p:ph type="title"/>
          </p:nvPr>
        </p:nvSpPr>
        <p:spPr>
          <a:xfrm>
            <a:off x="639344" y="2942975"/>
            <a:ext cx="10515600" cy="2852737"/>
          </a:xfrm>
        </p:spPr>
        <p:txBody>
          <a:bodyPr/>
          <a:lstStyle/>
          <a:p>
            <a:r>
              <a:rPr lang="en-US" sz="8800" dirty="0"/>
              <a:t>Thank you for your attention!</a:t>
            </a:r>
          </a:p>
        </p:txBody>
      </p:sp>
    </p:spTree>
    <p:extLst>
      <p:ext uri="{BB962C8B-B14F-4D97-AF65-F5344CB8AC3E}">
        <p14:creationId xmlns:p14="http://schemas.microsoft.com/office/powerpoint/2010/main" val="9844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70" name="Straight Connector 114">
            <a:extLst>
              <a:ext uri="{FF2B5EF4-FFF2-40B4-BE49-F238E27FC236}">
                <a16:creationId xmlns:a16="http://schemas.microsoft.com/office/drawing/2014/main" id="{6D3CABB4-54BC-43F5-9326-8530C887B9A0}"/>
              </a:ext>
            </a:extLst>
          </p:cNvPr>
          <p:cNvCxnSpPr>
            <a:cxnSpLocks noChangeShapeType="1"/>
          </p:cNvCxnSpPr>
          <p:nvPr/>
        </p:nvCxnSpPr>
        <p:spPr bwMode="auto">
          <a:xfrm>
            <a:off x="7347951" y="1795819"/>
            <a:ext cx="0" cy="4965700"/>
          </a:xfrm>
          <a:prstGeom prst="line">
            <a:avLst/>
          </a:prstGeom>
          <a:noFill/>
          <a:ln w="9525" algn="ctr">
            <a:solidFill>
              <a:schemeClr val="accent3"/>
            </a:solidFill>
            <a:prstDash val="dash"/>
            <a:round/>
            <a:headEnd/>
            <a:tailEnd/>
          </a:ln>
        </p:spPr>
      </p:cxnSp>
      <p:cxnSp>
        <p:nvCxnSpPr>
          <p:cNvPr id="78" name="Straight Connector 114">
            <a:extLst>
              <a:ext uri="{FF2B5EF4-FFF2-40B4-BE49-F238E27FC236}">
                <a16:creationId xmlns:a16="http://schemas.microsoft.com/office/drawing/2014/main" id="{3ED978EC-FC85-4B95-BEEC-B3E3F98E777F}"/>
              </a:ext>
            </a:extLst>
          </p:cNvPr>
          <p:cNvCxnSpPr>
            <a:cxnSpLocks noChangeShapeType="1"/>
          </p:cNvCxnSpPr>
          <p:nvPr/>
        </p:nvCxnSpPr>
        <p:spPr bwMode="auto">
          <a:xfrm>
            <a:off x="7329748" y="1441913"/>
            <a:ext cx="4233" cy="5073649"/>
          </a:xfrm>
          <a:prstGeom prst="line">
            <a:avLst/>
          </a:prstGeom>
          <a:ln>
            <a:headEnd/>
            <a:tailEnd/>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B987E6B4-5BB6-4B6E-BD4C-66804EC51CB2}"/>
              </a:ext>
            </a:extLst>
          </p:cNvPr>
          <p:cNvCxnSpPr/>
          <p:nvPr/>
        </p:nvCxnSpPr>
        <p:spPr bwMode="auto">
          <a:xfrm>
            <a:off x="1910234" y="1040168"/>
            <a:ext cx="9666817"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266" name="Straight Connector 114">
            <a:extLst>
              <a:ext uri="{FF2B5EF4-FFF2-40B4-BE49-F238E27FC236}">
                <a16:creationId xmlns:a16="http://schemas.microsoft.com/office/drawing/2014/main" id="{17637B3C-9B6D-4753-9C52-E33F0625202D}"/>
              </a:ext>
            </a:extLst>
          </p:cNvPr>
          <p:cNvCxnSpPr>
            <a:cxnSpLocks noChangeShapeType="1"/>
          </p:cNvCxnSpPr>
          <p:nvPr/>
        </p:nvCxnSpPr>
        <p:spPr bwMode="auto">
          <a:xfrm>
            <a:off x="9161933" y="1795819"/>
            <a:ext cx="0" cy="4832349"/>
          </a:xfrm>
          <a:prstGeom prst="line">
            <a:avLst/>
          </a:prstGeom>
          <a:noFill/>
          <a:ln w="28575" algn="ctr">
            <a:solidFill>
              <a:schemeClr val="accent3"/>
            </a:solidFill>
            <a:round/>
            <a:headEnd/>
            <a:tailEnd/>
          </a:ln>
        </p:spPr>
      </p:cxnSp>
      <p:cxnSp>
        <p:nvCxnSpPr>
          <p:cNvPr id="9273" name="Straight Connector 114">
            <a:extLst>
              <a:ext uri="{FF2B5EF4-FFF2-40B4-BE49-F238E27FC236}">
                <a16:creationId xmlns:a16="http://schemas.microsoft.com/office/drawing/2014/main" id="{5238CE94-E6F1-43AC-8DA7-65C3D71D5FA2}"/>
              </a:ext>
            </a:extLst>
          </p:cNvPr>
          <p:cNvCxnSpPr>
            <a:cxnSpLocks noChangeShapeType="1"/>
          </p:cNvCxnSpPr>
          <p:nvPr/>
        </p:nvCxnSpPr>
        <p:spPr bwMode="auto">
          <a:xfrm>
            <a:off x="5536084" y="1742901"/>
            <a:ext cx="0" cy="4885267"/>
          </a:xfrm>
          <a:prstGeom prst="line">
            <a:avLst/>
          </a:prstGeom>
          <a:noFill/>
          <a:ln w="28575" algn="ctr">
            <a:solidFill>
              <a:schemeClr val="accent3"/>
            </a:solidFill>
            <a:round/>
            <a:headEnd/>
            <a:tailEnd/>
          </a:ln>
        </p:spPr>
      </p:cxnSp>
      <p:cxnSp>
        <p:nvCxnSpPr>
          <p:cNvPr id="9298" name="Straight Connector 114">
            <a:extLst>
              <a:ext uri="{FF2B5EF4-FFF2-40B4-BE49-F238E27FC236}">
                <a16:creationId xmlns:a16="http://schemas.microsoft.com/office/drawing/2014/main" id="{37281447-A5BB-480F-AF40-AC84084EDF7D}"/>
              </a:ext>
            </a:extLst>
          </p:cNvPr>
          <p:cNvCxnSpPr>
            <a:cxnSpLocks noChangeShapeType="1"/>
          </p:cNvCxnSpPr>
          <p:nvPr/>
        </p:nvCxnSpPr>
        <p:spPr bwMode="auto">
          <a:xfrm flipH="1">
            <a:off x="1878485" y="1745019"/>
            <a:ext cx="19049" cy="4883149"/>
          </a:xfrm>
          <a:prstGeom prst="line">
            <a:avLst/>
          </a:prstGeom>
          <a:noFill/>
          <a:ln w="28575" algn="ctr">
            <a:solidFill>
              <a:schemeClr val="accent3"/>
            </a:solidFill>
            <a:round/>
            <a:headEnd/>
            <a:tailEnd/>
          </a:ln>
        </p:spPr>
      </p:cxnSp>
      <p:sp>
        <p:nvSpPr>
          <p:cNvPr id="10" name="Title 1">
            <a:extLst>
              <a:ext uri="{FF2B5EF4-FFF2-40B4-BE49-F238E27FC236}">
                <a16:creationId xmlns:a16="http://schemas.microsoft.com/office/drawing/2014/main" id="{2B3D9496-1869-4F61-A6EC-FFCD29599E29}"/>
              </a:ext>
            </a:extLst>
          </p:cNvPr>
          <p:cNvSpPr txBox="1">
            <a:spLocks/>
          </p:cNvSpPr>
          <p:nvPr/>
        </p:nvSpPr>
        <p:spPr bwMode="auto">
          <a:xfrm>
            <a:off x="715472" y="282783"/>
            <a:ext cx="9522691" cy="5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3" rIns="121907" bIns="60953" numCol="1" anchor="ctr" anchorCtr="0" compatLnSpc="1">
            <a:prstTxWarp prst="textNoShape">
              <a:avLst/>
            </a:prstTxWarp>
          </a:bodyPr>
          <a:lstStyle>
            <a:lvl1pPr algn="ctr">
              <a:defRPr sz="3200" b="1">
                <a:solidFill>
                  <a:srgbClr val="FF0000"/>
                </a:solidFill>
                <a:latin typeface="+mj-lt"/>
                <a:cs typeface="ＭＳ Ｐゴシック" charset="0"/>
              </a:defRPr>
            </a:lvl1pPr>
            <a:lvl2pPr algn="ctr">
              <a:defRPr sz="3200">
                <a:solidFill>
                  <a:srgbClr val="FF0000"/>
                </a:solidFill>
                <a:latin typeface="Calibri" pitchFamily="34" charset="0"/>
                <a:cs typeface="ＭＳ Ｐゴシック" charset="0"/>
              </a:defRPr>
            </a:lvl2pPr>
            <a:lvl3pPr algn="ctr">
              <a:defRPr sz="3200">
                <a:solidFill>
                  <a:srgbClr val="FF0000"/>
                </a:solidFill>
                <a:latin typeface="Calibri" pitchFamily="34" charset="0"/>
                <a:cs typeface="ＭＳ Ｐゴシック" charset="0"/>
              </a:defRPr>
            </a:lvl3pPr>
            <a:lvl4pPr algn="ctr">
              <a:defRPr sz="3200">
                <a:solidFill>
                  <a:srgbClr val="FF0000"/>
                </a:solidFill>
                <a:latin typeface="Calibri" pitchFamily="34" charset="0"/>
                <a:cs typeface="ＭＳ Ｐゴシック" charset="0"/>
              </a:defRPr>
            </a:lvl4pPr>
            <a:lvl5pPr algn="ctr">
              <a:defRPr sz="3200">
                <a:solidFill>
                  <a:srgbClr val="FF0000"/>
                </a:solidFill>
                <a:latin typeface="Calibri" pitchFamily="34" charset="0"/>
                <a:cs typeface="ＭＳ Ｐゴシック" charset="0"/>
              </a:defRPr>
            </a:lvl5pPr>
            <a:lvl6pPr marL="457148" algn="ctr" eaLnBrk="0" fontAlgn="base" hangingPunct="0">
              <a:spcBef>
                <a:spcPct val="0"/>
              </a:spcBef>
              <a:spcAft>
                <a:spcPct val="0"/>
              </a:spcAft>
              <a:defRPr sz="3200">
                <a:solidFill>
                  <a:srgbClr val="FF0000"/>
                </a:solidFill>
                <a:latin typeface="Calibri" pitchFamily="34" charset="0"/>
              </a:defRPr>
            </a:lvl6pPr>
            <a:lvl7pPr marL="914296" algn="ctr" eaLnBrk="0" fontAlgn="base" hangingPunct="0">
              <a:spcBef>
                <a:spcPct val="0"/>
              </a:spcBef>
              <a:spcAft>
                <a:spcPct val="0"/>
              </a:spcAft>
              <a:defRPr sz="3200">
                <a:solidFill>
                  <a:srgbClr val="FF0000"/>
                </a:solidFill>
                <a:latin typeface="Calibri" pitchFamily="34" charset="0"/>
              </a:defRPr>
            </a:lvl7pPr>
            <a:lvl8pPr marL="1371444" algn="ctr" eaLnBrk="0" fontAlgn="base" hangingPunct="0">
              <a:spcBef>
                <a:spcPct val="0"/>
              </a:spcBef>
              <a:spcAft>
                <a:spcPct val="0"/>
              </a:spcAft>
              <a:defRPr sz="3200">
                <a:solidFill>
                  <a:srgbClr val="FF0000"/>
                </a:solidFill>
                <a:latin typeface="Calibri" pitchFamily="34" charset="0"/>
              </a:defRPr>
            </a:lvl8pPr>
            <a:lvl9pPr marL="1828592" algn="ctr" eaLnBrk="0" fontAlgn="base" hangingPunct="0">
              <a:spcBef>
                <a:spcPct val="0"/>
              </a:spcBef>
              <a:spcAft>
                <a:spcPct val="0"/>
              </a:spcAft>
              <a:defRPr sz="3200">
                <a:solidFill>
                  <a:srgbClr val="FF0000"/>
                </a:solidFill>
                <a:latin typeface="Calibri" pitchFamily="34" charset="0"/>
              </a:defRPr>
            </a:lvl9pPr>
          </a:lstStyle>
          <a:p>
            <a:pPr algn="l"/>
            <a:r>
              <a:rPr lang="en-GB" sz="4267" dirty="0"/>
              <a:t>3GPP Release 19 timeline</a:t>
            </a:r>
            <a:endParaRPr lang="en-US" sz="4267" dirty="0"/>
          </a:p>
        </p:txBody>
      </p:sp>
      <p:sp>
        <p:nvSpPr>
          <p:cNvPr id="11271" name="TextBox 86">
            <a:extLst>
              <a:ext uri="{FF2B5EF4-FFF2-40B4-BE49-F238E27FC236}">
                <a16:creationId xmlns:a16="http://schemas.microsoft.com/office/drawing/2014/main" id="{F3E38285-C9B2-4288-BA5F-69E69909EC4A}"/>
              </a:ext>
            </a:extLst>
          </p:cNvPr>
          <p:cNvSpPr txBox="1">
            <a:spLocks noChangeArrowheads="1"/>
          </p:cNvSpPr>
          <p:nvPr/>
        </p:nvSpPr>
        <p:spPr bwMode="auto">
          <a:xfrm>
            <a:off x="783249" y="1344968"/>
            <a:ext cx="64953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TSG#93-e</a:t>
            </a:r>
          </a:p>
        </p:txBody>
      </p:sp>
      <p:cxnSp>
        <p:nvCxnSpPr>
          <p:cNvPr id="9263" name="Straight Connector 115">
            <a:extLst>
              <a:ext uri="{FF2B5EF4-FFF2-40B4-BE49-F238E27FC236}">
                <a16:creationId xmlns:a16="http://schemas.microsoft.com/office/drawing/2014/main" id="{2A2FFA8C-F532-484F-B1E8-CC1C7682EB47}"/>
              </a:ext>
            </a:extLst>
          </p:cNvPr>
          <p:cNvCxnSpPr>
            <a:cxnSpLocks noChangeShapeType="1"/>
          </p:cNvCxnSpPr>
          <p:nvPr/>
        </p:nvCxnSpPr>
        <p:spPr bwMode="auto">
          <a:xfrm>
            <a:off x="2795000" y="1795819"/>
            <a:ext cx="0" cy="4965700"/>
          </a:xfrm>
          <a:prstGeom prst="line">
            <a:avLst/>
          </a:prstGeom>
          <a:noFill/>
          <a:ln w="9525" algn="ctr">
            <a:solidFill>
              <a:schemeClr val="accent3"/>
            </a:solidFill>
            <a:prstDash val="dash"/>
            <a:round/>
            <a:headEnd/>
            <a:tailEnd/>
          </a:ln>
        </p:spPr>
      </p:cxnSp>
      <p:cxnSp>
        <p:nvCxnSpPr>
          <p:cNvPr id="9264" name="Straight Connector 114">
            <a:extLst>
              <a:ext uri="{FF2B5EF4-FFF2-40B4-BE49-F238E27FC236}">
                <a16:creationId xmlns:a16="http://schemas.microsoft.com/office/drawing/2014/main" id="{04D888CB-F0B7-49DD-9DDF-C0C1937FEC83}"/>
              </a:ext>
            </a:extLst>
          </p:cNvPr>
          <p:cNvCxnSpPr>
            <a:cxnSpLocks noChangeShapeType="1"/>
          </p:cNvCxnSpPr>
          <p:nvPr/>
        </p:nvCxnSpPr>
        <p:spPr bwMode="auto">
          <a:xfrm>
            <a:off x="11577051" y="1800052"/>
            <a:ext cx="0" cy="5071533"/>
          </a:xfrm>
          <a:prstGeom prst="line">
            <a:avLst/>
          </a:prstGeom>
          <a:noFill/>
          <a:ln w="9525" algn="ctr">
            <a:solidFill>
              <a:schemeClr val="accent3"/>
            </a:solidFill>
            <a:prstDash val="dash"/>
            <a:round/>
            <a:headEnd/>
            <a:tailEnd/>
          </a:ln>
        </p:spPr>
      </p:cxnSp>
      <p:cxnSp>
        <p:nvCxnSpPr>
          <p:cNvPr id="9265" name="Straight Connector 114">
            <a:extLst>
              <a:ext uri="{FF2B5EF4-FFF2-40B4-BE49-F238E27FC236}">
                <a16:creationId xmlns:a16="http://schemas.microsoft.com/office/drawing/2014/main" id="{1477C3E5-633B-48DE-A44C-AD7732E4688C}"/>
              </a:ext>
            </a:extLst>
          </p:cNvPr>
          <p:cNvCxnSpPr>
            <a:cxnSpLocks noChangeShapeType="1"/>
          </p:cNvCxnSpPr>
          <p:nvPr/>
        </p:nvCxnSpPr>
        <p:spPr bwMode="auto">
          <a:xfrm>
            <a:off x="1074151" y="1795819"/>
            <a:ext cx="0" cy="4965700"/>
          </a:xfrm>
          <a:prstGeom prst="line">
            <a:avLst/>
          </a:prstGeom>
          <a:noFill/>
          <a:ln w="9525" algn="ctr">
            <a:solidFill>
              <a:schemeClr val="accent3"/>
            </a:solidFill>
            <a:prstDash val="dash"/>
            <a:round/>
            <a:headEnd/>
            <a:tailEnd/>
          </a:ln>
        </p:spPr>
      </p:cxnSp>
      <p:cxnSp>
        <p:nvCxnSpPr>
          <p:cNvPr id="9267" name="Straight Connector 114">
            <a:extLst>
              <a:ext uri="{FF2B5EF4-FFF2-40B4-BE49-F238E27FC236}">
                <a16:creationId xmlns:a16="http://schemas.microsoft.com/office/drawing/2014/main" id="{DF4F23F1-76D1-4D30-B636-D24B0A140063}"/>
              </a:ext>
            </a:extLst>
          </p:cNvPr>
          <p:cNvCxnSpPr>
            <a:cxnSpLocks noChangeShapeType="1"/>
          </p:cNvCxnSpPr>
          <p:nvPr/>
        </p:nvCxnSpPr>
        <p:spPr bwMode="auto">
          <a:xfrm>
            <a:off x="9932400" y="1795819"/>
            <a:ext cx="0" cy="5075767"/>
          </a:xfrm>
          <a:prstGeom prst="line">
            <a:avLst/>
          </a:prstGeom>
          <a:noFill/>
          <a:ln w="9525" algn="ctr">
            <a:solidFill>
              <a:schemeClr val="accent3"/>
            </a:solidFill>
            <a:prstDash val="dash"/>
            <a:round/>
            <a:headEnd/>
            <a:tailEnd/>
          </a:ln>
        </p:spPr>
      </p:cxnSp>
      <p:cxnSp>
        <p:nvCxnSpPr>
          <p:cNvPr id="9268" name="Straight Connector 114">
            <a:extLst>
              <a:ext uri="{FF2B5EF4-FFF2-40B4-BE49-F238E27FC236}">
                <a16:creationId xmlns:a16="http://schemas.microsoft.com/office/drawing/2014/main" id="{F3CEAA3E-C61B-4E3D-B5AB-61445331BF91}"/>
              </a:ext>
            </a:extLst>
          </p:cNvPr>
          <p:cNvCxnSpPr>
            <a:cxnSpLocks noChangeShapeType="1"/>
          </p:cNvCxnSpPr>
          <p:nvPr/>
        </p:nvCxnSpPr>
        <p:spPr bwMode="auto">
          <a:xfrm>
            <a:off x="8275051" y="1795819"/>
            <a:ext cx="0" cy="5003800"/>
          </a:xfrm>
          <a:prstGeom prst="line">
            <a:avLst/>
          </a:prstGeom>
          <a:noFill/>
          <a:ln w="9525" algn="ctr">
            <a:solidFill>
              <a:schemeClr val="accent3"/>
            </a:solidFill>
            <a:prstDash val="dash"/>
            <a:round/>
            <a:headEnd/>
            <a:tailEnd/>
          </a:ln>
        </p:spPr>
      </p:cxnSp>
      <p:cxnSp>
        <p:nvCxnSpPr>
          <p:cNvPr id="9269" name="Straight Connector 114">
            <a:extLst>
              <a:ext uri="{FF2B5EF4-FFF2-40B4-BE49-F238E27FC236}">
                <a16:creationId xmlns:a16="http://schemas.microsoft.com/office/drawing/2014/main" id="{E418A390-D663-4418-8928-9781EE35706B}"/>
              </a:ext>
            </a:extLst>
          </p:cNvPr>
          <p:cNvCxnSpPr>
            <a:cxnSpLocks noChangeShapeType="1"/>
          </p:cNvCxnSpPr>
          <p:nvPr/>
        </p:nvCxnSpPr>
        <p:spPr bwMode="auto">
          <a:xfrm>
            <a:off x="6418733" y="1795819"/>
            <a:ext cx="0" cy="4965700"/>
          </a:xfrm>
          <a:prstGeom prst="line">
            <a:avLst/>
          </a:prstGeom>
          <a:noFill/>
          <a:ln w="9525" algn="ctr">
            <a:solidFill>
              <a:schemeClr val="accent3"/>
            </a:solidFill>
            <a:prstDash val="dash"/>
            <a:round/>
            <a:headEnd/>
            <a:tailEnd/>
          </a:ln>
        </p:spPr>
      </p:cxnSp>
      <p:cxnSp>
        <p:nvCxnSpPr>
          <p:cNvPr id="9271" name="Straight Connector 114">
            <a:extLst>
              <a:ext uri="{FF2B5EF4-FFF2-40B4-BE49-F238E27FC236}">
                <a16:creationId xmlns:a16="http://schemas.microsoft.com/office/drawing/2014/main" id="{6649D539-0771-4AB7-A1FA-A42EBAD0C51A}"/>
              </a:ext>
            </a:extLst>
          </p:cNvPr>
          <p:cNvCxnSpPr>
            <a:cxnSpLocks noChangeShapeType="1"/>
          </p:cNvCxnSpPr>
          <p:nvPr/>
        </p:nvCxnSpPr>
        <p:spPr bwMode="auto">
          <a:xfrm>
            <a:off x="4742333" y="1795819"/>
            <a:ext cx="0" cy="4965700"/>
          </a:xfrm>
          <a:prstGeom prst="line">
            <a:avLst/>
          </a:prstGeom>
          <a:noFill/>
          <a:ln w="9525" algn="ctr">
            <a:solidFill>
              <a:schemeClr val="accent3"/>
            </a:solidFill>
            <a:prstDash val="dash"/>
            <a:round/>
            <a:headEnd/>
            <a:tailEnd/>
          </a:ln>
        </p:spPr>
      </p:cxnSp>
      <p:cxnSp>
        <p:nvCxnSpPr>
          <p:cNvPr id="9272" name="Straight Connector 114">
            <a:extLst>
              <a:ext uri="{FF2B5EF4-FFF2-40B4-BE49-F238E27FC236}">
                <a16:creationId xmlns:a16="http://schemas.microsoft.com/office/drawing/2014/main" id="{C7AA7D21-87AC-4E19-B7F4-FAB725EE0FC0}"/>
              </a:ext>
            </a:extLst>
          </p:cNvPr>
          <p:cNvCxnSpPr>
            <a:cxnSpLocks noChangeShapeType="1"/>
          </p:cNvCxnSpPr>
          <p:nvPr/>
        </p:nvCxnSpPr>
        <p:spPr bwMode="auto">
          <a:xfrm>
            <a:off x="3722100" y="1795819"/>
            <a:ext cx="0" cy="4965700"/>
          </a:xfrm>
          <a:prstGeom prst="line">
            <a:avLst/>
          </a:prstGeom>
          <a:noFill/>
          <a:ln w="9525" algn="ctr">
            <a:solidFill>
              <a:schemeClr val="accent3"/>
            </a:solidFill>
            <a:prstDash val="dash"/>
            <a:round/>
            <a:headEnd/>
            <a:tailEnd/>
          </a:ln>
        </p:spPr>
      </p:cxnSp>
      <p:cxnSp>
        <p:nvCxnSpPr>
          <p:cNvPr id="9279" name="Straight Connector 114">
            <a:extLst>
              <a:ext uri="{FF2B5EF4-FFF2-40B4-BE49-F238E27FC236}">
                <a16:creationId xmlns:a16="http://schemas.microsoft.com/office/drawing/2014/main" id="{A556D374-654C-4ADF-A9D6-02348D50E5CC}"/>
              </a:ext>
            </a:extLst>
          </p:cNvPr>
          <p:cNvCxnSpPr>
            <a:cxnSpLocks noChangeShapeType="1"/>
          </p:cNvCxnSpPr>
          <p:nvPr/>
        </p:nvCxnSpPr>
        <p:spPr bwMode="auto">
          <a:xfrm>
            <a:off x="10643600" y="1800052"/>
            <a:ext cx="0" cy="5071533"/>
          </a:xfrm>
          <a:prstGeom prst="line">
            <a:avLst/>
          </a:prstGeom>
          <a:noFill/>
          <a:ln w="9525" algn="ctr">
            <a:solidFill>
              <a:schemeClr val="accent3"/>
            </a:solidFill>
            <a:prstDash val="dash"/>
            <a:round/>
            <a:headEnd/>
            <a:tailEnd/>
          </a:ln>
        </p:spPr>
      </p:cxnSp>
      <p:sp>
        <p:nvSpPr>
          <p:cNvPr id="85" name="Chevron 60">
            <a:extLst>
              <a:ext uri="{FF2B5EF4-FFF2-40B4-BE49-F238E27FC236}">
                <a16:creationId xmlns:a16="http://schemas.microsoft.com/office/drawing/2014/main" id="{7CE5CF96-2F66-4179-B57C-B676D94C1FD9}"/>
              </a:ext>
            </a:extLst>
          </p:cNvPr>
          <p:cNvSpPr/>
          <p:nvPr/>
        </p:nvSpPr>
        <p:spPr bwMode="auto">
          <a:xfrm>
            <a:off x="2261601" y="3029835"/>
            <a:ext cx="5956300"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1200" dirty="0">
                <a:latin typeface="Montserrat" panose="00000500000000000000" pitchFamily="50" charset="0"/>
                <a:ea typeface="ＭＳ Ｐゴシック" charset="-128"/>
                <a:cs typeface="Arial" pitchFamily="34" charset="0"/>
              </a:rPr>
              <a:t>                                   SA1 Stage 1                                                                                              80%</a:t>
            </a:r>
          </a:p>
        </p:txBody>
      </p:sp>
      <p:sp>
        <p:nvSpPr>
          <p:cNvPr id="91" name="Chevron 60">
            <a:extLst>
              <a:ext uri="{FF2B5EF4-FFF2-40B4-BE49-F238E27FC236}">
                <a16:creationId xmlns:a16="http://schemas.microsoft.com/office/drawing/2014/main" id="{AB31F630-8AAB-42F4-9701-22B280DA4109}"/>
              </a:ext>
            </a:extLst>
          </p:cNvPr>
          <p:cNvSpPr/>
          <p:nvPr/>
        </p:nvSpPr>
        <p:spPr bwMode="auto">
          <a:xfrm>
            <a:off x="8037984" y="3029835"/>
            <a:ext cx="1151467" cy="296333"/>
          </a:xfrm>
          <a:prstGeom prst="chevron">
            <a:avLst/>
          </a:prstGeom>
          <a:solidFill>
            <a:schemeClr val="accent5">
              <a:lumMod val="50000"/>
            </a:schemeClr>
          </a:solidFill>
          <a:ln w="9525" cap="flat" cmpd="sng" algn="ctr">
            <a:noFill/>
            <a:prstDash val="solid"/>
            <a:round/>
            <a:headEnd type="none" w="med" len="med"/>
            <a:tailEnd type="none" w="med" len="med"/>
          </a:ln>
          <a:effectLst/>
        </p:spPr>
        <p:txBody>
          <a:bodyPr lIns="0" rIns="0"/>
          <a:lstStyle/>
          <a:p>
            <a:pPr algn="ctr">
              <a:defRPr/>
            </a:pPr>
            <a:r>
              <a:rPr lang="fr-FR" sz="1200" dirty="0">
                <a:latin typeface="Montserrat" panose="00000500000000000000" pitchFamily="50" charset="0"/>
                <a:ea typeface="ＭＳ Ｐゴシック" charset="-128"/>
                <a:cs typeface="Arial" pitchFamily="34" charset="0"/>
              </a:rPr>
              <a:t>100%</a:t>
            </a:r>
          </a:p>
        </p:txBody>
      </p:sp>
      <p:sp>
        <p:nvSpPr>
          <p:cNvPr id="11285" name="TextBox 86">
            <a:extLst>
              <a:ext uri="{FF2B5EF4-FFF2-40B4-BE49-F238E27FC236}">
                <a16:creationId xmlns:a16="http://schemas.microsoft.com/office/drawing/2014/main" id="{C8B6A53D-6BBE-4B23-B899-76B283B287A1}"/>
              </a:ext>
            </a:extLst>
          </p:cNvPr>
          <p:cNvSpPr txBox="1">
            <a:spLocks noChangeArrowheads="1"/>
          </p:cNvSpPr>
          <p:nvPr/>
        </p:nvSpPr>
        <p:spPr bwMode="auto">
          <a:xfrm>
            <a:off x="1525141" y="1344968"/>
            <a:ext cx="64953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TSG#94-e</a:t>
            </a:r>
            <a:endParaRPr lang="en-GB" altLang="en-US" sz="533">
              <a:latin typeface="Montserrat"/>
            </a:endParaRPr>
          </a:p>
        </p:txBody>
      </p:sp>
      <p:sp>
        <p:nvSpPr>
          <p:cNvPr id="11286" name="TextBox 86">
            <a:extLst>
              <a:ext uri="{FF2B5EF4-FFF2-40B4-BE49-F238E27FC236}">
                <a16:creationId xmlns:a16="http://schemas.microsoft.com/office/drawing/2014/main" id="{DE92F4B2-BEE5-4F15-955D-5C2895D4FA8C}"/>
              </a:ext>
            </a:extLst>
          </p:cNvPr>
          <p:cNvSpPr txBox="1">
            <a:spLocks noChangeArrowheads="1"/>
          </p:cNvSpPr>
          <p:nvPr/>
        </p:nvSpPr>
        <p:spPr bwMode="auto">
          <a:xfrm>
            <a:off x="2423665" y="1344968"/>
            <a:ext cx="64953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TSG#95-e</a:t>
            </a:r>
            <a:endParaRPr lang="en-GB" altLang="en-US" sz="533">
              <a:latin typeface="Montserrat"/>
            </a:endParaRPr>
          </a:p>
        </p:txBody>
      </p:sp>
      <p:sp>
        <p:nvSpPr>
          <p:cNvPr id="11287" name="TextBox 86">
            <a:extLst>
              <a:ext uri="{FF2B5EF4-FFF2-40B4-BE49-F238E27FC236}">
                <a16:creationId xmlns:a16="http://schemas.microsoft.com/office/drawing/2014/main" id="{1D646248-495E-4FA9-8F0E-0A9358EBF0D8}"/>
              </a:ext>
            </a:extLst>
          </p:cNvPr>
          <p:cNvSpPr txBox="1">
            <a:spLocks noChangeArrowheads="1"/>
          </p:cNvSpPr>
          <p:nvPr/>
        </p:nvSpPr>
        <p:spPr bwMode="auto">
          <a:xfrm>
            <a:off x="3430606" y="1344968"/>
            <a:ext cx="55335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TSG#96</a:t>
            </a:r>
            <a:endParaRPr lang="en-GB" altLang="en-US" sz="533">
              <a:latin typeface="Montserrat"/>
            </a:endParaRPr>
          </a:p>
        </p:txBody>
      </p:sp>
      <p:sp>
        <p:nvSpPr>
          <p:cNvPr id="11288" name="TextBox 86">
            <a:extLst>
              <a:ext uri="{FF2B5EF4-FFF2-40B4-BE49-F238E27FC236}">
                <a16:creationId xmlns:a16="http://schemas.microsoft.com/office/drawing/2014/main" id="{51ECDECE-EDDA-4F1E-89FA-344DEBE3501C}"/>
              </a:ext>
            </a:extLst>
          </p:cNvPr>
          <p:cNvSpPr txBox="1">
            <a:spLocks noChangeArrowheads="1"/>
          </p:cNvSpPr>
          <p:nvPr/>
        </p:nvSpPr>
        <p:spPr bwMode="auto">
          <a:xfrm>
            <a:off x="4417565" y="1344968"/>
            <a:ext cx="64953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TSG#97-e</a:t>
            </a:r>
            <a:endParaRPr lang="en-GB" altLang="en-US" sz="533">
              <a:latin typeface="Montserrat"/>
            </a:endParaRPr>
          </a:p>
        </p:txBody>
      </p:sp>
      <p:sp>
        <p:nvSpPr>
          <p:cNvPr id="11289" name="TextBox 86">
            <a:extLst>
              <a:ext uri="{FF2B5EF4-FFF2-40B4-BE49-F238E27FC236}">
                <a16:creationId xmlns:a16="http://schemas.microsoft.com/office/drawing/2014/main" id="{843A99B3-323A-4F57-B686-7ACF70347A1E}"/>
              </a:ext>
            </a:extLst>
          </p:cNvPr>
          <p:cNvSpPr txBox="1">
            <a:spLocks noChangeArrowheads="1"/>
          </p:cNvSpPr>
          <p:nvPr/>
        </p:nvSpPr>
        <p:spPr bwMode="auto">
          <a:xfrm>
            <a:off x="5229772" y="1344968"/>
            <a:ext cx="55335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TSG#98</a:t>
            </a:r>
            <a:endParaRPr lang="en-GB" altLang="en-US" sz="533">
              <a:latin typeface="Montserrat"/>
            </a:endParaRPr>
          </a:p>
        </p:txBody>
      </p:sp>
      <p:sp>
        <p:nvSpPr>
          <p:cNvPr id="11290" name="TextBox 86">
            <a:extLst>
              <a:ext uri="{FF2B5EF4-FFF2-40B4-BE49-F238E27FC236}">
                <a16:creationId xmlns:a16="http://schemas.microsoft.com/office/drawing/2014/main" id="{ADB71043-B759-4A95-B0B5-684BDCAC97BD}"/>
              </a:ext>
            </a:extLst>
          </p:cNvPr>
          <p:cNvSpPr txBox="1">
            <a:spLocks noChangeArrowheads="1"/>
          </p:cNvSpPr>
          <p:nvPr/>
        </p:nvSpPr>
        <p:spPr bwMode="auto">
          <a:xfrm>
            <a:off x="6118772" y="1344968"/>
            <a:ext cx="55335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TSG#99</a:t>
            </a:r>
            <a:endParaRPr lang="en-GB" altLang="en-US" sz="533">
              <a:latin typeface="Montserrat"/>
            </a:endParaRPr>
          </a:p>
        </p:txBody>
      </p:sp>
      <p:sp>
        <p:nvSpPr>
          <p:cNvPr id="11291" name="TextBox 86">
            <a:extLst>
              <a:ext uri="{FF2B5EF4-FFF2-40B4-BE49-F238E27FC236}">
                <a16:creationId xmlns:a16="http://schemas.microsoft.com/office/drawing/2014/main" id="{B262FA06-FBA1-438F-A80B-38C4D83DBB87}"/>
              </a:ext>
            </a:extLst>
          </p:cNvPr>
          <p:cNvSpPr txBox="1">
            <a:spLocks noChangeArrowheads="1"/>
          </p:cNvSpPr>
          <p:nvPr/>
        </p:nvSpPr>
        <p:spPr bwMode="auto">
          <a:xfrm>
            <a:off x="6977315" y="1344968"/>
            <a:ext cx="614271"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TSG#100</a:t>
            </a:r>
            <a:endParaRPr lang="en-GB" altLang="en-US" sz="533">
              <a:latin typeface="Montserrat"/>
            </a:endParaRPr>
          </a:p>
        </p:txBody>
      </p:sp>
      <p:sp>
        <p:nvSpPr>
          <p:cNvPr id="11292" name="TextBox 86">
            <a:extLst>
              <a:ext uri="{FF2B5EF4-FFF2-40B4-BE49-F238E27FC236}">
                <a16:creationId xmlns:a16="http://schemas.microsoft.com/office/drawing/2014/main" id="{FC76E930-C33D-48B8-B85F-70EDBB387A8F}"/>
              </a:ext>
            </a:extLst>
          </p:cNvPr>
          <p:cNvSpPr txBox="1">
            <a:spLocks noChangeArrowheads="1"/>
          </p:cNvSpPr>
          <p:nvPr/>
        </p:nvSpPr>
        <p:spPr bwMode="auto">
          <a:xfrm>
            <a:off x="7948866" y="1344968"/>
            <a:ext cx="614271"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TSG#101</a:t>
            </a:r>
            <a:endParaRPr lang="en-GB" altLang="en-US" sz="533">
              <a:latin typeface="Montserrat"/>
            </a:endParaRPr>
          </a:p>
        </p:txBody>
      </p:sp>
      <p:sp>
        <p:nvSpPr>
          <p:cNvPr id="11293" name="TextBox 86">
            <a:extLst>
              <a:ext uri="{FF2B5EF4-FFF2-40B4-BE49-F238E27FC236}">
                <a16:creationId xmlns:a16="http://schemas.microsoft.com/office/drawing/2014/main" id="{8F61F701-A0E6-4E35-B9F8-7B8FA6835BFB}"/>
              </a:ext>
            </a:extLst>
          </p:cNvPr>
          <p:cNvSpPr txBox="1">
            <a:spLocks noChangeArrowheads="1"/>
          </p:cNvSpPr>
          <p:nvPr/>
        </p:nvSpPr>
        <p:spPr bwMode="auto">
          <a:xfrm>
            <a:off x="8787066" y="1344968"/>
            <a:ext cx="614271"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TSG#102</a:t>
            </a:r>
            <a:endParaRPr lang="en-GB" altLang="en-US" sz="533">
              <a:latin typeface="Montserrat"/>
            </a:endParaRPr>
          </a:p>
        </p:txBody>
      </p:sp>
      <p:sp>
        <p:nvSpPr>
          <p:cNvPr id="11294" name="TextBox 86">
            <a:extLst>
              <a:ext uri="{FF2B5EF4-FFF2-40B4-BE49-F238E27FC236}">
                <a16:creationId xmlns:a16="http://schemas.microsoft.com/office/drawing/2014/main" id="{05D3D5A1-9269-4D5F-9390-C074B7990CF2}"/>
              </a:ext>
            </a:extLst>
          </p:cNvPr>
          <p:cNvSpPr txBox="1">
            <a:spLocks noChangeArrowheads="1"/>
          </p:cNvSpPr>
          <p:nvPr/>
        </p:nvSpPr>
        <p:spPr bwMode="auto">
          <a:xfrm>
            <a:off x="9519433" y="1344968"/>
            <a:ext cx="614271"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TSG#103</a:t>
            </a:r>
            <a:endParaRPr lang="en-GB" altLang="en-US" sz="533">
              <a:latin typeface="Montserrat"/>
            </a:endParaRPr>
          </a:p>
        </p:txBody>
      </p:sp>
      <p:sp>
        <p:nvSpPr>
          <p:cNvPr id="11295" name="TextBox 86">
            <a:extLst>
              <a:ext uri="{FF2B5EF4-FFF2-40B4-BE49-F238E27FC236}">
                <a16:creationId xmlns:a16="http://schemas.microsoft.com/office/drawing/2014/main" id="{618FF810-E9F5-4E39-BE7B-241001025DDF}"/>
              </a:ext>
            </a:extLst>
          </p:cNvPr>
          <p:cNvSpPr txBox="1">
            <a:spLocks noChangeArrowheads="1"/>
          </p:cNvSpPr>
          <p:nvPr/>
        </p:nvSpPr>
        <p:spPr bwMode="auto">
          <a:xfrm>
            <a:off x="10310007" y="1344968"/>
            <a:ext cx="614271"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TSG#104</a:t>
            </a:r>
            <a:endParaRPr lang="en-GB" altLang="en-US" sz="533">
              <a:latin typeface="Montserrat"/>
            </a:endParaRPr>
          </a:p>
        </p:txBody>
      </p:sp>
      <p:sp>
        <p:nvSpPr>
          <p:cNvPr id="11296" name="TextBox 86">
            <a:extLst>
              <a:ext uri="{FF2B5EF4-FFF2-40B4-BE49-F238E27FC236}">
                <a16:creationId xmlns:a16="http://schemas.microsoft.com/office/drawing/2014/main" id="{6267DBC9-C76A-423A-B810-8D7454847A6C}"/>
              </a:ext>
            </a:extLst>
          </p:cNvPr>
          <p:cNvSpPr txBox="1">
            <a:spLocks noChangeArrowheads="1"/>
          </p:cNvSpPr>
          <p:nvPr/>
        </p:nvSpPr>
        <p:spPr bwMode="auto">
          <a:xfrm>
            <a:off x="11185249" y="1344968"/>
            <a:ext cx="614271"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a:rPr>
              <a:t>TSG#105</a:t>
            </a:r>
            <a:endParaRPr lang="en-GB" altLang="en-US" sz="533">
              <a:latin typeface="Montserrat"/>
            </a:endParaRPr>
          </a:p>
        </p:txBody>
      </p:sp>
      <p:sp>
        <p:nvSpPr>
          <p:cNvPr id="11297" name="Chevron 60">
            <a:extLst>
              <a:ext uri="{FF2B5EF4-FFF2-40B4-BE49-F238E27FC236}">
                <a16:creationId xmlns:a16="http://schemas.microsoft.com/office/drawing/2014/main" id="{9110ADF2-510E-41BA-8ADA-553F17966823}"/>
              </a:ext>
            </a:extLst>
          </p:cNvPr>
          <p:cNvSpPr>
            <a:spLocks noChangeArrowheads="1"/>
          </p:cNvSpPr>
          <p:nvPr/>
        </p:nvSpPr>
        <p:spPr bwMode="auto">
          <a:xfrm>
            <a:off x="8728017" y="3467986"/>
            <a:ext cx="1253067" cy="374649"/>
          </a:xfrm>
          <a:prstGeom prst="chevron">
            <a:avLst>
              <a:gd name="adj" fmla="val 50077"/>
            </a:avLst>
          </a:prstGeom>
          <a:solidFill>
            <a:srgbClr val="00660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800">
                <a:latin typeface="Montserrat"/>
                <a:cs typeface="Arial" panose="020B0604020202020204" pitchFamily="34" charset="0"/>
              </a:rPr>
              <a:t>RAN4 </a:t>
            </a:r>
          </a:p>
          <a:p>
            <a:pPr algn="ctr"/>
            <a:r>
              <a:rPr lang="fr-FR" altLang="en-US" sz="800">
                <a:latin typeface="Montserrat"/>
                <a:cs typeface="Arial" panose="020B0604020202020204" pitchFamily="34" charset="0"/>
              </a:rPr>
              <a:t>content def.</a:t>
            </a:r>
          </a:p>
        </p:txBody>
      </p:sp>
      <p:sp>
        <p:nvSpPr>
          <p:cNvPr id="113" name="Chevron 60">
            <a:extLst>
              <a:ext uri="{FF2B5EF4-FFF2-40B4-BE49-F238E27FC236}">
                <a16:creationId xmlns:a16="http://schemas.microsoft.com/office/drawing/2014/main" id="{2357FE24-E7D5-4786-88F3-042C74DD47A9}"/>
              </a:ext>
            </a:extLst>
          </p:cNvPr>
          <p:cNvSpPr>
            <a:spLocks noChangeArrowheads="1"/>
          </p:cNvSpPr>
          <p:nvPr/>
        </p:nvSpPr>
        <p:spPr bwMode="auto">
          <a:xfrm>
            <a:off x="7515167" y="3467986"/>
            <a:ext cx="1583267" cy="374649"/>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p>
            <a:pPr algn="ctr">
              <a:defRPr/>
            </a:pPr>
            <a:r>
              <a:rPr lang="fr-FR" altLang="en-US" sz="1067" b="1" dirty="0">
                <a:latin typeface="Montserrat" panose="00000500000000000000" pitchFamily="50" charset="0"/>
                <a:cs typeface="Arial" panose="020B0604020202020204" pitchFamily="34" charset="0"/>
              </a:rPr>
              <a:t> </a:t>
            </a:r>
            <a:r>
              <a:rPr lang="fr-FR" altLang="en-US" sz="1067" dirty="0">
                <a:latin typeface="Montserrat" panose="00000500000000000000" pitchFamily="50" charset="0"/>
                <a:cs typeface="Arial" panose="020B0604020202020204" pitchFamily="34" charset="0"/>
              </a:rPr>
              <a:t>RAN Content </a:t>
            </a:r>
            <a:r>
              <a:rPr lang="fr-FR" altLang="en-US" sz="1067" dirty="0" err="1">
                <a:latin typeface="Montserrat" panose="00000500000000000000" pitchFamily="50" charset="0"/>
                <a:cs typeface="Arial" panose="020B0604020202020204" pitchFamily="34" charset="0"/>
              </a:rPr>
              <a:t>def</a:t>
            </a:r>
            <a:r>
              <a:rPr lang="fr-FR" altLang="en-US" sz="1067" dirty="0">
                <a:latin typeface="Montserrat" panose="00000500000000000000" pitchFamily="50" charset="0"/>
                <a:cs typeface="Arial" panose="020B0604020202020204" pitchFamily="34" charset="0"/>
              </a:rPr>
              <a:t>.</a:t>
            </a:r>
          </a:p>
        </p:txBody>
      </p:sp>
      <p:sp>
        <p:nvSpPr>
          <p:cNvPr id="2" name="TextBox 1">
            <a:extLst>
              <a:ext uri="{FF2B5EF4-FFF2-40B4-BE49-F238E27FC236}">
                <a16:creationId xmlns:a16="http://schemas.microsoft.com/office/drawing/2014/main" id="{43C26EB7-1343-40F1-8A9A-FB09985209E2}"/>
              </a:ext>
            </a:extLst>
          </p:cNvPr>
          <p:cNvSpPr txBox="1"/>
          <p:nvPr/>
        </p:nvSpPr>
        <p:spPr>
          <a:xfrm>
            <a:off x="3389785" y="877186"/>
            <a:ext cx="806631" cy="46166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2400" dirty="0">
                <a:latin typeface="Montserrat" panose="00000500000000000000" pitchFamily="50" charset="0"/>
              </a:rPr>
              <a:t>2022</a:t>
            </a:r>
          </a:p>
        </p:txBody>
      </p:sp>
      <p:sp>
        <p:nvSpPr>
          <p:cNvPr id="58" name="TextBox 57">
            <a:extLst>
              <a:ext uri="{FF2B5EF4-FFF2-40B4-BE49-F238E27FC236}">
                <a16:creationId xmlns:a16="http://schemas.microsoft.com/office/drawing/2014/main" id="{F615A0FA-F8A7-46A3-B980-BC272FDE95AD}"/>
              </a:ext>
            </a:extLst>
          </p:cNvPr>
          <p:cNvSpPr txBox="1"/>
          <p:nvPr/>
        </p:nvSpPr>
        <p:spPr>
          <a:xfrm>
            <a:off x="6994467" y="877186"/>
            <a:ext cx="806631" cy="46166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2400" dirty="0">
                <a:latin typeface="Montserrat" panose="00000500000000000000" pitchFamily="50" charset="0"/>
              </a:rPr>
              <a:t>2023</a:t>
            </a:r>
          </a:p>
        </p:txBody>
      </p:sp>
      <p:sp>
        <p:nvSpPr>
          <p:cNvPr id="11301" name="TextBox 2">
            <a:extLst>
              <a:ext uri="{FF2B5EF4-FFF2-40B4-BE49-F238E27FC236}">
                <a16:creationId xmlns:a16="http://schemas.microsoft.com/office/drawing/2014/main" id="{8D4DBEE9-BBAC-4669-B4B9-B6EF511D923D}"/>
              </a:ext>
            </a:extLst>
          </p:cNvPr>
          <p:cNvSpPr txBox="1">
            <a:spLocks noChangeArrowheads="1"/>
          </p:cNvSpPr>
          <p:nvPr/>
        </p:nvSpPr>
        <p:spPr bwMode="auto">
          <a:xfrm>
            <a:off x="849784" y="1482552"/>
            <a:ext cx="333746"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Sep.</a:t>
            </a:r>
          </a:p>
        </p:txBody>
      </p:sp>
      <p:sp>
        <p:nvSpPr>
          <p:cNvPr id="11302" name="TextBox 59">
            <a:extLst>
              <a:ext uri="{FF2B5EF4-FFF2-40B4-BE49-F238E27FC236}">
                <a16:creationId xmlns:a16="http://schemas.microsoft.com/office/drawing/2014/main" id="{B8A917A2-478A-4778-A229-162D46B08EB5}"/>
              </a:ext>
            </a:extLst>
          </p:cNvPr>
          <p:cNvSpPr txBox="1">
            <a:spLocks noChangeArrowheads="1"/>
          </p:cNvSpPr>
          <p:nvPr/>
        </p:nvSpPr>
        <p:spPr bwMode="auto">
          <a:xfrm>
            <a:off x="2574867" y="1465619"/>
            <a:ext cx="351378"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Mar.</a:t>
            </a:r>
          </a:p>
        </p:txBody>
      </p:sp>
      <p:sp>
        <p:nvSpPr>
          <p:cNvPr id="11303" name="TextBox 60">
            <a:extLst>
              <a:ext uri="{FF2B5EF4-FFF2-40B4-BE49-F238E27FC236}">
                <a16:creationId xmlns:a16="http://schemas.microsoft.com/office/drawing/2014/main" id="{C732BA79-AA5D-4FE3-AE5D-014988F56672}"/>
              </a:ext>
            </a:extLst>
          </p:cNvPr>
          <p:cNvSpPr txBox="1">
            <a:spLocks noChangeArrowheads="1"/>
          </p:cNvSpPr>
          <p:nvPr/>
        </p:nvSpPr>
        <p:spPr bwMode="auto">
          <a:xfrm>
            <a:off x="9678400" y="1482552"/>
            <a:ext cx="351378"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Mar.</a:t>
            </a:r>
          </a:p>
        </p:txBody>
      </p:sp>
      <p:sp>
        <p:nvSpPr>
          <p:cNvPr id="11304" name="TextBox 61">
            <a:extLst>
              <a:ext uri="{FF2B5EF4-FFF2-40B4-BE49-F238E27FC236}">
                <a16:creationId xmlns:a16="http://schemas.microsoft.com/office/drawing/2014/main" id="{9C2F0C9B-194E-4945-856D-D277463B7A8C}"/>
              </a:ext>
            </a:extLst>
          </p:cNvPr>
          <p:cNvSpPr txBox="1">
            <a:spLocks noChangeArrowheads="1"/>
          </p:cNvSpPr>
          <p:nvPr/>
        </p:nvSpPr>
        <p:spPr bwMode="auto">
          <a:xfrm>
            <a:off x="6128751" y="1482552"/>
            <a:ext cx="351378"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Mar.</a:t>
            </a:r>
          </a:p>
        </p:txBody>
      </p:sp>
      <p:sp>
        <p:nvSpPr>
          <p:cNvPr id="11305" name="TextBox 62">
            <a:extLst>
              <a:ext uri="{FF2B5EF4-FFF2-40B4-BE49-F238E27FC236}">
                <a16:creationId xmlns:a16="http://schemas.microsoft.com/office/drawing/2014/main" id="{4BDBBF45-65B1-4003-8E80-A2F171A06C80}"/>
              </a:ext>
            </a:extLst>
          </p:cNvPr>
          <p:cNvSpPr txBox="1">
            <a:spLocks noChangeArrowheads="1"/>
          </p:cNvSpPr>
          <p:nvPr/>
        </p:nvSpPr>
        <p:spPr bwMode="auto">
          <a:xfrm>
            <a:off x="3491384" y="1482552"/>
            <a:ext cx="322524"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Jun.</a:t>
            </a:r>
          </a:p>
        </p:txBody>
      </p:sp>
      <p:sp>
        <p:nvSpPr>
          <p:cNvPr id="11306" name="TextBox 63">
            <a:extLst>
              <a:ext uri="{FF2B5EF4-FFF2-40B4-BE49-F238E27FC236}">
                <a16:creationId xmlns:a16="http://schemas.microsoft.com/office/drawing/2014/main" id="{69869CAC-79F5-4996-87B0-FD3FF196EA48}"/>
              </a:ext>
            </a:extLst>
          </p:cNvPr>
          <p:cNvSpPr txBox="1">
            <a:spLocks noChangeArrowheads="1"/>
          </p:cNvSpPr>
          <p:nvPr/>
        </p:nvSpPr>
        <p:spPr bwMode="auto">
          <a:xfrm>
            <a:off x="7108767" y="1482552"/>
            <a:ext cx="322524"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Jun.</a:t>
            </a:r>
          </a:p>
        </p:txBody>
      </p:sp>
      <p:sp>
        <p:nvSpPr>
          <p:cNvPr id="11307" name="TextBox 64">
            <a:extLst>
              <a:ext uri="{FF2B5EF4-FFF2-40B4-BE49-F238E27FC236}">
                <a16:creationId xmlns:a16="http://schemas.microsoft.com/office/drawing/2014/main" id="{D3FD4A82-F08E-4639-96A7-C8947FA1F58B}"/>
              </a:ext>
            </a:extLst>
          </p:cNvPr>
          <p:cNvSpPr txBox="1">
            <a:spLocks noChangeArrowheads="1"/>
          </p:cNvSpPr>
          <p:nvPr/>
        </p:nvSpPr>
        <p:spPr bwMode="auto">
          <a:xfrm>
            <a:off x="10444633" y="1482552"/>
            <a:ext cx="322524"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Jun.</a:t>
            </a:r>
          </a:p>
        </p:txBody>
      </p:sp>
      <p:sp>
        <p:nvSpPr>
          <p:cNvPr id="11308" name="TextBox 65">
            <a:extLst>
              <a:ext uri="{FF2B5EF4-FFF2-40B4-BE49-F238E27FC236}">
                <a16:creationId xmlns:a16="http://schemas.microsoft.com/office/drawing/2014/main" id="{B53BEAC4-742F-47AF-BAA7-9D21149CB542}"/>
              </a:ext>
            </a:extLst>
          </p:cNvPr>
          <p:cNvSpPr txBox="1">
            <a:spLocks noChangeArrowheads="1"/>
          </p:cNvSpPr>
          <p:nvPr/>
        </p:nvSpPr>
        <p:spPr bwMode="auto">
          <a:xfrm>
            <a:off x="4524317" y="1482552"/>
            <a:ext cx="333746"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Sep.</a:t>
            </a:r>
          </a:p>
        </p:txBody>
      </p:sp>
      <p:sp>
        <p:nvSpPr>
          <p:cNvPr id="11309" name="TextBox 66">
            <a:extLst>
              <a:ext uri="{FF2B5EF4-FFF2-40B4-BE49-F238E27FC236}">
                <a16:creationId xmlns:a16="http://schemas.microsoft.com/office/drawing/2014/main" id="{6B43F337-0367-44DD-B138-B9B014FAE61B}"/>
              </a:ext>
            </a:extLst>
          </p:cNvPr>
          <p:cNvSpPr txBox="1">
            <a:spLocks noChangeArrowheads="1"/>
          </p:cNvSpPr>
          <p:nvPr/>
        </p:nvSpPr>
        <p:spPr bwMode="auto">
          <a:xfrm>
            <a:off x="8057033" y="1482552"/>
            <a:ext cx="333746"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Sep.</a:t>
            </a:r>
          </a:p>
        </p:txBody>
      </p:sp>
      <p:sp>
        <p:nvSpPr>
          <p:cNvPr id="11310" name="TextBox 67">
            <a:extLst>
              <a:ext uri="{FF2B5EF4-FFF2-40B4-BE49-F238E27FC236}">
                <a16:creationId xmlns:a16="http://schemas.microsoft.com/office/drawing/2014/main" id="{DA0958D3-3DE8-49CB-85B5-022955040AE0}"/>
              </a:ext>
            </a:extLst>
          </p:cNvPr>
          <p:cNvSpPr txBox="1">
            <a:spLocks noChangeArrowheads="1"/>
          </p:cNvSpPr>
          <p:nvPr/>
        </p:nvSpPr>
        <p:spPr bwMode="auto">
          <a:xfrm>
            <a:off x="11331517" y="1482552"/>
            <a:ext cx="333746"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Sep.</a:t>
            </a:r>
          </a:p>
        </p:txBody>
      </p:sp>
      <p:sp>
        <p:nvSpPr>
          <p:cNvPr id="11311" name="TextBox 69">
            <a:extLst>
              <a:ext uri="{FF2B5EF4-FFF2-40B4-BE49-F238E27FC236}">
                <a16:creationId xmlns:a16="http://schemas.microsoft.com/office/drawing/2014/main" id="{9823602D-2B7A-4267-8EC1-7F19DD91F230}"/>
              </a:ext>
            </a:extLst>
          </p:cNvPr>
          <p:cNvSpPr txBox="1">
            <a:spLocks noChangeArrowheads="1"/>
          </p:cNvSpPr>
          <p:nvPr/>
        </p:nvSpPr>
        <p:spPr bwMode="auto">
          <a:xfrm>
            <a:off x="1645651" y="1482552"/>
            <a:ext cx="338554"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Dec.</a:t>
            </a:r>
          </a:p>
        </p:txBody>
      </p:sp>
      <p:sp>
        <p:nvSpPr>
          <p:cNvPr id="11312" name="TextBox 70">
            <a:extLst>
              <a:ext uri="{FF2B5EF4-FFF2-40B4-BE49-F238E27FC236}">
                <a16:creationId xmlns:a16="http://schemas.microsoft.com/office/drawing/2014/main" id="{5F0DF17C-074C-4A7A-968B-3861A9712845}"/>
              </a:ext>
            </a:extLst>
          </p:cNvPr>
          <p:cNvSpPr txBox="1">
            <a:spLocks noChangeArrowheads="1"/>
          </p:cNvSpPr>
          <p:nvPr/>
        </p:nvSpPr>
        <p:spPr bwMode="auto">
          <a:xfrm>
            <a:off x="5313834" y="1482552"/>
            <a:ext cx="338554"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Dec.</a:t>
            </a:r>
          </a:p>
        </p:txBody>
      </p:sp>
      <p:sp>
        <p:nvSpPr>
          <p:cNvPr id="11313" name="TextBox 71">
            <a:extLst>
              <a:ext uri="{FF2B5EF4-FFF2-40B4-BE49-F238E27FC236}">
                <a16:creationId xmlns:a16="http://schemas.microsoft.com/office/drawing/2014/main" id="{0C14CA6A-024E-470A-A437-FCBD2ACF1619}"/>
              </a:ext>
            </a:extLst>
          </p:cNvPr>
          <p:cNvSpPr txBox="1">
            <a:spLocks noChangeArrowheads="1"/>
          </p:cNvSpPr>
          <p:nvPr/>
        </p:nvSpPr>
        <p:spPr bwMode="auto">
          <a:xfrm>
            <a:off x="8912167" y="1482552"/>
            <a:ext cx="338554"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667">
                <a:latin typeface="Montserrat"/>
              </a:rPr>
              <a:t>Dec.</a:t>
            </a:r>
          </a:p>
        </p:txBody>
      </p:sp>
      <p:sp>
        <p:nvSpPr>
          <p:cNvPr id="92" name="TextBox 91">
            <a:extLst>
              <a:ext uri="{FF2B5EF4-FFF2-40B4-BE49-F238E27FC236}">
                <a16:creationId xmlns:a16="http://schemas.microsoft.com/office/drawing/2014/main" id="{D0F32943-AE47-4F26-A9B5-74E70C25783F}"/>
              </a:ext>
            </a:extLst>
          </p:cNvPr>
          <p:cNvSpPr txBox="1"/>
          <p:nvPr/>
        </p:nvSpPr>
        <p:spPr>
          <a:xfrm>
            <a:off x="10319751" y="877186"/>
            <a:ext cx="806631" cy="46166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2400" dirty="0">
                <a:latin typeface="Montserrat" panose="00000500000000000000" pitchFamily="50" charset="0"/>
              </a:rPr>
              <a:t>2024</a:t>
            </a:r>
          </a:p>
        </p:txBody>
      </p:sp>
      <p:sp>
        <p:nvSpPr>
          <p:cNvPr id="11316" name="Rectangle 12">
            <a:extLst>
              <a:ext uri="{FF2B5EF4-FFF2-40B4-BE49-F238E27FC236}">
                <a16:creationId xmlns:a16="http://schemas.microsoft.com/office/drawing/2014/main" id="{604C6A5A-EBFD-4CF4-981B-79A88C6AC810}"/>
              </a:ext>
            </a:extLst>
          </p:cNvPr>
          <p:cNvSpPr>
            <a:spLocks noChangeArrowheads="1"/>
          </p:cNvSpPr>
          <p:nvPr/>
        </p:nvSpPr>
        <p:spPr bwMode="auto">
          <a:xfrm>
            <a:off x="6734118" y="6395298"/>
            <a:ext cx="11599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2400" b="1" dirty="0">
                <a:solidFill>
                  <a:srgbClr val="000000"/>
                </a:solidFill>
                <a:latin typeface="Arial" panose="020B0604020202020204" pitchFamily="34" charset="0"/>
              </a:rPr>
              <a:t>Now</a:t>
            </a:r>
          </a:p>
        </p:txBody>
      </p:sp>
      <p:sp>
        <p:nvSpPr>
          <p:cNvPr id="11318" name="Diamond 3">
            <a:extLst>
              <a:ext uri="{FF2B5EF4-FFF2-40B4-BE49-F238E27FC236}">
                <a16:creationId xmlns:a16="http://schemas.microsoft.com/office/drawing/2014/main" id="{03A3FCDD-EEE0-4855-9CBB-9BCD7027E651}"/>
              </a:ext>
            </a:extLst>
          </p:cNvPr>
          <p:cNvSpPr>
            <a:spLocks noChangeArrowheads="1"/>
          </p:cNvSpPr>
          <p:nvPr/>
        </p:nvSpPr>
        <p:spPr bwMode="auto">
          <a:xfrm>
            <a:off x="6780685" y="3408719"/>
            <a:ext cx="1195916" cy="522816"/>
          </a:xfrm>
          <a:prstGeom prst="diamond">
            <a:avLst/>
          </a:prstGeom>
          <a:solidFill>
            <a:srgbClr val="92D050"/>
          </a:solidFill>
          <a:ln w="9525" algn="ctr">
            <a:solidFill>
              <a:schemeClr val="tx1"/>
            </a:solidFill>
            <a:round/>
            <a:headEnd/>
            <a:tailEnd/>
          </a:ln>
        </p:spPr>
        <p:txBody>
          <a:bodyPr/>
          <a:lstStyle/>
          <a:p>
            <a:pPr algn="ctr"/>
            <a:endParaRPr lang="en-US" altLang="en-US" sz="800"/>
          </a:p>
        </p:txBody>
      </p:sp>
      <p:sp>
        <p:nvSpPr>
          <p:cNvPr id="11319" name="TextBox 6">
            <a:extLst>
              <a:ext uri="{FF2B5EF4-FFF2-40B4-BE49-F238E27FC236}">
                <a16:creationId xmlns:a16="http://schemas.microsoft.com/office/drawing/2014/main" id="{87964704-E9D6-4BA0-900E-49438BABD56F}"/>
              </a:ext>
            </a:extLst>
          </p:cNvPr>
          <p:cNvSpPr txBox="1">
            <a:spLocks noChangeArrowheads="1"/>
          </p:cNvSpPr>
          <p:nvPr/>
        </p:nvSpPr>
        <p:spPr bwMode="auto">
          <a:xfrm>
            <a:off x="6920384" y="3518786"/>
            <a:ext cx="878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en-US" sz="800" b="1">
                <a:latin typeface="Montserrat"/>
                <a:cs typeface="Arial" panose="020B0604020202020204" pitchFamily="34" charset="0"/>
              </a:rPr>
              <a:t> </a:t>
            </a:r>
            <a:r>
              <a:rPr lang="fr-FR" altLang="en-US" sz="800">
                <a:latin typeface="Montserrat"/>
                <a:cs typeface="Arial" panose="020B0604020202020204" pitchFamily="34" charset="0"/>
              </a:rPr>
              <a:t>RAN Rel-19 workshop</a:t>
            </a:r>
          </a:p>
        </p:txBody>
      </p:sp>
      <p:sp>
        <p:nvSpPr>
          <p:cNvPr id="11320" name="Diamond 16">
            <a:extLst>
              <a:ext uri="{FF2B5EF4-FFF2-40B4-BE49-F238E27FC236}">
                <a16:creationId xmlns:a16="http://schemas.microsoft.com/office/drawing/2014/main" id="{6D978D19-FBC6-4FA3-8832-073AD506C8E8}"/>
              </a:ext>
            </a:extLst>
          </p:cNvPr>
          <p:cNvSpPr>
            <a:spLocks noChangeArrowheads="1"/>
          </p:cNvSpPr>
          <p:nvPr/>
        </p:nvSpPr>
        <p:spPr bwMode="auto">
          <a:xfrm>
            <a:off x="6759518" y="4054302"/>
            <a:ext cx="1155700" cy="488951"/>
          </a:xfrm>
          <a:prstGeom prst="diamond">
            <a:avLst/>
          </a:prstGeom>
          <a:solidFill>
            <a:srgbClr val="31859C">
              <a:alpha val="50195"/>
            </a:srgbClr>
          </a:solidFill>
          <a:ln w="9525" algn="ctr">
            <a:solidFill>
              <a:schemeClr val="tx1"/>
            </a:solidFill>
            <a:round/>
            <a:headEnd/>
            <a:tailEnd/>
          </a:ln>
        </p:spPr>
        <p:txBody>
          <a:bodyPr/>
          <a:lstStyle/>
          <a:p>
            <a:endParaRPr lang="en-US" altLang="en-US" sz="2400"/>
          </a:p>
        </p:txBody>
      </p:sp>
      <p:sp>
        <p:nvSpPr>
          <p:cNvPr id="11321" name="TextBox 7">
            <a:extLst>
              <a:ext uri="{FF2B5EF4-FFF2-40B4-BE49-F238E27FC236}">
                <a16:creationId xmlns:a16="http://schemas.microsoft.com/office/drawing/2014/main" id="{8A6CF30F-069A-4BDC-A13C-5222CF6F392B}"/>
              </a:ext>
            </a:extLst>
          </p:cNvPr>
          <p:cNvSpPr txBox="1">
            <a:spLocks noChangeArrowheads="1"/>
          </p:cNvSpPr>
          <p:nvPr/>
        </p:nvSpPr>
        <p:spPr bwMode="auto">
          <a:xfrm>
            <a:off x="6912895" y="4090286"/>
            <a:ext cx="859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800">
                <a:latin typeface="Montserrat"/>
                <a:cs typeface="Arial" panose="020B0604020202020204" pitchFamily="34" charset="0"/>
              </a:rPr>
              <a:t>SA Rel-19 </a:t>
            </a:r>
          </a:p>
          <a:p>
            <a:pPr algn="ctr"/>
            <a:r>
              <a:rPr lang="fr-FR" altLang="en-US" sz="800">
                <a:latin typeface="Montserrat"/>
                <a:cs typeface="Arial" panose="020B0604020202020204" pitchFamily="34" charset="0"/>
              </a:rPr>
              <a:t>Workshop (TBC)</a:t>
            </a:r>
          </a:p>
        </p:txBody>
      </p:sp>
      <p:sp>
        <p:nvSpPr>
          <p:cNvPr id="3" name="Chevron 60">
            <a:extLst>
              <a:ext uri="{FF2B5EF4-FFF2-40B4-BE49-F238E27FC236}">
                <a16:creationId xmlns:a16="http://schemas.microsoft.com/office/drawing/2014/main" id="{D995E181-0BAD-41FE-BDAF-EB9E14FBAAD1}"/>
              </a:ext>
            </a:extLst>
          </p:cNvPr>
          <p:cNvSpPr>
            <a:spLocks noChangeArrowheads="1"/>
          </p:cNvSpPr>
          <p:nvPr/>
        </p:nvSpPr>
        <p:spPr bwMode="auto">
          <a:xfrm>
            <a:off x="7618884" y="4090286"/>
            <a:ext cx="1583267" cy="374649"/>
          </a:xfrm>
          <a:prstGeom prst="chevron">
            <a:avLst>
              <a:gd name="adj" fmla="val 49975"/>
            </a:avLst>
          </a:prstGeom>
          <a:gradFill flip="none" rotWithShape="1">
            <a:gsLst>
              <a:gs pos="12000">
                <a:schemeClr val="bg1"/>
              </a:gs>
              <a:gs pos="60000">
                <a:srgbClr val="31859C"/>
              </a:gs>
              <a:gs pos="83000">
                <a:srgbClr val="31859C"/>
              </a:gs>
              <a:gs pos="100000">
                <a:srgbClr val="31859C"/>
              </a:gs>
            </a:gsLst>
            <a:lin ang="3600000" scaled="0"/>
            <a:tileRect/>
          </a:gradFill>
          <a:ln>
            <a:noFill/>
          </a:ln>
        </p:spPr>
        <p:txBody>
          <a:bodyPr lIns="0" rIns="0"/>
          <a:lstStyle/>
          <a:p>
            <a:pPr algn="ctr">
              <a:defRPr/>
            </a:pPr>
            <a:r>
              <a:rPr lang="fr-FR" altLang="en-US" sz="1067" b="1" dirty="0">
                <a:latin typeface="Montserrat" panose="00000500000000000000" pitchFamily="50" charset="0"/>
                <a:cs typeface="Arial" panose="020B0604020202020204" pitchFamily="34" charset="0"/>
              </a:rPr>
              <a:t> </a:t>
            </a:r>
            <a:r>
              <a:rPr lang="fr-FR" altLang="en-US" sz="1067" dirty="0">
                <a:latin typeface="Montserrat" panose="00000500000000000000" pitchFamily="50" charset="0"/>
                <a:cs typeface="Arial" panose="020B0604020202020204" pitchFamily="34" charset="0"/>
              </a:rPr>
              <a:t>SA St.2 Content </a:t>
            </a:r>
            <a:r>
              <a:rPr lang="fr-FR" altLang="en-US" sz="1067" dirty="0" err="1">
                <a:latin typeface="Montserrat" panose="00000500000000000000" pitchFamily="50" charset="0"/>
                <a:cs typeface="Arial" panose="020B0604020202020204" pitchFamily="34" charset="0"/>
              </a:rPr>
              <a:t>approval</a:t>
            </a:r>
            <a:endParaRPr lang="fr-FR" altLang="en-US" sz="1067" dirty="0">
              <a:latin typeface="Montserrat" panose="00000500000000000000" pitchFamily="50" charset="0"/>
              <a:cs typeface="Arial" panose="020B0604020202020204" pitchFamily="34" charset="0"/>
            </a:endParaRPr>
          </a:p>
        </p:txBody>
      </p:sp>
      <p:sp>
        <p:nvSpPr>
          <p:cNvPr id="4" name="Rectangle 3">
            <a:extLst>
              <a:ext uri="{FF2B5EF4-FFF2-40B4-BE49-F238E27FC236}">
                <a16:creationId xmlns:a16="http://schemas.microsoft.com/office/drawing/2014/main" id="{6B5B08DC-0288-496E-8D34-DE69CC3E9926}"/>
              </a:ext>
            </a:extLst>
          </p:cNvPr>
          <p:cNvSpPr/>
          <p:nvPr/>
        </p:nvSpPr>
        <p:spPr>
          <a:xfrm>
            <a:off x="805333" y="4900545"/>
            <a:ext cx="6004984" cy="1166283"/>
          </a:xfrm>
          <a:prstGeom prst="rect">
            <a:avLst/>
          </a:prstGeom>
          <a:solidFill>
            <a:schemeClr val="bg1"/>
          </a:solidFill>
          <a:ln w="57150"/>
        </p:spPr>
        <p:style>
          <a:lnRef idx="2">
            <a:schemeClr val="accent2"/>
          </a:lnRef>
          <a:fillRef idx="1">
            <a:schemeClr val="lt1"/>
          </a:fillRef>
          <a:effectRef idx="0">
            <a:schemeClr val="accent2"/>
          </a:effectRef>
          <a:fontRef idx="minor">
            <a:schemeClr val="dk1"/>
          </a:fontRef>
        </p:style>
        <p:txBody>
          <a:bodyPr anchor="ctr"/>
          <a:lstStyle/>
          <a:p>
            <a:pPr algn="ctr">
              <a:defRPr/>
            </a:pPr>
            <a:endParaRPr lang="nl-NL" sz="1000" dirty="0"/>
          </a:p>
        </p:txBody>
      </p:sp>
      <p:sp>
        <p:nvSpPr>
          <p:cNvPr id="11325" name="Rectangle 59">
            <a:extLst>
              <a:ext uri="{FF2B5EF4-FFF2-40B4-BE49-F238E27FC236}">
                <a16:creationId xmlns:a16="http://schemas.microsoft.com/office/drawing/2014/main" id="{1A051C49-6483-4978-B6A5-E5665378347E}"/>
              </a:ext>
            </a:extLst>
          </p:cNvPr>
          <p:cNvSpPr>
            <a:spLocks noChangeArrowheads="1"/>
          </p:cNvSpPr>
          <p:nvPr/>
        </p:nvSpPr>
        <p:spPr bwMode="auto">
          <a:xfrm>
            <a:off x="805333" y="4959813"/>
            <a:ext cx="63330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l-NL" sz="1600" b="1" dirty="0"/>
              <a:t>SA1 expected completion dates:</a:t>
            </a:r>
          </a:p>
          <a:p>
            <a:endParaRPr lang="en-US" altLang="nl-NL" sz="1600" dirty="0"/>
          </a:p>
          <a:p>
            <a:r>
              <a:rPr lang="en-US" altLang="nl-NL" sz="1600" b="1" dirty="0"/>
              <a:t>SA1#103</a:t>
            </a:r>
            <a:r>
              <a:rPr lang="en-US" altLang="nl-NL" sz="1600" dirty="0"/>
              <a:t>	        21-25 Aug 2023	</a:t>
            </a:r>
            <a:r>
              <a:rPr lang="en-US" altLang="nl-NL" sz="1600" b="1" dirty="0"/>
              <a:t>80% normative ready</a:t>
            </a:r>
            <a:endParaRPr lang="nl-NL" altLang="nl-NL" sz="1600" b="1" dirty="0"/>
          </a:p>
          <a:p>
            <a:r>
              <a:rPr lang="en-US" altLang="nl-NL" sz="1600" b="1" dirty="0"/>
              <a:t>SA1#104</a:t>
            </a:r>
            <a:r>
              <a:rPr lang="en-US" altLang="nl-NL" sz="1600" dirty="0"/>
              <a:t>	        13-17 Nov 2023	</a:t>
            </a:r>
            <a:r>
              <a:rPr lang="en-US" altLang="nl-NL" sz="1600" b="1" dirty="0"/>
              <a:t>100% normative ready</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6F5BC4-3375-49DB-ADDC-27AA39A44C15}"/>
              </a:ext>
            </a:extLst>
          </p:cNvPr>
          <p:cNvSpPr/>
          <p:nvPr/>
        </p:nvSpPr>
        <p:spPr>
          <a:xfrm>
            <a:off x="8840955" y="1263300"/>
            <a:ext cx="3160734" cy="10521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8B1A3A87-DFCE-4F38-8538-4486A4593CD6}"/>
              </a:ext>
            </a:extLst>
          </p:cNvPr>
          <p:cNvSpPr/>
          <p:nvPr/>
        </p:nvSpPr>
        <p:spPr>
          <a:xfrm>
            <a:off x="452409" y="4138707"/>
            <a:ext cx="5876612" cy="2333214"/>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Tx/>
              <a:buChar char="-"/>
            </a:pPr>
            <a:endParaRPr lang="en-US" dirty="0"/>
          </a:p>
          <a:p>
            <a:pPr marL="285750" indent="-285750">
              <a:buFontTx/>
              <a:buChar char="-"/>
            </a:pPr>
            <a:r>
              <a:rPr lang="en-GB" sz="2000" dirty="0"/>
              <a:t>Roaming value added services (</a:t>
            </a:r>
            <a:r>
              <a:rPr lang="en-GB" sz="2000" dirty="0">
                <a:hlinkClick r:id="rId2" action="ppaction://hlinksldjump"/>
              </a:rPr>
              <a:t>RVAS</a:t>
            </a:r>
            <a:r>
              <a:rPr lang="en-GB" sz="2000" dirty="0"/>
              <a:t>)</a:t>
            </a:r>
          </a:p>
          <a:p>
            <a:pPr marL="285750" indent="-285750">
              <a:buFontTx/>
              <a:buChar char="-"/>
            </a:pPr>
            <a:r>
              <a:rPr lang="en-GB" sz="2000" dirty="0"/>
              <a:t>Energy Efficiency as service criteria (</a:t>
            </a:r>
            <a:r>
              <a:rPr lang="en-GB" sz="2000" dirty="0" err="1">
                <a:hlinkClick r:id="rId3" action="ppaction://hlinksldjump"/>
              </a:rPr>
              <a:t>EnergyServ</a:t>
            </a:r>
            <a:r>
              <a:rPr lang="en-GB" sz="2000" dirty="0"/>
              <a:t>)</a:t>
            </a:r>
          </a:p>
          <a:p>
            <a:pPr marL="285750" indent="-285750">
              <a:buFontTx/>
              <a:buChar char="-"/>
            </a:pPr>
            <a:r>
              <a:rPr lang="en-GB" sz="2000" dirty="0"/>
              <a:t>Upper layer traffic steering, switching and split over dual 3GPP access (</a:t>
            </a:r>
            <a:r>
              <a:rPr lang="en-GB" sz="2000" dirty="0">
                <a:hlinkClick r:id="rId4" action="ppaction://hlinksldjump"/>
              </a:rPr>
              <a:t>DualSteer</a:t>
            </a:r>
            <a:r>
              <a:rPr lang="en-GB" sz="2000" dirty="0"/>
              <a:t>)</a:t>
            </a:r>
            <a:endParaRPr lang="en-US" sz="2000" dirty="0"/>
          </a:p>
          <a:p>
            <a:pPr marL="285750" indent="-285750">
              <a:buFontTx/>
              <a:buChar char="-"/>
            </a:pPr>
            <a:r>
              <a:rPr lang="en-GB" sz="2000" dirty="0"/>
              <a:t>AI/ML Model Transfer_Phase2 (</a:t>
            </a:r>
            <a:r>
              <a:rPr lang="en-US" sz="2000" dirty="0">
                <a:hlinkClick r:id="rId5" action="ppaction://hlinksldjump"/>
              </a:rPr>
              <a:t>AIML_MT_Ph2</a:t>
            </a:r>
            <a:r>
              <a:rPr lang="en-US" sz="2000" dirty="0"/>
              <a:t>)</a:t>
            </a:r>
          </a:p>
          <a:p>
            <a:pPr marL="285750" indent="-285750">
              <a:buFontTx/>
              <a:buChar char="-"/>
            </a:pPr>
            <a:r>
              <a:rPr lang="en-GB" sz="2000" dirty="0"/>
              <a:t>Network Sharing Aspects (</a:t>
            </a:r>
            <a:r>
              <a:rPr lang="en-US" sz="2000" dirty="0">
                <a:hlinkClick r:id="rId6" action="ppaction://hlinksldjump"/>
              </a:rPr>
              <a:t>NetShare</a:t>
            </a:r>
            <a:r>
              <a:rPr lang="en-US" sz="2000" dirty="0"/>
              <a:t>)</a:t>
            </a:r>
          </a:p>
          <a:p>
            <a:pPr marL="285750" indent="-285750">
              <a:buFontTx/>
              <a:buChar char="-"/>
            </a:pPr>
            <a:endParaRPr lang="en-US" dirty="0"/>
          </a:p>
        </p:txBody>
      </p:sp>
      <p:sp>
        <p:nvSpPr>
          <p:cNvPr id="5" name="Rectangle: Rounded Corners 4">
            <a:extLst>
              <a:ext uri="{FF2B5EF4-FFF2-40B4-BE49-F238E27FC236}">
                <a16:creationId xmlns:a16="http://schemas.microsoft.com/office/drawing/2014/main" id="{AD6FC0A1-E5A9-4B56-8AC6-FB6B30A88E5D}"/>
              </a:ext>
            </a:extLst>
          </p:cNvPr>
          <p:cNvSpPr/>
          <p:nvPr/>
        </p:nvSpPr>
        <p:spPr>
          <a:xfrm>
            <a:off x="452409" y="1410118"/>
            <a:ext cx="5876612" cy="240649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marL="285750" indent="-285750">
              <a:buFontTx/>
              <a:buChar char="-"/>
            </a:pPr>
            <a:r>
              <a:rPr lang="en-GB" sz="2000" dirty="0"/>
              <a:t>Integrated Sensing and Communication (</a:t>
            </a:r>
            <a:r>
              <a:rPr lang="de-DE" sz="2000" dirty="0">
                <a:hlinkClick r:id="rId7" action="ppaction://hlinksldjump"/>
              </a:rPr>
              <a:t>Sensing</a:t>
            </a:r>
            <a:r>
              <a:rPr lang="de-DE" sz="2000" dirty="0"/>
              <a:t>)</a:t>
            </a:r>
          </a:p>
          <a:p>
            <a:pPr marL="285750" indent="-285750">
              <a:buFontTx/>
              <a:buChar char="-"/>
            </a:pPr>
            <a:r>
              <a:rPr lang="en-GB" sz="2000" dirty="0"/>
              <a:t>Ambient power-enabled Internet of Things (</a:t>
            </a:r>
            <a:r>
              <a:rPr lang="de-DE" sz="2000" dirty="0">
                <a:hlinkClick r:id="rId8" action="ppaction://hlinksldjump"/>
              </a:rPr>
              <a:t>Ambient IoT</a:t>
            </a:r>
            <a:r>
              <a:rPr lang="de-DE" sz="2000" dirty="0"/>
              <a:t>)</a:t>
            </a:r>
          </a:p>
          <a:p>
            <a:pPr marL="285750" indent="-285750">
              <a:buFontTx/>
              <a:buChar char="-"/>
            </a:pPr>
            <a:r>
              <a:rPr lang="en-US" sz="2000" dirty="0"/>
              <a:t>Localized Mobile Metaverse Services (</a:t>
            </a:r>
            <a:r>
              <a:rPr lang="en-US" sz="2000" dirty="0">
                <a:hlinkClick r:id="rId9" action="ppaction://hlinksldjump"/>
              </a:rPr>
              <a:t>Metaverse</a:t>
            </a:r>
            <a:r>
              <a:rPr lang="en-US" sz="2000" dirty="0"/>
              <a:t>)</a:t>
            </a:r>
            <a:endParaRPr lang="en-GB" sz="2000" dirty="0"/>
          </a:p>
          <a:p>
            <a:pPr algn="ctr"/>
            <a:endParaRPr lang="en-US" dirty="0"/>
          </a:p>
        </p:txBody>
      </p:sp>
      <p:sp>
        <p:nvSpPr>
          <p:cNvPr id="6" name="Rectangle: Rounded Corners 5">
            <a:extLst>
              <a:ext uri="{FF2B5EF4-FFF2-40B4-BE49-F238E27FC236}">
                <a16:creationId xmlns:a16="http://schemas.microsoft.com/office/drawing/2014/main" id="{5F639C80-C37D-4E9F-8A06-E7A091AD26D6}"/>
              </a:ext>
            </a:extLst>
          </p:cNvPr>
          <p:cNvSpPr/>
          <p:nvPr/>
        </p:nvSpPr>
        <p:spPr>
          <a:xfrm>
            <a:off x="6725885" y="1335325"/>
            <a:ext cx="5002771" cy="2481289"/>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Tx/>
              <a:buChar char="-"/>
            </a:pPr>
            <a:endParaRPr lang="en-US" dirty="0"/>
          </a:p>
          <a:p>
            <a:pPr marL="285750" indent="-285750">
              <a:buFontTx/>
              <a:buChar char="-"/>
            </a:pPr>
            <a:r>
              <a:rPr lang="en-GB" sz="2000" dirty="0"/>
              <a:t>Network of Service Robots with Ambient Intelligence (</a:t>
            </a:r>
            <a:r>
              <a:rPr lang="en-US" sz="2000" dirty="0">
                <a:hlinkClick r:id="rId4" action="ppaction://hlinksldjump"/>
              </a:rPr>
              <a:t>SOBOT</a:t>
            </a:r>
            <a:r>
              <a:rPr lang="en-US" sz="2000" dirty="0"/>
              <a:t>)</a:t>
            </a:r>
          </a:p>
          <a:p>
            <a:pPr marL="285750" indent="-285750">
              <a:buFontTx/>
              <a:buChar char="-"/>
            </a:pPr>
            <a:r>
              <a:rPr lang="en-GB" sz="2000" dirty="0"/>
              <a:t>Satellite access </a:t>
            </a:r>
            <a:r>
              <a:rPr lang="en-US" sz="2000" dirty="0"/>
              <a:t>- Phase 3 (</a:t>
            </a:r>
            <a:r>
              <a:rPr lang="en-GB" sz="2000" dirty="0">
                <a:hlinkClick r:id="rId10" action="ppaction://hlinksldjump"/>
              </a:rPr>
              <a:t>5GSAT_Ph3</a:t>
            </a:r>
            <a:r>
              <a:rPr lang="en-GB" sz="2000" dirty="0"/>
              <a:t>)</a:t>
            </a:r>
            <a:r>
              <a:rPr lang="en-US" sz="2000" dirty="0"/>
              <a:t> </a:t>
            </a:r>
          </a:p>
          <a:p>
            <a:pPr marL="285750" indent="-285750">
              <a:buFontTx/>
              <a:buChar char="-"/>
            </a:pPr>
            <a:r>
              <a:rPr lang="en-GB" sz="2000" dirty="0"/>
              <a:t>UAV Phase 3 (</a:t>
            </a:r>
            <a:r>
              <a:rPr lang="en-US" sz="2000" dirty="0">
                <a:hlinkClick r:id="rId11" action="ppaction://hlinksldjump"/>
              </a:rPr>
              <a:t>UAV_Ph3</a:t>
            </a:r>
            <a:r>
              <a:rPr lang="en-US" sz="2000" dirty="0"/>
              <a:t>)</a:t>
            </a:r>
          </a:p>
          <a:p>
            <a:pPr marL="285750" indent="-285750">
              <a:buFontTx/>
              <a:buChar char="-"/>
            </a:pPr>
            <a:r>
              <a:rPr lang="en-GB" sz="2000" dirty="0"/>
              <a:t>FRMCS - Phase 5 (</a:t>
            </a:r>
            <a:r>
              <a:rPr lang="en-US" sz="2000" dirty="0">
                <a:hlinkClick r:id="rId12" action="ppaction://hlinksldjump"/>
              </a:rPr>
              <a:t>FRMCS_Ph5</a:t>
            </a:r>
            <a:r>
              <a:rPr lang="en-US" sz="2000" dirty="0"/>
              <a:t>)</a:t>
            </a:r>
          </a:p>
          <a:p>
            <a:pPr marL="285750" indent="-285750">
              <a:buFontTx/>
              <a:buChar char="-"/>
            </a:pPr>
            <a:r>
              <a:rPr lang="en-US" sz="2000" dirty="0"/>
              <a:t>Interconnect of SNPN </a:t>
            </a:r>
            <a:r>
              <a:rPr lang="en-GB" sz="2000" dirty="0"/>
              <a:t>(</a:t>
            </a:r>
            <a:r>
              <a:rPr lang="en-GB" sz="2000" dirty="0">
                <a:hlinkClick r:id="rId13" action="ppaction://hlinksldjump"/>
              </a:rPr>
              <a:t>FS_ISN</a:t>
            </a:r>
            <a:r>
              <a:rPr lang="en-GB" sz="2000" dirty="0"/>
              <a:t>)</a:t>
            </a:r>
          </a:p>
          <a:p>
            <a:pPr marL="285750" indent="-285750" algn="ctr">
              <a:buFontTx/>
              <a:buChar char="-"/>
            </a:pPr>
            <a:endParaRPr lang="en-US" dirty="0"/>
          </a:p>
        </p:txBody>
      </p:sp>
      <p:sp>
        <p:nvSpPr>
          <p:cNvPr id="7" name="Rectangle 6">
            <a:extLst>
              <a:ext uri="{FF2B5EF4-FFF2-40B4-BE49-F238E27FC236}">
                <a16:creationId xmlns:a16="http://schemas.microsoft.com/office/drawing/2014/main" id="{EDF2D766-7E3B-4C8E-81C6-4A42C26D857A}"/>
              </a:ext>
            </a:extLst>
          </p:cNvPr>
          <p:cNvSpPr/>
          <p:nvPr/>
        </p:nvSpPr>
        <p:spPr>
          <a:xfrm>
            <a:off x="836292" y="3910771"/>
            <a:ext cx="2284903" cy="3715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Enhancements</a:t>
            </a:r>
          </a:p>
        </p:txBody>
      </p:sp>
      <p:sp>
        <p:nvSpPr>
          <p:cNvPr id="9" name="Rectangle 8">
            <a:extLst>
              <a:ext uri="{FF2B5EF4-FFF2-40B4-BE49-F238E27FC236}">
                <a16:creationId xmlns:a16="http://schemas.microsoft.com/office/drawing/2014/main" id="{BD8B0073-3350-4011-A1AA-2521F2E973F4}"/>
              </a:ext>
            </a:extLst>
          </p:cNvPr>
          <p:cNvSpPr/>
          <p:nvPr/>
        </p:nvSpPr>
        <p:spPr>
          <a:xfrm>
            <a:off x="836293" y="1189784"/>
            <a:ext cx="2284903" cy="36689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New Features </a:t>
            </a:r>
          </a:p>
        </p:txBody>
      </p:sp>
      <p:sp>
        <p:nvSpPr>
          <p:cNvPr id="10" name="Rectangle 9">
            <a:extLst>
              <a:ext uri="{FF2B5EF4-FFF2-40B4-BE49-F238E27FC236}">
                <a16:creationId xmlns:a16="http://schemas.microsoft.com/office/drawing/2014/main" id="{451AD876-C7B9-437B-B3AE-914F68151F0A}"/>
              </a:ext>
            </a:extLst>
          </p:cNvPr>
          <p:cNvSpPr/>
          <p:nvPr/>
        </p:nvSpPr>
        <p:spPr>
          <a:xfrm>
            <a:off x="6998918" y="1118830"/>
            <a:ext cx="2744397" cy="39426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Verticals + NTN focused </a:t>
            </a:r>
          </a:p>
        </p:txBody>
      </p:sp>
      <p:sp>
        <p:nvSpPr>
          <p:cNvPr id="16" name="Title 1">
            <a:extLst>
              <a:ext uri="{FF2B5EF4-FFF2-40B4-BE49-F238E27FC236}">
                <a16:creationId xmlns:a16="http://schemas.microsoft.com/office/drawing/2014/main" id="{EFBF5530-4189-4F4D-AE53-80E3C1BB067E}"/>
              </a:ext>
            </a:extLst>
          </p:cNvPr>
          <p:cNvSpPr>
            <a:spLocks noGrp="1"/>
          </p:cNvSpPr>
          <p:nvPr>
            <p:ph type="title"/>
          </p:nvPr>
        </p:nvSpPr>
        <p:spPr>
          <a:xfrm>
            <a:off x="410550" y="187529"/>
            <a:ext cx="10515600" cy="1325563"/>
          </a:xfrm>
        </p:spPr>
        <p:txBody>
          <a:bodyPr/>
          <a:lstStyle/>
          <a:p>
            <a:r>
              <a:rPr lang="en-US" sz="4800" b="1" dirty="0"/>
              <a:t>Stage 1 Rel-19 Topics</a:t>
            </a:r>
          </a:p>
        </p:txBody>
      </p:sp>
    </p:spTree>
    <p:extLst>
      <p:ext uri="{BB962C8B-B14F-4D97-AF65-F5344CB8AC3E}">
        <p14:creationId xmlns:p14="http://schemas.microsoft.com/office/powerpoint/2010/main" val="74628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3C329B-6853-441F-98B0-5509694BA57F}"/>
              </a:ext>
            </a:extLst>
          </p:cNvPr>
          <p:cNvSpPr/>
          <p:nvPr/>
        </p:nvSpPr>
        <p:spPr>
          <a:xfrm>
            <a:off x="3032156" y="2716814"/>
            <a:ext cx="6127688" cy="14243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7200" dirty="0"/>
              <a:t>New Features</a:t>
            </a:r>
          </a:p>
        </p:txBody>
      </p:sp>
    </p:spTree>
    <p:extLst>
      <p:ext uri="{BB962C8B-B14F-4D97-AF65-F5344CB8AC3E}">
        <p14:creationId xmlns:p14="http://schemas.microsoft.com/office/powerpoint/2010/main" val="51465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813151711"/>
              </p:ext>
            </p:extLst>
          </p:nvPr>
        </p:nvGraphicFramePr>
        <p:xfrm>
          <a:off x="299963" y="1341151"/>
          <a:ext cx="7896503" cy="5024718"/>
        </p:xfrm>
        <a:graphic>
          <a:graphicData uri="http://schemas.openxmlformats.org/drawingml/2006/table">
            <a:tbl>
              <a:tblPr bandRow="1">
                <a:tableStyleId>{2D5ABB26-0587-4C30-8999-92F81FD0307C}</a:tableStyleId>
              </a:tblPr>
              <a:tblGrid>
                <a:gridCol w="1246925">
                  <a:extLst>
                    <a:ext uri="{9D8B030D-6E8A-4147-A177-3AD203B41FA5}">
                      <a16:colId xmlns:a16="http://schemas.microsoft.com/office/drawing/2014/main" val="201738029"/>
                    </a:ext>
                  </a:extLst>
                </a:gridCol>
                <a:gridCol w="2243487">
                  <a:extLst>
                    <a:ext uri="{9D8B030D-6E8A-4147-A177-3AD203B41FA5}">
                      <a16:colId xmlns:a16="http://schemas.microsoft.com/office/drawing/2014/main" val="2338416132"/>
                    </a:ext>
                  </a:extLst>
                </a:gridCol>
                <a:gridCol w="964195">
                  <a:extLst>
                    <a:ext uri="{9D8B030D-6E8A-4147-A177-3AD203B41FA5}">
                      <a16:colId xmlns:a16="http://schemas.microsoft.com/office/drawing/2014/main" val="2639471719"/>
                    </a:ext>
                  </a:extLst>
                </a:gridCol>
                <a:gridCol w="3441896">
                  <a:extLst>
                    <a:ext uri="{9D8B030D-6E8A-4147-A177-3AD203B41FA5}">
                      <a16:colId xmlns:a16="http://schemas.microsoft.com/office/drawing/2014/main" val="514953518"/>
                    </a:ext>
                  </a:extLst>
                </a:gridCol>
              </a:tblGrid>
              <a:tr h="19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rPr>
                        <a:t>Vasil </a:t>
                      </a:r>
                      <a:r>
                        <a:rPr lang="de-AT" sz="1800" kern="1200" dirty="0">
                          <a:solidFill>
                            <a:schemeClr val="tx1"/>
                          </a:solidFill>
                          <a:effectLst/>
                          <a:latin typeface="+mn-lt"/>
                          <a:ea typeface="+mn-ea"/>
                          <a:cs typeface="+mn-cs"/>
                        </a:rPr>
                        <a:t>Aleksiev</a:t>
                      </a:r>
                      <a:r>
                        <a:rPr lang="nl-NL" sz="1800" kern="1200" dirty="0">
                          <a:solidFill>
                            <a:schemeClr val="tx1"/>
                          </a:solidFill>
                          <a:effectLst/>
                          <a:latin typeface="+mn-lt"/>
                          <a:ea typeface="+mn-ea"/>
                          <a:cs typeface="+mn-cs"/>
                        </a:rPr>
                        <a:t> (</a:t>
                      </a:r>
                      <a:r>
                        <a:rPr lang="de-AT" sz="1800" kern="1200" dirty="0">
                          <a:solidFill>
                            <a:schemeClr val="tx1"/>
                          </a:solidFill>
                          <a:effectLst/>
                          <a:latin typeface="+mn-lt"/>
                          <a:ea typeface="+mn-ea"/>
                          <a:cs typeface="+mn-cs"/>
                        </a:rPr>
                        <a:t>Deutsche Telekom</a:t>
                      </a:r>
                      <a:r>
                        <a:rPr lang="nl-NL" sz="1800" kern="1200" dirty="0">
                          <a:solidFill>
                            <a:schemeClr val="tx1"/>
                          </a:solidFill>
                          <a:effectLst/>
                          <a:latin typeface="+mn-lt"/>
                          <a:ea typeface="+mn-ea"/>
                          <a:cs typeface="+mn-cs"/>
                        </a:rPr>
                        <a: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2"/>
                        </a:rPr>
                        <a:t>TR 22.387</a:t>
                      </a:r>
                      <a:endParaRPr lang="nl-NL"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latin typeface="+mn-lt"/>
                          <a:ea typeface="+mn-ea"/>
                          <a:cs typeface="+mn-cs"/>
                        </a:rPr>
                        <a:t>WID - </a:t>
                      </a:r>
                      <a:r>
                        <a:rPr lang="en-GB" sz="1800" kern="1200" dirty="0">
                          <a:solidFill>
                            <a:schemeClr val="tx1"/>
                          </a:solidFill>
                          <a:latin typeface="+mn-lt"/>
                          <a:ea typeface="+mn-ea"/>
                          <a:cs typeface="+mn-cs"/>
                          <a:hlinkClick r:id="rId3"/>
                        </a:rPr>
                        <a:t>SP-230507</a:t>
                      </a:r>
                      <a:endParaRPr lang="en-GB" sz="1800" kern="1200" dirty="0">
                        <a:solidFill>
                          <a:schemeClr val="tx1"/>
                        </a:solidFill>
                        <a:latin typeface="+mn-lt"/>
                        <a:ea typeface="+mn-ea"/>
                        <a:cs typeface="+mn-cs"/>
                      </a:endParaRPr>
                    </a:p>
                  </a:txBody>
                  <a:tcPr/>
                </a:tc>
                <a:extLst>
                  <a:ext uri="{0D108BD9-81ED-4DB2-BD59-A6C34878D82A}">
                    <a16:rowId xmlns:a16="http://schemas.microsoft.com/office/drawing/2014/main" val="711006635"/>
                  </a:ext>
                </a:extLst>
              </a:tr>
              <a:tr h="391758">
                <a:tc gridSpan="4">
                  <a:txBody>
                    <a:bodyPr/>
                    <a:lstStyle/>
                    <a:p>
                      <a:r>
                        <a:rPr lang="nl-NL" sz="1600" b="1" dirty="0"/>
                        <a:t>Description </a:t>
                      </a:r>
                    </a:p>
                  </a:txBody>
                  <a:tcPr/>
                </a:tc>
                <a:tc hMerge="1">
                  <a:txBody>
                    <a:bodyPr/>
                    <a:lstStyle/>
                    <a:p>
                      <a:pPr algn="just"/>
                      <a:endParaRPr lang="en-US" sz="1600" kern="1200" dirty="0">
                        <a:solidFill>
                          <a:schemeClr val="tx1"/>
                        </a:solidFill>
                        <a:effectLst/>
                        <a:highlight>
                          <a:srgbClr val="FFFF00"/>
                        </a:highligh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algn="just"/>
                      <a:r>
                        <a:rPr lang="en-GB" sz="1600" kern="1200" dirty="0">
                          <a:solidFill>
                            <a:schemeClr val="tx1"/>
                          </a:solidFill>
                          <a:effectLst/>
                          <a:latin typeface="+mn-lt"/>
                          <a:ea typeface="+mn-ea"/>
                          <a:cs typeface="+mn-cs"/>
                        </a:rPr>
                        <a:t>This work focuses on the potential </a:t>
                      </a:r>
                      <a:r>
                        <a:rPr lang="en-GB" sz="1600" b="0" kern="1200" dirty="0">
                          <a:solidFill>
                            <a:schemeClr val="tx1"/>
                          </a:solidFill>
                          <a:effectLst/>
                          <a:latin typeface="+mn-lt"/>
                          <a:ea typeface="+mn-ea"/>
                          <a:cs typeface="+mn-cs"/>
                        </a:rPr>
                        <a:t>of </a:t>
                      </a:r>
                      <a:r>
                        <a:rPr lang="en-GB" sz="1600" b="1" kern="1200" dirty="0">
                          <a:solidFill>
                            <a:schemeClr val="tx1"/>
                          </a:solidFill>
                          <a:effectLst/>
                          <a:latin typeface="+mn-lt"/>
                          <a:ea typeface="+mn-ea"/>
                          <a:cs typeface="+mn-cs"/>
                        </a:rPr>
                        <a:t>integrated sensing and communication technology for enabling new services and use cases for various industries</a:t>
                      </a:r>
                      <a:r>
                        <a:rPr lang="en-GB" sz="1600" kern="1200" dirty="0">
                          <a:solidFill>
                            <a:schemeClr val="tx1"/>
                          </a:solidFill>
                          <a:effectLst/>
                          <a:latin typeface="+mn-lt"/>
                          <a:ea typeface="+mn-ea"/>
                          <a:cs typeface="+mn-cs"/>
                        </a:rPr>
                        <a:t>. 5G wireless sensing service, as part of a cellular network provides new possibilities for enhanced usage of the telecommunication infrastructure in areas of object detection and tracking, environment monitoring and human motion monitoring. It provides input to various verticals - UAVs, smart home, V2X, factories.</a:t>
                      </a:r>
                    </a:p>
                    <a:p>
                      <a:endParaRPr lang="de-AT"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Use cases cover a wide range of applications, including:</a:t>
                      </a:r>
                      <a:endParaRPr lang="de-AT" sz="16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600" kern="1200" dirty="0">
                          <a:solidFill>
                            <a:schemeClr val="tx1"/>
                          </a:solidFill>
                          <a:effectLst/>
                          <a:latin typeface="+mn-lt"/>
                          <a:ea typeface="+mn-ea"/>
                          <a:cs typeface="+mn-cs"/>
                        </a:rPr>
                        <a:t>Intruder detection for smart home, on a highway, for railways, for factory, for predefined secure areas around critical infrastructure</a:t>
                      </a:r>
                      <a:endParaRPr lang="de-AT" sz="16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600" kern="1200" dirty="0">
                          <a:solidFill>
                            <a:schemeClr val="tx1"/>
                          </a:solidFill>
                          <a:effectLst/>
                          <a:latin typeface="+mn-lt"/>
                          <a:ea typeface="+mn-ea"/>
                          <a:cs typeface="+mn-cs"/>
                        </a:rPr>
                        <a:t>Collision avoidance and trajectory tracking of UAVs, vehicles, AGVs</a:t>
                      </a:r>
                      <a:endParaRPr lang="de-AT" sz="16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600" kern="1200" dirty="0">
                          <a:solidFill>
                            <a:schemeClr val="tx1"/>
                          </a:solidFill>
                          <a:effectLst/>
                          <a:latin typeface="+mn-lt"/>
                          <a:ea typeface="+mn-ea"/>
                          <a:cs typeface="+mn-cs"/>
                        </a:rPr>
                        <a:t>Automotive </a:t>
                      </a:r>
                      <a:r>
                        <a:rPr lang="en-GB" sz="1600" kern="1200" dirty="0" err="1">
                          <a:solidFill>
                            <a:schemeClr val="tx1"/>
                          </a:solidFill>
                          <a:effectLst/>
                          <a:latin typeface="+mn-lt"/>
                          <a:ea typeface="+mn-ea"/>
                          <a:cs typeface="+mn-cs"/>
                        </a:rPr>
                        <a:t>maneuvering</a:t>
                      </a:r>
                      <a:r>
                        <a:rPr lang="en-GB" sz="1600" kern="1200" dirty="0">
                          <a:solidFill>
                            <a:schemeClr val="tx1"/>
                          </a:solidFill>
                          <a:effectLst/>
                          <a:latin typeface="+mn-lt"/>
                          <a:ea typeface="+mn-ea"/>
                          <a:cs typeface="+mn-cs"/>
                        </a:rPr>
                        <a:t> and navigation</a:t>
                      </a:r>
                      <a:endParaRPr lang="de-AT" sz="16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600" kern="1200" dirty="0">
                          <a:solidFill>
                            <a:schemeClr val="tx1"/>
                          </a:solidFill>
                          <a:effectLst/>
                          <a:latin typeface="+mn-lt"/>
                          <a:ea typeface="+mn-ea"/>
                          <a:cs typeface="+mn-cs"/>
                        </a:rPr>
                        <a:t>Public safety search and rescue</a:t>
                      </a:r>
                      <a:endParaRPr lang="de-AT" sz="16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600" kern="1200" dirty="0">
                          <a:solidFill>
                            <a:schemeClr val="tx1"/>
                          </a:solidFill>
                          <a:effectLst/>
                          <a:latin typeface="+mn-lt"/>
                          <a:ea typeface="+mn-ea"/>
                          <a:cs typeface="+mn-cs"/>
                        </a:rPr>
                        <a:t>Rainfall monitoring and flooding</a:t>
                      </a:r>
                      <a:endParaRPr lang="de-AT" sz="16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600" kern="1200" dirty="0">
                          <a:solidFill>
                            <a:schemeClr val="tx1"/>
                          </a:solidFill>
                          <a:effectLst/>
                          <a:latin typeface="+mn-lt"/>
                          <a:ea typeface="+mn-ea"/>
                          <a:cs typeface="+mn-cs"/>
                        </a:rPr>
                        <a:t>Health and sports monitoring</a:t>
                      </a:r>
                      <a:endParaRPr lang="de-AT" sz="1600" kern="1200" dirty="0">
                        <a:solidFill>
                          <a:schemeClr val="tx1"/>
                        </a:solidFill>
                        <a:effectLst/>
                        <a:latin typeface="+mn-lt"/>
                        <a:ea typeface="+mn-ea"/>
                        <a:cs typeface="+mn-cs"/>
                      </a:endParaRPr>
                    </a:p>
                    <a:p>
                      <a:endParaRPr lang="nl-NL" sz="1600" b="1" dirty="0"/>
                    </a:p>
                  </a:txBody>
                  <a:tcPr/>
                </a:tc>
                <a:tc hMerge="1">
                  <a:txBody>
                    <a:bodyPr/>
                    <a:lstStyle/>
                    <a:p>
                      <a:pPr algn="just"/>
                      <a:endParaRPr lang="en-US" sz="1600" kern="1200" dirty="0">
                        <a:solidFill>
                          <a:schemeClr val="tx1"/>
                        </a:solidFill>
                        <a:effectLst/>
                        <a:highlight>
                          <a:srgbClr val="FFFF00"/>
                        </a:highligh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97558405"/>
                  </a:ext>
                </a:extLst>
              </a:tr>
            </a:tbl>
          </a:graphicData>
        </a:graphic>
      </p:graphicFrame>
      <p:pic>
        <p:nvPicPr>
          <p:cNvPr id="2" name="图片 1">
            <a:extLst>
              <a:ext uri="{FF2B5EF4-FFF2-40B4-BE49-F238E27FC236}">
                <a16:creationId xmlns:a16="http://schemas.microsoft.com/office/drawing/2014/main" id="{4A5CB3B5-7224-CF13-F2E1-E8BE32EF70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4596" y="1438398"/>
            <a:ext cx="2861244" cy="1752289"/>
          </a:xfrm>
          <a:prstGeom prst="rect">
            <a:avLst/>
          </a:prstGeom>
          <a:noFill/>
          <a:ln>
            <a:noFill/>
          </a:ln>
        </p:spPr>
      </p:pic>
      <p:pic>
        <p:nvPicPr>
          <p:cNvPr id="5" name="Grafik 4">
            <a:extLst>
              <a:ext uri="{FF2B5EF4-FFF2-40B4-BE49-F238E27FC236}">
                <a16:creationId xmlns:a16="http://schemas.microsoft.com/office/drawing/2014/main" id="{8375A45A-B5EE-CC6D-8D2C-038F9D36EB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4596" y="4449527"/>
            <a:ext cx="3179190" cy="1986994"/>
          </a:xfrm>
          <a:prstGeom prst="rect">
            <a:avLst/>
          </a:prstGeom>
          <a:noFill/>
          <a:ln>
            <a:noFill/>
          </a:ln>
        </p:spPr>
      </p:pic>
      <p:pic>
        <p:nvPicPr>
          <p:cNvPr id="87" name="图片 1">
            <a:extLst>
              <a:ext uri="{FF2B5EF4-FFF2-40B4-BE49-F238E27FC236}">
                <a16:creationId xmlns:a16="http://schemas.microsoft.com/office/drawing/2014/main" id="{A0BE4310-45A6-9EEA-57F3-F3ED8422EDA9}"/>
              </a:ext>
            </a:extLst>
          </p:cNvPr>
          <p:cNvPicPr>
            <a:picLocks noChangeAspect="1"/>
          </p:cNvPicPr>
          <p:nvPr/>
        </p:nvPicPr>
        <p:blipFill>
          <a:blip r:embed="rId6"/>
          <a:stretch>
            <a:fillRect/>
          </a:stretch>
        </p:blipFill>
        <p:spPr>
          <a:xfrm>
            <a:off x="8435743" y="3190687"/>
            <a:ext cx="3756257" cy="1325646"/>
          </a:xfrm>
          <a:prstGeom prst="rect">
            <a:avLst/>
          </a:prstGeom>
        </p:spPr>
      </p:pic>
      <p:sp>
        <p:nvSpPr>
          <p:cNvPr id="10" name="Title 1">
            <a:extLst>
              <a:ext uri="{FF2B5EF4-FFF2-40B4-BE49-F238E27FC236}">
                <a16:creationId xmlns:a16="http://schemas.microsoft.com/office/drawing/2014/main" id="{8DABCC59-552F-4609-857A-04D8846B78B4}"/>
              </a:ext>
            </a:extLst>
          </p:cNvPr>
          <p:cNvSpPr txBox="1">
            <a:spLocks/>
          </p:cNvSpPr>
          <p:nvPr/>
        </p:nvSpPr>
        <p:spPr>
          <a:xfrm>
            <a:off x="171832" y="14619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US" sz="4800" b="1" dirty="0"/>
              <a:t>Integrated Sensing &amp; Communication</a:t>
            </a:r>
          </a:p>
        </p:txBody>
      </p:sp>
    </p:spTree>
    <p:extLst>
      <p:ext uri="{BB962C8B-B14F-4D97-AF65-F5344CB8AC3E}">
        <p14:creationId xmlns:p14="http://schemas.microsoft.com/office/powerpoint/2010/main" val="234175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15B6BDB-7AC4-42BD-8478-14E9C32304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3483" y="1952563"/>
            <a:ext cx="1030275" cy="490239"/>
          </a:xfrm>
          <a:prstGeom prst="rect">
            <a:avLst/>
          </a:prstGeom>
        </p:spPr>
      </p:pic>
      <p:pic>
        <p:nvPicPr>
          <p:cNvPr id="12" name="图片 11">
            <a:extLst>
              <a:ext uri="{FF2B5EF4-FFF2-40B4-BE49-F238E27FC236}">
                <a16:creationId xmlns:a16="http://schemas.microsoft.com/office/drawing/2014/main" id="{056716A0-039A-4D09-8C0A-66050F2EF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176" y="1803169"/>
            <a:ext cx="1306129" cy="789026"/>
          </a:xfrm>
          <a:prstGeom prst="rect">
            <a:avLst/>
          </a:prstGeom>
        </p:spPr>
      </p:pic>
      <p:pic>
        <p:nvPicPr>
          <p:cNvPr id="13" name="图片 12">
            <a:extLst>
              <a:ext uri="{FF2B5EF4-FFF2-40B4-BE49-F238E27FC236}">
                <a16:creationId xmlns:a16="http://schemas.microsoft.com/office/drawing/2014/main" id="{43528CE0-3E95-46F1-8629-509F77FC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651" y="2628660"/>
            <a:ext cx="1225113" cy="1225113"/>
          </a:xfrm>
          <a:prstGeom prst="rect">
            <a:avLst/>
          </a:prstGeom>
        </p:spPr>
      </p:pic>
      <p:pic>
        <p:nvPicPr>
          <p:cNvPr id="14" name="图片 13">
            <a:extLst>
              <a:ext uri="{FF2B5EF4-FFF2-40B4-BE49-F238E27FC236}">
                <a16:creationId xmlns:a16="http://schemas.microsoft.com/office/drawing/2014/main" id="{7632B8C7-B09D-462F-8A85-CDC41FF79AE6}"/>
              </a:ext>
            </a:extLst>
          </p:cNvPr>
          <p:cNvPicPr>
            <a:picLocks noChangeAspect="1"/>
          </p:cNvPicPr>
          <p:nvPr/>
        </p:nvPicPr>
        <p:blipFill>
          <a:blip r:embed="rId5"/>
          <a:stretch>
            <a:fillRect/>
          </a:stretch>
        </p:blipFill>
        <p:spPr>
          <a:xfrm>
            <a:off x="8576285" y="2712195"/>
            <a:ext cx="1030275" cy="1141578"/>
          </a:xfrm>
          <a:prstGeom prst="rect">
            <a:avLst/>
          </a:prstGeom>
        </p:spPr>
      </p:pic>
      <p:graphicFrame>
        <p:nvGraphicFramePr>
          <p:cNvPr id="18" name="图示 17">
            <a:extLst>
              <a:ext uri="{FF2B5EF4-FFF2-40B4-BE49-F238E27FC236}">
                <a16:creationId xmlns:a16="http://schemas.microsoft.com/office/drawing/2014/main" id="{9DC0607E-4E30-47E1-898E-1A9C0C3B2A22}"/>
              </a:ext>
            </a:extLst>
          </p:cNvPr>
          <p:cNvGraphicFramePr/>
          <p:nvPr>
            <p:extLst>
              <p:ext uri="{D42A27DB-BD31-4B8C-83A1-F6EECF244321}">
                <p14:modId xmlns:p14="http://schemas.microsoft.com/office/powerpoint/2010/main" val="3931414366"/>
              </p:ext>
            </p:extLst>
          </p:nvPr>
        </p:nvGraphicFramePr>
        <p:xfrm>
          <a:off x="8303260" y="4140200"/>
          <a:ext cx="3436292" cy="20175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itle 1">
            <a:extLst>
              <a:ext uri="{FF2B5EF4-FFF2-40B4-BE49-F238E27FC236}">
                <a16:creationId xmlns:a16="http://schemas.microsoft.com/office/drawing/2014/main" id="{D666FE1B-2F45-4072-988F-B28FD66790EA}"/>
              </a:ext>
            </a:extLst>
          </p:cNvPr>
          <p:cNvSpPr txBox="1">
            <a:spLocks/>
          </p:cNvSpPr>
          <p:nvPr/>
        </p:nvSpPr>
        <p:spPr>
          <a:xfrm>
            <a:off x="141032" y="14912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GB" altLang="zh-CN" sz="4800" b="1" dirty="0"/>
              <a:t>Ambient power-enabled IoT (1/2)</a:t>
            </a:r>
          </a:p>
        </p:txBody>
      </p:sp>
      <p:graphicFrame>
        <p:nvGraphicFramePr>
          <p:cNvPr id="15" name="Content Placeholder 6">
            <a:extLst>
              <a:ext uri="{FF2B5EF4-FFF2-40B4-BE49-F238E27FC236}">
                <a16:creationId xmlns:a16="http://schemas.microsoft.com/office/drawing/2014/main" id="{4D99259F-B337-4C49-AF89-83A40BC2ACC9}"/>
              </a:ext>
            </a:extLst>
          </p:cNvPr>
          <p:cNvGraphicFramePr>
            <a:graphicFrameLocks noGrp="1"/>
          </p:cNvGraphicFramePr>
          <p:nvPr>
            <p:ph idx="1"/>
            <p:extLst>
              <p:ext uri="{D42A27DB-BD31-4B8C-83A1-F6EECF244321}">
                <p14:modId xmlns:p14="http://schemas.microsoft.com/office/powerpoint/2010/main" val="2101018065"/>
              </p:ext>
            </p:extLst>
          </p:nvPr>
        </p:nvGraphicFramePr>
        <p:xfrm>
          <a:off x="292152" y="1344399"/>
          <a:ext cx="7896503" cy="5147440"/>
        </p:xfrm>
        <a:graphic>
          <a:graphicData uri="http://schemas.openxmlformats.org/drawingml/2006/table">
            <a:tbl>
              <a:tblPr bandRow="1">
                <a:tableStyleId>{2D5ABB26-0587-4C30-8999-92F81FD0307C}</a:tableStyleId>
              </a:tblPr>
              <a:tblGrid>
                <a:gridCol w="1246925">
                  <a:extLst>
                    <a:ext uri="{9D8B030D-6E8A-4147-A177-3AD203B41FA5}">
                      <a16:colId xmlns:a16="http://schemas.microsoft.com/office/drawing/2014/main" val="201738029"/>
                    </a:ext>
                  </a:extLst>
                </a:gridCol>
                <a:gridCol w="2243487">
                  <a:extLst>
                    <a:ext uri="{9D8B030D-6E8A-4147-A177-3AD203B41FA5}">
                      <a16:colId xmlns:a16="http://schemas.microsoft.com/office/drawing/2014/main" val="2338416132"/>
                    </a:ext>
                  </a:extLst>
                </a:gridCol>
                <a:gridCol w="964195">
                  <a:extLst>
                    <a:ext uri="{9D8B030D-6E8A-4147-A177-3AD203B41FA5}">
                      <a16:colId xmlns:a16="http://schemas.microsoft.com/office/drawing/2014/main" val="2639471719"/>
                    </a:ext>
                  </a:extLst>
                </a:gridCol>
                <a:gridCol w="3441896">
                  <a:extLst>
                    <a:ext uri="{9D8B030D-6E8A-4147-A177-3AD203B41FA5}">
                      <a16:colId xmlns:a16="http://schemas.microsoft.com/office/drawing/2014/main" val="514953518"/>
                    </a:ext>
                  </a:extLst>
                </a:gridCol>
              </a:tblGrid>
              <a:tr h="19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err="1">
                          <a:solidFill>
                            <a:schemeClr val="tx1"/>
                          </a:solidFill>
                          <a:effectLst/>
                          <a:latin typeface="+mn-lt"/>
                          <a:ea typeface="+mn-ea"/>
                          <a:cs typeface="+mn-cs"/>
                        </a:rPr>
                        <a:t>Weijie</a:t>
                      </a:r>
                      <a:r>
                        <a:rPr lang="en-US" altLang="zh-CN" sz="1800" kern="1200" dirty="0">
                          <a:solidFill>
                            <a:schemeClr val="tx1"/>
                          </a:solidFill>
                          <a:effectLst/>
                          <a:latin typeface="+mn-lt"/>
                          <a:ea typeface="+mn-ea"/>
                          <a:cs typeface="+mn-cs"/>
                        </a:rPr>
                        <a:t> Xu</a:t>
                      </a:r>
                      <a:r>
                        <a:rPr lang="sv-SE" sz="1800" kern="1200" dirty="0">
                          <a:solidFill>
                            <a:schemeClr val="tx1"/>
                          </a:solidFill>
                          <a:effectLst/>
                          <a:latin typeface="+mn-lt"/>
                          <a:ea typeface="+mn-ea"/>
                          <a:cs typeface="+mn-cs"/>
                        </a:rPr>
                        <a:t> </a:t>
                      </a:r>
                      <a:r>
                        <a:rPr lang="nl-NL" sz="1800" kern="1200" dirty="0">
                          <a:solidFill>
                            <a:schemeClr val="tx1"/>
                          </a:solidFill>
                          <a:effectLst/>
                          <a:latin typeface="+mn-lt"/>
                          <a:ea typeface="+mn-ea"/>
                          <a:cs typeface="+mn-cs"/>
                        </a:rPr>
                        <a:t>(</a:t>
                      </a:r>
                      <a:r>
                        <a:rPr lang="de-AT" sz="1800" kern="1200" dirty="0">
                          <a:solidFill>
                            <a:schemeClr val="tx1"/>
                          </a:solidFill>
                          <a:effectLst/>
                          <a:latin typeface="+mn-lt"/>
                          <a:ea typeface="+mn-ea"/>
                          <a:cs typeface="+mn-cs"/>
                        </a:rPr>
                        <a:t>OPPO</a:t>
                      </a:r>
                      <a:r>
                        <a:rPr lang="nl-NL" sz="1800" kern="1200" dirty="0">
                          <a:solidFill>
                            <a:schemeClr val="tx1"/>
                          </a:solidFill>
                          <a:effectLst/>
                          <a:latin typeface="+mn-lt"/>
                          <a:ea typeface="+mn-ea"/>
                          <a:cs typeface="+mn-cs"/>
                        </a:rPr>
                        <a: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effectLst/>
                          <a:latin typeface="+mn-lt"/>
                          <a:ea typeface="+mn-ea"/>
                          <a:cs typeface="+mn-cs"/>
                          <a:hlinkClick r:id="rId11"/>
                        </a:rPr>
                        <a:t>TR 22.840</a:t>
                      </a:r>
                      <a:endParaRPr lang="nl-NL" sz="1800" kern="1200" dirty="0">
                        <a:solidFill>
                          <a:schemeClr val="tx1"/>
                        </a:solidFill>
                        <a:effectLst/>
                        <a:latin typeface="+mn-lt"/>
                        <a:ea typeface="+mn-ea"/>
                        <a:cs typeface="+mn-cs"/>
                      </a:endParaRPr>
                    </a:p>
                  </a:txBody>
                  <a:tcPr/>
                </a:tc>
                <a:extLst>
                  <a:ext uri="{0D108BD9-81ED-4DB2-BD59-A6C34878D82A}">
                    <a16:rowId xmlns:a16="http://schemas.microsoft.com/office/drawing/2014/main" val="711006635"/>
                  </a:ext>
                </a:extLst>
              </a:tr>
              <a:tr h="392560">
                <a:tc gridSpan="4">
                  <a:txBody>
                    <a:bodyPr/>
                    <a:lstStyle/>
                    <a:p>
                      <a:r>
                        <a:rPr lang="nl-NL" sz="1600" b="1" dirty="0"/>
                        <a:t>Description </a:t>
                      </a:r>
                    </a:p>
                  </a:txBody>
                  <a:tcPr/>
                </a:tc>
                <a:tc hMerge="1">
                  <a:txBody>
                    <a:bodyPr/>
                    <a:lstStyle/>
                    <a:p>
                      <a:pPr algn="just"/>
                      <a:endParaRPr lang="en-US" sz="1600" kern="1200" dirty="0">
                        <a:solidFill>
                          <a:schemeClr val="tx1"/>
                        </a:solidFill>
                        <a:effectLst/>
                        <a:highlight>
                          <a:srgbClr val="FFFF00"/>
                        </a:highligh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marL="0" indent="0">
                        <a:buFont typeface="Arial" panose="020B0604020202020204" pitchFamily="34" charset="0"/>
                        <a:buNone/>
                      </a:pPr>
                      <a:r>
                        <a:rPr lang="en-GB" altLang="zh-CN" dirty="0"/>
                        <a:t>Ambient power-enabled Internet of Things device is an </a:t>
                      </a:r>
                      <a:r>
                        <a:rPr lang="en-GB" altLang="zh-CN" b="1" dirty="0"/>
                        <a:t>IoT device powered by energy harvesting</a:t>
                      </a:r>
                      <a:r>
                        <a:rPr lang="en-GB" altLang="zh-CN" dirty="0"/>
                        <a:t>, being either battery-less or with limited energy storage capability (e.g. using a capacitor) and the energy is provided through the harvesting of radio waves, light, motion, heat, or any other power source that could be seen suitable. </a:t>
                      </a:r>
                    </a:p>
                    <a:p>
                      <a:pPr marL="285750" indent="-285750">
                        <a:buFont typeface="Arial" panose="020B0604020202020204" pitchFamily="34" charset="0"/>
                        <a:buChar char="•"/>
                      </a:pPr>
                      <a:endParaRPr lang="en-GB" altLang="zh-CN" dirty="0"/>
                    </a:p>
                    <a:p>
                      <a:pPr marL="0" indent="0">
                        <a:buFont typeface="Arial" panose="020B0604020202020204" pitchFamily="34" charset="0"/>
                        <a:buNone/>
                      </a:pPr>
                      <a:r>
                        <a:rPr lang="en-GB" altLang="zh-CN" dirty="0"/>
                        <a:t>The promising characteristics of ambient IoT device: </a:t>
                      </a:r>
                    </a:p>
                    <a:p>
                      <a:pPr marL="742950" lvl="1" indent="-285750">
                        <a:buFont typeface="Calibri" panose="020F0502020204030204" pitchFamily="34" charset="0"/>
                        <a:buChar char="-"/>
                      </a:pPr>
                      <a:r>
                        <a:rPr lang="en-US" altLang="zh-CN" dirty="0"/>
                        <a:t>W</a:t>
                      </a:r>
                      <a:r>
                        <a:rPr lang="en-GB" altLang="zh-CN" dirty="0" err="1"/>
                        <a:t>ith</a:t>
                      </a:r>
                      <a:r>
                        <a:rPr lang="en-GB" altLang="zh-CN" dirty="0"/>
                        <a:t> </a:t>
                      </a:r>
                      <a:r>
                        <a:rPr lang="en-GB" altLang="zh-CN" b="1" dirty="0"/>
                        <a:t>low complexity, small size, lower power consumption </a:t>
                      </a:r>
                      <a:r>
                        <a:rPr lang="en-GB" altLang="zh-CN" dirty="0"/>
                        <a:t>(than existing IoT devices) thus enable ultra-low cost</a:t>
                      </a:r>
                    </a:p>
                    <a:p>
                      <a:pPr marL="742950" lvl="1" indent="-285750">
                        <a:buFont typeface="Calibri" panose="020F0502020204030204" pitchFamily="34" charset="0"/>
                        <a:buChar char="-"/>
                      </a:pPr>
                      <a:r>
                        <a:rPr lang="en-GB" altLang="zh-CN" dirty="0"/>
                        <a:t>It can be </a:t>
                      </a:r>
                      <a:r>
                        <a:rPr lang="en-GB" altLang="zh-CN" b="1" dirty="0"/>
                        <a:t>maintenance free </a:t>
                      </a:r>
                      <a:r>
                        <a:rPr lang="en-GB" altLang="zh-CN" dirty="0"/>
                        <a:t>thus it save the labour cost and it is friendly to the environment</a:t>
                      </a:r>
                    </a:p>
                    <a:p>
                      <a:pPr marL="742950" lvl="1" indent="-285750">
                        <a:buFont typeface="Calibri" panose="020F0502020204030204" pitchFamily="34" charset="0"/>
                        <a:buChar char="-"/>
                      </a:pPr>
                      <a:r>
                        <a:rPr lang="en-GB" altLang="zh-CN" dirty="0"/>
                        <a:t>It can have </a:t>
                      </a:r>
                      <a:r>
                        <a:rPr lang="en-GB" altLang="zh-CN" b="1" dirty="0"/>
                        <a:t>long life span </a:t>
                      </a:r>
                      <a:r>
                        <a:rPr lang="en-GB" altLang="zh-CN" dirty="0"/>
                        <a:t>(e.g. more than 10 years).</a:t>
                      </a:r>
                    </a:p>
                    <a:p>
                      <a:pPr marL="742950" lvl="1" indent="-285750">
                        <a:buFont typeface="Calibri" panose="020F0502020204030204" pitchFamily="34" charset="0"/>
                        <a:buChar char="-"/>
                      </a:pPr>
                      <a:r>
                        <a:rPr lang="en-GB" altLang="zh-CN" dirty="0"/>
                        <a:t>It is able to adapt to some extreme environmental conditions (e.g. high pressure, extremely high/low temperature, humid environment</a:t>
                      </a:r>
                      <a:endParaRPr lang="zh-CN" altLang="zh-CN" dirty="0"/>
                    </a:p>
                    <a:p>
                      <a:endParaRPr lang="nl-NL" sz="1600" b="1" dirty="0"/>
                    </a:p>
                  </a:txBody>
                  <a:tcPr/>
                </a:tc>
                <a:tc hMerge="1">
                  <a:txBody>
                    <a:bodyPr/>
                    <a:lstStyle/>
                    <a:p>
                      <a:pPr algn="just"/>
                      <a:endParaRPr lang="en-US" sz="1600" kern="1200" dirty="0">
                        <a:solidFill>
                          <a:schemeClr val="tx1"/>
                        </a:solidFill>
                        <a:effectLst/>
                        <a:highlight>
                          <a:srgbClr val="FFFF00"/>
                        </a:highligh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35229192"/>
                  </a:ext>
                </a:extLst>
              </a:tr>
            </a:tbl>
          </a:graphicData>
        </a:graphic>
      </p:graphicFrame>
    </p:spTree>
    <p:extLst>
      <p:ext uri="{BB962C8B-B14F-4D97-AF65-F5344CB8AC3E}">
        <p14:creationId xmlns:p14="http://schemas.microsoft.com/office/powerpoint/2010/main" val="2553116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1C96825-980D-4771-AE0D-6E4980F7DD28}"/>
              </a:ext>
            </a:extLst>
          </p:cNvPr>
          <p:cNvSpPr txBox="1"/>
          <p:nvPr/>
        </p:nvSpPr>
        <p:spPr>
          <a:xfrm>
            <a:off x="141032" y="1305680"/>
            <a:ext cx="4595270" cy="3231654"/>
          </a:xfrm>
          <a:prstGeom prst="rect">
            <a:avLst/>
          </a:prstGeom>
          <a:noFill/>
        </p:spPr>
        <p:txBody>
          <a:bodyPr wrap="square" rtlCol="0">
            <a:spAutoFit/>
          </a:bodyPr>
          <a:lstStyle/>
          <a:p>
            <a:pPr marL="285750" indent="-285750">
              <a:buFont typeface="Arial" panose="020B0604020202020204" pitchFamily="34" charset="0"/>
              <a:buChar char="•"/>
            </a:pPr>
            <a:r>
              <a:rPr lang="en-GB" altLang="zh-CN" sz="2000" dirty="0"/>
              <a:t>During the SA1 study, the following functions of ambient have been identified:</a:t>
            </a:r>
          </a:p>
          <a:p>
            <a:pPr marL="990551" lvl="1" indent="-380981" defTabSz="1100639">
              <a:lnSpc>
                <a:spcPct val="150000"/>
              </a:lnSpc>
              <a:buFont typeface="Arial" panose="020B0604020202020204" pitchFamily="34" charset="0"/>
              <a:buChar char="•"/>
            </a:pPr>
            <a:r>
              <a:rPr lang="en-US" altLang="zh-CN" sz="1200" dirty="0">
                <a:latin typeface="OPPOSans M" panose="00020600040101010101" pitchFamily="18" charset="-122"/>
                <a:ea typeface="OPPOSans M" panose="00020600040101010101" pitchFamily="18" charset="-122"/>
              </a:rPr>
              <a:t>Identification for inventory</a:t>
            </a:r>
          </a:p>
          <a:p>
            <a:pPr marL="990551" lvl="1" indent="-380981" defTabSz="1100639">
              <a:lnSpc>
                <a:spcPct val="150000"/>
              </a:lnSpc>
              <a:buFont typeface="Arial" panose="020B0604020202020204" pitchFamily="34" charset="0"/>
              <a:buChar char="•"/>
            </a:pPr>
            <a:r>
              <a:rPr lang="en-US" altLang="zh-CN" sz="1200" dirty="0">
                <a:latin typeface="OPPOSans M" panose="00020600040101010101" pitchFamily="18" charset="-122"/>
                <a:ea typeface="OPPOSans M" panose="00020600040101010101" pitchFamily="18" charset="-122"/>
              </a:rPr>
              <a:t>Sensor data collection</a:t>
            </a:r>
          </a:p>
          <a:p>
            <a:pPr marL="990551" lvl="1" indent="-380981" defTabSz="1100639">
              <a:lnSpc>
                <a:spcPct val="150000"/>
              </a:lnSpc>
              <a:buFont typeface="Arial" panose="020B0604020202020204" pitchFamily="34" charset="0"/>
              <a:buChar char="•"/>
            </a:pPr>
            <a:r>
              <a:rPr lang="en-US" altLang="zh-CN" sz="1200" dirty="0">
                <a:latin typeface="OPPOSans M" panose="00020600040101010101" pitchFamily="18" charset="-122"/>
                <a:ea typeface="OPPOSans M" panose="00020600040101010101" pitchFamily="18" charset="-122"/>
              </a:rPr>
              <a:t>Positioning</a:t>
            </a:r>
          </a:p>
          <a:p>
            <a:pPr marL="990551" lvl="1" indent="-380981" defTabSz="1100639">
              <a:lnSpc>
                <a:spcPct val="150000"/>
              </a:lnSpc>
              <a:buFont typeface="Arial" panose="020B0604020202020204" pitchFamily="34" charset="0"/>
              <a:buChar char="•"/>
            </a:pPr>
            <a:r>
              <a:rPr lang="en-US" altLang="zh-CN" sz="1200" dirty="0">
                <a:latin typeface="OPPOSans M" panose="00020600040101010101" pitchFamily="18" charset="-122"/>
                <a:ea typeface="OPPOSans M" panose="00020600040101010101" pitchFamily="18" charset="-122"/>
              </a:rPr>
              <a:t>Actuator</a:t>
            </a:r>
          </a:p>
          <a:p>
            <a:pPr marL="285750" indent="-285750">
              <a:buFont typeface="Arial" panose="020B0604020202020204" pitchFamily="34" charset="0"/>
              <a:buChar char="•"/>
            </a:pPr>
            <a:r>
              <a:rPr lang="en-GB" altLang="zh-CN" dirty="0"/>
              <a:t>It can be used in To-C area and To-B area, and for indoor or outdoor deployment.</a:t>
            </a:r>
          </a:p>
          <a:p>
            <a:pPr marL="285750" indent="-285750">
              <a:buFont typeface="Arial" panose="020B0604020202020204" pitchFamily="34" charset="0"/>
              <a:buChar char="•"/>
            </a:pPr>
            <a:endParaRPr lang="en-GB" altLang="zh-CN" dirty="0"/>
          </a:p>
          <a:p>
            <a:endParaRPr lang="zh-CN" altLang="en-US" dirty="0"/>
          </a:p>
        </p:txBody>
      </p:sp>
      <p:pic>
        <p:nvPicPr>
          <p:cNvPr id="10" name="图片 9">
            <a:extLst>
              <a:ext uri="{FF2B5EF4-FFF2-40B4-BE49-F238E27FC236}">
                <a16:creationId xmlns:a16="http://schemas.microsoft.com/office/drawing/2014/main" id="{E8BE97AC-0411-4188-8767-D3B6C05CB6D6}"/>
              </a:ext>
            </a:extLst>
          </p:cNvPr>
          <p:cNvPicPr>
            <a:picLocks noChangeAspect="1"/>
          </p:cNvPicPr>
          <p:nvPr/>
        </p:nvPicPr>
        <p:blipFill>
          <a:blip r:embed="rId2"/>
          <a:stretch>
            <a:fillRect/>
          </a:stretch>
        </p:blipFill>
        <p:spPr>
          <a:xfrm>
            <a:off x="224533" y="4368330"/>
            <a:ext cx="3115568" cy="2299170"/>
          </a:xfrm>
          <a:prstGeom prst="rect">
            <a:avLst/>
          </a:prstGeom>
        </p:spPr>
      </p:pic>
      <p:pic>
        <p:nvPicPr>
          <p:cNvPr id="15" name="图片 14">
            <a:extLst>
              <a:ext uri="{FF2B5EF4-FFF2-40B4-BE49-F238E27FC236}">
                <a16:creationId xmlns:a16="http://schemas.microsoft.com/office/drawing/2014/main" id="{747F6A97-29C2-4603-BF13-97BA862AE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7557" y="4368330"/>
            <a:ext cx="3229296" cy="2299170"/>
          </a:xfrm>
          <a:prstGeom prst="rect">
            <a:avLst/>
          </a:prstGeom>
          <a:noFill/>
          <a:ln>
            <a:noFill/>
          </a:ln>
        </p:spPr>
      </p:pic>
      <p:pic>
        <p:nvPicPr>
          <p:cNvPr id="16" name="图片 15">
            <a:extLst>
              <a:ext uri="{FF2B5EF4-FFF2-40B4-BE49-F238E27FC236}">
                <a16:creationId xmlns:a16="http://schemas.microsoft.com/office/drawing/2014/main" id="{C0D73242-A080-4708-901F-AF80071C843E}"/>
              </a:ext>
            </a:extLst>
          </p:cNvPr>
          <p:cNvPicPr>
            <a:picLocks noChangeAspect="1"/>
          </p:cNvPicPr>
          <p:nvPr/>
        </p:nvPicPr>
        <p:blipFill>
          <a:blip r:embed="rId4"/>
          <a:stretch>
            <a:fillRect/>
          </a:stretch>
        </p:blipFill>
        <p:spPr>
          <a:xfrm>
            <a:off x="6790354" y="4330262"/>
            <a:ext cx="2743200" cy="2375305"/>
          </a:xfrm>
          <a:prstGeom prst="rect">
            <a:avLst/>
          </a:prstGeom>
        </p:spPr>
      </p:pic>
      <p:pic>
        <p:nvPicPr>
          <p:cNvPr id="1026" name="图片 68">
            <a:extLst>
              <a:ext uri="{FF2B5EF4-FFF2-40B4-BE49-F238E27FC236}">
                <a16:creationId xmlns:a16="http://schemas.microsoft.com/office/drawing/2014/main" id="{02A64D0E-200E-49BB-B7EF-98D00924B015}"/>
              </a:ext>
            </a:extLst>
          </p:cNvPr>
          <p:cNvPicPr>
            <a:picLocks noChangeArrowheads="1"/>
          </p:cNvPicPr>
          <p:nvPr/>
        </p:nvPicPr>
        <p:blipFill>
          <a:blip r:embed="rId5">
            <a:extLst>
              <a:ext uri="{28A0092B-C50C-407E-A947-70E740481C1C}">
                <a14:useLocalDpi xmlns:a14="http://schemas.microsoft.com/office/drawing/2010/main" val="0"/>
              </a:ext>
            </a:extLst>
          </a:blip>
          <a:srcRect l="18587" t="15530" r="-978" b="1588"/>
          <a:stretch>
            <a:fillRect/>
          </a:stretch>
        </p:blipFill>
        <p:spPr bwMode="auto">
          <a:xfrm>
            <a:off x="4699001" y="2029467"/>
            <a:ext cx="3012102" cy="202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FD8CD966-EEBD-437B-AB37-01A984E2BE6F}"/>
              </a:ext>
            </a:extLst>
          </p:cNvPr>
          <p:cNvPicPr/>
          <p:nvPr/>
        </p:nvPicPr>
        <p:blipFill>
          <a:blip r:embed="rId6"/>
          <a:stretch>
            <a:fillRect/>
          </a:stretch>
        </p:blipFill>
        <p:spPr>
          <a:xfrm>
            <a:off x="7711103" y="1968520"/>
            <a:ext cx="2409599" cy="2144372"/>
          </a:xfrm>
          <a:prstGeom prst="rect">
            <a:avLst/>
          </a:prstGeom>
        </p:spPr>
      </p:pic>
      <p:pic>
        <p:nvPicPr>
          <p:cNvPr id="20" name="Picture 1">
            <a:extLst>
              <a:ext uri="{FF2B5EF4-FFF2-40B4-BE49-F238E27FC236}">
                <a16:creationId xmlns:a16="http://schemas.microsoft.com/office/drawing/2014/main" id="{F07CFA8B-8037-461C-94F2-67A5B3E1797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3500" y="1952416"/>
            <a:ext cx="1968500" cy="2251284"/>
          </a:xfrm>
          <a:prstGeom prst="rect">
            <a:avLst/>
          </a:prstGeom>
          <a:noFill/>
          <a:ln>
            <a:noFill/>
          </a:ln>
        </p:spPr>
      </p:pic>
      <p:pic>
        <p:nvPicPr>
          <p:cNvPr id="1027" name="Picture 2">
            <a:extLst>
              <a:ext uri="{FF2B5EF4-FFF2-40B4-BE49-F238E27FC236}">
                <a16:creationId xmlns:a16="http://schemas.microsoft.com/office/drawing/2014/main" id="{AA67A680-9441-44B4-A9F1-5FC92BB0DA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7055" y="4330262"/>
            <a:ext cx="2491214" cy="214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233D9ACE-DF40-4AD2-A282-94E725DF81E2}"/>
              </a:ext>
            </a:extLst>
          </p:cNvPr>
          <p:cNvSpPr txBox="1">
            <a:spLocks/>
          </p:cNvSpPr>
          <p:nvPr/>
        </p:nvSpPr>
        <p:spPr>
          <a:xfrm>
            <a:off x="141032" y="14912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GB" altLang="zh-CN" sz="4800" b="1" dirty="0"/>
              <a:t>Ambient power-enabled IoT (2/2)</a:t>
            </a:r>
          </a:p>
        </p:txBody>
      </p:sp>
    </p:spTree>
    <p:extLst>
      <p:ext uri="{BB962C8B-B14F-4D97-AF65-F5344CB8AC3E}">
        <p14:creationId xmlns:p14="http://schemas.microsoft.com/office/powerpoint/2010/main" val="381160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9248954" y="5052635"/>
            <a:ext cx="2246584" cy="1316602"/>
          </a:xfrm>
          <a:prstGeom prst="rect">
            <a:avLst/>
          </a:prstGeom>
        </p:spPr>
      </p:pic>
      <p:pic>
        <p:nvPicPr>
          <p:cNvPr id="32" name="Picture 31"/>
          <p:cNvPicPr>
            <a:picLocks noChangeAspect="1"/>
          </p:cNvPicPr>
          <p:nvPr/>
        </p:nvPicPr>
        <p:blipFill>
          <a:blip r:embed="rId4"/>
          <a:stretch>
            <a:fillRect/>
          </a:stretch>
        </p:blipFill>
        <p:spPr>
          <a:xfrm>
            <a:off x="9258813" y="3739991"/>
            <a:ext cx="2236725" cy="1285473"/>
          </a:xfrm>
          <a:prstGeom prst="rect">
            <a:avLst/>
          </a:prstGeom>
        </p:spPr>
      </p:pic>
      <p:pic>
        <p:nvPicPr>
          <p:cNvPr id="28" name="Picture 27"/>
          <p:cNvPicPr>
            <a:picLocks noChangeAspect="1"/>
          </p:cNvPicPr>
          <p:nvPr/>
        </p:nvPicPr>
        <p:blipFill>
          <a:blip r:embed="rId5"/>
          <a:stretch>
            <a:fillRect/>
          </a:stretch>
        </p:blipFill>
        <p:spPr>
          <a:xfrm>
            <a:off x="9196466" y="2507211"/>
            <a:ext cx="2299072" cy="1220101"/>
          </a:xfrm>
          <a:prstGeom prst="rect">
            <a:avLst/>
          </a:prstGeom>
        </p:spPr>
      </p:pic>
      <p:graphicFrame>
        <p:nvGraphicFramePr>
          <p:cNvPr id="7" name="Content Placeholder 6">
            <a:extLst>
              <a:ext uri="{FF2B5EF4-FFF2-40B4-BE49-F238E27FC236}">
                <a16:creationId xmlns:a16="http://schemas.microsoft.com/office/drawing/2014/main" id="{09E41368-AC61-4A2A-83FD-D21B797777EA}"/>
              </a:ext>
            </a:extLst>
          </p:cNvPr>
          <p:cNvGraphicFramePr>
            <a:graphicFrameLocks noGrp="1"/>
          </p:cNvGraphicFramePr>
          <p:nvPr>
            <p:ph idx="1"/>
            <p:extLst>
              <p:ext uri="{D42A27DB-BD31-4B8C-83A1-F6EECF244321}">
                <p14:modId xmlns:p14="http://schemas.microsoft.com/office/powerpoint/2010/main" val="104238840"/>
              </p:ext>
            </p:extLst>
          </p:nvPr>
        </p:nvGraphicFramePr>
        <p:xfrm>
          <a:off x="293696" y="1343004"/>
          <a:ext cx="8250908" cy="5354173"/>
        </p:xfrm>
        <a:graphic>
          <a:graphicData uri="http://schemas.openxmlformats.org/drawingml/2006/table">
            <a:tbl>
              <a:tblPr bandRow="1">
                <a:tableStyleId>{2D5ABB26-0587-4C30-8999-92F81FD0307C}</a:tableStyleId>
              </a:tblPr>
              <a:tblGrid>
                <a:gridCol w="1305006">
                  <a:extLst>
                    <a:ext uri="{9D8B030D-6E8A-4147-A177-3AD203B41FA5}">
                      <a16:colId xmlns:a16="http://schemas.microsoft.com/office/drawing/2014/main" val="201738029"/>
                    </a:ext>
                  </a:extLst>
                </a:gridCol>
                <a:gridCol w="2774777">
                  <a:extLst>
                    <a:ext uri="{9D8B030D-6E8A-4147-A177-3AD203B41FA5}">
                      <a16:colId xmlns:a16="http://schemas.microsoft.com/office/drawing/2014/main" val="2338416132"/>
                    </a:ext>
                  </a:extLst>
                </a:gridCol>
                <a:gridCol w="1106905">
                  <a:extLst>
                    <a:ext uri="{9D8B030D-6E8A-4147-A177-3AD203B41FA5}">
                      <a16:colId xmlns:a16="http://schemas.microsoft.com/office/drawing/2014/main" val="2639471719"/>
                    </a:ext>
                  </a:extLst>
                </a:gridCol>
                <a:gridCol w="3064220">
                  <a:extLst>
                    <a:ext uri="{9D8B030D-6E8A-4147-A177-3AD203B41FA5}">
                      <a16:colId xmlns:a16="http://schemas.microsoft.com/office/drawing/2014/main" val="51495351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Rapporteur:</a:t>
                      </a:r>
                    </a:p>
                    <a:p>
                      <a:endParaRPr lang="nl-NL"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tx1"/>
                          </a:solidFill>
                          <a:effectLst/>
                          <a:latin typeface="+mn-lt"/>
                          <a:ea typeface="+mn-ea"/>
                          <a:cs typeface="+mn-cs"/>
                        </a:rPr>
                        <a:t>Erik Guttman</a:t>
                      </a:r>
                      <a:br>
                        <a:rPr lang="sv-SE" sz="1800" kern="1200" dirty="0">
                          <a:solidFill>
                            <a:schemeClr val="tx1"/>
                          </a:solidFill>
                          <a:effectLst/>
                          <a:latin typeface="+mn-lt"/>
                          <a:ea typeface="+mn-ea"/>
                          <a:cs typeface="+mn-cs"/>
                        </a:rPr>
                      </a:br>
                      <a:r>
                        <a:rPr lang="sv-SE" sz="1800" kern="1200" dirty="0">
                          <a:solidFill>
                            <a:schemeClr val="tx1"/>
                          </a:solidFill>
                          <a:effectLst/>
                          <a:latin typeface="+mn-lt"/>
                          <a:ea typeface="+mn-ea"/>
                          <a:cs typeface="+mn-cs"/>
                        </a:rPr>
                        <a:t>(Samsung</a:t>
                      </a:r>
                      <a:r>
                        <a:rPr lang="nl-NL" sz="1800" kern="1200" dirty="0">
                          <a:solidFill>
                            <a:schemeClr val="tx1"/>
                          </a:solidFill>
                          <a:effectLst/>
                          <a:latin typeface="+mn-lt"/>
                          <a:ea typeface="+mn-ea"/>
                          <a:cs typeface="+mn-cs"/>
                        </a:rPr>
                        <a:t>)</a:t>
                      </a:r>
                      <a:endParaRPr lang="nl-NL"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t>Output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hlinkClick r:id="rId6"/>
                        </a:rPr>
                        <a:t>TR 22.856</a:t>
                      </a:r>
                      <a:endParaRPr lang="nl-NL" sz="1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WID - </a:t>
                      </a:r>
                      <a:r>
                        <a:rPr lang="nl-NL" sz="1800" dirty="0">
                          <a:hlinkClick r:id="rId7"/>
                        </a:rPr>
                        <a:t>SP-220353</a:t>
                      </a:r>
                      <a:endParaRPr lang="nl-NL" sz="1800" dirty="0">
                        <a:highlight>
                          <a:srgbClr val="FFFF00"/>
                        </a:highlight>
                      </a:endParaRPr>
                    </a:p>
                  </a:txBody>
                  <a:tcPr/>
                </a:tc>
                <a:extLst>
                  <a:ext uri="{0D108BD9-81ED-4DB2-BD59-A6C34878D82A}">
                    <a16:rowId xmlns:a16="http://schemas.microsoft.com/office/drawing/2014/main" val="711006635"/>
                  </a:ext>
                </a:extLst>
              </a:tr>
              <a:tr h="477373">
                <a:tc gridSpan="4">
                  <a:txBody>
                    <a:bodyPr/>
                    <a:lstStyle/>
                    <a:p>
                      <a:r>
                        <a:rPr lang="nl-NL" sz="1600" b="1" dirty="0"/>
                        <a:t>Description </a:t>
                      </a:r>
                    </a:p>
                  </a:txBody>
                  <a:tcPr/>
                </a:tc>
                <a:tc hMerge="1">
                  <a:txBody>
                    <a:bodyPr/>
                    <a:lstStyle/>
                    <a:p>
                      <a:pPr algn="just"/>
                      <a:endParaRPr lang="en-US" sz="1600" b="1" kern="1200" dirty="0">
                        <a:solidFill>
                          <a:schemeClr val="tx1"/>
                        </a:solidFill>
                        <a:effectLst/>
                        <a:latin typeface="+mn-lt"/>
                        <a:ea typeface="+mn-ea"/>
                        <a:cs typeface="+mn-cs"/>
                      </a:endParaRPr>
                    </a:p>
                  </a:txBody>
                  <a:tcPr/>
                </a:tc>
                <a:tc hMerge="1">
                  <a:txBody>
                    <a:bodyPr/>
                    <a:lstStyle/>
                    <a:p>
                      <a:pPr marL="0" indent="0" algn="just" hangingPunct="0">
                        <a:buNone/>
                      </a:pPr>
                      <a:endParaRPr lang="en-US" sz="1800" dirty="0"/>
                    </a:p>
                  </a:txBody>
                  <a:tcPr/>
                </a:tc>
                <a:tc hMerge="1">
                  <a:txBody>
                    <a:bodyPr/>
                    <a:lstStyle/>
                    <a:p>
                      <a:pPr marL="0" indent="0" algn="just" hangingPunct="0">
                        <a:buNone/>
                      </a:pPr>
                      <a:endParaRPr lang="en-US" sz="1800" dirty="0"/>
                    </a:p>
                  </a:txBody>
                  <a:tcPr/>
                </a:tc>
                <a:extLst>
                  <a:ext uri="{0D108BD9-81ED-4DB2-BD59-A6C34878D82A}">
                    <a16:rowId xmlns:a16="http://schemas.microsoft.com/office/drawing/2014/main" val="3080637582"/>
                  </a:ext>
                </a:extLst>
              </a:tr>
              <a:tr h="1022682">
                <a:tc gridSpan="4">
                  <a:txBody>
                    <a:bodyPr/>
                    <a:lstStyle/>
                    <a:p>
                      <a:pPr algn="just"/>
                      <a:r>
                        <a:rPr lang="en-US" sz="1600" kern="1200" dirty="0">
                          <a:solidFill>
                            <a:schemeClr val="tx1"/>
                          </a:solidFill>
                          <a:effectLst/>
                          <a:latin typeface="+mn-lt"/>
                          <a:ea typeface="+mn-ea"/>
                          <a:cs typeface="+mn-cs"/>
                        </a:rPr>
                        <a:t>Investigate enhancement</a:t>
                      </a:r>
                      <a:r>
                        <a:rPr lang="en-US" sz="1600" kern="1200" baseline="0" dirty="0">
                          <a:solidFill>
                            <a:schemeClr val="tx1"/>
                          </a:solidFill>
                          <a:effectLst/>
                          <a:latin typeface="+mn-lt"/>
                          <a:ea typeface="+mn-ea"/>
                          <a:cs typeface="+mn-cs"/>
                        </a:rPr>
                        <a:t> of the 5G system to enhanced XR-based services as well as other functionality to offer shared and interactive user experience of local content and services, accessed  by users in the proximity or remotely. </a:t>
                      </a:r>
                    </a:p>
                    <a:p>
                      <a:pPr algn="just"/>
                      <a:r>
                        <a:rPr lang="en-US" sz="1600" kern="1200" dirty="0">
                          <a:solidFill>
                            <a:schemeClr val="tx1"/>
                          </a:solidFill>
                          <a:effectLst/>
                          <a:latin typeface="+mn-lt"/>
                          <a:ea typeface="+mn-ea"/>
                          <a:cs typeface="+mn-cs"/>
                        </a:rPr>
                        <a:t>The following areas have yielded</a:t>
                      </a:r>
                      <a:r>
                        <a:rPr lang="en-US" sz="1600" kern="1200" baseline="0" dirty="0">
                          <a:solidFill>
                            <a:schemeClr val="tx1"/>
                          </a:solidFill>
                          <a:effectLst/>
                          <a:latin typeface="+mn-lt"/>
                          <a:ea typeface="+mn-ea"/>
                          <a:cs typeface="+mn-cs"/>
                        </a:rPr>
                        <a:t> potential requirements in the study include:</a:t>
                      </a:r>
                    </a:p>
                    <a:p>
                      <a:pPr marL="285750" indent="-285750" algn="just">
                        <a:buFont typeface="Arial" charset="0"/>
                        <a:buChar char="•"/>
                      </a:pPr>
                      <a:r>
                        <a:rPr lang="en-US" sz="1600" b="1" kern="1200" dirty="0">
                          <a:solidFill>
                            <a:schemeClr val="tx1"/>
                          </a:solidFill>
                          <a:effectLst/>
                          <a:latin typeface="+mn-lt"/>
                          <a:ea typeface="+mn-ea"/>
                          <a:cs typeface="+mn-cs"/>
                        </a:rPr>
                        <a:t>Localized mobile metaverse service functionality </a:t>
                      </a:r>
                      <a:r>
                        <a:rPr lang="en-US" sz="1600" b="0" kern="1200" dirty="0">
                          <a:solidFill>
                            <a:schemeClr val="tx1"/>
                          </a:solidFill>
                          <a:effectLst/>
                          <a:latin typeface="+mn-lt"/>
                          <a:ea typeface="+mn-ea"/>
                          <a:cs typeface="+mn-cs"/>
                        </a:rPr>
                        <a:t>to</a:t>
                      </a:r>
                      <a:r>
                        <a:rPr lang="en-US" sz="1600" b="0" kern="1200" baseline="0" dirty="0">
                          <a:solidFill>
                            <a:schemeClr val="tx1"/>
                          </a:solidFill>
                          <a:effectLst/>
                          <a:latin typeface="+mn-lt"/>
                          <a:ea typeface="+mn-ea"/>
                          <a:cs typeface="+mn-cs"/>
                        </a:rPr>
                        <a:t> define, discover, interact with and perceive services associated with a point in space, surface, etc.</a:t>
                      </a:r>
                      <a:endParaRPr lang="en-US" sz="1600" kern="1200" dirty="0">
                        <a:solidFill>
                          <a:schemeClr val="tx1"/>
                        </a:solidFill>
                        <a:effectLst/>
                        <a:latin typeface="+mn-lt"/>
                        <a:ea typeface="+mn-ea"/>
                        <a:cs typeface="+mn-cs"/>
                      </a:endParaRPr>
                    </a:p>
                    <a:p>
                      <a:pPr marL="285750" indent="-285750" algn="just">
                        <a:buFont typeface="Arial" charset="0"/>
                        <a:buChar char="•"/>
                      </a:pPr>
                      <a:r>
                        <a:rPr lang="en-US" sz="1600" b="1" kern="1200" dirty="0">
                          <a:solidFill>
                            <a:schemeClr val="tx1"/>
                          </a:solidFill>
                          <a:effectLst/>
                          <a:latin typeface="+mn-lt"/>
                          <a:ea typeface="+mn-ea"/>
                          <a:cs typeface="+mn-cs"/>
                        </a:rPr>
                        <a:t>3D avatar call </a:t>
                      </a:r>
                      <a:r>
                        <a:rPr lang="en-US" sz="1600" kern="1200" dirty="0">
                          <a:solidFill>
                            <a:schemeClr val="tx1"/>
                          </a:solidFill>
                          <a:effectLst/>
                          <a:latin typeface="+mn-lt"/>
                          <a:ea typeface="+mn-ea"/>
                          <a:cs typeface="+mn-cs"/>
                        </a:rPr>
                        <a:t>a new</a:t>
                      </a:r>
                      <a:r>
                        <a:rPr lang="en-US" sz="1600" kern="1200" baseline="0" dirty="0">
                          <a:solidFill>
                            <a:schemeClr val="tx1"/>
                          </a:solidFill>
                          <a:effectLst/>
                          <a:latin typeface="+mn-lt"/>
                          <a:ea typeface="+mn-ea"/>
                          <a:cs typeface="+mn-cs"/>
                        </a:rPr>
                        <a:t> service for conversational communication </a:t>
                      </a:r>
                      <a:endParaRPr lang="en-US" sz="1600" kern="1200" dirty="0">
                        <a:solidFill>
                          <a:schemeClr val="tx1"/>
                        </a:solidFill>
                        <a:effectLst/>
                        <a:latin typeface="+mn-lt"/>
                        <a:ea typeface="+mn-ea"/>
                        <a:cs typeface="+mn-cs"/>
                      </a:endParaRPr>
                    </a:p>
                    <a:p>
                      <a:pPr marL="285750" indent="-285750" algn="just">
                        <a:buFont typeface="Arial" charset="0"/>
                        <a:buChar char="•"/>
                      </a:pPr>
                      <a:r>
                        <a:rPr lang="en-US" sz="1600" b="1" kern="1200" dirty="0">
                          <a:solidFill>
                            <a:schemeClr val="tx1"/>
                          </a:solidFill>
                          <a:effectLst/>
                          <a:latin typeface="+mn-lt"/>
                          <a:ea typeface="+mn-ea"/>
                          <a:cs typeface="+mn-cs"/>
                        </a:rPr>
                        <a:t>XR service</a:t>
                      </a:r>
                      <a:r>
                        <a:rPr lang="en-US" sz="1600" b="1" kern="1200" baseline="0" dirty="0">
                          <a:solidFill>
                            <a:schemeClr val="tx1"/>
                          </a:solidFill>
                          <a:effectLst/>
                          <a:latin typeface="+mn-lt"/>
                          <a:ea typeface="+mn-ea"/>
                          <a:cs typeface="+mn-cs"/>
                        </a:rPr>
                        <a:t> enablers for location agnostic service experience</a:t>
                      </a:r>
                      <a:r>
                        <a:rPr lang="en-US" sz="1600" b="0" kern="1200" baseline="0" dirty="0">
                          <a:solidFill>
                            <a:schemeClr val="tx1"/>
                          </a:solidFill>
                          <a:effectLst/>
                          <a:latin typeface="+mn-lt"/>
                          <a:ea typeface="+mn-ea"/>
                          <a:cs typeface="+mn-cs"/>
                        </a:rPr>
                        <a:t> to overcome latency as a constraint for long-range interactive services.</a:t>
                      </a:r>
                      <a:endParaRPr lang="en-US" sz="1600" b="1" kern="1200" dirty="0">
                        <a:solidFill>
                          <a:schemeClr val="tx1"/>
                        </a:solidFill>
                        <a:effectLst/>
                        <a:latin typeface="+mn-lt"/>
                        <a:ea typeface="+mn-ea"/>
                        <a:cs typeface="+mn-cs"/>
                      </a:endParaRPr>
                    </a:p>
                    <a:p>
                      <a:pPr marL="285750" indent="-285750" algn="just">
                        <a:buFont typeface="Arial" charset="0"/>
                        <a:buChar char="•"/>
                      </a:pPr>
                      <a:r>
                        <a:rPr lang="en-US" sz="1600" b="1" kern="1200" dirty="0">
                          <a:solidFill>
                            <a:schemeClr val="tx1"/>
                          </a:solidFill>
                          <a:effectLst/>
                          <a:latin typeface="+mn-lt"/>
                          <a:ea typeface="+mn-ea"/>
                          <a:cs typeface="+mn-cs"/>
                        </a:rPr>
                        <a:t>Coordination</a:t>
                      </a:r>
                      <a:r>
                        <a:rPr lang="en-US" sz="1600" b="1" kern="1200" baseline="0" dirty="0">
                          <a:solidFill>
                            <a:schemeClr val="tx1"/>
                          </a:solidFill>
                          <a:effectLst/>
                          <a:latin typeface="+mn-lt"/>
                          <a:ea typeface="+mn-ea"/>
                          <a:cs typeface="+mn-cs"/>
                        </a:rPr>
                        <a:t> and operation of mobile metaverse services </a:t>
                      </a:r>
                      <a:r>
                        <a:rPr lang="en-US" sz="1600" b="0" kern="1200" baseline="0" dirty="0">
                          <a:solidFill>
                            <a:schemeClr val="tx1"/>
                          </a:solidFill>
                          <a:effectLst/>
                          <a:latin typeface="+mn-lt"/>
                          <a:ea typeface="+mn-ea"/>
                          <a:cs typeface="+mn-cs"/>
                        </a:rPr>
                        <a:t>to support diverse media scenarios involving multiple applications, users and devices. Support user identity verification and management.   </a:t>
                      </a:r>
                    </a:p>
                    <a:p>
                      <a:pPr marL="285750" indent="-285750" algn="just">
                        <a:buFont typeface="Arial" charset="0"/>
                        <a:buChar char="•"/>
                      </a:pPr>
                      <a:r>
                        <a:rPr lang="en-US" sz="1600" b="1" kern="1200" dirty="0">
                          <a:solidFill>
                            <a:schemeClr val="tx1"/>
                          </a:solidFill>
                          <a:effectLst/>
                          <a:latin typeface="+mn-lt"/>
                          <a:ea typeface="+mn-ea"/>
                          <a:cs typeface="+mn-cs"/>
                        </a:rPr>
                        <a:t>Support for virtual entities in mobile metaverse services</a:t>
                      </a:r>
                      <a:r>
                        <a:rPr lang="en-US" sz="1600" b="0" kern="1200" dirty="0">
                          <a:solidFill>
                            <a:schemeClr val="tx1"/>
                          </a:solidFill>
                          <a:effectLst/>
                          <a:latin typeface="+mn-lt"/>
                          <a:ea typeface="+mn-ea"/>
                          <a:cs typeface="+mn-cs"/>
                        </a:rPr>
                        <a:t> such as software entities that can be ‘users</a:t>
                      </a:r>
                      <a:r>
                        <a:rPr lang="en-US" sz="1600" b="0" kern="1200" baseline="0" dirty="0">
                          <a:solidFill>
                            <a:schemeClr val="tx1"/>
                          </a:solidFill>
                          <a:effectLst/>
                          <a:latin typeface="+mn-lt"/>
                          <a:ea typeface="+mn-ea"/>
                          <a:cs typeface="+mn-cs"/>
                        </a:rPr>
                        <a:t>’ of 3GPP services.</a:t>
                      </a:r>
                    </a:p>
                    <a:p>
                      <a:pPr marL="285750" indent="-285750" algn="just">
                        <a:buFont typeface="Arial" charset="0"/>
                        <a:buChar char="•"/>
                      </a:pPr>
                      <a:r>
                        <a:rPr lang="en-US" sz="1600" b="1" kern="1200" dirty="0">
                          <a:solidFill>
                            <a:schemeClr val="tx1"/>
                          </a:solidFill>
                          <a:effectLst/>
                          <a:latin typeface="+mn-lt"/>
                          <a:ea typeface="+mn-ea"/>
                          <a:cs typeface="+mn-cs"/>
                        </a:rPr>
                        <a:t>Digital</a:t>
                      </a:r>
                      <a:r>
                        <a:rPr lang="en-US" sz="1600" b="1" kern="1200" baseline="0" dirty="0">
                          <a:solidFill>
                            <a:schemeClr val="tx1"/>
                          </a:solidFill>
                          <a:effectLst/>
                          <a:latin typeface="+mn-lt"/>
                          <a:ea typeface="+mn-ea"/>
                          <a:cs typeface="+mn-cs"/>
                        </a:rPr>
                        <a:t> asset management</a:t>
                      </a:r>
                      <a:r>
                        <a:rPr lang="en-US" sz="1600" b="0" kern="1200" baseline="0" dirty="0">
                          <a:solidFill>
                            <a:schemeClr val="tx1"/>
                          </a:solidFill>
                          <a:effectLst/>
                          <a:latin typeface="+mn-lt"/>
                          <a:ea typeface="+mn-ea"/>
                          <a:cs typeface="+mn-cs"/>
                        </a:rPr>
                        <a:t> to support diverse services that can benefit from a 5G system enablers, analogous to functions offered by the EU digital wallet initiative.</a:t>
                      </a:r>
                      <a:endParaRPr lang="en-US" sz="1600" b="1" kern="1200" dirty="0">
                        <a:solidFill>
                          <a:schemeClr val="tx1"/>
                        </a:solidFill>
                        <a:effectLst/>
                        <a:latin typeface="+mn-lt"/>
                        <a:ea typeface="+mn-ea"/>
                        <a:cs typeface="+mn-cs"/>
                      </a:endParaRPr>
                    </a:p>
                    <a:p>
                      <a:pPr algn="just"/>
                      <a:endParaRPr lang="en-US" sz="1600" b="1" kern="1200" dirty="0">
                        <a:solidFill>
                          <a:schemeClr val="tx1"/>
                        </a:solidFill>
                        <a:effectLst/>
                        <a:latin typeface="+mn-lt"/>
                        <a:ea typeface="+mn-ea"/>
                        <a:cs typeface="+mn-cs"/>
                      </a:endParaRPr>
                    </a:p>
                  </a:txBody>
                  <a:tcPr/>
                </a:tc>
                <a:tc hMerge="1">
                  <a:txBody>
                    <a:bodyPr/>
                    <a:lstStyle/>
                    <a:p>
                      <a:pPr algn="just"/>
                      <a:endParaRPr lang="en-US" sz="1600" b="1" kern="1200" dirty="0">
                        <a:solidFill>
                          <a:schemeClr val="tx1"/>
                        </a:solidFill>
                        <a:effectLst/>
                        <a:latin typeface="+mn-lt"/>
                        <a:ea typeface="+mn-ea"/>
                        <a:cs typeface="+mn-cs"/>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7752804"/>
                  </a:ext>
                </a:extLst>
              </a:tr>
            </a:tbl>
          </a:graphicData>
        </a:graphic>
      </p:graphicFrame>
      <p:pic>
        <p:nvPicPr>
          <p:cNvPr id="34" name="Picture 33"/>
          <p:cNvPicPr>
            <a:picLocks noChangeAspect="1"/>
          </p:cNvPicPr>
          <p:nvPr/>
        </p:nvPicPr>
        <p:blipFill>
          <a:blip r:embed="rId8"/>
          <a:stretch>
            <a:fillRect/>
          </a:stretch>
        </p:blipFill>
        <p:spPr>
          <a:xfrm>
            <a:off x="9214802" y="1619908"/>
            <a:ext cx="2280736" cy="910593"/>
          </a:xfrm>
          <a:prstGeom prst="rect">
            <a:avLst/>
          </a:prstGeom>
        </p:spPr>
      </p:pic>
      <p:sp>
        <p:nvSpPr>
          <p:cNvPr id="8" name="Title 1">
            <a:extLst>
              <a:ext uri="{FF2B5EF4-FFF2-40B4-BE49-F238E27FC236}">
                <a16:creationId xmlns:a16="http://schemas.microsoft.com/office/drawing/2014/main" id="{A79ABA7A-BCA2-49CE-994D-716583DBF9C7}"/>
              </a:ext>
            </a:extLst>
          </p:cNvPr>
          <p:cNvSpPr txBox="1">
            <a:spLocks/>
          </p:cNvSpPr>
          <p:nvPr/>
        </p:nvSpPr>
        <p:spPr>
          <a:xfrm>
            <a:off x="141032" y="14912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lang="nl-NL" sz="3200" kern="1200" dirty="0">
                <a:solidFill>
                  <a:srgbClr val="FF0000"/>
                </a:solidFill>
                <a:latin typeface="+mj-lt"/>
                <a:ea typeface="MS PGothic" panose="020B0600070205080204" pitchFamily="34" charset="-128"/>
                <a:cs typeface="+mj-cs"/>
              </a:defRPr>
            </a:lvl1pPr>
          </a:lstStyle>
          <a:p>
            <a:r>
              <a:rPr lang="en-US" sz="4800" b="1" dirty="0"/>
              <a:t>Localized Mobile Metaverse Services</a:t>
            </a:r>
          </a:p>
        </p:txBody>
      </p:sp>
    </p:spTree>
    <p:extLst>
      <p:ext uri="{BB962C8B-B14F-4D97-AF65-F5344CB8AC3E}">
        <p14:creationId xmlns:p14="http://schemas.microsoft.com/office/powerpoint/2010/main" val="20214398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6985d474-934c-4215-9aa1-3a8361c6cbfd}"/>
  <p:tag name="TABLE_ENDDRAG_ORIGIN_RECT" val="593*445"/>
  <p:tag name="TABLE_ENDDRAG_RECT" val="9*67*593*445"/>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985d474-934c-4215-9aa1-3a8361c6cbfd}"/>
  <p:tag name="TABLE_ENDDRAG_ORIGIN_RECT" val="593*445"/>
  <p:tag name="TABLE_ENDDRAG_RECT" val="9*67*593*4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31474</TotalTime>
  <Words>3509</Words>
  <Application>Microsoft Office PowerPoint</Application>
  <PresentationFormat>Widescreen</PresentationFormat>
  <Paragraphs>595</Paragraphs>
  <Slides>26</Slides>
  <Notes>5</Notes>
  <HiddenSlides>4</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7" baseType="lpstr">
      <vt:lpstr>微软雅黑</vt:lpstr>
      <vt:lpstr>Arial</vt:lpstr>
      <vt:lpstr>Calibri</vt:lpstr>
      <vt:lpstr>Calibri Light</vt:lpstr>
      <vt:lpstr>Montserrat</vt:lpstr>
      <vt:lpstr>OPPOSans M</vt:lpstr>
      <vt:lpstr>Times New Roman</vt:lpstr>
      <vt:lpstr>Wingdings</vt:lpstr>
      <vt:lpstr>Office Theme</vt:lpstr>
      <vt:lpstr>Visio</vt:lpstr>
      <vt:lpstr>Visio.Drawing.15</vt:lpstr>
      <vt:lpstr>Stage 1 Rel-19 Content  </vt:lpstr>
      <vt:lpstr>Introduction</vt:lpstr>
      <vt:lpstr>PowerPoint Presentation</vt:lpstr>
      <vt:lpstr>Stage 1 Rel-19 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Annex</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17 in RAN</dc:title>
  <dc:creator>Almodovar Chico, J.L. (José)</dc:creator>
  <cp:lastModifiedBy>Almodovar Chico, J.L. (José)</cp:lastModifiedBy>
  <cp:revision>334</cp:revision>
  <dcterms:created xsi:type="dcterms:W3CDTF">2019-07-19T09:46:23Z</dcterms:created>
  <dcterms:modified xsi:type="dcterms:W3CDTF">2023-06-09T12:01:43Z</dcterms:modified>
</cp:coreProperties>
</file>