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  <p:sldId id="1142" r:id="rId3"/>
    <p:sldId id="1144" r:id="rId4"/>
    <p:sldId id="1143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44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439.zip" TargetMode="External"/><Relationship Id="rId13" Type="http://schemas.openxmlformats.org/officeDocument/2006/relationships/hyperlink" Target="https://www.3gpp.org/ftp/Information/WI_Sheet/SP-220445.zip" TargetMode="External"/><Relationship Id="rId3" Type="http://schemas.openxmlformats.org/officeDocument/2006/relationships/hyperlink" Target="https://www.3gpp.org/ftp/Information/WI_Sheet/SP-220717.zip" TargetMode="External"/><Relationship Id="rId7" Type="http://schemas.openxmlformats.org/officeDocument/2006/relationships/hyperlink" Target="https://www.3gpp.org/ftp/Information/WI_Sheet/SP-220437.zip" TargetMode="External"/><Relationship Id="rId12" Type="http://schemas.openxmlformats.org/officeDocument/2006/relationships/hyperlink" Target="https://www.3gpp.org/ftp/Information/WI_Sheet/SP-230235.zip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s://www.3gpp.org/ftp/Information/WI_Sheet/SP-23022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087.zip" TargetMode="External"/><Relationship Id="rId11" Type="http://schemas.openxmlformats.org/officeDocument/2006/relationships/hyperlink" Target="https://www.3gpp.org/ftp/Information/WI_Sheet/SP-220447.zip" TargetMode="External"/><Relationship Id="rId5" Type="http://schemas.openxmlformats.org/officeDocument/2006/relationships/hyperlink" Target="https://www.3gpp.org/ftp/Information/WI_Sheet/SP-220353.zip" TargetMode="External"/><Relationship Id="rId15" Type="http://schemas.openxmlformats.org/officeDocument/2006/relationships/hyperlink" Target="https://www.3gpp.org/ftp/Information/WI_Sheet/SP-230233.zip" TargetMode="External"/><Relationship Id="rId10" Type="http://schemas.openxmlformats.org/officeDocument/2006/relationships/hyperlink" Target="https://www.3gpp.org/ftp/Information/WI_Sheet/SP-220954.zip" TargetMode="External"/><Relationship Id="rId4" Type="http://schemas.openxmlformats.org/officeDocument/2006/relationships/hyperlink" Target="https://www.3gpp.org/ftp/Information/WI_Sheet/SP-220085.zip" TargetMode="External"/><Relationship Id="rId9" Type="http://schemas.openxmlformats.org/officeDocument/2006/relationships/hyperlink" Target="https://www.3gpp.org/ftp/Information/WI_Sheet/SP-220679.zip" TargetMode="External"/><Relationship Id="rId14" Type="http://schemas.openxmlformats.org/officeDocument/2006/relationships/hyperlink" Target="https://www.3gpp.org/ftp/Information/WI_Sheet/SP-230236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&lt;Acronym Work item&gt;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sz="1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 need to list </a:t>
            </a:r>
            <a:r>
              <a:rPr lang="en-GB" sz="1400" b="1" i="1" u="sng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&lt;list of topics where agreement are difficult to achieve, or general open issues, if any&gt;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SA1#[n+1] (mm/</a:t>
            </a:r>
            <a:r>
              <a:rPr lang="en-US" sz="1200" dirty="0" err="1"/>
              <a:t>yy</a:t>
            </a:r>
            <a:r>
              <a:rPr lang="en-US" sz="1200" dirty="0"/>
              <a:t>): xx%</a:t>
            </a:r>
          </a:p>
          <a:p>
            <a:pPr marL="536575" lvl="1" indent="0">
              <a:buNone/>
            </a:pPr>
            <a:r>
              <a:rPr lang="en-US" sz="1200" dirty="0"/>
              <a:t>Remarks: &lt;e.g., last meeting for &lt;e.g. new use cases&gt;, …} &gt;</a:t>
            </a:r>
          </a:p>
          <a:p>
            <a:pPr marL="536575" lvl="1"/>
            <a:r>
              <a:rPr lang="en-US" sz="1200" dirty="0"/>
              <a:t>SA1#[n+2] (mm/</a:t>
            </a:r>
            <a:r>
              <a:rPr lang="en-US" sz="1200" dirty="0" err="1"/>
              <a:t>yy</a:t>
            </a:r>
            <a:r>
              <a:rPr lang="en-US" sz="1200" dirty="0"/>
              <a:t>): xx%</a:t>
            </a:r>
          </a:p>
          <a:p>
            <a:pPr marL="536575" lvl="1" indent="0">
              <a:buNone/>
            </a:pPr>
            <a:r>
              <a:rPr lang="en-US" sz="1200" dirty="0"/>
              <a:t>Remarks: &lt;see above&gt;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&lt;Name, company&gt;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719276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S1-231012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600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/>
              <a:t>Planning </a:t>
            </a:r>
            <a:r>
              <a:rPr lang="nl-NL" sz="2000" b="1" dirty="0"/>
              <a:t>for next meetings</a:t>
            </a:r>
          </a:p>
          <a:p>
            <a:pPr marL="536575" lvl="1"/>
            <a:r>
              <a:rPr lang="en-GB" sz="1400" dirty="0"/>
              <a:t>SA1#102 (May 2023): 85%</a:t>
            </a:r>
          </a:p>
          <a:p>
            <a:pPr marL="993775" lvl="2"/>
            <a:r>
              <a:rPr lang="en-GB" sz="1050" dirty="0"/>
              <a:t>Remarks: Sending TR for approval</a:t>
            </a:r>
          </a:p>
          <a:p>
            <a:pPr marL="536575" lvl="1"/>
            <a:r>
              <a:rPr lang="en-GB" sz="1400" dirty="0"/>
              <a:t>SA1#103 (Aug 2023): 100%</a:t>
            </a:r>
          </a:p>
          <a:p>
            <a:pPr marL="993775" lvl="2"/>
            <a:r>
              <a:rPr lang="en-GB" sz="1050" dirty="0"/>
              <a:t>Remarks: final clean up</a:t>
            </a:r>
          </a:p>
          <a:p>
            <a:pPr marL="993775" lvl="2"/>
            <a:endParaRPr lang="en-GB" sz="105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lvl="1"/>
            <a:r>
              <a:rPr lang="nl-NL" sz="1200" dirty="0"/>
              <a:t>email discussion to be started 30.05, and Conf Call will be scheduled for late June to review inputs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sz="2900" dirty="0"/>
              <a:t>Jose Almodovar, KPN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6F895F-EF21-7CB2-F79A-B6E80C3E7D11}"/>
              </a:ext>
            </a:extLst>
          </p:cNvPr>
          <p:cNvSpPr txBox="1"/>
          <p:nvPr/>
        </p:nvSpPr>
        <p:spPr>
          <a:xfrm>
            <a:off x="2833127" y="-50697"/>
            <a:ext cx="58667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Example – DELETE SLIDE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2862443-E1C4-534E-A4AF-E1A97F84E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94068"/>
              </p:ext>
            </p:extLst>
          </p:nvPr>
        </p:nvGraphicFramePr>
        <p:xfrm>
          <a:off x="304947" y="1424291"/>
          <a:ext cx="1136195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</a:tbl>
          </a:graphicData>
        </a:graphic>
      </p:graphicFrame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9A044403-B854-4D60-B970-07A9F0FDFF92}"/>
              </a:ext>
            </a:extLst>
          </p:cNvPr>
          <p:cNvSpPr/>
          <p:nvPr/>
        </p:nvSpPr>
        <p:spPr>
          <a:xfrm>
            <a:off x="80318" y="100516"/>
            <a:ext cx="2707236" cy="352876"/>
          </a:xfrm>
          <a:prstGeom prst="wedgeRoundRectCallout">
            <a:avLst>
              <a:gd name="adj1" fmla="val -40407"/>
              <a:gd name="adj2" fmla="val 40344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Copy-paste the 6 first fields from slide 3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/>
              <a:t>FS_AmbientIoT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F1C6E5E2-024B-48DE-8209-CAEE306B513D}"/>
              </a:ext>
            </a:extLst>
          </p:cNvPr>
          <p:cNvSpPr/>
          <p:nvPr/>
        </p:nvSpPr>
        <p:spPr>
          <a:xfrm>
            <a:off x="7193280" y="633074"/>
            <a:ext cx="2330052" cy="744642"/>
          </a:xfrm>
          <a:prstGeom prst="wedgeRoundRectCallout">
            <a:avLst>
              <a:gd name="adj1" fmla="val 73222"/>
              <a:gd name="adj2" fmla="val 10636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100" dirty="0"/>
              <a:t>If new target date, write </a:t>
            </a:r>
            <a:r>
              <a:rPr lang="en-GB" sz="1100" dirty="0"/>
              <a:t>“New target: dd/mm/</a:t>
            </a:r>
            <a:r>
              <a:rPr lang="en-GB" sz="1100" dirty="0" err="1"/>
              <a:t>yyyy</a:t>
            </a:r>
            <a:r>
              <a:rPr lang="en-GB" sz="1100" dirty="0"/>
              <a:t>” </a:t>
            </a:r>
          </a:p>
          <a:p>
            <a:pPr algn="ctr"/>
            <a:r>
              <a:rPr lang="en-GB" sz="1100" dirty="0"/>
              <a:t>If TR is sent to plenary: “TR for info/approval”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E3140CFF-9206-4CDD-8BBC-7A5AA4E6B2D0}"/>
              </a:ext>
            </a:extLst>
          </p:cNvPr>
          <p:cNvSpPr/>
          <p:nvPr/>
        </p:nvSpPr>
        <p:spPr>
          <a:xfrm>
            <a:off x="282286" y="5509874"/>
            <a:ext cx="4027586" cy="1067710"/>
          </a:xfrm>
          <a:prstGeom prst="wedgeRoundRectCallout">
            <a:avLst>
              <a:gd name="adj1" fmla="val -42882"/>
              <a:gd name="adj2" fmla="val -30016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Provide a </a:t>
            </a:r>
            <a:r>
              <a:rPr lang="en-US" sz="1100" b="1" u="sng" dirty="0"/>
              <a:t>short technical description </a:t>
            </a:r>
            <a:r>
              <a:rPr lang="en-US" sz="1100" dirty="0"/>
              <a:t>of what was agreed</a:t>
            </a:r>
            <a:r>
              <a:rPr lang="en-US" sz="1100" b="1" u="sng" dirty="0"/>
              <a:t> (on terminology, example of use cases, …)</a:t>
            </a:r>
            <a:r>
              <a:rPr lang="en-US" sz="1100" dirty="0"/>
              <a:t>. The text also serves as input for the SA1 report to SA plenary. </a:t>
            </a:r>
            <a:r>
              <a:rPr lang="en-US" sz="1100" b="1" u="sng" dirty="0"/>
              <a:t>No need to list </a:t>
            </a:r>
            <a:r>
              <a:rPr lang="en-US" sz="1100" b="1" u="sng" dirty="0" err="1"/>
              <a:t>tdoc</a:t>
            </a:r>
            <a:r>
              <a:rPr lang="en-US" sz="1100" b="1" u="sng" dirty="0"/>
              <a:t> numbers</a:t>
            </a:r>
            <a:r>
              <a:rPr lang="en-US" sz="1100" dirty="0"/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050" dirty="0"/>
              <a:t>Note: TR 22.840 already sent for information to SA plenary in December. </a:t>
            </a:r>
          </a:p>
          <a:p>
            <a:pPr marL="536575" lvl="1">
              <a:defRPr/>
            </a:pPr>
            <a:r>
              <a:rPr lang="en-GB" sz="1050" dirty="0"/>
              <a:t>7 new use cases introduced (e.g. among them: Electronic Shelf Label, Device permanent deactivation, Device acting as a controller in smart agriculture).</a:t>
            </a:r>
          </a:p>
          <a:p>
            <a:pPr marL="536575" lvl="1">
              <a:defRPr/>
            </a:pPr>
            <a:r>
              <a:rPr lang="en-GB" sz="1050" dirty="0"/>
              <a:t> Initial discussions on requirements and KPI consolidation. </a:t>
            </a: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lvl="1"/>
            <a:r>
              <a:rPr lang="en-GB" sz="1200" dirty="0"/>
              <a:t>Finish consolidated potential requirements. </a:t>
            </a:r>
          </a:p>
          <a:p>
            <a:pPr lvl="1"/>
            <a:r>
              <a:rPr lang="en-GB" sz="1200" dirty="0"/>
              <a:t>Agree conclusions. </a:t>
            </a:r>
          </a:p>
          <a:p>
            <a:pPr lvl="1"/>
            <a:r>
              <a:rPr lang="en-GB" sz="1200" dirty="0"/>
              <a:t>Resolve editor's notes.</a:t>
            </a:r>
          </a:p>
          <a:p>
            <a:pPr marL="457200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70244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944" y="492690"/>
            <a:ext cx="10515600" cy="1194109"/>
          </a:xfrm>
        </p:spPr>
        <p:txBody>
          <a:bodyPr/>
          <a:lstStyle/>
          <a:p>
            <a:r>
              <a:rPr lang="en-GB" b="1" dirty="0"/>
              <a:t>List of all SA1 ongoing Work Items</a:t>
            </a:r>
            <a:endParaRPr lang="nl-NL" b="1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321692"/>
              </p:ext>
            </p:extLst>
          </p:nvPr>
        </p:nvGraphicFramePr>
        <p:xfrm>
          <a:off x="254307" y="1492608"/>
          <a:ext cx="11361952" cy="38727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SP-220717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98929325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Localized Mobile Metaverse Services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SP-220353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01391363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SP-220087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470653309"/>
                  </a:ext>
                </a:extLst>
              </a:tr>
              <a:tr h="23161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SP-220437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41520554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SP-220439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6651586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SP-220679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95306689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UAV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FS_UAV_Ph3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SP-220954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039208724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SP-220447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83861231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SP-230235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752644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SP-220445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37858424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SP-230236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745895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Supporting UE Mobility for XR Services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XRMobility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SP-230233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19822990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990049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PS Data Off for IMS Data Channel Service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IMSDCDataOff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SP-230227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15779973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1884228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25EDC-557B-C4DE-AFCD-01AEE8C2A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76984" cy="1325563"/>
          </a:xfrm>
        </p:spPr>
        <p:txBody>
          <a:bodyPr/>
          <a:lstStyle/>
          <a:p>
            <a:r>
              <a:rPr lang="en-GB" dirty="0"/>
              <a:t>Guidance to write the Work Item Status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6CCD6-08AC-92E8-EE17-0E73F7150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59" y="1535914"/>
            <a:ext cx="10904144" cy="5100276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 Status Report shall be provided by the Rapporteur at the end of the SA1 meeting for all the ongoing (not-completed) WIDs</a:t>
            </a:r>
          </a:p>
          <a:p>
            <a:r>
              <a:rPr lang="en-GB" dirty="0"/>
              <a:t>Only the first slide has to be provided. The other slides are supporting material.</a:t>
            </a:r>
          </a:p>
          <a:p>
            <a:r>
              <a:rPr lang="en-GB" dirty="0"/>
              <a:t>About the table on the top of the template:</a:t>
            </a:r>
          </a:p>
          <a:p>
            <a:pPr lvl="1"/>
            <a:r>
              <a:rPr lang="en-GB" dirty="0"/>
              <a:t>The 6 first fields have to be a copy-paste of the information provided in the slide “List of all SA1 ongoing Work Items”</a:t>
            </a:r>
          </a:p>
          <a:p>
            <a:pPr lvl="1"/>
            <a:r>
              <a:rPr lang="en-GB" dirty="0"/>
              <a:t>The last 2 fields (in red) have to be completed by the Rapporteur</a:t>
            </a:r>
          </a:p>
          <a:p>
            <a:pPr lvl="1"/>
            <a:r>
              <a:rPr lang="en-GB" dirty="0"/>
              <a:t>This table is also used by all the other Working Groups in 3GPP</a:t>
            </a:r>
          </a:p>
          <a:p>
            <a:r>
              <a:rPr lang="en-GB" dirty="0"/>
              <a:t>Other comments:</a:t>
            </a:r>
          </a:p>
          <a:p>
            <a:pPr lvl="1"/>
            <a:r>
              <a:rPr lang="en-GB" dirty="0"/>
              <a:t>In case both a Study and the corresponding Normative work are progressing in parallel, two Status Reports have to be provided: one for the Study, one for the Normative work</a:t>
            </a:r>
          </a:p>
          <a:p>
            <a:pPr lvl="1"/>
            <a:r>
              <a:rPr lang="en-GB" dirty="0"/>
              <a:t>If the target date is changed, use the same number for the day and the month (e.g. “09/09/</a:t>
            </a:r>
            <a:r>
              <a:rPr lang="en-GB" dirty="0" err="1"/>
              <a:t>yyyy</a:t>
            </a:r>
            <a:r>
              <a:rPr lang="en-GB" dirty="0"/>
              <a:t>” or “12/12/</a:t>
            </a:r>
            <a:r>
              <a:rPr lang="en-GB" dirty="0" err="1"/>
              <a:t>yyyy</a:t>
            </a:r>
            <a:r>
              <a:rPr lang="en-GB" dirty="0"/>
              <a:t>”) as to avoid confusion in day/month order. Or just write mm/</a:t>
            </a:r>
            <a:r>
              <a:rPr lang="en-GB" dirty="0" err="1"/>
              <a:t>yyyy</a:t>
            </a:r>
            <a:r>
              <a:rPr lang="en-GB" dirty="0"/>
              <a:t>.</a:t>
            </a:r>
          </a:p>
          <a:p>
            <a:pPr lvl="1"/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2EDF64-678B-4FB9-BAF8-BF79DEA1B745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429350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874</Words>
  <Application>Microsoft Office PowerPoint</Application>
  <PresentationFormat>Widescreen</PresentationFormat>
  <Paragraphs>172</Paragraphs>
  <Slides>4</Slides>
  <Notes>0</Notes>
  <HiddenSlides>3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&lt;Acronym Work item&gt; Status Report</vt:lpstr>
      <vt:lpstr>FS_AmbientIoT Status Report</vt:lpstr>
      <vt:lpstr>List of all SA1 ongoing Work Items</vt:lpstr>
      <vt:lpstr>Guidance to write the Work Item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Alain Sultan</cp:lastModifiedBy>
  <cp:revision>37</cp:revision>
  <dcterms:created xsi:type="dcterms:W3CDTF">2023-04-17T08:04:47Z</dcterms:created>
  <dcterms:modified xsi:type="dcterms:W3CDTF">2023-05-12T08:59:42Z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