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788" r:id="rId2"/>
    <p:sldId id="824" r:id="rId3"/>
    <p:sldId id="1124" r:id="rId4"/>
    <p:sldId id="817" r:id="rId5"/>
    <p:sldId id="829" r:id="rId6"/>
    <p:sldId id="1126" r:id="rId7"/>
    <p:sldId id="832" r:id="rId8"/>
    <p:sldId id="1127" r:id="rId9"/>
    <p:sldId id="833" r:id="rId10"/>
    <p:sldId id="1130" r:id="rId11"/>
    <p:sldId id="1129" r:id="rId12"/>
    <p:sldId id="837" r:id="rId13"/>
    <p:sldId id="1131" r:id="rId14"/>
    <p:sldId id="1132" r:id="rId15"/>
    <p:sldId id="1125" r:id="rId16"/>
    <p:sldId id="828"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59" d="100"/>
          <a:sy n="159" d="100"/>
        </p:scale>
        <p:origin x="150" y="144"/>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hyperlink" Target="https://www.iconfinder.com/icons/2844693/ban_battery_charge_no_notice_plug_sign_icon" TargetMode="External"/><Relationship Id="rId7" Type="http://schemas.openxmlformats.org/officeDocument/2006/relationships/hyperlink" Target="https://zh.wikipedia.org/wiki/%E8%B2%A8%E5%B9%A3" TargetMode="External"/><Relationship Id="rId2" Type="http://schemas.microsoft.com/office/2007/relationships/hdphoto" Target="../media/hdphoto1.wdp"/><Relationship Id="rId1" Type="http://schemas.openxmlformats.org/officeDocument/2006/relationships/image" Target="../media/image9.png"/><Relationship Id="rId6" Type="http://schemas.openxmlformats.org/officeDocument/2006/relationships/image" Target="../media/image11.png"/><Relationship Id="rId5" Type="http://schemas.openxmlformats.org/officeDocument/2006/relationships/hyperlink" Target="http://drbak.tistory.com/category/%ED%94%84%EB%A1%9C%EC%A0%9D%ED%8A%B8/%EC%9D%B4%EB%A1%A0" TargetMode="External"/><Relationship Id="rId4" Type="http://schemas.openxmlformats.org/officeDocument/2006/relationships/image" Target="../media/image10.jpeg"/></Relationships>
</file>

<file path=ppt/diagrams/_rels/drawing1.xml.rels><?xml version="1.0" encoding="UTF-8" standalone="yes"?>
<Relationships xmlns="http://schemas.openxmlformats.org/package/2006/relationships"><Relationship Id="rId3" Type="http://schemas.openxmlformats.org/officeDocument/2006/relationships/hyperlink" Target="https://www.iconfinder.com/icons/2844693/ban_battery_charge_no_notice_plug_sign_icon" TargetMode="External"/><Relationship Id="rId7" Type="http://schemas.openxmlformats.org/officeDocument/2006/relationships/hyperlink" Target="https://zh.wikipedia.org/wiki/%E8%B2%A8%E5%B9%A3" TargetMode="External"/><Relationship Id="rId2" Type="http://schemas.microsoft.com/office/2007/relationships/hdphoto" Target="../media/hdphoto1.wdp"/><Relationship Id="rId1" Type="http://schemas.openxmlformats.org/officeDocument/2006/relationships/image" Target="../media/image9.png"/><Relationship Id="rId6" Type="http://schemas.openxmlformats.org/officeDocument/2006/relationships/image" Target="../media/image11.png"/><Relationship Id="rId5" Type="http://schemas.openxmlformats.org/officeDocument/2006/relationships/hyperlink" Target="http://drbak.tistory.com/category/%ED%94%84%EB%A1%9C%EC%A0%9D%ED%8A%B8/%EC%9D%B4%EB%A1%A0" TargetMode="External"/><Relationship Id="rId4"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80D315-8FCD-459F-A0BA-1582A24D11C6}" type="doc">
      <dgm:prSet loTypeId="urn:microsoft.com/office/officeart/2005/8/layout/hList7" loCatId="list" qsTypeId="urn:microsoft.com/office/officeart/2005/8/quickstyle/simple1" qsCatId="simple" csTypeId="urn:microsoft.com/office/officeart/2005/8/colors/accent0_2" csCatId="mainScheme" phldr="1"/>
      <dgm:spPr/>
    </dgm:pt>
    <dgm:pt modelId="{45C6FCA1-3CB7-40E4-AC21-CC338EB45A75}">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Battery-less</a:t>
          </a:r>
        </a:p>
      </dgm:t>
    </dgm:pt>
    <dgm:pt modelId="{BDBB5F39-C7E8-4F3D-9C79-155958DDCBE0}" type="parTrans" cxnId="{08D15B4D-6372-49F6-827A-681F472826DF}">
      <dgm:prSet/>
      <dgm:spPr/>
      <dgm:t>
        <a:bodyPr/>
        <a:lstStyle/>
        <a:p>
          <a:endParaRPr lang="zh-CN" altLang="en-US"/>
        </a:p>
      </dgm:t>
    </dgm:pt>
    <dgm:pt modelId="{20BD1BB4-B1C2-426A-B9C3-E89592503888}" type="sibTrans" cxnId="{08D15B4D-6372-49F6-827A-681F472826DF}">
      <dgm:prSet/>
      <dgm:spPr/>
      <dgm:t>
        <a:bodyPr/>
        <a:lstStyle/>
        <a:p>
          <a:endParaRPr lang="zh-CN" altLang="en-US"/>
        </a:p>
      </dgm:t>
    </dgm:pt>
    <dgm:pt modelId="{6EDC91F6-FF98-4357-88BC-D69C59A90BBA}">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Small size</a:t>
          </a:r>
          <a:endParaRPr lang="zh-CN" altLang="en-US" sz="1800" dirty="0">
            <a:solidFill>
              <a:schemeClr val="tx1"/>
            </a:solidFill>
          </a:endParaRPr>
        </a:p>
      </dgm:t>
    </dgm:pt>
    <dgm:pt modelId="{0743EEAA-9BD6-400F-AD3B-1210B044DE16}" type="parTrans" cxnId="{B4C3C3B1-D233-4729-BD97-EA5E58AFE2DE}">
      <dgm:prSet/>
      <dgm:spPr/>
      <dgm:t>
        <a:bodyPr/>
        <a:lstStyle/>
        <a:p>
          <a:endParaRPr lang="zh-CN" altLang="en-US"/>
        </a:p>
      </dgm:t>
    </dgm:pt>
    <dgm:pt modelId="{EC485D5C-07D3-44E2-A01B-2F49095C427B}" type="sibTrans" cxnId="{B4C3C3B1-D233-4729-BD97-EA5E58AFE2DE}">
      <dgm:prSet/>
      <dgm:spPr/>
      <dgm:t>
        <a:bodyPr/>
        <a:lstStyle/>
        <a:p>
          <a:endParaRPr lang="zh-CN" altLang="en-US"/>
        </a:p>
      </dgm:t>
    </dgm:pt>
    <dgm:pt modelId="{6A844151-6713-425B-95BD-771EE25CF6DD}">
      <dgm:prSet phldrT="[文本]" custT="1"/>
      <dgm:spPr/>
      <dgm:t>
        <a:bodyPr/>
        <a:lstStyle/>
        <a:p>
          <a:r>
            <a:rPr lang="en-US" altLang="zh-CN" sz="1800" dirty="0">
              <a:solidFill>
                <a:schemeClr val="tx1"/>
              </a:solidFill>
              <a:latin typeface="微软雅黑" panose="020B0503020204020204" pitchFamily="34" charset="-122"/>
              <a:ea typeface="微软雅黑" panose="020B0503020204020204" pitchFamily="34" charset="-122"/>
            </a:rPr>
            <a:t>Ultra-low cost</a:t>
          </a:r>
          <a:endParaRPr lang="zh-CN" altLang="en-US" sz="1800" dirty="0">
            <a:solidFill>
              <a:schemeClr val="tx1"/>
            </a:solidFill>
          </a:endParaRPr>
        </a:p>
      </dgm:t>
    </dgm:pt>
    <dgm:pt modelId="{E46A06D3-8998-44BD-A0C8-691AE7E8BD3F}" type="parTrans" cxnId="{786B01D3-3B5D-4F54-B974-9F199C2E51FD}">
      <dgm:prSet/>
      <dgm:spPr/>
      <dgm:t>
        <a:bodyPr/>
        <a:lstStyle/>
        <a:p>
          <a:endParaRPr lang="zh-CN" altLang="en-US"/>
        </a:p>
      </dgm:t>
    </dgm:pt>
    <dgm:pt modelId="{2ACEE89E-4E79-4C56-83B3-0F6B0228D18E}" type="sibTrans" cxnId="{786B01D3-3B5D-4F54-B974-9F199C2E51FD}">
      <dgm:prSet/>
      <dgm:spPr/>
      <dgm:t>
        <a:bodyPr/>
        <a:lstStyle/>
        <a:p>
          <a:endParaRPr lang="zh-CN" altLang="en-US"/>
        </a:p>
      </dgm:t>
    </dgm:pt>
    <dgm:pt modelId="{31C6C0C5-3C4C-4CB0-9F23-4080B8043F22}" type="pres">
      <dgm:prSet presAssocID="{DE80D315-8FCD-459F-A0BA-1582A24D11C6}" presName="Name0" presStyleCnt="0">
        <dgm:presLayoutVars>
          <dgm:dir/>
          <dgm:resizeHandles val="exact"/>
        </dgm:presLayoutVars>
      </dgm:prSet>
      <dgm:spPr/>
    </dgm:pt>
    <dgm:pt modelId="{3040AE6B-CF4B-491E-A468-06818C9B993A}" type="pres">
      <dgm:prSet presAssocID="{DE80D315-8FCD-459F-A0BA-1582A24D11C6}" presName="fgShape" presStyleLbl="fgShp" presStyleIdx="0" presStyleCnt="1"/>
      <dgm:spPr/>
    </dgm:pt>
    <dgm:pt modelId="{54FF0EB8-A4BA-4F0C-B62E-FF8BA7EE307A}" type="pres">
      <dgm:prSet presAssocID="{DE80D315-8FCD-459F-A0BA-1582A24D11C6}" presName="linComp" presStyleCnt="0"/>
      <dgm:spPr/>
    </dgm:pt>
    <dgm:pt modelId="{895148CA-518C-4C7F-9BBC-7BA515A27771}" type="pres">
      <dgm:prSet presAssocID="{45C6FCA1-3CB7-40E4-AC21-CC338EB45A75}" presName="compNode" presStyleCnt="0"/>
      <dgm:spPr/>
    </dgm:pt>
    <dgm:pt modelId="{89B4CE9A-9576-4A3B-A8D0-69CD43122BF4}" type="pres">
      <dgm:prSet presAssocID="{45C6FCA1-3CB7-40E4-AC21-CC338EB45A75}" presName="bkgdShape" presStyleLbl="node1" presStyleIdx="0" presStyleCnt="3"/>
      <dgm:spPr/>
    </dgm:pt>
    <dgm:pt modelId="{2AC6CF55-2CB3-460D-8DCF-8BEF6A62A24A}" type="pres">
      <dgm:prSet presAssocID="{45C6FCA1-3CB7-40E4-AC21-CC338EB45A75}" presName="nodeTx" presStyleLbl="node1" presStyleIdx="0" presStyleCnt="3">
        <dgm:presLayoutVars>
          <dgm:bulletEnabled val="1"/>
        </dgm:presLayoutVars>
      </dgm:prSet>
      <dgm:spPr/>
    </dgm:pt>
    <dgm:pt modelId="{20E4AE80-34A2-404A-B5F7-F85765614354}" type="pres">
      <dgm:prSet presAssocID="{45C6FCA1-3CB7-40E4-AC21-CC338EB45A75}" presName="invisiNode" presStyleLbl="node1" presStyleIdx="0" presStyleCnt="3"/>
      <dgm:spPr/>
    </dgm:pt>
    <dgm:pt modelId="{8EC884F2-F2C4-4BD3-A67F-6F738969DB91}" type="pres">
      <dgm:prSet presAssocID="{45C6FCA1-3CB7-40E4-AC21-CC338EB45A75}" presName="imagNode" presStyleLbl="fgImgPlace1" presStyleIdx="0" presStyleCnt="3"/>
      <dgm:spPr>
        <a:blipFill>
          <a:blip xmlns:r="http://schemas.openxmlformats.org/officeDocument/2006/relationships"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saturation sat="12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a:stretch>
        </a:blipFill>
      </dgm:spPr>
    </dgm:pt>
    <dgm:pt modelId="{157A43A6-CE1A-410A-8912-E8C27691BB17}" type="pres">
      <dgm:prSet presAssocID="{20BD1BB4-B1C2-426A-B9C3-E89592503888}" presName="sibTrans" presStyleLbl="sibTrans2D1" presStyleIdx="0" presStyleCnt="0"/>
      <dgm:spPr/>
    </dgm:pt>
    <dgm:pt modelId="{DB2D83CF-F664-4061-87C2-48C0C40CC305}" type="pres">
      <dgm:prSet presAssocID="{6EDC91F6-FF98-4357-88BC-D69C59A90BBA}" presName="compNode" presStyleCnt="0"/>
      <dgm:spPr/>
    </dgm:pt>
    <dgm:pt modelId="{23F2A309-149E-4EFB-8F70-EAA072A96424}" type="pres">
      <dgm:prSet presAssocID="{6EDC91F6-FF98-4357-88BC-D69C59A90BBA}" presName="bkgdShape" presStyleLbl="node1" presStyleIdx="1" presStyleCnt="3"/>
      <dgm:spPr/>
    </dgm:pt>
    <dgm:pt modelId="{84FA67B0-1C35-479A-A2ED-14F03FADBED0}" type="pres">
      <dgm:prSet presAssocID="{6EDC91F6-FF98-4357-88BC-D69C59A90BBA}" presName="nodeTx" presStyleLbl="node1" presStyleIdx="1" presStyleCnt="3">
        <dgm:presLayoutVars>
          <dgm:bulletEnabled val="1"/>
        </dgm:presLayoutVars>
      </dgm:prSet>
      <dgm:spPr/>
    </dgm:pt>
    <dgm:pt modelId="{95C7AFF6-F0C7-4AEB-8E61-6A6494ECA4B4}" type="pres">
      <dgm:prSet presAssocID="{6EDC91F6-FF98-4357-88BC-D69C59A90BBA}" presName="invisiNode" presStyleLbl="node1" presStyleIdx="1" presStyleCnt="3"/>
      <dgm:spPr/>
    </dgm:pt>
    <dgm:pt modelId="{185C4D0E-487E-4814-AA55-2F6A67B0A2CA}" type="pres">
      <dgm:prSet presAssocID="{6EDC91F6-FF98-4357-88BC-D69C59A90BBA}" presName="imagNode" presStyleLbl="fgImgPlace1" presStyleIdx="1" presStyleCnt="3"/>
      <dgm:spPr>
        <a:blipFill dpi="0" rotWithShape="1">
          <a:blip xmlns:r="http://schemas.openxmlformats.org/officeDocument/2006/relationships" r:embed="rId4" cstate="print">
            <a:duotone>
              <a:schemeClr val="accent3">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13460" r="-55460"/>
          </a:stretch>
        </a:blipFill>
      </dgm:spPr>
    </dgm:pt>
    <dgm:pt modelId="{B7D75B6E-2DC8-42BF-8F00-13EB11396719}" type="pres">
      <dgm:prSet presAssocID="{EC485D5C-07D3-44E2-A01B-2F49095C427B}" presName="sibTrans" presStyleLbl="sibTrans2D1" presStyleIdx="0" presStyleCnt="0"/>
      <dgm:spPr/>
    </dgm:pt>
    <dgm:pt modelId="{773BA24C-BF55-4445-821B-0F8652E6BE7A}" type="pres">
      <dgm:prSet presAssocID="{6A844151-6713-425B-95BD-771EE25CF6DD}" presName="compNode" presStyleCnt="0"/>
      <dgm:spPr/>
    </dgm:pt>
    <dgm:pt modelId="{4BBDEDAD-8A21-4592-AC9F-CAA30F3C9826}" type="pres">
      <dgm:prSet presAssocID="{6A844151-6713-425B-95BD-771EE25CF6DD}" presName="bkgdShape" presStyleLbl="node1" presStyleIdx="2" presStyleCnt="3" custLinFactNeighborX="4469"/>
      <dgm:spPr/>
    </dgm:pt>
    <dgm:pt modelId="{4AC9F3D7-0A53-4D61-877D-FFE7D73ADE88}" type="pres">
      <dgm:prSet presAssocID="{6A844151-6713-425B-95BD-771EE25CF6DD}" presName="nodeTx" presStyleLbl="node1" presStyleIdx="2" presStyleCnt="3">
        <dgm:presLayoutVars>
          <dgm:bulletEnabled val="1"/>
        </dgm:presLayoutVars>
      </dgm:prSet>
      <dgm:spPr/>
    </dgm:pt>
    <dgm:pt modelId="{A772A62E-1171-4E8C-BE22-8ED3CE8B2506}" type="pres">
      <dgm:prSet presAssocID="{6A844151-6713-425B-95BD-771EE25CF6DD}" presName="invisiNode" presStyleLbl="node1" presStyleIdx="2" presStyleCnt="3"/>
      <dgm:spPr/>
    </dgm:pt>
    <dgm:pt modelId="{731CE258-A6FA-4EFB-AB1F-DCDFCE6D2074}" type="pres">
      <dgm:prSet presAssocID="{6A844151-6713-425B-95BD-771EE25CF6DD}" presName="imagNode" presStyleLbl="fgImgPlace1" presStyleIdx="2" presStyleCnt="3"/>
      <dgm:spPr>
        <a:blipFill dpi="0" rotWithShape="1">
          <a:blip xmlns:r="http://schemas.openxmlformats.org/officeDocument/2006/relationships"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l="-7000" t="-12458" r="-7000" b="4772"/>
          </a:stretch>
        </a:blipFill>
      </dgm:spPr>
    </dgm:pt>
  </dgm:ptLst>
  <dgm:cxnLst>
    <dgm:cxn modelId="{66231F0D-AA5E-48AE-AFE5-6D323BCB395A}" type="presOf" srcId="{DE80D315-8FCD-459F-A0BA-1582A24D11C6}" destId="{31C6C0C5-3C4C-4CB0-9F23-4080B8043F22}" srcOrd="0" destOrd="0" presId="urn:microsoft.com/office/officeart/2005/8/layout/hList7"/>
    <dgm:cxn modelId="{9D241B12-0853-48C7-94A8-27DA6120FB75}" type="presOf" srcId="{EC485D5C-07D3-44E2-A01B-2F49095C427B}" destId="{B7D75B6E-2DC8-42BF-8F00-13EB11396719}" srcOrd="0" destOrd="0" presId="urn:microsoft.com/office/officeart/2005/8/layout/hList7"/>
    <dgm:cxn modelId="{DCC7CF35-AE47-4689-92C8-295E21EA26FE}" type="presOf" srcId="{6EDC91F6-FF98-4357-88BC-D69C59A90BBA}" destId="{23F2A309-149E-4EFB-8F70-EAA072A96424}" srcOrd="0" destOrd="0" presId="urn:microsoft.com/office/officeart/2005/8/layout/hList7"/>
    <dgm:cxn modelId="{08D15B4D-6372-49F6-827A-681F472826DF}" srcId="{DE80D315-8FCD-459F-A0BA-1582A24D11C6}" destId="{45C6FCA1-3CB7-40E4-AC21-CC338EB45A75}" srcOrd="0" destOrd="0" parTransId="{BDBB5F39-C7E8-4F3D-9C79-155958DDCBE0}" sibTransId="{20BD1BB4-B1C2-426A-B9C3-E89592503888}"/>
    <dgm:cxn modelId="{0A58436F-7D2D-4556-81CD-EDB4DC0780F6}" type="presOf" srcId="{6A844151-6713-425B-95BD-771EE25CF6DD}" destId="{4AC9F3D7-0A53-4D61-877D-FFE7D73ADE88}" srcOrd="1" destOrd="0" presId="urn:microsoft.com/office/officeart/2005/8/layout/hList7"/>
    <dgm:cxn modelId="{B4C3C3B1-D233-4729-BD97-EA5E58AFE2DE}" srcId="{DE80D315-8FCD-459F-A0BA-1582A24D11C6}" destId="{6EDC91F6-FF98-4357-88BC-D69C59A90BBA}" srcOrd="1" destOrd="0" parTransId="{0743EEAA-9BD6-400F-AD3B-1210B044DE16}" sibTransId="{EC485D5C-07D3-44E2-A01B-2F49095C427B}"/>
    <dgm:cxn modelId="{F0027CC5-98E2-4E85-BAA5-E49C7A37FC98}" type="presOf" srcId="{45C6FCA1-3CB7-40E4-AC21-CC338EB45A75}" destId="{2AC6CF55-2CB3-460D-8DCF-8BEF6A62A24A}" srcOrd="1" destOrd="0" presId="urn:microsoft.com/office/officeart/2005/8/layout/hList7"/>
    <dgm:cxn modelId="{786B01D3-3B5D-4F54-B974-9F199C2E51FD}" srcId="{DE80D315-8FCD-459F-A0BA-1582A24D11C6}" destId="{6A844151-6713-425B-95BD-771EE25CF6DD}" srcOrd="2" destOrd="0" parTransId="{E46A06D3-8998-44BD-A0C8-691AE7E8BD3F}" sibTransId="{2ACEE89E-4E79-4C56-83B3-0F6B0228D18E}"/>
    <dgm:cxn modelId="{DE4DFED8-DDDC-4C48-B2F0-F1ECB775A0C2}" type="presOf" srcId="{45C6FCA1-3CB7-40E4-AC21-CC338EB45A75}" destId="{89B4CE9A-9576-4A3B-A8D0-69CD43122BF4}" srcOrd="0" destOrd="0" presId="urn:microsoft.com/office/officeart/2005/8/layout/hList7"/>
    <dgm:cxn modelId="{8A080EDC-8989-4097-9319-33024508B3C5}" type="presOf" srcId="{6EDC91F6-FF98-4357-88BC-D69C59A90BBA}" destId="{84FA67B0-1C35-479A-A2ED-14F03FADBED0}" srcOrd="1" destOrd="0" presId="urn:microsoft.com/office/officeart/2005/8/layout/hList7"/>
    <dgm:cxn modelId="{5D24B0DE-555D-4FF1-97CF-22C2B147C36F}" type="presOf" srcId="{6A844151-6713-425B-95BD-771EE25CF6DD}" destId="{4BBDEDAD-8A21-4592-AC9F-CAA30F3C9826}" srcOrd="0" destOrd="0" presId="urn:microsoft.com/office/officeart/2005/8/layout/hList7"/>
    <dgm:cxn modelId="{25F64EF0-9C08-45C7-A76B-ECE13C8BE7F8}" type="presOf" srcId="{20BD1BB4-B1C2-426A-B9C3-E89592503888}" destId="{157A43A6-CE1A-410A-8912-E8C27691BB17}" srcOrd="0" destOrd="0" presId="urn:microsoft.com/office/officeart/2005/8/layout/hList7"/>
    <dgm:cxn modelId="{03CA8ED0-DD8A-4EB7-8BB2-5CEDBEE7EDBC}" type="presParOf" srcId="{31C6C0C5-3C4C-4CB0-9F23-4080B8043F22}" destId="{3040AE6B-CF4B-491E-A468-06818C9B993A}" srcOrd="0" destOrd="0" presId="urn:microsoft.com/office/officeart/2005/8/layout/hList7"/>
    <dgm:cxn modelId="{75435E65-67E0-4EC9-BEDB-C64BBE06987C}" type="presParOf" srcId="{31C6C0C5-3C4C-4CB0-9F23-4080B8043F22}" destId="{54FF0EB8-A4BA-4F0C-B62E-FF8BA7EE307A}" srcOrd="1" destOrd="0" presId="urn:microsoft.com/office/officeart/2005/8/layout/hList7"/>
    <dgm:cxn modelId="{5003C73B-0653-43DB-AE2B-2F9790CE009B}" type="presParOf" srcId="{54FF0EB8-A4BA-4F0C-B62E-FF8BA7EE307A}" destId="{895148CA-518C-4C7F-9BBC-7BA515A27771}" srcOrd="0" destOrd="0" presId="urn:microsoft.com/office/officeart/2005/8/layout/hList7"/>
    <dgm:cxn modelId="{C1BA7275-F479-4788-B9B2-19F36634FCA0}" type="presParOf" srcId="{895148CA-518C-4C7F-9BBC-7BA515A27771}" destId="{89B4CE9A-9576-4A3B-A8D0-69CD43122BF4}" srcOrd="0" destOrd="0" presId="urn:microsoft.com/office/officeart/2005/8/layout/hList7"/>
    <dgm:cxn modelId="{A3224A8B-2A51-459C-AF84-9F2A41C91226}" type="presParOf" srcId="{895148CA-518C-4C7F-9BBC-7BA515A27771}" destId="{2AC6CF55-2CB3-460D-8DCF-8BEF6A62A24A}" srcOrd="1" destOrd="0" presId="urn:microsoft.com/office/officeart/2005/8/layout/hList7"/>
    <dgm:cxn modelId="{87A1252C-BDF9-4D09-9492-7156DF38B007}" type="presParOf" srcId="{895148CA-518C-4C7F-9BBC-7BA515A27771}" destId="{20E4AE80-34A2-404A-B5F7-F85765614354}" srcOrd="2" destOrd="0" presId="urn:microsoft.com/office/officeart/2005/8/layout/hList7"/>
    <dgm:cxn modelId="{44C08054-1E7E-4FC7-97B7-12ABBD8DEFAC}" type="presParOf" srcId="{895148CA-518C-4C7F-9BBC-7BA515A27771}" destId="{8EC884F2-F2C4-4BD3-A67F-6F738969DB91}" srcOrd="3" destOrd="0" presId="urn:microsoft.com/office/officeart/2005/8/layout/hList7"/>
    <dgm:cxn modelId="{A0EA540E-60A0-48E1-85E5-B946FFD6932C}" type="presParOf" srcId="{54FF0EB8-A4BA-4F0C-B62E-FF8BA7EE307A}" destId="{157A43A6-CE1A-410A-8912-E8C27691BB17}" srcOrd="1" destOrd="0" presId="urn:microsoft.com/office/officeart/2005/8/layout/hList7"/>
    <dgm:cxn modelId="{35A26A3D-C73A-4235-BEFF-E8210B41E056}" type="presParOf" srcId="{54FF0EB8-A4BA-4F0C-B62E-FF8BA7EE307A}" destId="{DB2D83CF-F664-4061-87C2-48C0C40CC305}" srcOrd="2" destOrd="0" presId="urn:microsoft.com/office/officeart/2005/8/layout/hList7"/>
    <dgm:cxn modelId="{5DE0B9E7-2E2C-4708-8D22-9CCC19A613B9}" type="presParOf" srcId="{DB2D83CF-F664-4061-87C2-48C0C40CC305}" destId="{23F2A309-149E-4EFB-8F70-EAA072A96424}" srcOrd="0" destOrd="0" presId="urn:microsoft.com/office/officeart/2005/8/layout/hList7"/>
    <dgm:cxn modelId="{3F6D9C29-280E-479A-9012-75257A882BD8}" type="presParOf" srcId="{DB2D83CF-F664-4061-87C2-48C0C40CC305}" destId="{84FA67B0-1C35-479A-A2ED-14F03FADBED0}" srcOrd="1" destOrd="0" presId="urn:microsoft.com/office/officeart/2005/8/layout/hList7"/>
    <dgm:cxn modelId="{09037D30-5C75-40BC-BED6-95E29089D3FC}" type="presParOf" srcId="{DB2D83CF-F664-4061-87C2-48C0C40CC305}" destId="{95C7AFF6-F0C7-4AEB-8E61-6A6494ECA4B4}" srcOrd="2" destOrd="0" presId="urn:microsoft.com/office/officeart/2005/8/layout/hList7"/>
    <dgm:cxn modelId="{03FC6006-F1EB-4CFF-A85A-A5CE4569568A}" type="presParOf" srcId="{DB2D83CF-F664-4061-87C2-48C0C40CC305}" destId="{185C4D0E-487E-4814-AA55-2F6A67B0A2CA}" srcOrd="3" destOrd="0" presId="urn:microsoft.com/office/officeart/2005/8/layout/hList7"/>
    <dgm:cxn modelId="{A8F4B161-6A57-465D-B27F-1DB7DCEFD265}" type="presParOf" srcId="{54FF0EB8-A4BA-4F0C-B62E-FF8BA7EE307A}" destId="{B7D75B6E-2DC8-42BF-8F00-13EB11396719}" srcOrd="3" destOrd="0" presId="urn:microsoft.com/office/officeart/2005/8/layout/hList7"/>
    <dgm:cxn modelId="{363385E5-E174-4116-8B1B-CE3831F8A012}" type="presParOf" srcId="{54FF0EB8-A4BA-4F0C-B62E-FF8BA7EE307A}" destId="{773BA24C-BF55-4445-821B-0F8652E6BE7A}" srcOrd="4" destOrd="0" presId="urn:microsoft.com/office/officeart/2005/8/layout/hList7"/>
    <dgm:cxn modelId="{A90636DF-7A00-452D-9CDF-B6E9BC452216}" type="presParOf" srcId="{773BA24C-BF55-4445-821B-0F8652E6BE7A}" destId="{4BBDEDAD-8A21-4592-AC9F-CAA30F3C9826}" srcOrd="0" destOrd="0" presId="urn:microsoft.com/office/officeart/2005/8/layout/hList7"/>
    <dgm:cxn modelId="{798FC56C-E450-4A9B-B9B0-ECC452272541}" type="presParOf" srcId="{773BA24C-BF55-4445-821B-0F8652E6BE7A}" destId="{4AC9F3D7-0A53-4D61-877D-FFE7D73ADE88}" srcOrd="1" destOrd="0" presId="urn:microsoft.com/office/officeart/2005/8/layout/hList7"/>
    <dgm:cxn modelId="{45CE70C9-62D3-408F-8680-C3902B57F70B}" type="presParOf" srcId="{773BA24C-BF55-4445-821B-0F8652E6BE7A}" destId="{A772A62E-1171-4E8C-BE22-8ED3CE8B2506}" srcOrd="2" destOrd="0" presId="urn:microsoft.com/office/officeart/2005/8/layout/hList7"/>
    <dgm:cxn modelId="{C4DD5A91-23B3-486D-BDF9-01F55C3E08B5}" type="presParOf" srcId="{773BA24C-BF55-4445-821B-0F8652E6BE7A}" destId="{731CE258-A6FA-4EFB-AB1F-DCDFCE6D2074}" srcOrd="3" destOrd="0" presId="urn:microsoft.com/office/officeart/2005/8/layout/hList7"/>
  </dgm:cxnLst>
  <dgm:bg>
    <a:solidFill>
      <a:schemeClr val="bg1"/>
    </a:solid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4CE9A-9576-4A3B-A8D0-69CD43122BF4}">
      <dsp:nvSpPr>
        <dsp:cNvPr id="0" name=""/>
        <dsp:cNvSpPr/>
      </dsp:nvSpPr>
      <dsp:spPr>
        <a:xfrm>
          <a:off x="721"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Battery-less</a:t>
          </a:r>
        </a:p>
      </dsp:txBody>
      <dsp:txXfrm>
        <a:off x="721" y="807035"/>
        <a:ext cx="1122499" cy="807035"/>
      </dsp:txXfrm>
    </dsp:sp>
    <dsp:sp modelId="{8EC884F2-F2C4-4BD3-A67F-6F738969DB91}">
      <dsp:nvSpPr>
        <dsp:cNvPr id="0" name=""/>
        <dsp:cNvSpPr/>
      </dsp:nvSpPr>
      <dsp:spPr>
        <a:xfrm>
          <a:off x="226042" y="121055"/>
          <a:ext cx="671857" cy="671857"/>
        </a:xfrm>
        <a:prstGeom prst="ellipse">
          <a:avLst/>
        </a:prstGeom>
        <a:blipFill>
          <a:blip xmlns:r="http://schemas.openxmlformats.org/officeDocument/2006/relationships" r:embed="rId1" cstate="print">
            <a:duotone>
              <a:schemeClr val="accent5">
                <a:shade val="45000"/>
                <a:satMod val="135000"/>
              </a:schemeClr>
              <a:prstClr val="white"/>
            </a:duotone>
            <a:extLst>
              <a:ext uri="{BEBA8EAE-BF5A-486C-A8C5-ECC9F3942E4B}">
                <a14:imgProps xmlns:a14="http://schemas.microsoft.com/office/drawing/2010/main">
                  <a14:imgLayer r:embed="rId2">
                    <a14:imgEffect>
                      <a14:saturation sat="12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F2A309-149E-4EFB-8F70-EAA072A96424}">
      <dsp:nvSpPr>
        <dsp:cNvPr id="0" name=""/>
        <dsp:cNvSpPr/>
      </dsp:nvSpPr>
      <dsp:spPr>
        <a:xfrm>
          <a:off x="1156896"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Small size</a:t>
          </a:r>
          <a:endParaRPr lang="zh-CN" altLang="en-US" sz="1800" kern="1200" dirty="0">
            <a:solidFill>
              <a:schemeClr val="tx1"/>
            </a:solidFill>
          </a:endParaRPr>
        </a:p>
      </dsp:txBody>
      <dsp:txXfrm>
        <a:off x="1156896" y="807035"/>
        <a:ext cx="1122499" cy="807035"/>
      </dsp:txXfrm>
    </dsp:sp>
    <dsp:sp modelId="{185C4D0E-487E-4814-AA55-2F6A67B0A2CA}">
      <dsp:nvSpPr>
        <dsp:cNvPr id="0" name=""/>
        <dsp:cNvSpPr/>
      </dsp:nvSpPr>
      <dsp:spPr>
        <a:xfrm>
          <a:off x="1382217" y="121055"/>
          <a:ext cx="671857" cy="671857"/>
        </a:xfrm>
        <a:prstGeom prst="ellipse">
          <a:avLst/>
        </a:prstGeom>
        <a:blipFill dpi="0" rotWithShape="1">
          <a:blip xmlns:r="http://schemas.openxmlformats.org/officeDocument/2006/relationships" r:embed="rId4" cstate="print">
            <a:duotone>
              <a:schemeClr val="accent3">
                <a:shade val="45000"/>
                <a:satMod val="135000"/>
              </a:schemeClr>
              <a:prstClr val="white"/>
            </a:duotone>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a:fillRect l="13460" r="-55460"/>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BDEDAD-8A21-4592-AC9F-CAA30F3C9826}">
      <dsp:nvSpPr>
        <dsp:cNvPr id="0" name=""/>
        <dsp:cNvSpPr/>
      </dsp:nvSpPr>
      <dsp:spPr>
        <a:xfrm>
          <a:off x="2313792" y="0"/>
          <a:ext cx="1122499" cy="20175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altLang="zh-CN" sz="1800" kern="1200" dirty="0">
              <a:solidFill>
                <a:schemeClr val="tx1"/>
              </a:solidFill>
              <a:latin typeface="微软雅黑" panose="020B0503020204020204" pitchFamily="34" charset="-122"/>
              <a:ea typeface="微软雅黑" panose="020B0503020204020204" pitchFamily="34" charset="-122"/>
            </a:rPr>
            <a:t>Ultra-low cost</a:t>
          </a:r>
          <a:endParaRPr lang="zh-CN" altLang="en-US" sz="1800" kern="1200" dirty="0">
            <a:solidFill>
              <a:schemeClr val="tx1"/>
            </a:solidFill>
          </a:endParaRPr>
        </a:p>
      </dsp:txBody>
      <dsp:txXfrm>
        <a:off x="2313792" y="807035"/>
        <a:ext cx="1122499" cy="807035"/>
      </dsp:txXfrm>
    </dsp:sp>
    <dsp:sp modelId="{731CE258-A6FA-4EFB-AB1F-DCDFCE6D2074}">
      <dsp:nvSpPr>
        <dsp:cNvPr id="0" name=""/>
        <dsp:cNvSpPr/>
      </dsp:nvSpPr>
      <dsp:spPr>
        <a:xfrm>
          <a:off x="2538392" y="121055"/>
          <a:ext cx="671857" cy="671857"/>
        </a:xfrm>
        <a:prstGeom prst="ellipse">
          <a:avLst/>
        </a:prstGeom>
        <a:blipFill dpi="0" rotWithShape="1">
          <a:blip xmlns:r="http://schemas.openxmlformats.org/officeDocument/2006/relationships"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a:stretch>
            <a:fillRect l="-7000" t="-12458" r="-7000" b="4772"/>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40AE6B-CF4B-491E-A468-06818C9B993A}">
      <dsp:nvSpPr>
        <dsp:cNvPr id="0" name=""/>
        <dsp:cNvSpPr/>
      </dsp:nvSpPr>
      <dsp:spPr>
        <a:xfrm>
          <a:off x="137451" y="1614071"/>
          <a:ext cx="3161388" cy="302638"/>
        </a:xfrm>
        <a:prstGeom prst="leftRightArrow">
          <a:avLst/>
        </a:prstGeom>
        <a:solidFill>
          <a:schemeClr val="dk2">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21-5-2023</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6</a:t>
            </a:fld>
            <a:endParaRPr lang="nl-NL"/>
          </a:p>
        </p:txBody>
      </p:sp>
    </p:spTree>
    <p:extLst>
      <p:ext uri="{BB962C8B-B14F-4D97-AF65-F5344CB8AC3E}">
        <p14:creationId xmlns:p14="http://schemas.microsoft.com/office/powerpoint/2010/main" val="114750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10</a:t>
            </a:fld>
            <a:endParaRPr lang="nl-NL"/>
          </a:p>
        </p:txBody>
      </p:sp>
    </p:spTree>
    <p:extLst>
      <p:ext uri="{BB962C8B-B14F-4D97-AF65-F5344CB8AC3E}">
        <p14:creationId xmlns:p14="http://schemas.microsoft.com/office/powerpoint/2010/main" val="11475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11</a:t>
            </a:fld>
            <a:endParaRPr lang="nl-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72877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21-5-2023</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21-5-2023</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2022</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679.zip" TargetMode="External"/><Relationship Id="rId7"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notesSlide" Target="../notesSlides/notesSlide4.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hyperlink" Target="https://3gpp.org/dynaReport/22856.htm" TargetMode="External"/><Relationship Id="rId9" Type="http://schemas.openxmlformats.org/officeDocument/2006/relationships/image" Target="../media/image35.emf"/></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 Target="slide8.xml"/><Relationship Id="rId7" Type="http://schemas.openxmlformats.org/officeDocument/2006/relationships/slide" Target="slide4.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9.xml"/><Relationship Id="rId5" Type="http://schemas.openxmlformats.org/officeDocument/2006/relationships/slide" Target="slide10.xml"/><Relationship Id="rId10" Type="http://schemas.openxmlformats.org/officeDocument/2006/relationships/slide" Target="slide15.xml"/><Relationship Id="rId4" Type="http://schemas.openxmlformats.org/officeDocument/2006/relationships/slide" Target="slide12.xml"/><Relationship Id="rId9"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6.png"/><Relationship Id="rId7" Type="http://schemas.openxmlformats.org/officeDocument/2006/relationships/diagramLayout" Target="../diagrams/layout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image" Target="../media/image8.png"/><Relationship Id="rId10" Type="http://schemas.microsoft.com/office/2007/relationships/diagramDrawing" Target="../diagrams/drawing1.xml"/><Relationship Id="rId4" Type="http://schemas.openxmlformats.org/officeDocument/2006/relationships/image" Target="../media/image7.png"/><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hyperlink" Target="https://3gpp.org/dynaReport/22856.ht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3gpp.org/ftp/Information/WI_Sheet/SP-220353.zip" TargetMode="Externa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hyperlink" Target="https://www.3gpp.org/ftp/tsg_sa/TSG_SA/TSGS_95E_Electronic_2022_03/Docs/SP-220087.zip" TargetMode="Externa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png"/><Relationship Id="rId4" Type="http://schemas.openxmlformats.org/officeDocument/2006/relationships/image" Target="../media/image23.emf"/></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168441" y="2152944"/>
            <a:ext cx="11855117" cy="2852737"/>
          </a:xfrm>
        </p:spPr>
        <p:txBody>
          <a:bodyPr/>
          <a:lstStyle/>
          <a:p>
            <a:pPr algn="ctr"/>
            <a:r>
              <a:rPr lang="en-US" sz="8000" dirty="0"/>
              <a:t>SA1 Rel-19 Content</a:t>
            </a:r>
            <a:br>
              <a:rPr lang="en-US" dirty="0"/>
            </a:br>
            <a:r>
              <a:rPr lang="en-US" altLang="nl-NL" sz="5400" dirty="0"/>
              <a:t>	</a:t>
            </a:r>
            <a:endParaRPr lang="en-US" altLang="en-US" b="1" dirty="0">
              <a:solidFill>
                <a:schemeClr val="accent1">
                  <a:lumMod val="75000"/>
                </a:schemeClr>
              </a:solidFill>
            </a:endParaRPr>
          </a:p>
        </p:txBody>
      </p:sp>
      <p:sp>
        <p:nvSpPr>
          <p:cNvPr id="2" name="Rectangle 1">
            <a:extLst>
              <a:ext uri="{FF2B5EF4-FFF2-40B4-BE49-F238E27FC236}">
                <a16:creationId xmlns:a16="http://schemas.microsoft.com/office/drawing/2014/main" id="{EA76D805-1FDC-4B78-9520-064C43F830C9}"/>
              </a:ext>
            </a:extLst>
          </p:cNvPr>
          <p:cNvSpPr/>
          <p:nvPr/>
        </p:nvSpPr>
        <p:spPr>
          <a:xfrm>
            <a:off x="313956" y="248471"/>
            <a:ext cx="1313180" cy="369332"/>
          </a:xfrm>
          <a:prstGeom prst="rect">
            <a:avLst/>
          </a:prstGeom>
        </p:spPr>
        <p:txBody>
          <a:bodyPr wrap="none">
            <a:spAutoFit/>
          </a:bodyPr>
          <a:lstStyle/>
          <a:p>
            <a:r>
              <a:rPr lang="en-GB" u="sng" dirty="0">
                <a:solidFill>
                  <a:srgbClr val="0000FF"/>
                </a:solidFill>
                <a:latin typeface="Arial" panose="020B0604020202020204" pitchFamily="34" charset="0"/>
                <a:ea typeface="Times New Roman" panose="02020603050405020304" pitchFamily="18" charset="0"/>
                <a:cs typeface="Arial" panose="020B0604020202020204" pitchFamily="34" charset="0"/>
              </a:rPr>
              <a:t>S1-231009</a:t>
            </a:r>
            <a:endParaRPr lang="en-GB"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63887" y="947402"/>
          <a:ext cx="8250908" cy="3078480"/>
        </p:xfrm>
        <a:graphic>
          <a:graphicData uri="http://schemas.openxmlformats.org/drawingml/2006/table">
            <a:tbl>
              <a:tblPr bandRow="1">
                <a:tableStyleId>{2D5ABB26-0587-4C30-8999-92F81FD0307C}</a:tableStyleId>
              </a:tblPr>
              <a:tblGrid>
                <a:gridCol w="1305006">
                  <a:extLst>
                    <a:ext uri="{9D8B030D-6E8A-4147-A177-3AD203B41FA5}">
                      <a16:colId xmlns:a16="http://schemas.microsoft.com/office/drawing/2014/main" val="201738029"/>
                    </a:ext>
                  </a:extLst>
                </a:gridCol>
                <a:gridCol w="3214408">
                  <a:extLst>
                    <a:ext uri="{9D8B030D-6E8A-4147-A177-3AD203B41FA5}">
                      <a16:colId xmlns:a16="http://schemas.microsoft.com/office/drawing/2014/main" val="2338416132"/>
                    </a:ext>
                  </a:extLst>
                </a:gridCol>
                <a:gridCol w="1258711">
                  <a:extLst>
                    <a:ext uri="{9D8B030D-6E8A-4147-A177-3AD203B41FA5}">
                      <a16:colId xmlns:a16="http://schemas.microsoft.com/office/drawing/2014/main" val="2639471719"/>
                    </a:ext>
                  </a:extLst>
                </a:gridCol>
                <a:gridCol w="2472783">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Satellite access - Phase 3</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a:t>
                      </a:r>
                      <a:r>
                        <a:rPr lang="sv-SE" sz="1800" kern="1200" dirty="0" err="1">
                          <a:solidFill>
                            <a:schemeClr val="tx1"/>
                          </a:solidFill>
                          <a:effectLst/>
                          <a:latin typeface="+mn-lt"/>
                          <a:ea typeface="+mn-ea"/>
                          <a:cs typeface="+mn-cs"/>
                        </a:rPr>
                        <a:t>Bérisot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Xu Xia (Novamint)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China Telecom</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3"/>
                        </a:rPr>
                        <a:t>SP-220679</a:t>
                      </a:r>
                      <a:endParaRPr lang="nl-NL" sz="18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22.865</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pPr algn="just"/>
                      <a:r>
                        <a:rPr lang="en-US" sz="1600" kern="1200" dirty="0">
                          <a:solidFill>
                            <a:schemeClr val="tx1"/>
                          </a:solidFill>
                          <a:effectLst/>
                          <a:latin typeface="+mn-lt"/>
                          <a:ea typeface="+mn-ea"/>
                          <a:cs typeface="+mn-cs"/>
                        </a:rPr>
                        <a:t>Support of </a:t>
                      </a:r>
                      <a:r>
                        <a:rPr lang="en-US" sz="1600" b="1" kern="1200" dirty="0">
                          <a:solidFill>
                            <a:schemeClr val="tx1"/>
                          </a:solidFill>
                          <a:effectLst/>
                          <a:latin typeface="+mn-lt"/>
                          <a:ea typeface="+mn-ea"/>
                          <a:cs typeface="+mn-cs"/>
                        </a:rPr>
                        <a:t>new capabilities </a:t>
                      </a:r>
                      <a:r>
                        <a:rPr lang="en-US" sz="1600" kern="1200" dirty="0">
                          <a:solidFill>
                            <a:schemeClr val="tx1"/>
                          </a:solidFill>
                          <a:effectLst/>
                          <a:latin typeface="+mn-lt"/>
                          <a:ea typeface="+mn-ea"/>
                          <a:cs typeface="+mn-cs"/>
                        </a:rPr>
                        <a:t>related to satellite access</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with </a:t>
                      </a:r>
                      <a:r>
                        <a:rPr lang="en-US" sz="1600" b="1" kern="1200" dirty="0">
                          <a:solidFill>
                            <a:schemeClr val="tx1"/>
                          </a:solidFill>
                          <a:effectLst/>
                          <a:latin typeface="+mn-lt"/>
                          <a:ea typeface="+mn-ea"/>
                          <a:cs typeface="+mn-cs"/>
                        </a:rPr>
                        <a:t>strong market relevance</a:t>
                      </a:r>
                      <a:r>
                        <a:rPr lang="en-US" sz="1600" kern="1200" dirty="0">
                          <a:solidFill>
                            <a:schemeClr val="tx1"/>
                          </a:solidFill>
                          <a:effectLst/>
                          <a:latin typeface="+mn-lt"/>
                          <a:ea typeface="+mn-ea"/>
                          <a:cs typeface="+mn-cs"/>
                        </a:rPr>
                        <a:t>:</a:t>
                      </a:r>
                    </a:p>
                    <a:p>
                      <a:pPr marL="285750" indent="-285750" algn="just">
                        <a:buFont typeface="Arial" charset="0"/>
                        <a:buChar char="•"/>
                      </a:pPr>
                      <a:r>
                        <a:rPr lang="en-US" sz="1600" b="1" kern="1200" dirty="0">
                          <a:solidFill>
                            <a:schemeClr val="tx1"/>
                          </a:solidFill>
                          <a:effectLst/>
                          <a:latin typeface="+mn-lt"/>
                          <a:ea typeface="+mn-ea"/>
                          <a:cs typeface="+mn-cs"/>
                        </a:rPr>
                        <a:t>Store and Forward </a:t>
                      </a:r>
                      <a:r>
                        <a:rPr lang="en-US" sz="1600" kern="1200" dirty="0">
                          <a:solidFill>
                            <a:schemeClr val="tx1"/>
                          </a:solidFill>
                          <a:effectLst/>
                          <a:latin typeface="+mn-lt"/>
                          <a:ea typeface="+mn-ea"/>
                          <a:cs typeface="+mn-cs"/>
                        </a:rPr>
                        <a:t>Satellite operation with intermittent/temporary satellite connectivity for delay-tolerant communication service</a:t>
                      </a:r>
                    </a:p>
                    <a:p>
                      <a:pPr marL="285750" indent="-285750" algn="just">
                        <a:buFont typeface="Arial" charset="0"/>
                        <a:buChar char="•"/>
                      </a:pPr>
                      <a:r>
                        <a:rPr lang="en-US" sz="1600" b="1" kern="1200" dirty="0">
                          <a:solidFill>
                            <a:schemeClr val="tx1"/>
                          </a:solidFill>
                          <a:effectLst/>
                          <a:latin typeface="+mn-lt"/>
                          <a:ea typeface="+mn-ea"/>
                          <a:cs typeface="+mn-cs"/>
                        </a:rPr>
                        <a:t>UE-Satellite-UE communication </a:t>
                      </a:r>
                      <a:r>
                        <a:rPr lang="en-US" sz="1600" kern="1200" dirty="0">
                          <a:solidFill>
                            <a:schemeClr val="tx1"/>
                          </a:solidFill>
                          <a:effectLst/>
                          <a:latin typeface="+mn-lt"/>
                          <a:ea typeface="+mn-ea"/>
                          <a:cs typeface="+mn-cs"/>
                        </a:rPr>
                        <a:t>without going through the ground network</a:t>
                      </a:r>
                    </a:p>
                    <a:p>
                      <a:pPr marL="285750" indent="-285750" algn="just">
                        <a:buFont typeface="Arial" charset="0"/>
                        <a:buChar char="•"/>
                      </a:pPr>
                      <a:r>
                        <a:rPr lang="en-US" sz="1600" b="1" kern="1200" dirty="0">
                          <a:solidFill>
                            <a:schemeClr val="tx1"/>
                          </a:solidFill>
                          <a:effectLst/>
                          <a:latin typeface="+mn-lt"/>
                          <a:ea typeface="+mn-ea"/>
                          <a:cs typeface="+mn-cs"/>
                        </a:rPr>
                        <a:t>GNSS independent operation</a:t>
                      </a:r>
                    </a:p>
                    <a:p>
                      <a:pPr marL="285750" indent="-285750" algn="just">
                        <a:buFont typeface="Arial" charset="0"/>
                        <a:buChar char="•"/>
                      </a:pPr>
                      <a:r>
                        <a:rPr lang="en-US" sz="1600" b="1" kern="1200" dirty="0">
                          <a:solidFill>
                            <a:schemeClr val="tx1"/>
                          </a:solidFill>
                          <a:effectLst/>
                          <a:latin typeface="+mn-lt"/>
                          <a:ea typeface="+mn-ea"/>
                          <a:cs typeface="+mn-cs"/>
                        </a:rPr>
                        <a:t>Positioning enhancements </a:t>
                      </a:r>
                      <a:r>
                        <a:rPr lang="en-US" sz="1600" kern="1200" dirty="0">
                          <a:solidFill>
                            <a:schemeClr val="tx1"/>
                          </a:solidFill>
                          <a:effectLst/>
                          <a:latin typeface="+mn-lt"/>
                          <a:ea typeface="+mn-ea"/>
                          <a:cs typeface="+mn-cs"/>
                        </a:rPr>
                        <a:t>for satellite access</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5" name="Rectangle 4">
            <a:extLst>
              <a:ext uri="{FF2B5EF4-FFF2-40B4-BE49-F238E27FC236}">
                <a16:creationId xmlns:a16="http://schemas.microsoft.com/office/drawing/2014/main" id="{724C4D9F-B190-43C3-9E78-6BF202ED7A0F}"/>
              </a:ext>
            </a:extLst>
          </p:cNvPr>
          <p:cNvSpPr/>
          <p:nvPr/>
        </p:nvSpPr>
        <p:spPr>
          <a:xfrm>
            <a:off x="212014" y="228232"/>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pSp>
        <p:nvGrpSpPr>
          <p:cNvPr id="2" name="Group 1"/>
          <p:cNvGrpSpPr/>
          <p:nvPr/>
        </p:nvGrpSpPr>
        <p:grpSpPr>
          <a:xfrm>
            <a:off x="8423270" y="950424"/>
            <a:ext cx="3188712" cy="2650850"/>
            <a:chOff x="5205781" y="1426475"/>
            <a:chExt cx="3831200" cy="3003300"/>
          </a:xfrm>
        </p:grpSpPr>
        <p:pic>
          <p:nvPicPr>
            <p:cNvPr id="4" name="Google Shape;72;p16"/>
            <p:cNvPicPr preferRelativeResize="0"/>
            <p:nvPr/>
          </p:nvPicPr>
          <p:blipFill>
            <a:blip r:embed="rId4">
              <a:alphaModFix/>
            </a:blip>
            <a:stretch>
              <a:fillRect/>
            </a:stretch>
          </p:blipFill>
          <p:spPr>
            <a:xfrm rot="-967016">
              <a:off x="5853895" y="2029687"/>
              <a:ext cx="680223" cy="413979"/>
            </a:xfrm>
            <a:prstGeom prst="rect">
              <a:avLst/>
            </a:prstGeom>
            <a:noFill/>
            <a:ln>
              <a:noFill/>
            </a:ln>
          </p:spPr>
        </p:pic>
        <p:cxnSp>
          <p:nvCxnSpPr>
            <p:cNvPr id="6" name="Google Shape;73;p16"/>
            <p:cNvCxnSpPr/>
            <p:nvPr/>
          </p:nvCxnSpPr>
          <p:spPr>
            <a:xfrm rot="10800000" flipH="1">
              <a:off x="8062456" y="2568550"/>
              <a:ext cx="248100" cy="384600"/>
            </a:xfrm>
            <a:prstGeom prst="straightConnector1">
              <a:avLst/>
            </a:prstGeom>
            <a:noFill/>
            <a:ln w="9525" cap="flat" cmpd="sng">
              <a:solidFill>
                <a:srgbClr val="0000FF"/>
              </a:solidFill>
              <a:prstDash val="dot"/>
              <a:round/>
              <a:headEnd type="stealth" w="med" len="med"/>
              <a:tailEnd type="stealth" w="med" len="med"/>
            </a:ln>
          </p:spPr>
        </p:cxnSp>
        <p:sp>
          <p:nvSpPr>
            <p:cNvPr id="8" name="Google Shape;74;p16"/>
            <p:cNvSpPr/>
            <p:nvPr/>
          </p:nvSpPr>
          <p:spPr>
            <a:xfrm>
              <a:off x="5789866" y="3235039"/>
              <a:ext cx="1225200" cy="447000"/>
            </a:xfrm>
            <a:prstGeom prst="flowChartConnector">
              <a:avLst/>
            </a:prstGeom>
            <a:solidFill>
              <a:srgbClr val="EEEEEE"/>
            </a:solidFill>
            <a:ln w="9525" cap="flat" cmpd="sng">
              <a:solidFill>
                <a:srgbClr val="595959"/>
              </a:solidFill>
              <a:prstDash val="dot"/>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9" name="Google Shape;75;p16"/>
            <p:cNvPicPr preferRelativeResize="0"/>
            <p:nvPr/>
          </p:nvPicPr>
          <p:blipFill>
            <a:blip r:embed="rId5">
              <a:alphaModFix/>
            </a:blip>
            <a:stretch>
              <a:fillRect/>
            </a:stretch>
          </p:blipFill>
          <p:spPr>
            <a:xfrm rot="58102">
              <a:off x="7737405" y="2969989"/>
              <a:ext cx="335302" cy="431699"/>
            </a:xfrm>
            <a:prstGeom prst="rect">
              <a:avLst/>
            </a:prstGeom>
            <a:noFill/>
            <a:ln>
              <a:noFill/>
            </a:ln>
          </p:spPr>
        </p:pic>
        <p:cxnSp>
          <p:nvCxnSpPr>
            <p:cNvPr id="10" name="Google Shape;76;p16"/>
            <p:cNvCxnSpPr/>
            <p:nvPr/>
          </p:nvCxnSpPr>
          <p:spPr>
            <a:xfrm flipH="1">
              <a:off x="5789765" y="2435530"/>
              <a:ext cx="461700" cy="1023000"/>
            </a:xfrm>
            <a:prstGeom prst="straightConnector1">
              <a:avLst/>
            </a:prstGeom>
            <a:noFill/>
            <a:ln w="9525" cap="flat" cmpd="sng">
              <a:solidFill>
                <a:srgbClr val="595959"/>
              </a:solidFill>
              <a:prstDash val="dot"/>
              <a:round/>
              <a:headEnd type="none" w="med" len="med"/>
              <a:tailEnd type="none" w="med" len="med"/>
            </a:ln>
          </p:spPr>
        </p:cxnSp>
        <p:cxnSp>
          <p:nvCxnSpPr>
            <p:cNvPr id="11" name="Google Shape;77;p16"/>
            <p:cNvCxnSpPr/>
            <p:nvPr/>
          </p:nvCxnSpPr>
          <p:spPr>
            <a:xfrm>
              <a:off x="6251465" y="2435530"/>
              <a:ext cx="763500" cy="1023000"/>
            </a:xfrm>
            <a:prstGeom prst="straightConnector1">
              <a:avLst/>
            </a:prstGeom>
            <a:noFill/>
            <a:ln w="9525" cap="flat" cmpd="sng">
              <a:solidFill>
                <a:srgbClr val="595959"/>
              </a:solidFill>
              <a:prstDash val="dot"/>
              <a:round/>
              <a:headEnd type="none" w="med" len="med"/>
              <a:tailEnd type="none" w="med" len="med"/>
            </a:ln>
          </p:spPr>
        </p:cxnSp>
        <p:pic>
          <p:nvPicPr>
            <p:cNvPr id="12" name="Google Shape;78;p16"/>
            <p:cNvPicPr preferRelativeResize="0"/>
            <p:nvPr/>
          </p:nvPicPr>
          <p:blipFill>
            <a:blip r:embed="rId6">
              <a:alphaModFix/>
            </a:blip>
            <a:stretch>
              <a:fillRect/>
            </a:stretch>
          </p:blipFill>
          <p:spPr>
            <a:xfrm>
              <a:off x="6061809" y="3477975"/>
              <a:ext cx="266175" cy="294052"/>
            </a:xfrm>
            <a:prstGeom prst="rect">
              <a:avLst/>
            </a:prstGeom>
            <a:noFill/>
            <a:ln>
              <a:noFill/>
            </a:ln>
          </p:spPr>
        </p:pic>
        <p:pic>
          <p:nvPicPr>
            <p:cNvPr id="13" name="Google Shape;79;p16"/>
            <p:cNvPicPr preferRelativeResize="0"/>
            <p:nvPr/>
          </p:nvPicPr>
          <p:blipFill>
            <a:blip r:embed="rId6">
              <a:alphaModFix/>
            </a:blip>
            <a:stretch>
              <a:fillRect/>
            </a:stretch>
          </p:blipFill>
          <p:spPr>
            <a:xfrm>
              <a:off x="6327984" y="3086050"/>
              <a:ext cx="266175" cy="294052"/>
            </a:xfrm>
            <a:prstGeom prst="rect">
              <a:avLst/>
            </a:prstGeom>
            <a:noFill/>
            <a:ln>
              <a:noFill/>
            </a:ln>
          </p:spPr>
        </p:pic>
        <p:pic>
          <p:nvPicPr>
            <p:cNvPr id="14" name="Google Shape;80;p16"/>
            <p:cNvPicPr preferRelativeResize="0"/>
            <p:nvPr/>
          </p:nvPicPr>
          <p:blipFill>
            <a:blip r:embed="rId4">
              <a:alphaModFix/>
            </a:blip>
            <a:stretch>
              <a:fillRect/>
            </a:stretch>
          </p:blipFill>
          <p:spPr>
            <a:xfrm rot="2522281">
              <a:off x="8144095" y="2195910"/>
              <a:ext cx="680225" cy="413980"/>
            </a:xfrm>
            <a:prstGeom prst="rect">
              <a:avLst/>
            </a:prstGeom>
            <a:noFill/>
            <a:ln>
              <a:noFill/>
            </a:ln>
          </p:spPr>
        </p:pic>
        <p:sp>
          <p:nvSpPr>
            <p:cNvPr id="15" name="Google Shape;81;p16"/>
            <p:cNvSpPr txBox="1"/>
            <p:nvPr/>
          </p:nvSpPr>
          <p:spPr>
            <a:xfrm>
              <a:off x="5820306" y="2720938"/>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Service link </a:t>
              </a:r>
              <a:endParaRPr sz="900"/>
            </a:p>
          </p:txBody>
        </p:sp>
        <p:sp>
          <p:nvSpPr>
            <p:cNvPr id="16" name="Google Shape;82;p16"/>
            <p:cNvSpPr txBox="1"/>
            <p:nvPr/>
          </p:nvSpPr>
          <p:spPr>
            <a:xfrm>
              <a:off x="7432101" y="2484572"/>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Feeder link </a:t>
              </a:r>
              <a:endParaRPr sz="900"/>
            </a:p>
          </p:txBody>
        </p:sp>
        <p:sp>
          <p:nvSpPr>
            <p:cNvPr id="17" name="Google Shape;83;p16"/>
            <p:cNvSpPr/>
            <p:nvPr/>
          </p:nvSpPr>
          <p:spPr>
            <a:xfrm>
              <a:off x="8201181" y="3380100"/>
              <a:ext cx="548700" cy="323100"/>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18000" tIns="54000" rIns="18000" bIns="54000" anchor="ctr" anchorCtr="0">
              <a:noAutofit/>
            </a:bodyPr>
            <a:lstStyle/>
            <a:p>
              <a:pPr algn="ctr">
                <a:spcBef>
                  <a:spcPts val="0"/>
                </a:spcBef>
                <a:spcAft>
                  <a:spcPts val="0"/>
                </a:spcAft>
              </a:pPr>
              <a:r>
                <a:rPr lang="x-none" sz="900"/>
                <a:t>Core Network</a:t>
              </a:r>
              <a:endParaRPr sz="900"/>
            </a:p>
          </p:txBody>
        </p:sp>
        <p:cxnSp>
          <p:nvCxnSpPr>
            <p:cNvPr id="18" name="Google Shape;84;p16"/>
            <p:cNvCxnSpPr/>
            <p:nvPr/>
          </p:nvCxnSpPr>
          <p:spPr>
            <a:xfrm flipH="1">
              <a:off x="6193095" y="3772027"/>
              <a:ext cx="1800" cy="352500"/>
            </a:xfrm>
            <a:prstGeom prst="straightConnector1">
              <a:avLst/>
            </a:prstGeom>
            <a:noFill/>
            <a:ln w="9525" cap="flat" cmpd="sng">
              <a:solidFill>
                <a:schemeClr val="dk2"/>
              </a:solidFill>
              <a:prstDash val="dot"/>
              <a:round/>
              <a:headEnd type="none" w="med" len="med"/>
              <a:tailEnd type="none" w="med" len="med"/>
            </a:ln>
          </p:spPr>
        </p:cxnSp>
        <p:cxnSp>
          <p:nvCxnSpPr>
            <p:cNvPr id="19" name="Google Shape;85;p16"/>
            <p:cNvCxnSpPr/>
            <p:nvPr/>
          </p:nvCxnSpPr>
          <p:spPr>
            <a:xfrm>
              <a:off x="8749881" y="3541650"/>
              <a:ext cx="287100" cy="0"/>
            </a:xfrm>
            <a:prstGeom prst="straightConnector1">
              <a:avLst/>
            </a:prstGeom>
            <a:noFill/>
            <a:ln w="9525" cap="flat" cmpd="sng">
              <a:solidFill>
                <a:schemeClr val="dk2"/>
              </a:solidFill>
              <a:prstDash val="solid"/>
              <a:round/>
              <a:headEnd type="none" w="med" len="med"/>
              <a:tailEnd type="none" w="med" len="med"/>
            </a:ln>
          </p:spPr>
        </p:cxnSp>
        <p:sp>
          <p:nvSpPr>
            <p:cNvPr id="20" name="Google Shape;87;p16"/>
            <p:cNvSpPr txBox="1"/>
            <p:nvPr/>
          </p:nvSpPr>
          <p:spPr>
            <a:xfrm>
              <a:off x="5205781" y="3541650"/>
              <a:ext cx="1164300" cy="323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900"/>
                <a:t>IoT NTN device</a:t>
              </a:r>
              <a:endParaRPr sz="900"/>
            </a:p>
          </p:txBody>
        </p:sp>
        <p:cxnSp>
          <p:nvCxnSpPr>
            <p:cNvPr id="21" name="Google Shape;88;p16"/>
            <p:cNvCxnSpPr/>
            <p:nvPr/>
          </p:nvCxnSpPr>
          <p:spPr>
            <a:xfrm>
              <a:off x="8889944" y="3477975"/>
              <a:ext cx="6900" cy="693900"/>
            </a:xfrm>
            <a:prstGeom prst="straightConnector1">
              <a:avLst/>
            </a:prstGeom>
            <a:noFill/>
            <a:ln w="9525" cap="flat" cmpd="sng">
              <a:solidFill>
                <a:schemeClr val="dk2"/>
              </a:solidFill>
              <a:prstDash val="dot"/>
              <a:round/>
              <a:headEnd type="none" w="med" len="med"/>
              <a:tailEnd type="none" w="med" len="med"/>
            </a:ln>
          </p:spPr>
        </p:cxnSp>
        <p:cxnSp>
          <p:nvCxnSpPr>
            <p:cNvPr id="22" name="Google Shape;89;p16"/>
            <p:cNvCxnSpPr/>
            <p:nvPr/>
          </p:nvCxnSpPr>
          <p:spPr>
            <a:xfrm>
              <a:off x="6233606" y="4019100"/>
              <a:ext cx="2644800" cy="0"/>
            </a:xfrm>
            <a:prstGeom prst="straightConnector1">
              <a:avLst/>
            </a:prstGeom>
            <a:noFill/>
            <a:ln w="9525" cap="flat" cmpd="sng">
              <a:solidFill>
                <a:schemeClr val="dk2"/>
              </a:solidFill>
              <a:prstDash val="solid"/>
              <a:round/>
              <a:headEnd type="triangle" w="med" len="med"/>
              <a:tailEnd type="triangle" w="med" len="med"/>
            </a:ln>
          </p:spPr>
        </p:cxnSp>
        <p:sp>
          <p:nvSpPr>
            <p:cNvPr id="23" name="Google Shape;90;p16"/>
            <p:cNvSpPr txBox="1"/>
            <p:nvPr/>
          </p:nvSpPr>
          <p:spPr>
            <a:xfrm>
              <a:off x="6514356" y="3998675"/>
              <a:ext cx="2166000" cy="431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a:t>Store and forward connectivity service for delay-tolerant IoT NTN applications</a:t>
              </a:r>
              <a:endParaRPr sz="800"/>
            </a:p>
          </p:txBody>
        </p:sp>
        <p:sp>
          <p:nvSpPr>
            <p:cNvPr id="24" name="Google Shape;91;p16"/>
            <p:cNvSpPr txBox="1"/>
            <p:nvPr/>
          </p:nvSpPr>
          <p:spPr>
            <a:xfrm>
              <a:off x="5217669" y="1426475"/>
              <a:ext cx="1465800" cy="677100"/>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x-none" sz="800" dirty="0"/>
                <a:t>Regenerative payload satellite with full eNB onboard and part of CN functions (e.g. MME)</a:t>
              </a:r>
              <a:endParaRPr sz="800" dirty="0"/>
            </a:p>
          </p:txBody>
        </p:sp>
        <p:sp>
          <p:nvSpPr>
            <p:cNvPr id="25" name="Google Shape;94;p16"/>
            <p:cNvSpPr txBox="1"/>
            <p:nvPr/>
          </p:nvSpPr>
          <p:spPr>
            <a:xfrm>
              <a:off x="7256791" y="3463450"/>
              <a:ext cx="893400" cy="343910"/>
            </a:xfrm>
            <a:prstGeom prst="rect">
              <a:avLst/>
            </a:prstGeom>
            <a:noFill/>
            <a:ln>
              <a:noFill/>
            </a:ln>
          </p:spPr>
          <p:txBody>
            <a:bodyPr spcFirstLastPara="1" wrap="square" lIns="91425" tIns="91425" rIns="91425" bIns="91425" anchor="t" anchorCtr="0">
              <a:spAutoFit/>
            </a:bodyPr>
            <a:lstStyle/>
            <a:p>
              <a:pPr>
                <a:lnSpc>
                  <a:spcPct val="115000"/>
                </a:lnSpc>
                <a:spcBef>
                  <a:spcPts val="0"/>
                </a:spcBef>
                <a:spcAft>
                  <a:spcPts val="0"/>
                </a:spcAft>
              </a:pPr>
              <a:r>
                <a:rPr lang="x-none" sz="900">
                  <a:solidFill>
                    <a:schemeClr val="dk1"/>
                  </a:solidFill>
                </a:rPr>
                <a:t>NTN gateway</a:t>
              </a:r>
              <a:endParaRPr/>
            </a:p>
          </p:txBody>
        </p:sp>
        <p:cxnSp>
          <p:nvCxnSpPr>
            <p:cNvPr id="26" name="Google Shape;95;p16"/>
            <p:cNvCxnSpPr/>
            <p:nvPr/>
          </p:nvCxnSpPr>
          <p:spPr>
            <a:xfrm rot="-5400000" flipH="1">
              <a:off x="7992731" y="3333378"/>
              <a:ext cx="141000" cy="275700"/>
            </a:xfrm>
            <a:prstGeom prst="bentConnector2">
              <a:avLst/>
            </a:prstGeom>
            <a:noFill/>
            <a:ln w="9525" cap="flat" cmpd="sng">
              <a:solidFill>
                <a:schemeClr val="dk2"/>
              </a:solidFill>
              <a:prstDash val="solid"/>
              <a:round/>
              <a:headEnd type="none" w="med" len="med"/>
              <a:tailEnd type="none" w="med" len="med"/>
            </a:ln>
          </p:spPr>
        </p:cxnSp>
      </p:grpSp>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17915" y="3642241"/>
            <a:ext cx="3716647" cy="1999141"/>
          </a:xfrm>
          <a:prstGeom prst="rect">
            <a:avLst/>
          </a:prstGeom>
        </p:spPr>
      </p:pic>
      <p:sp>
        <p:nvSpPr>
          <p:cNvPr id="30" name="Striped Right Arrow 29"/>
          <p:cNvSpPr/>
          <p:nvPr/>
        </p:nvSpPr>
        <p:spPr>
          <a:xfrm>
            <a:off x="163802" y="5168193"/>
            <a:ext cx="842329"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473535" y="5734269"/>
            <a:ext cx="3661027" cy="738664"/>
          </a:xfrm>
          <a:prstGeom prst="rect">
            <a:avLst/>
          </a:prstGeom>
        </p:spPr>
        <p:txBody>
          <a:bodyPr wrap="square">
            <a:spAutoFit/>
          </a:bodyPr>
          <a:lstStyle/>
          <a:p>
            <a:r>
              <a:rPr lang="en-US" sz="1050" b="1" dirty="0"/>
              <a:t>(1): key capability needed to support commercial deployments</a:t>
            </a:r>
          </a:p>
          <a:p>
            <a:r>
              <a:rPr lang="en-US" sz="1050" b="1" dirty="0"/>
              <a:t>         planned in the (very) short term </a:t>
            </a:r>
          </a:p>
          <a:p>
            <a:r>
              <a:rPr lang="en-US" sz="1050" b="1" dirty="0"/>
              <a:t>(2): already supported by non 3GPP solutions</a:t>
            </a:r>
          </a:p>
          <a:p>
            <a:r>
              <a:rPr lang="en-US" sz="1050" b="1" dirty="0"/>
              <a:t>(3):  enhancements needed to improve existing services</a:t>
            </a:r>
          </a:p>
        </p:txBody>
      </p:sp>
      <p:graphicFrame>
        <p:nvGraphicFramePr>
          <p:cNvPr id="31" name="Table 30"/>
          <p:cNvGraphicFramePr>
            <a:graphicFrameLocks noGrp="1"/>
          </p:cNvGraphicFramePr>
          <p:nvPr/>
        </p:nvGraphicFramePr>
        <p:xfrm>
          <a:off x="1063311" y="4066849"/>
          <a:ext cx="7353044" cy="2687320"/>
        </p:xfrm>
        <a:graphic>
          <a:graphicData uri="http://schemas.openxmlformats.org/drawingml/2006/table">
            <a:tbl>
              <a:tblPr firstRow="1" bandRow="1">
                <a:tableStyleId>{5C22544A-7EE6-4342-B048-85BDC9FD1C3A}</a:tableStyleId>
              </a:tblPr>
              <a:tblGrid>
                <a:gridCol w="3287210">
                  <a:extLst>
                    <a:ext uri="{9D8B030D-6E8A-4147-A177-3AD203B41FA5}">
                      <a16:colId xmlns:a16="http://schemas.microsoft.com/office/drawing/2014/main" val="20000"/>
                    </a:ext>
                  </a:extLst>
                </a:gridCol>
                <a:gridCol w="1494694">
                  <a:extLst>
                    <a:ext uri="{9D8B030D-6E8A-4147-A177-3AD203B41FA5}">
                      <a16:colId xmlns:a16="http://schemas.microsoft.com/office/drawing/2014/main" val="20001"/>
                    </a:ext>
                  </a:extLst>
                </a:gridCol>
                <a:gridCol w="1480000">
                  <a:extLst>
                    <a:ext uri="{9D8B030D-6E8A-4147-A177-3AD203B41FA5}">
                      <a16:colId xmlns:a16="http://schemas.microsoft.com/office/drawing/2014/main" val="20002"/>
                    </a:ext>
                  </a:extLst>
                </a:gridCol>
                <a:gridCol w="1091140">
                  <a:extLst>
                    <a:ext uri="{9D8B030D-6E8A-4147-A177-3AD203B41FA5}">
                      <a16:colId xmlns:a16="http://schemas.microsoft.com/office/drawing/2014/main" val="20003"/>
                    </a:ext>
                  </a:extLst>
                </a:gridCol>
              </a:tblGrid>
              <a:tr h="461081">
                <a:tc>
                  <a:txBody>
                    <a:bodyPr/>
                    <a:lstStyle/>
                    <a:p>
                      <a:r>
                        <a:rPr lang="en-US" sz="1600" dirty="0"/>
                        <a:t>Topics addressed by 5GSAT phase 3</a:t>
                      </a:r>
                    </a:p>
                  </a:txBody>
                  <a:tcPr anchor="ctr"/>
                </a:tc>
                <a:tc>
                  <a:txBody>
                    <a:bodyPr/>
                    <a:lstStyle/>
                    <a:p>
                      <a:pPr algn="ctr"/>
                      <a:r>
                        <a:rPr lang="en-US" sz="1600" dirty="0"/>
                        <a:t>SA</a:t>
                      </a:r>
                      <a:r>
                        <a:rPr lang="en-US" sz="1600" baseline="0" dirty="0"/>
                        <a:t> </a:t>
                      </a:r>
                    </a:p>
                    <a:p>
                      <a:pPr algn="ctr"/>
                      <a:r>
                        <a:rPr lang="en-US" sz="1600" baseline="0" dirty="0"/>
                        <a:t>impacts</a:t>
                      </a:r>
                      <a:endParaRPr lang="en-US" sz="1600" dirty="0"/>
                    </a:p>
                  </a:txBody>
                  <a:tcPr anchor="ctr"/>
                </a:tc>
                <a:tc>
                  <a:txBody>
                    <a:bodyPr/>
                    <a:lstStyle/>
                    <a:p>
                      <a:pPr algn="ctr"/>
                      <a:r>
                        <a:rPr lang="en-US" sz="1600" dirty="0"/>
                        <a:t>Stage 3</a:t>
                      </a:r>
                    </a:p>
                    <a:p>
                      <a:pPr algn="ctr"/>
                      <a:r>
                        <a:rPr lang="en-US" sz="1600" dirty="0"/>
                        <a:t>Impacts</a:t>
                      </a:r>
                    </a:p>
                  </a:txBody>
                  <a:tcPr anchor="ctr"/>
                </a:tc>
                <a:tc>
                  <a:txBody>
                    <a:bodyPr/>
                    <a:lstStyle/>
                    <a:p>
                      <a:pPr algn="ctr"/>
                      <a:r>
                        <a:rPr lang="en-US" sz="1600" dirty="0"/>
                        <a:t>Market</a:t>
                      </a:r>
                      <a:r>
                        <a:rPr lang="en-US" sz="1600" baseline="0" dirty="0"/>
                        <a:t> </a:t>
                      </a:r>
                    </a:p>
                    <a:p>
                      <a:pPr algn="ctr"/>
                      <a:r>
                        <a:rPr lang="en-US" sz="1600" baseline="0" dirty="0"/>
                        <a:t>Relevance</a:t>
                      </a:r>
                      <a:endParaRPr lang="en-US" sz="1600" dirty="0"/>
                    </a:p>
                  </a:txBody>
                  <a:tcPr anchor="ctr"/>
                </a:tc>
                <a:extLst>
                  <a:ext uri="{0D108BD9-81ED-4DB2-BD59-A6C34878D82A}">
                    <a16:rowId xmlns:a16="http://schemas.microsoft.com/office/drawing/2014/main" val="10000"/>
                  </a:ext>
                </a:extLst>
              </a:tr>
              <a:tr h="370840">
                <a:tc>
                  <a:txBody>
                    <a:bodyPr/>
                    <a:lstStyle/>
                    <a:p>
                      <a:pPr lvl="0" algn="l"/>
                      <a:r>
                        <a:rPr lang="en-US" sz="1600" dirty="0"/>
                        <a:t>Store &amp; Forward Satellite operation</a:t>
                      </a:r>
                    </a:p>
                  </a:txBody>
                  <a:tcPr anchor="ctr"/>
                </a:tc>
                <a:tc>
                  <a:txBody>
                    <a:bodyPr/>
                    <a:lstStyle/>
                    <a:p>
                      <a:pPr algn="ctr"/>
                      <a:r>
                        <a:rPr lang="en-US" sz="1600" b="1" dirty="0"/>
                        <a:t>SA2, </a:t>
                      </a:r>
                      <a:r>
                        <a:rPr lang="en-US" sz="1600" b="0" dirty="0"/>
                        <a:t>SA5, SA3, </a:t>
                      </a:r>
                      <a:r>
                        <a:rPr lang="en-US" sz="1600" dirty="0"/>
                        <a:t>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RAN3,</a:t>
                      </a:r>
                      <a:r>
                        <a:rPr lang="en-US" sz="1600" baseline="0" dirty="0"/>
                        <a:t> </a:t>
                      </a:r>
                      <a:r>
                        <a:rPr lang="en-US" sz="1600" dirty="0"/>
                        <a:t>RAN2,</a:t>
                      </a:r>
                      <a:r>
                        <a:rPr lang="en-US" sz="1600" baseline="0" dirty="0"/>
                        <a:t> </a:t>
                      </a:r>
                      <a:r>
                        <a:rPr lang="en-US" sz="1600" dirty="0"/>
                        <a:t>CT1,</a:t>
                      </a:r>
                      <a:r>
                        <a:rPr lang="en-US" sz="1600" baseline="0" dirty="0"/>
                        <a:t> </a:t>
                      </a:r>
                      <a:r>
                        <a:rPr lang="en-US" sz="1600" dirty="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1"/>
                  </a:ext>
                </a:extLst>
              </a:tr>
              <a:tr h="370840">
                <a:tc>
                  <a:txBody>
                    <a:bodyPr/>
                    <a:lstStyle/>
                    <a:p>
                      <a:pPr lvl="0" algn="l"/>
                      <a:r>
                        <a:rPr lang="en-US" sz="1600" dirty="0"/>
                        <a:t>UE-Satellite-UE communication (Local switching)</a:t>
                      </a:r>
                    </a:p>
                  </a:txBody>
                  <a:tcPr anchor="ctr"/>
                </a:tc>
                <a:tc>
                  <a:txBody>
                    <a:bodyPr/>
                    <a:lstStyle/>
                    <a:p>
                      <a:pPr algn="ctr"/>
                      <a:r>
                        <a:rPr lang="en-US" sz="1600" b="1" dirty="0"/>
                        <a:t>SA2, </a:t>
                      </a:r>
                      <a:r>
                        <a:rPr lang="en-US" sz="1600" dirty="0"/>
                        <a:t>SA5,</a:t>
                      </a:r>
                      <a:r>
                        <a:rPr lang="en-US" sz="1600" baseline="0" dirty="0"/>
                        <a:t> SA6</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RAN3,</a:t>
                      </a:r>
                      <a:r>
                        <a:rPr lang="en-US" sz="1600" baseline="0" dirty="0"/>
                        <a:t> </a:t>
                      </a:r>
                      <a:r>
                        <a:rPr lang="en-US" sz="1600" dirty="0"/>
                        <a:t>RAN2, CT1,</a:t>
                      </a:r>
                      <a:r>
                        <a:rPr lang="en-US" sz="1600" baseline="0" dirty="0"/>
                        <a:t> </a:t>
                      </a:r>
                      <a:r>
                        <a:rPr lang="en-US" sz="1600" dirty="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2"/>
                  </a:ext>
                </a:extLst>
              </a:tr>
              <a:tr h="370840">
                <a:tc>
                  <a:txBody>
                    <a:bodyPr/>
                    <a:lstStyle/>
                    <a:p>
                      <a:pPr algn="l"/>
                      <a:r>
                        <a:rPr lang="en-US" sz="1600" dirty="0"/>
                        <a:t>GNSS independent</a:t>
                      </a:r>
                      <a:r>
                        <a:rPr lang="en-US" sz="1600" baseline="0" dirty="0"/>
                        <a:t> operation</a:t>
                      </a:r>
                      <a:endParaRPr lang="en-US" sz="1600" dirty="0"/>
                    </a:p>
                  </a:txBody>
                  <a:tcPr anchor="ctr"/>
                </a:tc>
                <a:tc>
                  <a:txBody>
                    <a:bodyPr/>
                    <a:lstStyle/>
                    <a:p>
                      <a:pPr algn="ctr"/>
                      <a:r>
                        <a:rPr lang="en-US" sz="1600" dirty="0"/>
                        <a:t>SA2, SA5,</a:t>
                      </a:r>
                      <a:r>
                        <a:rPr lang="en-US" sz="1600" baseline="0" dirty="0"/>
                        <a:t> SA6</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RAN1,</a:t>
                      </a:r>
                      <a:r>
                        <a:rPr lang="en-US" sz="1600" baseline="0" dirty="0"/>
                        <a:t> RAN2</a:t>
                      </a:r>
                      <a:r>
                        <a:rPr lang="en-US" sz="1600" dirty="0"/>
                        <a:t>,</a:t>
                      </a:r>
                      <a:r>
                        <a:rPr lang="en-US" sz="1600" baseline="0" dirty="0"/>
                        <a:t> </a:t>
                      </a:r>
                      <a:r>
                        <a:rPr lang="en-US" sz="1600" dirty="0"/>
                        <a:t>CT1,</a:t>
                      </a:r>
                      <a:r>
                        <a:rPr lang="en-US" sz="1600" baseline="0" dirty="0"/>
                        <a:t> </a:t>
                      </a:r>
                      <a:r>
                        <a:rPr lang="en-US" sz="1600" dirty="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 (2)</a:t>
                      </a:r>
                    </a:p>
                  </a:txBody>
                  <a:tcPr anchor="ctr"/>
                </a:tc>
                <a:extLst>
                  <a:ext uri="{0D108BD9-81ED-4DB2-BD59-A6C34878D82A}">
                    <a16:rowId xmlns:a16="http://schemas.microsoft.com/office/drawing/2014/main" val="10003"/>
                  </a:ext>
                </a:extLst>
              </a:tr>
              <a:tr h="370840">
                <a:tc>
                  <a:txBody>
                    <a:bodyPr/>
                    <a:lstStyle/>
                    <a:p>
                      <a:pPr algn="l"/>
                      <a:r>
                        <a:rPr lang="en-US" sz="1600" dirty="0"/>
                        <a:t>Positioning enhancements</a:t>
                      </a:r>
                    </a:p>
                  </a:txBody>
                  <a:tcPr anchor="ctr"/>
                </a:tc>
                <a:tc>
                  <a:txBody>
                    <a:bodyPr/>
                    <a:lstStyle/>
                    <a:p>
                      <a:pPr algn="ctr"/>
                      <a:r>
                        <a:rPr lang="en-US" sz="1600" dirty="0"/>
                        <a:t>SA2, SA6</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RAN,</a:t>
                      </a:r>
                      <a:r>
                        <a:rPr lang="en-US" sz="1600" baseline="0" dirty="0"/>
                        <a:t> </a:t>
                      </a:r>
                      <a:r>
                        <a:rPr lang="en-US" sz="1600" dirty="0"/>
                        <a:t>CT1,</a:t>
                      </a:r>
                      <a:r>
                        <a:rPr lang="en-US" sz="1600" baseline="0" dirty="0"/>
                        <a:t> </a:t>
                      </a:r>
                      <a:r>
                        <a:rPr lang="en-US" sz="1600" dirty="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t>HIGH</a:t>
                      </a:r>
                      <a:r>
                        <a:rPr lang="en-US" sz="1600" baseline="30000" dirty="0"/>
                        <a:t>(3)</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76466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63887" y="947402"/>
          <a:ext cx="8250908" cy="5461000"/>
        </p:xfrm>
        <a:graphic>
          <a:graphicData uri="http://schemas.openxmlformats.org/drawingml/2006/table">
            <a:tbl>
              <a:tblPr bandRow="1">
                <a:tableStyleId>{2D5ABB26-0587-4C30-8999-92F81FD0307C}</a:tableStyleId>
              </a:tblPr>
              <a:tblGrid>
                <a:gridCol w="1304925">
                  <a:extLst>
                    <a:ext uri="{9D8B030D-6E8A-4147-A177-3AD203B41FA5}">
                      <a16:colId xmlns:a16="http://schemas.microsoft.com/office/drawing/2014/main" val="20000"/>
                    </a:ext>
                  </a:extLst>
                </a:gridCol>
                <a:gridCol w="3214489">
                  <a:extLst>
                    <a:ext uri="{9D8B030D-6E8A-4147-A177-3AD203B41FA5}">
                      <a16:colId xmlns:a16="http://schemas.microsoft.com/office/drawing/2014/main" val="20001"/>
                    </a:ext>
                  </a:extLst>
                </a:gridCol>
                <a:gridCol w="1258711">
                  <a:extLst>
                    <a:ext uri="{9D8B030D-6E8A-4147-A177-3AD203B41FA5}">
                      <a16:colId xmlns:a16="http://schemas.microsoft.com/office/drawing/2014/main" val="20002"/>
                    </a:ext>
                  </a:extLst>
                </a:gridCol>
                <a:gridCol w="2472783">
                  <a:extLst>
                    <a:ext uri="{9D8B030D-6E8A-4147-A177-3AD203B41FA5}">
                      <a16:colId xmlns:a16="http://schemas.microsoft.com/office/drawing/2014/main" val="20003"/>
                    </a:ext>
                  </a:extLst>
                </a:gridCol>
              </a:tblGrid>
              <a:tr h="419851">
                <a:tc gridSpan="4">
                  <a:txBody>
                    <a:bodyPr/>
                    <a:lstStyle/>
                    <a:p>
                      <a:pPr marL="0" indent="0">
                        <a:buNone/>
                      </a:pPr>
                      <a:r>
                        <a:rPr lang="en-US" sz="3600" b="1">
                          <a:solidFill>
                            <a:srgbClr val="FF0000"/>
                          </a:solidFill>
                        </a:rPr>
                        <a:t>UAV Phase 3</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sv-SE" sz="1800" kern="1200" dirty="0">
                          <a:solidFill>
                            <a:schemeClr val="tx1"/>
                          </a:solidFill>
                          <a:effectLst/>
                          <a:latin typeface="+mn-lt"/>
                          <a:ea typeface="+mn-ea"/>
                          <a:cs typeface="+mn-cs"/>
                        </a:rPr>
                        <a:t>Pengtai Qin</a:t>
                      </a:r>
                      <a:br>
                        <a:rPr lang="sv-SE" sz="1800" kern="1200" dirty="0">
                          <a:solidFill>
                            <a:schemeClr val="tx1"/>
                          </a:solidFill>
                          <a:effectLst/>
                          <a:latin typeface="+mn-lt"/>
                          <a:ea typeface="+mn-ea"/>
                          <a:cs typeface="+mn-cs"/>
                        </a:rPr>
                      </a:br>
                      <a:r>
                        <a:rPr lang="sv-SE" sz="1800" kern="1200" dirty="0">
                          <a:solidFill>
                            <a:schemeClr val="tx1"/>
                          </a:solidFill>
                          <a:effectLst/>
                          <a:latin typeface="+mn-lt"/>
                          <a:ea typeface="+mn-ea"/>
                          <a:cs typeface="+mn-cs"/>
                        </a:rPr>
                        <a:t>(</a:t>
                      </a:r>
                      <a:r>
                        <a:rPr lang="en-US" altLang="sv-SE" sz="1800" kern="1200" dirty="0">
                          <a:solidFill>
                            <a:schemeClr val="tx1"/>
                          </a:solidFill>
                          <a:effectLst/>
                          <a:latin typeface="+mn-lt"/>
                          <a:ea typeface="+mn-ea"/>
                          <a:cs typeface="+mn-cs"/>
                        </a:rPr>
                        <a:t>China Mobile</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dirty="0">
                          <a:solidFill>
                            <a:schemeClr val="tx1">
                              <a:lumMod val="85000"/>
                              <a:lumOff val="15000"/>
                            </a:schemeClr>
                          </a:solidFill>
                        </a:rPr>
                        <a:t>SP-220954</a:t>
                      </a:r>
                    </a:p>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dirty="0">
                          <a:solidFill>
                            <a:schemeClr val="tx1">
                              <a:lumMod val="85000"/>
                              <a:lumOff val="15000"/>
                            </a:schemeClr>
                          </a:solidFill>
                        </a:rPr>
                        <a:t>TR 22.843</a:t>
                      </a:r>
                      <a:endParaRPr lang="en-US" altLang="nl-NL" sz="1800" kern="1200" dirty="0">
                        <a:solidFill>
                          <a:schemeClr val="tx1">
                            <a:lumMod val="85000"/>
                            <a:lumOff val="15000"/>
                          </a:schemeClr>
                        </a:solidFill>
                        <a:latin typeface="+mn-lt"/>
                        <a:ea typeface="+mn-ea"/>
                        <a:cs typeface="+mn-cs"/>
                        <a:hlinkClick r:id="rId4"/>
                      </a:endParaRPr>
                    </a:p>
                  </a:txBody>
                  <a:tcPr/>
                </a:tc>
                <a:extLst>
                  <a:ext uri="{0D108BD9-81ED-4DB2-BD59-A6C34878D82A}">
                    <a16:rowId xmlns:a16="http://schemas.microsoft.com/office/drawing/2014/main" val="10001"/>
                  </a:ext>
                </a:extLst>
              </a:tr>
              <a:tr h="4180840">
                <a:tc>
                  <a:txBody>
                    <a:bodyPr/>
                    <a:lstStyle/>
                    <a:p>
                      <a:r>
                        <a:rPr lang="nl-NL" sz="1600" b="1" dirty="0"/>
                        <a:t>Description </a:t>
                      </a:r>
                    </a:p>
                  </a:txBody>
                  <a:tcPr/>
                </a:tc>
                <a:tc gridSpan="3">
                  <a:txBody>
                    <a:bodyPr/>
                    <a:lstStyle/>
                    <a:p>
                      <a:pPr algn="just">
                        <a:lnSpc>
                          <a:spcPct val="120000"/>
                        </a:lnSpc>
                      </a:pPr>
                      <a:r>
                        <a:rPr lang="en-US" sz="1600" kern="1200" dirty="0">
                          <a:solidFill>
                            <a:schemeClr val="tx1"/>
                          </a:solidFill>
                          <a:effectLst/>
                          <a:latin typeface="+mn-lt"/>
                          <a:ea typeface="+mn-ea"/>
                          <a:cs typeface="+mn-cs"/>
                        </a:rPr>
                        <a:t>This study focuses on additional use cases and potential service requirements </a:t>
                      </a:r>
                      <a:r>
                        <a:rPr lang="en-US" sz="1600" kern="1200" baseline="0">
                          <a:solidFill>
                            <a:schemeClr val="tx1"/>
                          </a:solidFill>
                          <a:effectLst/>
                          <a:latin typeface="+mn-lt"/>
                          <a:ea typeface="+mn-ea"/>
                          <a:cs typeface="+mn-cs"/>
                        </a:rPr>
                        <a:t>to improve 5GS support of UAV operations and management including pre-flight/inflight path monitor &amp;optimization, the safety and security of UAV operations</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The uese cases and </a:t>
                      </a:r>
                      <a:r>
                        <a:rPr lang="en-US" sz="1600" kern="1200" baseline="0" dirty="0">
                          <a:solidFill>
                            <a:schemeClr val="tx1"/>
                          </a:solidFill>
                          <a:effectLst/>
                          <a:latin typeface="+mn-lt"/>
                          <a:ea typeface="+mn-ea"/>
                          <a:cs typeface="+mn-cs"/>
                        </a:rPr>
                        <a:t>potential requirements in the study includes:</a:t>
                      </a:r>
                    </a:p>
                    <a:p>
                      <a:pPr marL="285750" indent="-285750" algn="just">
                        <a:lnSpc>
                          <a:spcPct val="120000"/>
                        </a:lnSpc>
                        <a:buFont typeface="Wingdings" panose="05000000000000000000" charset="0"/>
                        <a:buChar char="Ø"/>
                      </a:pPr>
                      <a:r>
                        <a:rPr lang="en-US" sz="1600" b="1" kern="1200">
                          <a:solidFill>
                            <a:schemeClr val="tx1"/>
                          </a:solidFill>
                          <a:effectLst/>
                          <a:latin typeface="+mn-lt"/>
                          <a:ea typeface="+mn-ea"/>
                          <a:cs typeface="+mn-cs"/>
                        </a:rPr>
                        <a:t>Supporting UAV pre-flight preparation</a:t>
                      </a:r>
                      <a:r>
                        <a:rPr lang="en-US" sz="1600" b="1" kern="1200" dirty="0">
                          <a:solidFill>
                            <a:schemeClr val="tx1"/>
                          </a:solidFill>
                          <a:effectLst/>
                          <a:latin typeface="+mn-lt"/>
                          <a:ea typeface="+mn-ea"/>
                          <a:cs typeface="+mn-cs"/>
                        </a:rPr>
                        <a:t> and </a:t>
                      </a:r>
                      <a:r>
                        <a:rPr lang="en-US" sz="1600" b="1" dirty="0">
                          <a:effectLst/>
                          <a:sym typeface="+mn-ea"/>
                        </a:rPr>
                        <a:t>inflight operations</a:t>
                      </a:r>
                      <a:r>
                        <a:rPr lang="en-US" sz="1600" b="0" kern="1200" dirty="0">
                          <a:solidFill>
                            <a:schemeClr val="tx1"/>
                          </a:solidFill>
                          <a:effectLst/>
                          <a:latin typeface="+mn-lt"/>
                          <a:ea typeface="+mn-ea"/>
                          <a:cs typeface="+mn-cs"/>
                        </a:rPr>
                        <a:t> by providing a method to</a:t>
                      </a:r>
                      <a:r>
                        <a:rPr lang="en-US" sz="1600" b="0" kern="1200" baseline="0" dirty="0">
                          <a:solidFill>
                            <a:schemeClr val="tx1"/>
                          </a:solidFill>
                          <a:effectLst/>
                          <a:latin typeface="+mn-lt"/>
                          <a:ea typeface="+mn-ea"/>
                          <a:cs typeface="+mn-cs"/>
                        </a:rPr>
                        <a:t> monitor and predict network condition (e.g. bitrate, latency, reliability) for the UAV continuous geographic path.</a:t>
                      </a:r>
                      <a:endParaRPr lang="en-US" sz="1600"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UAV detection: </a:t>
                      </a:r>
                      <a:r>
                        <a:rPr lang="en-US" sz="1600" kern="1200" dirty="0">
                          <a:solidFill>
                            <a:schemeClr val="tx1"/>
                          </a:solidFill>
                          <a:effectLst/>
                          <a:latin typeface="+mn-lt"/>
                          <a:ea typeface="+mn-ea"/>
                          <a:cs typeface="+mn-cs"/>
                        </a:rPr>
                        <a:t>enable 5G system to detect that a UE is on board a UAV.</a:t>
                      </a:r>
                      <a:r>
                        <a:rPr lang="en-US" sz="1600" kern="1200" baseline="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a:solidFill>
                            <a:schemeClr val="tx1"/>
                          </a:solidFill>
                          <a:effectLst/>
                          <a:latin typeface="+mn-lt"/>
                          <a:ea typeface="+mn-ea"/>
                          <a:cs typeface="+mn-cs"/>
                        </a:rPr>
                        <a:t>Geofencing for Visual Line-of-Sight UAV missions</a:t>
                      </a:r>
                      <a:r>
                        <a:rPr lang="en-US" sz="1600" b="0" kern="1200" baseline="0" dirty="0">
                          <a:solidFill>
                            <a:schemeClr val="tx1"/>
                          </a:solidFill>
                          <a:effectLst/>
                          <a:latin typeface="+mn-lt"/>
                          <a:ea typeface="+mn-ea"/>
                          <a:cs typeface="+mn-cs"/>
                        </a:rPr>
                        <a:t> to enable the 5G system to be aware if VLoS constraints should be applied to UAV operations.</a:t>
                      </a:r>
                      <a:endParaRPr lang="en-US" sz="1600" b="1" kern="1200" dirty="0">
                        <a:solidFill>
                          <a:schemeClr val="tx1"/>
                        </a:solidFill>
                        <a:effectLst/>
                        <a:latin typeface="+mn-lt"/>
                        <a:ea typeface="+mn-ea"/>
                        <a:cs typeface="+mn-cs"/>
                      </a:endParaRPr>
                    </a:p>
                    <a:p>
                      <a:pPr marL="285750" indent="-285750" algn="just">
                        <a:lnSpc>
                          <a:spcPct val="120000"/>
                        </a:lnSpc>
                        <a:buFont typeface="Wingdings" panose="05000000000000000000" charset="0"/>
                        <a:buChar char="Ø"/>
                      </a:pPr>
                      <a:r>
                        <a:rPr lang="en-US" sz="1600" b="1" kern="1200">
                          <a:solidFill>
                            <a:schemeClr val="tx1"/>
                          </a:solidFill>
                          <a:effectLst/>
                          <a:latin typeface="+mn-lt"/>
                          <a:ea typeface="+mn-ea"/>
                          <a:cs typeface="+mn-cs"/>
                        </a:rPr>
                        <a:t>UAV flight route tracking at Rendezvous points</a:t>
                      </a:r>
                      <a:r>
                        <a:rPr lang="en-US" sz="1600" b="1" kern="1200" baseline="0" dirty="0">
                          <a:solidFill>
                            <a:schemeClr val="tx1"/>
                          </a:solidFill>
                          <a:effectLst/>
                          <a:latin typeface="+mn-lt"/>
                          <a:ea typeface="+mn-ea"/>
                          <a:cs typeface="+mn-cs"/>
                        </a:rPr>
                        <a:t> </a:t>
                      </a:r>
                      <a:r>
                        <a:rPr lang="en-US" sz="1600" b="0" kern="1200" baseline="0" dirty="0">
                          <a:solidFill>
                            <a:schemeClr val="tx1"/>
                          </a:solidFill>
                          <a:effectLst/>
                          <a:latin typeface="+mn-lt"/>
                          <a:ea typeface="+mn-ea"/>
                          <a:cs typeface="+mn-cs"/>
                        </a:rPr>
                        <a:t>to enable 5G system to track a UAV which doesn’t have subscription with network operator.   </a:t>
                      </a:r>
                    </a:p>
                    <a:p>
                      <a:pPr marL="285750" indent="-285750" algn="just">
                        <a:lnSpc>
                          <a:spcPct val="120000"/>
                        </a:lnSpc>
                        <a:buFont typeface="Wingdings" panose="05000000000000000000" charset="0"/>
                        <a:buChar char="Ø"/>
                      </a:pPr>
                      <a:r>
                        <a:rPr lang="en-US" sz="1600" b="1" kern="1200" dirty="0">
                          <a:solidFill>
                            <a:schemeClr val="tx1"/>
                          </a:solidFill>
                          <a:effectLst/>
                          <a:latin typeface="+mn-lt"/>
                          <a:ea typeface="+mn-ea"/>
                          <a:cs typeface="+mn-cs"/>
                        </a:rPr>
                        <a:t>Support for </a:t>
                      </a:r>
                      <a:r>
                        <a:rPr lang="en-US" sz="1600" b="1" kern="1200">
                          <a:solidFill>
                            <a:schemeClr val="tx1"/>
                          </a:solidFill>
                          <a:effectLst/>
                          <a:latin typeface="+mn-lt"/>
                          <a:ea typeface="+mn-ea"/>
                          <a:cs typeface="+mn-cs"/>
                        </a:rPr>
                        <a:t>network-assisted UAV DAA:</a:t>
                      </a:r>
                      <a:r>
                        <a:rPr lang="en-US" sz="1600" b="0" kern="1200" dirty="0">
                          <a:solidFill>
                            <a:schemeClr val="tx1"/>
                          </a:solidFill>
                          <a:effectLst/>
                          <a:latin typeface="+mn-lt"/>
                          <a:ea typeface="+mn-ea"/>
                          <a:cs typeface="+mn-cs"/>
                        </a:rPr>
                        <a:t> further enhancement for UAV flight safety w</a:t>
                      </a:r>
                      <a:r>
                        <a:rPr lang="en-US" sz="1600" b="0" kern="1200">
                          <a:solidFill>
                            <a:schemeClr val="tx1"/>
                          </a:solidFill>
                          <a:effectLst/>
                          <a:latin typeface="+mn-lt"/>
                          <a:ea typeface="+mn-ea"/>
                          <a:cs typeface="+mn-cs"/>
                        </a:rPr>
                        <a:t>ith the development of network capabilities, such as sensing</a:t>
                      </a:r>
                      <a:r>
                        <a:rPr lang="en-US" sz="1600" b="0" kern="1200" baseline="0" dirty="0">
                          <a:solidFill>
                            <a:schemeClr val="tx1"/>
                          </a:solidFill>
                          <a:effectLst/>
                          <a:latin typeface="+mn-lt"/>
                          <a:ea typeface="+mn-ea"/>
                          <a:cs typeface="+mn-cs"/>
                        </a:rPr>
                        <a:t>.</a:t>
                      </a:r>
                      <a:endParaRPr lang="en-US" sz="1600" b="1" kern="1200" dirty="0">
                        <a:solidFill>
                          <a:schemeClr val="tx1"/>
                        </a:solidFill>
                        <a:effectLst/>
                        <a:latin typeface="+mn-lt"/>
                        <a:ea typeface="+mn-ea"/>
                        <a:cs typeface="+mn-cs"/>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bl>
          </a:graphicData>
        </a:graphic>
      </p:graphicFrame>
      <p:sp>
        <p:nvSpPr>
          <p:cNvPr id="5" name="Rectangle 4"/>
          <p:cNvSpPr/>
          <p:nvPr/>
        </p:nvSpPr>
        <p:spPr>
          <a:xfrm>
            <a:off x="163830" y="227965"/>
            <a:ext cx="5281295" cy="618490"/>
          </a:xfrm>
          <a:prstGeom prst="rect">
            <a:avLst/>
          </a:prstGeom>
          <a:solidFill>
            <a:schemeClr val="accent4"/>
          </a:solidFill>
          <a:ln>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Verticals + NTN focused</a:t>
            </a:r>
          </a:p>
        </p:txBody>
      </p:sp>
      <p:pic>
        <p:nvPicPr>
          <p:cNvPr id="4" name="图片 1"/>
          <p:cNvPicPr>
            <a:picLocks noChangeAspect="1"/>
          </p:cNvPicPr>
          <p:nvPr/>
        </p:nvPicPr>
        <p:blipFill>
          <a:blip r:embed="rId5" cstate="print"/>
          <a:stretch>
            <a:fillRect/>
          </a:stretch>
        </p:blipFill>
        <p:spPr>
          <a:xfrm>
            <a:off x="8977630" y="1513840"/>
            <a:ext cx="2383155" cy="974725"/>
          </a:xfrm>
          <a:prstGeom prst="rect">
            <a:avLst/>
          </a:prstGeom>
          <a:noFill/>
          <a:ln>
            <a:noFill/>
          </a:ln>
        </p:spPr>
      </p:pic>
      <p:pic>
        <p:nvPicPr>
          <p:cNvPr id="2" name="图片 2"/>
          <p:cNvPicPr>
            <a:picLocks noChangeAspect="1"/>
          </p:cNvPicPr>
          <p:nvPr/>
        </p:nvPicPr>
        <p:blipFill>
          <a:blip r:embed="rId6" cstate="print"/>
          <a:stretch>
            <a:fillRect/>
          </a:stretch>
        </p:blipFill>
        <p:spPr>
          <a:xfrm>
            <a:off x="9159240" y="5219065"/>
            <a:ext cx="2314575" cy="1062990"/>
          </a:xfrm>
          <a:prstGeom prst="rect">
            <a:avLst/>
          </a:prstGeom>
          <a:noFill/>
          <a:ln>
            <a:noFill/>
          </a:ln>
        </p:spPr>
      </p:pic>
      <p:graphicFrame>
        <p:nvGraphicFramePr>
          <p:cNvPr id="3" name="对象 -2147482624"/>
          <p:cNvGraphicFramePr>
            <a:graphicFrameLocks noChangeAspect="1"/>
          </p:cNvGraphicFramePr>
          <p:nvPr/>
        </p:nvGraphicFramePr>
        <p:xfrm>
          <a:off x="9029700" y="2752090"/>
          <a:ext cx="2444115" cy="1004570"/>
        </p:xfrm>
        <a:graphic>
          <a:graphicData uri="http://schemas.openxmlformats.org/presentationml/2006/ole">
            <mc:AlternateContent xmlns:mc="http://schemas.openxmlformats.org/markup-compatibility/2006">
              <mc:Choice xmlns:v="urn:schemas-microsoft-com:vml" Requires="v">
                <p:oleObj spid="_x0000_s2057" r:id="rId7" imgW="6054725" imgH="3830320" progId="Visio.Drawing.15">
                  <p:embed/>
                </p:oleObj>
              </mc:Choice>
              <mc:Fallback>
                <p:oleObj r:id="rId7" imgW="6054725" imgH="3830320" progId="Visio.Drawing.15">
                  <p:embed/>
                  <p:pic>
                    <p:nvPicPr>
                      <p:cNvPr id="3" name="对象 -2147482624"/>
                      <p:cNvPicPr/>
                      <p:nvPr/>
                    </p:nvPicPr>
                    <p:blipFill>
                      <a:blip r:embed="rId8"/>
                      <a:srcRect l="4076" t="4942" r="3625" b="3902"/>
                      <a:stretch>
                        <a:fillRect/>
                      </a:stretch>
                    </p:blipFill>
                    <p:spPr>
                      <a:xfrm>
                        <a:off x="9029700" y="2752090"/>
                        <a:ext cx="2444115" cy="1004570"/>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9"/>
          <a:stretch>
            <a:fillRect/>
          </a:stretch>
        </p:blipFill>
        <p:spPr>
          <a:xfrm>
            <a:off x="9159240" y="4019550"/>
            <a:ext cx="2247265" cy="1035685"/>
          </a:xfrm>
          <a:prstGeom prst="rect">
            <a:avLst/>
          </a:prstGeom>
        </p:spPr>
      </p:pic>
      <p:sp>
        <p:nvSpPr>
          <p:cNvPr id="100" name="文本框 99"/>
          <p:cNvSpPr txBox="1"/>
          <p:nvPr/>
        </p:nvSpPr>
        <p:spPr>
          <a:xfrm>
            <a:off x="8977630" y="4958715"/>
            <a:ext cx="2657475"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flight route tracking at Rendezvous points</a:t>
            </a:r>
            <a:endParaRPr lang="en-US" altLang="en-US" sz="800" b="1">
              <a:latin typeface="Times New Roman" panose="02020603050405020304" charset="0"/>
              <a:ea typeface="等线" panose="02010600030101010101" charset="-122"/>
            </a:endParaRPr>
          </a:p>
        </p:txBody>
      </p:sp>
      <p:sp>
        <p:nvSpPr>
          <p:cNvPr id="8" name="文本框 7"/>
          <p:cNvSpPr txBox="1"/>
          <p:nvPr/>
        </p:nvSpPr>
        <p:spPr>
          <a:xfrm>
            <a:off x="8893810" y="6282055"/>
            <a:ext cx="2513330"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Network-assisted UAV DAA</a:t>
            </a:r>
          </a:p>
        </p:txBody>
      </p:sp>
      <p:sp>
        <p:nvSpPr>
          <p:cNvPr id="9" name="文本框 8"/>
          <p:cNvSpPr txBox="1"/>
          <p:nvPr/>
        </p:nvSpPr>
        <p:spPr>
          <a:xfrm>
            <a:off x="9029700" y="3723640"/>
            <a:ext cx="2331085"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inflight monitoring</a:t>
            </a:r>
          </a:p>
        </p:txBody>
      </p:sp>
      <p:sp>
        <p:nvSpPr>
          <p:cNvPr id="10" name="文本框 9"/>
          <p:cNvSpPr txBox="1"/>
          <p:nvPr/>
        </p:nvSpPr>
        <p:spPr>
          <a:xfrm>
            <a:off x="8977630" y="2488565"/>
            <a:ext cx="2429510" cy="213995"/>
          </a:xfrm>
          <a:prstGeom prst="rect">
            <a:avLst/>
          </a:prstGeom>
          <a:noFill/>
          <a:ln w="9525">
            <a:noFill/>
          </a:ln>
        </p:spPr>
        <p:txBody>
          <a:bodyPr wrap="square">
            <a:spAutoFit/>
          </a:bodyPr>
          <a:lstStyle/>
          <a:p>
            <a:pPr indent="0" algn="ctr"/>
            <a:r>
              <a:rPr lang="en-US" sz="800" b="1">
                <a:latin typeface="Times New Roman" panose="02020603050405020304" charset="0"/>
                <a:ea typeface="等线" panose="02010600030101010101" charset="-122"/>
              </a:rPr>
              <a:t>UAV pre-flight preparation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77482" y="867030"/>
          <a:ext cx="7763175" cy="2533139"/>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Upper layer traffic steering, switching and split over dual 3GPP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Francesco Pica</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Qualcomm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22.841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704339">
                <a:tc>
                  <a:txBody>
                    <a:bodyPr/>
                    <a:lstStyle/>
                    <a:p>
                      <a:r>
                        <a:rPr lang="nl-NL" sz="1600" b="1" dirty="0"/>
                        <a:t>Description  </a:t>
                      </a:r>
                    </a:p>
                  </a:txBody>
                  <a:tcPr/>
                </a:tc>
                <a:tc gridSpan="3">
                  <a:txBody>
                    <a:bodyPr/>
                    <a:lstStyle/>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2" name="TextBox 1">
            <a:extLst>
              <a:ext uri="{FF2B5EF4-FFF2-40B4-BE49-F238E27FC236}">
                <a16:creationId xmlns:a16="http://schemas.microsoft.com/office/drawing/2014/main" id="{2C7C80C5-F4D0-4B62-8A9A-3CC5869A4E2B}"/>
              </a:ext>
            </a:extLst>
          </p:cNvPr>
          <p:cNvSpPr txBox="1"/>
          <p:nvPr/>
        </p:nvSpPr>
        <p:spPr>
          <a:xfrm>
            <a:off x="8599075" y="3827947"/>
            <a:ext cx="325443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Example of Intra-PLMN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DualSteer</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 TN + TN RATs</a:t>
            </a:r>
          </a:p>
        </p:txBody>
      </p:sp>
      <p:sp>
        <p:nvSpPr>
          <p:cNvPr id="20" name="Rectangle 19">
            <a:extLst>
              <a:ext uri="{FF2B5EF4-FFF2-40B4-BE49-F238E27FC236}">
                <a16:creationId xmlns:a16="http://schemas.microsoft.com/office/drawing/2014/main" id="{C0AE75F5-4CDC-4920-A13D-069A87933E83}"/>
              </a:ext>
            </a:extLst>
          </p:cNvPr>
          <p:cNvSpPr/>
          <p:nvPr/>
        </p:nvSpPr>
        <p:spPr>
          <a:xfrm>
            <a:off x="177482" y="123457"/>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Enhancements</a:t>
            </a:r>
          </a:p>
        </p:txBody>
      </p:sp>
      <p:sp>
        <p:nvSpPr>
          <p:cNvPr id="4" name="TextBox 3">
            <a:extLst>
              <a:ext uri="{FF2B5EF4-FFF2-40B4-BE49-F238E27FC236}">
                <a16:creationId xmlns:a16="http://schemas.microsoft.com/office/drawing/2014/main" id="{77457898-454D-FDAD-8FE2-C538538479B3}"/>
              </a:ext>
            </a:extLst>
          </p:cNvPr>
          <p:cNvSpPr txBox="1"/>
          <p:nvPr/>
        </p:nvSpPr>
        <p:spPr>
          <a:xfrm>
            <a:off x="8138160" y="6085665"/>
            <a:ext cx="3573114"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Inter-PLMN/NPN Example – TN + NTN RATs</a:t>
            </a:r>
          </a:p>
        </p:txBody>
      </p:sp>
      <p:pic>
        <p:nvPicPr>
          <p:cNvPr id="6" name="Picture 5">
            <a:extLst>
              <a:ext uri="{FF2B5EF4-FFF2-40B4-BE49-F238E27FC236}">
                <a16:creationId xmlns:a16="http://schemas.microsoft.com/office/drawing/2014/main" id="{2F728216-99F7-1911-E58F-C840AF13E3E1}"/>
              </a:ext>
            </a:extLst>
          </p:cNvPr>
          <p:cNvPicPr>
            <a:picLocks noChangeAspect="1"/>
          </p:cNvPicPr>
          <p:nvPr/>
        </p:nvPicPr>
        <p:blipFill>
          <a:blip r:embed="rId2"/>
          <a:stretch>
            <a:fillRect/>
          </a:stretch>
        </p:blipFill>
        <p:spPr>
          <a:xfrm>
            <a:off x="8943802" y="1847228"/>
            <a:ext cx="2564983" cy="1964960"/>
          </a:xfrm>
          <a:prstGeom prst="rect">
            <a:avLst/>
          </a:prstGeom>
        </p:spPr>
      </p:pic>
      <p:pic>
        <p:nvPicPr>
          <p:cNvPr id="9" name="Picture 8">
            <a:extLst>
              <a:ext uri="{FF2B5EF4-FFF2-40B4-BE49-F238E27FC236}">
                <a16:creationId xmlns:a16="http://schemas.microsoft.com/office/drawing/2014/main" id="{5AC4EE94-1A49-D013-6A2A-314BCE567F74}"/>
              </a:ext>
            </a:extLst>
          </p:cNvPr>
          <p:cNvPicPr>
            <a:picLocks noChangeAspect="1"/>
          </p:cNvPicPr>
          <p:nvPr/>
        </p:nvPicPr>
        <p:blipFill>
          <a:blip r:embed="rId3"/>
          <a:stretch>
            <a:fillRect/>
          </a:stretch>
        </p:blipFill>
        <p:spPr>
          <a:xfrm>
            <a:off x="8778334" y="4104946"/>
            <a:ext cx="2895917" cy="1980719"/>
          </a:xfrm>
          <a:prstGeom prst="rect">
            <a:avLst/>
          </a:prstGeom>
        </p:spPr>
      </p:pic>
      <p:sp>
        <p:nvSpPr>
          <p:cNvPr id="10" name="TextBox 9">
            <a:extLst>
              <a:ext uri="{FF2B5EF4-FFF2-40B4-BE49-F238E27FC236}">
                <a16:creationId xmlns:a16="http://schemas.microsoft.com/office/drawing/2014/main" id="{0A988A13-30D3-C9B3-9767-CADEBF31FD79}"/>
              </a:ext>
            </a:extLst>
          </p:cNvPr>
          <p:cNvSpPr txBox="1"/>
          <p:nvPr/>
        </p:nvSpPr>
        <p:spPr>
          <a:xfrm>
            <a:off x="274320" y="3230880"/>
            <a:ext cx="7559040" cy="3539430"/>
          </a:xfrm>
          <a:prstGeom prst="rect">
            <a:avLst/>
          </a:prstGeom>
          <a:noFill/>
        </p:spPr>
        <p:txBody>
          <a:bodyPr wrap="square" rtlCol="0">
            <a:spAutoFit/>
          </a:bodyPr>
          <a:lstStyle/>
          <a:p>
            <a:r>
              <a:rPr lang="en-GB" sz="1600" dirty="0">
                <a:effectLst/>
                <a:ea typeface="Calibri" panose="020F0502020204030204" pitchFamily="34" charset="0"/>
              </a:rPr>
              <a:t>The study TR captures a set of use cases and potential service requirements related to 5G system support of </a:t>
            </a:r>
            <a:r>
              <a:rPr lang="en-GB" sz="1600" b="1" dirty="0">
                <a:effectLst/>
                <a:ea typeface="Calibri" panose="020F0502020204030204" pitchFamily="34" charset="0"/>
              </a:rPr>
              <a:t>traffic steering, splitting and switching of UE’s user data (pertaining to the same data session), across two 3GPP access networks</a:t>
            </a:r>
            <a:r>
              <a:rPr lang="en-GB" sz="1600" dirty="0">
                <a:effectLst/>
                <a:ea typeface="Calibri" panose="020F0502020204030204" pitchFamily="34" charset="0"/>
              </a:rPr>
              <a:t>. Different scenarios are covered: </a:t>
            </a:r>
            <a:r>
              <a:rPr lang="en-GB" sz="1600" b="1" dirty="0">
                <a:effectLst/>
                <a:ea typeface="Calibri" panose="020F0502020204030204" pitchFamily="34" charset="0"/>
              </a:rPr>
              <a:t>same PLMN, two PLMNs, or between a PLMN and an NPN</a:t>
            </a:r>
            <a:r>
              <a:rPr lang="en-GB" sz="1600" dirty="0">
                <a:effectLst/>
                <a:ea typeface="Calibri" panose="020F0502020204030204" pitchFamily="34" charset="0"/>
              </a:rPr>
              <a:t>, solely considering one </a:t>
            </a:r>
            <a:r>
              <a:rPr lang="en-GB" sz="1600" b="1" dirty="0">
                <a:effectLst/>
                <a:ea typeface="Calibri" panose="020F0502020204030204" pitchFamily="34" charset="0"/>
              </a:rPr>
              <a:t>single PLMN subscription</a:t>
            </a:r>
            <a:r>
              <a:rPr lang="en-GB" sz="1600" dirty="0">
                <a:effectLst/>
                <a:ea typeface="Times New Roman" panose="02020603050405020304" pitchFamily="18" charset="0"/>
              </a:rPr>
              <a:t>.</a:t>
            </a:r>
            <a:r>
              <a:rPr lang="en-GB" sz="1600" dirty="0">
                <a:effectLst/>
                <a:ea typeface="Calibri" panose="020F0502020204030204" pitchFamily="34" charset="0"/>
              </a:rPr>
              <a:t> </a:t>
            </a:r>
          </a:p>
          <a:p>
            <a:r>
              <a:rPr lang="en-GB" sz="1600" dirty="0">
                <a:effectLst/>
                <a:ea typeface="Calibri" panose="020F0502020204030204" pitchFamily="34" charset="0"/>
              </a:rPr>
              <a:t>Various combinations of 3GPP access networks are covered, using same or different RAT, including terrestrial NR plus NR or NR plus E-UTRA, a mix of terrestrial plus satellite NR, as well as dual NR satellite access (e.g. using same or different NTN orbits).</a:t>
            </a:r>
          </a:p>
          <a:p>
            <a:r>
              <a:rPr lang="en-GB" sz="1600" dirty="0">
                <a:effectLst/>
                <a:ea typeface="Calibri" panose="020F0502020204030204" pitchFamily="34" charset="0"/>
              </a:rPr>
              <a:t>Traffic configuration policies, assumed to be under HPLMN control, can consider different criteria, rules or conditions/restrictions, e.g., based on subscription, application/traffic type, service QoS, location and/or time, network conditions.</a:t>
            </a:r>
          </a:p>
          <a:p>
            <a:endParaRPr lang="en-GB" sz="1600" dirty="0">
              <a:ea typeface="Times New Roman" panose="02020603050405020304" pitchFamily="18" charset="0"/>
            </a:endParaRPr>
          </a:p>
          <a:p>
            <a:r>
              <a:rPr lang="en-GB" sz="1600" dirty="0">
                <a:effectLst/>
                <a:ea typeface="Times New Roman" panose="02020603050405020304" pitchFamily="18" charset="0"/>
              </a:rPr>
              <a:t>Requirements </a:t>
            </a:r>
            <a:r>
              <a:rPr lang="en-US" sz="1600" dirty="0">
                <a:effectLst/>
                <a:ea typeface="Times New Roman" panose="02020603050405020304" pitchFamily="18" charset="0"/>
              </a:rPr>
              <a:t>do not foresee RAN impacts.</a:t>
            </a:r>
          </a:p>
          <a:p>
            <a:endParaRPr lang="en-US" sz="1600" dirty="0"/>
          </a:p>
        </p:txBody>
      </p:sp>
    </p:spTree>
    <p:extLst>
      <p:ext uri="{BB962C8B-B14F-4D97-AF65-F5344CB8AC3E}">
        <p14:creationId xmlns:p14="http://schemas.microsoft.com/office/powerpoint/2010/main" val="2498348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nvPr>
        </p:nvGraphicFramePr>
        <p:xfrm>
          <a:off x="118746" y="852171"/>
          <a:ext cx="7904378" cy="6318214"/>
        </p:xfrm>
        <a:graphic>
          <a:graphicData uri="http://schemas.openxmlformats.org/drawingml/2006/table">
            <a:tbl>
              <a:tblPr bandRow="1">
                <a:tableStyleId>{2D5ABB26-0587-4C30-8999-92F81FD0307C}</a:tableStyleId>
              </a:tblPr>
              <a:tblGrid>
                <a:gridCol w="1307291">
                  <a:extLst>
                    <a:ext uri="{9D8B030D-6E8A-4147-A177-3AD203B41FA5}">
                      <a16:colId xmlns:a16="http://schemas.microsoft.com/office/drawing/2014/main" val="20000"/>
                    </a:ext>
                  </a:extLst>
                </a:gridCol>
                <a:gridCol w="2225459">
                  <a:extLst>
                    <a:ext uri="{9D8B030D-6E8A-4147-A177-3AD203B41FA5}">
                      <a16:colId xmlns:a16="http://schemas.microsoft.com/office/drawing/2014/main" val="20001"/>
                    </a:ext>
                  </a:extLst>
                </a:gridCol>
                <a:gridCol w="956814">
                  <a:extLst>
                    <a:ext uri="{9D8B030D-6E8A-4147-A177-3AD203B41FA5}">
                      <a16:colId xmlns:a16="http://schemas.microsoft.com/office/drawing/2014/main" val="20002"/>
                    </a:ext>
                  </a:extLst>
                </a:gridCol>
                <a:gridCol w="3414814">
                  <a:extLst>
                    <a:ext uri="{9D8B030D-6E8A-4147-A177-3AD203B41FA5}">
                      <a16:colId xmlns:a16="http://schemas.microsoft.com/office/drawing/2014/main" val="20003"/>
                    </a:ext>
                  </a:extLst>
                </a:gridCol>
              </a:tblGrid>
              <a:tr h="558342">
                <a:tc gridSpan="4">
                  <a:txBody>
                    <a:bodyPr/>
                    <a:lstStyle/>
                    <a:p>
                      <a:pPr marL="0" indent="0">
                        <a:buNone/>
                      </a:pPr>
                      <a:r>
                        <a:rPr lang="en-US" sz="3600" b="1" dirty="0">
                          <a:solidFill>
                            <a:srgbClr val="FF0000"/>
                          </a:solidFill>
                        </a:rPr>
                        <a:t>Energy Efficiency as service criteria</a:t>
                      </a:r>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671953">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X</a:t>
                      </a:r>
                      <a:r>
                        <a:rPr lang="en-US" altLang="zh-CN" sz="1800" kern="1200" dirty="0">
                          <a:solidFill>
                            <a:schemeClr val="tx1"/>
                          </a:solidFill>
                          <a:effectLst/>
                          <a:latin typeface="+mn-lt"/>
                          <a:ea typeface="+mn-ea"/>
                          <a:cs typeface="+mn-cs"/>
                        </a:rPr>
                        <a:t>iaonan Shi</a:t>
                      </a:r>
                      <a:endParaRPr lang="en-US" alt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800" u="none" kern="1200" dirty="0">
                          <a:solidFill>
                            <a:schemeClr val="tx1"/>
                          </a:solidFill>
                          <a:effectLst/>
                          <a:latin typeface="+mn-lt"/>
                          <a:ea typeface="+mn-ea"/>
                          <a:cs typeface="+mn-cs"/>
                        </a:rPr>
                        <a:t>SP-230235</a:t>
                      </a: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a:t>
                      </a:r>
                      <a:r>
                        <a:rPr lang="en-US" altLang="nl-NL" sz="1800" dirty="0"/>
                        <a:t> </a:t>
                      </a:r>
                      <a:r>
                        <a:rPr lang="nl-NL" sz="1800" dirty="0"/>
                        <a:t>22</a:t>
                      </a:r>
                      <a:r>
                        <a:rPr lang="en-US" altLang="nl-NL" sz="1800" dirty="0"/>
                        <a:t>.</a:t>
                      </a:r>
                      <a:r>
                        <a:rPr lang="nl-NL" sz="1800" dirty="0"/>
                        <a:t>882</a:t>
                      </a:r>
                    </a:p>
                  </a:txBody>
                  <a:tcPr/>
                </a:tc>
                <a:extLst>
                  <a:ext uri="{0D108BD9-81ED-4DB2-BD59-A6C34878D82A}">
                    <a16:rowId xmlns:a16="http://schemas.microsoft.com/office/drawing/2014/main" val="10001"/>
                  </a:ext>
                </a:extLst>
              </a:tr>
              <a:tr h="2844883">
                <a:tc>
                  <a:txBody>
                    <a:bodyPr/>
                    <a:lstStyle/>
                    <a:p>
                      <a:pPr algn="l">
                        <a:buClrTx/>
                        <a:buSzTx/>
                        <a:buFontTx/>
                      </a:pPr>
                      <a:r>
                        <a:rPr lang="nl-NL" sz="1600" b="1" dirty="0"/>
                        <a:t>Description </a:t>
                      </a:r>
                    </a:p>
                  </a:txBody>
                  <a:tcPr/>
                </a:tc>
                <a:tc gridSpan="3">
                  <a:txBody>
                    <a:bodyPr/>
                    <a:lstStyle/>
                    <a:p>
                      <a:pPr marL="0" indent="0" algn="l">
                        <a:buClrTx/>
                        <a:buSzTx/>
                        <a:buFontTx/>
                        <a:buNone/>
                      </a:pPr>
                      <a:r>
                        <a:rPr lang="en-US" sz="1600" dirty="0">
                          <a:solidFill>
                            <a:schemeClr val="dk1"/>
                          </a:solidFill>
                          <a:sym typeface="+mn-ea"/>
                        </a:rPr>
                        <a:t>There are number of existing studies related to Energy Efficiency in 3GPP as well as other standard groups. Apart from enhancing network capability on satisfying user experience while achieving energy efficiency from network aspect, it is worth considering how to deliver services with energy efficiency as service criteria, associated with applications’ preferences, and how to support the policy of handling energy as part of a subscription. </a:t>
                      </a:r>
                    </a:p>
                    <a:p>
                      <a:pPr marL="0" indent="0" algn="l">
                        <a:buClrTx/>
                        <a:buSzTx/>
                        <a:buFontTx/>
                        <a:buNone/>
                      </a:pPr>
                      <a:r>
                        <a:rPr lang="en-US" sz="1600" dirty="0">
                          <a:solidFill>
                            <a:schemeClr val="dk1"/>
                          </a:solidFill>
                          <a:sym typeface="+mn-ea"/>
                        </a:rPr>
                        <a:t>This work item aims at specifying 5G service requirements to support energy efficiency as service criteria. SA1 Use cases and requirements:  </a:t>
                      </a:r>
                    </a:p>
                    <a:p>
                      <a:pPr marL="0" indent="0" algn="l">
                        <a:buClrTx/>
                        <a:buSzTx/>
                        <a:buFontTx/>
                        <a:buNone/>
                      </a:pPr>
                      <a:r>
                        <a:rPr lang="en-US" sz="1600" dirty="0">
                          <a:solidFill>
                            <a:schemeClr val="dk1"/>
                          </a:solidFill>
                          <a:sym typeface="+mn-ea"/>
                        </a:rPr>
                        <a:t>• Define and support Energy Utilization as Service Criteria to user and application services.</a:t>
                      </a:r>
                    </a:p>
                    <a:p>
                      <a:pPr marL="0" indent="0" algn="l">
                        <a:buClrTx/>
                        <a:buSzTx/>
                        <a:buFontTx/>
                        <a:buNone/>
                      </a:pPr>
                      <a:r>
                        <a:rPr lang="en-US" sz="1600" dirty="0">
                          <a:solidFill>
                            <a:schemeClr val="dk1"/>
                          </a:solidFill>
                          <a:sym typeface="+mn-ea"/>
                        </a:rPr>
                        <a:t>• Support different energy states of network elements and network functions for energy efficiency.</a:t>
                      </a:r>
                    </a:p>
                    <a:p>
                      <a:pPr marL="0" indent="0" algn="l">
                        <a:buClrTx/>
                        <a:buSzTx/>
                        <a:buFontTx/>
                        <a:buNone/>
                      </a:pPr>
                      <a:r>
                        <a:rPr lang="en-US" sz="1600" dirty="0">
                          <a:solidFill>
                            <a:schemeClr val="dk1"/>
                          </a:solidFill>
                          <a:sym typeface="+mn-ea"/>
                        </a:rPr>
                        <a:t>• Enhancement on monitoring and measurement related to energy efficiency.</a:t>
                      </a:r>
                    </a:p>
                    <a:p>
                      <a:pPr marL="0" indent="0" algn="l">
                        <a:buClrTx/>
                        <a:buSzTx/>
                        <a:buFontTx/>
                        <a:buNone/>
                      </a:pPr>
                      <a:r>
                        <a:rPr lang="en-US" sz="1600" dirty="0">
                          <a:solidFill>
                            <a:schemeClr val="dk1"/>
                          </a:solidFill>
                          <a:sym typeface="+mn-ea"/>
                        </a:rPr>
                        <a:t>• Information exposure related to energy usage.</a:t>
                      </a:r>
                    </a:p>
                    <a:p>
                      <a:pPr marL="0" indent="0" algn="l">
                        <a:buClrTx/>
                        <a:buSzTx/>
                        <a:buFontTx/>
                        <a:buNone/>
                      </a:pPr>
                      <a:r>
                        <a:rPr lang="en-US" sz="1600" dirty="0">
                          <a:solidFill>
                            <a:schemeClr val="dk1"/>
                          </a:solidFill>
                          <a:sym typeface="+mn-ea"/>
                        </a:rPr>
                        <a:t>• Other aspects include security, charging and privacy.</a:t>
                      </a: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257141">
                <a:tc>
                  <a:txBody>
                    <a:bodyPr/>
                    <a:lstStyle/>
                    <a:p>
                      <a:pPr algn="l">
                        <a:buClrTx/>
                        <a:buSzTx/>
                        <a:buFontTx/>
                        <a:buNone/>
                      </a:pPr>
                      <a:endParaRPr lang="en-US" altLang="nl-NL" sz="1600" b="1" kern="1200" dirty="0">
                        <a:solidFill>
                          <a:schemeClr val="tx1"/>
                        </a:solidFill>
                        <a:latin typeface="+mn-lt"/>
                        <a:ea typeface="+mn-ea"/>
                        <a:cs typeface="+mn-cs"/>
                      </a:endParaRPr>
                    </a:p>
                    <a:p>
                      <a:pPr algn="l">
                        <a:buClrTx/>
                        <a:buSzTx/>
                        <a:buFontTx/>
                        <a:buNone/>
                      </a:pPr>
                      <a:endParaRPr lang="nl-NL" sz="1600" b="1" kern="1200" dirty="0">
                        <a:solidFill>
                          <a:schemeClr val="tx1"/>
                        </a:solidFill>
                        <a:latin typeface="+mn-lt"/>
                        <a:ea typeface="+mn-ea"/>
                        <a:cs typeface="+mn-cs"/>
                      </a:endParaRPr>
                    </a:p>
                    <a:p>
                      <a:pPr algn="l">
                        <a:buClrTx/>
                        <a:buSzTx/>
                        <a:buFontTx/>
                        <a:buNone/>
                      </a:pPr>
                      <a:endParaRPr lang="nl-NL" altLang="en-US" sz="1600" b="1" dirty="0"/>
                    </a:p>
                  </a:txBody>
                  <a:tcPr/>
                </a:tc>
                <a:tc gridSpan="3">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31" name="Rectangle 30"/>
          <p:cNvSpPr/>
          <p:nvPr/>
        </p:nvSpPr>
        <p:spPr>
          <a:xfrm>
            <a:off x="181935" y="171584"/>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
        <p:nvSpPr>
          <p:cNvPr id="4"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7971" y="2201197"/>
            <a:ext cx="3959267" cy="70607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8204028" y="3026528"/>
            <a:ext cx="36471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0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Monitoring of Energy Events by the 5G networ</a:t>
            </a:r>
            <a:r>
              <a:rPr lang="en-US" altLang="ko-KR" sz="1000" b="1" dirty="0">
                <a:latin typeface="Arial" panose="020B0604020202020204" pitchFamily="34" charset="0"/>
                <a:ea typeface="等线" panose="02010600030101010101" pitchFamily="2" charset="-122"/>
                <a:cs typeface="Arial" panose="020B0604020202020204" pitchFamily="34" charset="0"/>
              </a:rPr>
              <a:t>k</a:t>
            </a:r>
            <a:r>
              <a:rPr kumimoji="0" lang="en-US" altLang="ko-KR" sz="10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 for an AS</a:t>
            </a:r>
            <a:endParaRPr kumimoji="0" lang="en-US" altLang="ko-KR" sz="1800" b="0" i="0" u="none" strike="noStrike" cap="none" normalizeH="0" baseline="0" dirty="0">
              <a:ln>
                <a:noFill/>
              </a:ln>
              <a:solidFill>
                <a:schemeClr val="tx1"/>
              </a:solidFill>
              <a:effectLst/>
              <a:latin typeface="Arial" panose="020B0604020202020204" pitchFamily="34" charset="0"/>
            </a:endParaRPr>
          </a:p>
        </p:txBody>
      </p:sp>
      <p:pic>
        <p:nvPicPr>
          <p:cNvPr id="35" name="图片 3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10484" y="3410196"/>
            <a:ext cx="3596754" cy="1633217"/>
          </a:xfrm>
          <a:prstGeom prst="rect">
            <a:avLst/>
          </a:prstGeom>
          <a:noFill/>
        </p:spPr>
      </p:pic>
      <p:sp>
        <p:nvSpPr>
          <p:cNvPr id="9" name="矩形 8"/>
          <p:cNvSpPr/>
          <p:nvPr/>
        </p:nvSpPr>
        <p:spPr>
          <a:xfrm>
            <a:off x="8023124" y="4934639"/>
            <a:ext cx="407515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GB" altLang="zh-CN" sz="1000" b="1" dirty="0">
                <a:latin typeface="Arial" panose="020B0604020202020204" pitchFamily="34" charset="0"/>
                <a:ea typeface="等线" panose="02010600030101010101" pitchFamily="2" charset="-122"/>
                <a:cs typeface="Arial" panose="020B0604020202020204" pitchFamily="34" charset="0"/>
              </a:rPr>
              <a:t>Supporting service-level energy efficiency analysis for verticals</a:t>
            </a:r>
            <a:endParaRPr lang="zh-CN" altLang="en-US" sz="1000" b="1" dirty="0">
              <a:latin typeface="Arial" panose="020B0604020202020204" pitchFamily="34" charset="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1479105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41032" y="829703"/>
          <a:ext cx="7999504" cy="5760720"/>
        </p:xfrm>
        <a:graphic>
          <a:graphicData uri="http://schemas.openxmlformats.org/drawingml/2006/table">
            <a:tbl>
              <a:tblPr bandRow="1">
                <a:tableStyleId>{2D5ABB26-0587-4C30-8999-92F81FD0307C}</a:tableStyleId>
              </a:tblPr>
              <a:tblGrid>
                <a:gridCol w="1323043">
                  <a:extLst>
                    <a:ext uri="{9D8B030D-6E8A-4147-A177-3AD203B41FA5}">
                      <a16:colId xmlns:a16="http://schemas.microsoft.com/office/drawing/2014/main" val="201738029"/>
                    </a:ext>
                  </a:extLst>
                </a:gridCol>
                <a:gridCol w="2252557">
                  <a:extLst>
                    <a:ext uri="{9D8B030D-6E8A-4147-A177-3AD203B41FA5}">
                      <a16:colId xmlns:a16="http://schemas.microsoft.com/office/drawing/2014/main" val="2338416132"/>
                    </a:ext>
                  </a:extLst>
                </a:gridCol>
                <a:gridCol w="968093">
                  <a:extLst>
                    <a:ext uri="{9D8B030D-6E8A-4147-A177-3AD203B41FA5}">
                      <a16:colId xmlns:a16="http://schemas.microsoft.com/office/drawing/2014/main" val="2639471719"/>
                    </a:ext>
                  </a:extLst>
                </a:gridCol>
                <a:gridCol w="3455811">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Network of Service Robots with Ambient Intelligence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Ki-Dong Lee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LG Electronics</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22.916</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r>
                        <a:rPr lang="en-US" sz="1800" kern="1200" dirty="0">
                          <a:solidFill>
                            <a:schemeClr val="tx1"/>
                          </a:solidFill>
                          <a:effectLst/>
                          <a:latin typeface="+mn-lt"/>
                          <a:ea typeface="+mn-ea"/>
                          <a:cs typeface="+mn-cs"/>
                        </a:rPr>
                        <a:t>The present document describes use cases and aspects related to efficient communications service and cooperative operation for a group of service robots including: </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exposure of information between application layer and communications layer,</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support of on-demand high priority communications,</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KPIs for large-scale group operation scenarios,</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support of scalable and efficient use of communication resources,</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requirements related to media applications specific for service robots, and</a:t>
                      </a:r>
                    </a:p>
                    <a:p>
                      <a:pPr marL="285750" indent="-285750">
                        <a:buFont typeface="Arial" panose="020B0604020202020204" pitchFamily="34" charset="0"/>
                        <a:buChar char="•"/>
                      </a:pPr>
                      <a:r>
                        <a:rPr lang="en-US" sz="1800" kern="1200" dirty="0">
                          <a:solidFill>
                            <a:schemeClr val="tx1"/>
                          </a:solidFill>
                          <a:effectLst/>
                          <a:latin typeface="+mn-lt"/>
                          <a:ea typeface="+mn-ea"/>
                          <a:cs typeface="+mn-cs"/>
                        </a:rPr>
                        <a:t>aspects related to security, privacy and charging</a:t>
                      </a:r>
                    </a:p>
                    <a:p>
                      <a:r>
                        <a:rPr lang="en-US" sz="1800" kern="1200" dirty="0">
                          <a:solidFill>
                            <a:schemeClr val="tx1"/>
                          </a:solidFill>
                          <a:effectLst/>
                          <a:latin typeface="+mn-lt"/>
                          <a:ea typeface="+mn-ea"/>
                          <a:cs typeface="+mn-cs"/>
                        </a:rPr>
                        <a:t>that are relevant to support stable operation of service robots. This document also describes the existing service requirements and potential correlation with other studies</a:t>
                      </a:r>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8" name="Rectangle 7"/>
          <p:cNvSpPr/>
          <p:nvPr/>
        </p:nvSpPr>
        <p:spPr>
          <a:xfrm>
            <a:off x="163830" y="227965"/>
            <a:ext cx="5281295" cy="618490"/>
          </a:xfrm>
          <a:prstGeom prst="rect">
            <a:avLst/>
          </a:prstGeom>
          <a:solidFill>
            <a:schemeClr val="accent4"/>
          </a:solidFill>
          <a:ln>
            <a:solidFill>
              <a:schemeClr val="accent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Verticals + NTN focused</a:t>
            </a:r>
          </a:p>
        </p:txBody>
      </p:sp>
      <p:pic>
        <p:nvPicPr>
          <p:cNvPr id="9" name="Picture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23046" y="1688044"/>
            <a:ext cx="3354789" cy="1428953"/>
          </a:xfrm>
          <a:prstGeom prst="rect">
            <a:avLst/>
          </a:prstGeom>
          <a:noFill/>
        </p:spPr>
      </p:pic>
      <p:pic>
        <p:nvPicPr>
          <p:cNvPr id="13" name="Image 9"/>
          <p:cNvPicPr/>
          <p:nvPr/>
        </p:nvPicPr>
        <p:blipFill>
          <a:blip r:embed="rId3" cstate="print">
            <a:extLst>
              <a:ext uri="{28A0092B-C50C-407E-A947-70E740481C1C}">
                <a14:useLocalDpi xmlns:a14="http://schemas.microsoft.com/office/drawing/2010/main"/>
              </a:ext>
            </a:extLst>
          </a:blip>
          <a:stretch>
            <a:fillRect/>
          </a:stretch>
        </p:blipFill>
        <p:spPr>
          <a:xfrm>
            <a:off x="8423046" y="5292129"/>
            <a:ext cx="2532833" cy="1488279"/>
          </a:xfrm>
          <a:prstGeom prst="rect">
            <a:avLst/>
          </a:prstGeom>
        </p:spPr>
      </p:pic>
      <p:pic>
        <p:nvPicPr>
          <p:cNvPr id="14" name="图片 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58889" y="4685509"/>
            <a:ext cx="2618946" cy="714477"/>
          </a:xfrm>
          <a:prstGeom prst="rect">
            <a:avLst/>
          </a:prstGeom>
          <a:noFill/>
        </p:spPr>
      </p:pic>
      <p:pic>
        <p:nvPicPr>
          <p:cNvPr id="15" name="图片 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82471" y="3280916"/>
            <a:ext cx="3090973" cy="1269507"/>
          </a:xfrm>
          <a:prstGeom prst="rect">
            <a:avLst/>
          </a:prstGeom>
          <a:noFill/>
        </p:spPr>
      </p:pic>
    </p:spTree>
    <p:extLst>
      <p:ext uri="{BB962C8B-B14F-4D97-AF65-F5344CB8AC3E}">
        <p14:creationId xmlns:p14="http://schemas.microsoft.com/office/powerpoint/2010/main" val="1138539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03730" y="1021080"/>
          <a:ext cx="11393726" cy="4053840"/>
        </p:xfrm>
        <a:graphic>
          <a:graphicData uri="http://schemas.openxmlformats.org/drawingml/2006/table">
            <a:tbl>
              <a:tblPr bandRow="1">
                <a:tableStyleId>{2D5ABB26-0587-4C30-8999-92F81FD0307C}</a:tableStyleId>
              </a:tblPr>
              <a:tblGrid>
                <a:gridCol w="1548867">
                  <a:extLst>
                    <a:ext uri="{9D8B030D-6E8A-4147-A177-3AD203B41FA5}">
                      <a16:colId xmlns:a16="http://schemas.microsoft.com/office/drawing/2014/main" val="201738029"/>
                    </a:ext>
                  </a:extLst>
                </a:gridCol>
                <a:gridCol w="2637033">
                  <a:extLst>
                    <a:ext uri="{9D8B030D-6E8A-4147-A177-3AD203B41FA5}">
                      <a16:colId xmlns:a16="http://schemas.microsoft.com/office/drawing/2014/main" val="2338416132"/>
                    </a:ext>
                  </a:extLst>
                </a:gridCol>
                <a:gridCol w="1133332">
                  <a:extLst>
                    <a:ext uri="{9D8B030D-6E8A-4147-A177-3AD203B41FA5}">
                      <a16:colId xmlns:a16="http://schemas.microsoft.com/office/drawing/2014/main" val="2639471719"/>
                    </a:ext>
                  </a:extLst>
                </a:gridCol>
                <a:gridCol w="6074494">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Interconnect</a:t>
                      </a:r>
                      <a:r>
                        <a:rPr lang="en-US" sz="3600" b="1" baseline="0" dirty="0">
                          <a:solidFill>
                            <a:srgbClr val="FF0000"/>
                          </a:solidFill>
                        </a:rPr>
                        <a:t> of SNPN</a:t>
                      </a:r>
                      <a:endParaRPr lang="en-US" sz="3600" b="1" dirty="0">
                        <a:solidFill>
                          <a:srgbClr val="FF0000"/>
                        </a:solidFill>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Bérisot</a:t>
                      </a:r>
                      <a:r>
                        <a:rPr lang="sv-SE" sz="1800" kern="1200" baseline="0" dirty="0">
                          <a:solidFill>
                            <a:schemeClr val="tx1"/>
                          </a:solidFill>
                          <a:effectLst/>
                          <a:latin typeface="+mn-lt"/>
                          <a:ea typeface="+mn-ea"/>
                          <a:cs typeface="+mn-cs"/>
                        </a:rPr>
                        <a:t> </a:t>
                      </a:r>
                      <a:r>
                        <a:rPr lang="sv-SE" sz="1800" kern="1200" dirty="0">
                          <a:solidFill>
                            <a:schemeClr val="tx1"/>
                          </a:solidFill>
                          <a:effectLst/>
                          <a:latin typeface="+mn-lt"/>
                          <a:ea typeface="+mn-ea"/>
                          <a:cs typeface="+mn-cs"/>
                        </a:rPr>
                        <a:t>(Novamint)</a:t>
                      </a:r>
                      <a:r>
                        <a:rPr lang="sv-SE" sz="1800" kern="1200" baseline="0" dirty="0">
                          <a:solidFill>
                            <a:schemeClr val="tx1"/>
                          </a:solidFill>
                          <a:effectLst/>
                          <a:latin typeface="+mn-lt"/>
                          <a:ea typeface="+mn-ea"/>
                          <a:cs typeface="+mn-cs"/>
                        </a:rPr>
                        <a: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22.848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pPr algn="just"/>
                      <a:r>
                        <a:rPr lang="en-US" sz="1600" b="1" kern="1200" dirty="0">
                          <a:solidFill>
                            <a:schemeClr val="tx1"/>
                          </a:solidFill>
                          <a:effectLst/>
                          <a:latin typeface="+mn-lt"/>
                          <a:ea typeface="+mn-ea"/>
                          <a:cs typeface="+mn-cs"/>
                        </a:rPr>
                        <a:t>SNPN deployments are expected to rise tremendously in the coming years</a:t>
                      </a:r>
                      <a:r>
                        <a:rPr lang="en-US" sz="1600" kern="1200" dirty="0">
                          <a:solidFill>
                            <a:schemeClr val="tx1"/>
                          </a:solidFill>
                          <a:effectLst/>
                          <a:latin typeface="+mn-lt"/>
                          <a:ea typeface="+mn-ea"/>
                          <a:cs typeface="+mn-cs"/>
                        </a:rPr>
                        <a:t>, especially in locations where there is no suitable public network</a:t>
                      </a:r>
                      <a:r>
                        <a:rPr lang="en-US" sz="1600" strike="noStrike" kern="1200" dirty="0">
                          <a:solidFill>
                            <a:schemeClr val="tx1"/>
                          </a:solidFill>
                          <a:effectLst/>
                          <a:latin typeface="+mn-lt"/>
                          <a:ea typeface="+mn-ea"/>
                          <a:cs typeface="+mn-cs"/>
                        </a:rPr>
                        <a:t>,</a:t>
                      </a:r>
                      <a:r>
                        <a:rPr lang="en-US" sz="1600" kern="1200" dirty="0">
                          <a:solidFill>
                            <a:schemeClr val="tx1"/>
                          </a:solidFill>
                          <a:effectLst/>
                          <a:latin typeface="+mn-lt"/>
                          <a:ea typeface="+mn-ea"/>
                          <a:cs typeface="+mn-cs"/>
                        </a:rPr>
                        <a:t> to support digitalization of vertical</a:t>
                      </a:r>
                      <a:r>
                        <a:rPr lang="en-US" sz="1600" strike="sngStrike" kern="1200" dirty="0">
                          <a:solidFill>
                            <a:schemeClr val="tx1"/>
                          </a:solidFill>
                          <a:effectLst/>
                          <a:latin typeface="+mn-lt"/>
                          <a:ea typeface="+mn-ea"/>
                          <a:cs typeface="+mn-cs"/>
                        </a:rPr>
                        <a:t>s</a:t>
                      </a:r>
                      <a:r>
                        <a:rPr lang="en-US" sz="1600" kern="1200" dirty="0">
                          <a:solidFill>
                            <a:schemeClr val="tx1"/>
                          </a:solidFill>
                          <a:effectLst/>
                          <a:latin typeface="+mn-lt"/>
                          <a:ea typeface="+mn-ea"/>
                          <a:cs typeface="+mn-cs"/>
                        </a:rPr>
                        <a:t> areas of work. In several sectors (ports, airports, </a:t>
                      </a:r>
                      <a:r>
                        <a:rPr lang="en-US" sz="1600" kern="1200" dirty="0" err="1">
                          <a:solidFill>
                            <a:schemeClr val="tx1"/>
                          </a:solidFill>
                          <a:effectLst/>
                          <a:latin typeface="+mn-lt"/>
                          <a:ea typeface="+mn-ea"/>
                          <a:cs typeface="+mn-cs"/>
                        </a:rPr>
                        <a:t>mainports</a:t>
                      </a:r>
                      <a:r>
                        <a:rPr lang="en-US" sz="1600" kern="1200" dirty="0">
                          <a:solidFill>
                            <a:schemeClr val="tx1"/>
                          </a:solidFill>
                          <a:effectLst/>
                          <a:latin typeface="+mn-lt"/>
                          <a:ea typeface="+mn-ea"/>
                          <a:cs typeface="+mn-cs"/>
                        </a:rPr>
                        <a:t>, utilities, railway…),</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this will imply multiple deployments of SNPNs with </a:t>
                      </a:r>
                      <a:r>
                        <a:rPr lang="en-US" sz="1600" b="1" kern="1200" dirty="0">
                          <a:solidFill>
                            <a:schemeClr val="tx1"/>
                          </a:solidFill>
                          <a:effectLst/>
                          <a:latin typeface="+mn-lt"/>
                          <a:ea typeface="+mn-ea"/>
                          <a:cs typeface="+mn-cs"/>
                        </a:rPr>
                        <a:t>very distinct owners </a:t>
                      </a:r>
                      <a:r>
                        <a:rPr lang="en-US" sz="1600" kern="1200" dirty="0">
                          <a:solidFill>
                            <a:schemeClr val="tx1"/>
                          </a:solidFill>
                          <a:effectLst/>
                          <a:latin typeface="+mn-lt"/>
                          <a:ea typeface="+mn-ea"/>
                          <a:cs typeface="+mn-cs"/>
                        </a:rPr>
                        <a:t>sharing and using the same services (for example</a:t>
                      </a:r>
                      <a:r>
                        <a:rPr lang="en-US" sz="1600" strike="noStrike" kern="1200" dirty="0">
                          <a:solidFill>
                            <a:schemeClr val="tx1"/>
                          </a:solidFill>
                          <a:effectLst/>
                          <a:latin typeface="+mn-lt"/>
                          <a:ea typeface="+mn-ea"/>
                          <a:cs typeface="+mn-cs"/>
                        </a:rPr>
                        <a:t>,</a:t>
                      </a:r>
                      <a:r>
                        <a:rPr lang="en-US" sz="1600" kern="1200" dirty="0">
                          <a:solidFill>
                            <a:schemeClr val="tx1"/>
                          </a:solidFill>
                          <a:effectLst/>
                          <a:latin typeface="+mn-lt"/>
                          <a:ea typeface="+mn-ea"/>
                          <a:cs typeface="+mn-cs"/>
                        </a:rPr>
                        <a:t> a container port with several container terminals and one generic container exchange route all owned and managed by different players or SNPNs deployed on</a:t>
                      </a:r>
                      <a:r>
                        <a:rPr lang="en-US" sz="1600" kern="1200" baseline="0" dirty="0">
                          <a:solidFill>
                            <a:schemeClr val="tx1"/>
                          </a:solidFill>
                          <a:effectLst/>
                          <a:latin typeface="+mn-lt"/>
                          <a:ea typeface="+mn-ea"/>
                          <a:cs typeface="+mn-cs"/>
                        </a:rPr>
                        <a:t> s</a:t>
                      </a:r>
                      <a:r>
                        <a:rPr lang="en-US" sz="1600" kern="1200" dirty="0">
                          <a:solidFill>
                            <a:schemeClr val="tx1"/>
                          </a:solidFill>
                          <a:effectLst/>
                          <a:latin typeface="+mn-lt"/>
                          <a:ea typeface="+mn-ea"/>
                          <a:cs typeface="+mn-cs"/>
                        </a:rPr>
                        <a:t>hips).</a:t>
                      </a:r>
                    </a:p>
                    <a:p>
                      <a:pPr algn="just"/>
                      <a:r>
                        <a:rPr lang="en-US" sz="1600" kern="1200" dirty="0">
                          <a:solidFill>
                            <a:schemeClr val="tx1"/>
                          </a:solidFill>
                          <a:effectLst/>
                          <a:latin typeface="+mn-lt"/>
                          <a:ea typeface="+mn-ea"/>
                          <a:cs typeface="+mn-cs"/>
                        </a:rPr>
                        <a:t>The study is addressing these emerging use cases and the associated requirements to interconnect SNPNs </a:t>
                      </a:r>
                      <a:r>
                        <a:rPr lang="en-US" sz="1600" strike="noStrike" kern="1200" dirty="0">
                          <a:solidFill>
                            <a:schemeClr val="tx1"/>
                          </a:solidFill>
                          <a:effectLst/>
                          <a:latin typeface="+mn-lt"/>
                          <a:ea typeface="+mn-ea"/>
                          <a:cs typeface="+mn-cs"/>
                        </a:rPr>
                        <a:t>with the necessary</a:t>
                      </a:r>
                      <a:r>
                        <a:rPr lang="en-US" sz="1600" kern="1200" dirty="0">
                          <a:solidFill>
                            <a:schemeClr val="tx1"/>
                          </a:solidFill>
                          <a:effectLst/>
                          <a:latin typeface="+mn-lt"/>
                          <a:ea typeface="+mn-ea"/>
                          <a:cs typeface="+mn-cs"/>
                        </a:rPr>
                        <a:t> </a:t>
                      </a:r>
                      <a:r>
                        <a:rPr lang="en-US" sz="1600" b="1" kern="1200" dirty="0">
                          <a:solidFill>
                            <a:schemeClr val="tx1"/>
                          </a:solidFill>
                          <a:effectLst/>
                          <a:latin typeface="+mn-lt"/>
                          <a:ea typeface="+mn-ea"/>
                          <a:cs typeface="+mn-cs"/>
                        </a:rPr>
                        <a:t>security, scalability</a:t>
                      </a:r>
                      <a:r>
                        <a:rPr lang="en-US" sz="1600" b="1"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continuity of service… and </a:t>
                      </a:r>
                      <a:r>
                        <a:rPr lang="en-US" sz="1600" b="1" kern="1200" dirty="0">
                          <a:solidFill>
                            <a:schemeClr val="tx1"/>
                          </a:solidFill>
                          <a:effectLst/>
                          <a:latin typeface="+mn-lt"/>
                          <a:ea typeface="+mn-ea"/>
                          <a:cs typeface="+mn-cs"/>
                        </a:rPr>
                        <a:t>resilience.</a:t>
                      </a:r>
                    </a:p>
                    <a:p>
                      <a:pPr algn="just"/>
                      <a:r>
                        <a:rPr lang="en-US" sz="1600" kern="1200" dirty="0">
                          <a:solidFill>
                            <a:schemeClr val="tx1"/>
                          </a:solidFill>
                          <a:effectLst/>
                          <a:latin typeface="+mn-lt"/>
                          <a:ea typeface="+mn-ea"/>
                          <a:cs typeface="+mn-cs"/>
                        </a:rPr>
                        <a:t>2 topics are addressed:</a:t>
                      </a:r>
                    </a:p>
                    <a:p>
                      <a:pPr marL="285750" indent="-285750" algn="just">
                        <a:buFont typeface="Arial" charset="0"/>
                        <a:buChar char="•"/>
                      </a:pPr>
                      <a:r>
                        <a:rPr lang="en-US" sz="1600" b="1" kern="1200" dirty="0">
                          <a:solidFill>
                            <a:schemeClr val="tx1"/>
                          </a:solidFill>
                          <a:effectLst/>
                          <a:latin typeface="+mn-lt"/>
                          <a:ea typeface="+mn-ea"/>
                          <a:cs typeface="+mn-cs"/>
                        </a:rPr>
                        <a:t>interconnect between SNPNs </a:t>
                      </a:r>
                    </a:p>
                    <a:p>
                      <a:pPr marL="285750" indent="-285750" algn="l">
                        <a:buFont typeface="Arial" charset="0"/>
                        <a:buChar char="•"/>
                      </a:pPr>
                      <a:r>
                        <a:rPr lang="en-US" sz="1600" b="1" kern="1200" dirty="0">
                          <a:solidFill>
                            <a:schemeClr val="tx1"/>
                          </a:solidFill>
                          <a:effectLst/>
                          <a:latin typeface="+mn-lt"/>
                          <a:ea typeface="+mn-ea"/>
                          <a:cs typeface="+mn-cs"/>
                        </a:rPr>
                        <a:t>interconnect of SNPN with identity</a:t>
                      </a:r>
                      <a:br>
                        <a:rPr lang="en-US" sz="1600" b="1" kern="1200" dirty="0">
                          <a:solidFill>
                            <a:schemeClr val="tx1"/>
                          </a:solidFill>
                          <a:effectLst/>
                          <a:latin typeface="+mn-lt"/>
                          <a:ea typeface="+mn-ea"/>
                          <a:cs typeface="+mn-cs"/>
                        </a:rPr>
                      </a:br>
                      <a:r>
                        <a:rPr lang="en-US" sz="1600" b="1" kern="1200" dirty="0">
                          <a:solidFill>
                            <a:schemeClr val="tx1"/>
                          </a:solidFill>
                          <a:effectLst/>
                          <a:latin typeface="+mn-lt"/>
                          <a:ea typeface="+mn-ea"/>
                          <a:cs typeface="+mn-cs"/>
                        </a:rPr>
                        <a:t>providers</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3" name="Striped Right Arrow 2"/>
          <p:cNvSpPr/>
          <p:nvPr/>
        </p:nvSpPr>
        <p:spPr>
          <a:xfrm>
            <a:off x="3762529" y="5024628"/>
            <a:ext cx="978408" cy="48463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nvGraphicFramePr>
        <p:xfrm>
          <a:off x="5120544" y="4295140"/>
          <a:ext cx="6558383" cy="1737360"/>
        </p:xfrm>
        <a:graphic>
          <a:graphicData uri="http://schemas.openxmlformats.org/drawingml/2006/table">
            <a:tbl>
              <a:tblPr firstRow="1" bandRow="1">
                <a:tableStyleId>{5C22544A-7EE6-4342-B048-85BDC9FD1C3A}</a:tableStyleId>
              </a:tblPr>
              <a:tblGrid>
                <a:gridCol w="3321664">
                  <a:extLst>
                    <a:ext uri="{9D8B030D-6E8A-4147-A177-3AD203B41FA5}">
                      <a16:colId xmlns:a16="http://schemas.microsoft.com/office/drawing/2014/main" val="20000"/>
                    </a:ext>
                  </a:extLst>
                </a:gridCol>
                <a:gridCol w="1078136">
                  <a:extLst>
                    <a:ext uri="{9D8B030D-6E8A-4147-A177-3AD203B41FA5}">
                      <a16:colId xmlns:a16="http://schemas.microsoft.com/office/drawing/2014/main" val="20001"/>
                    </a:ext>
                  </a:extLst>
                </a:gridCol>
                <a:gridCol w="974360">
                  <a:extLst>
                    <a:ext uri="{9D8B030D-6E8A-4147-A177-3AD203B41FA5}">
                      <a16:colId xmlns:a16="http://schemas.microsoft.com/office/drawing/2014/main" val="20002"/>
                    </a:ext>
                  </a:extLst>
                </a:gridCol>
                <a:gridCol w="1184223">
                  <a:extLst>
                    <a:ext uri="{9D8B030D-6E8A-4147-A177-3AD203B41FA5}">
                      <a16:colId xmlns:a16="http://schemas.microsoft.com/office/drawing/2014/main" val="20003"/>
                    </a:ext>
                  </a:extLst>
                </a:gridCol>
              </a:tblGrid>
              <a:tr h="0">
                <a:tc>
                  <a:txBody>
                    <a:bodyPr/>
                    <a:lstStyle/>
                    <a:p>
                      <a:r>
                        <a:rPr lang="en-US" sz="1600" dirty="0"/>
                        <a:t>Topics addressed by ISN</a:t>
                      </a:r>
                    </a:p>
                    <a:p>
                      <a:endParaRPr lang="en-US" sz="1600" dirty="0"/>
                    </a:p>
                  </a:txBody>
                  <a:tcPr anchor="ctr"/>
                </a:tc>
                <a:tc>
                  <a:txBody>
                    <a:bodyPr/>
                    <a:lstStyle/>
                    <a:p>
                      <a:pPr algn="ctr"/>
                      <a:r>
                        <a:rPr lang="en-US" sz="1600" dirty="0"/>
                        <a:t>SA</a:t>
                      </a:r>
                      <a:r>
                        <a:rPr lang="en-US" sz="1600" baseline="0" dirty="0"/>
                        <a:t> </a:t>
                      </a:r>
                    </a:p>
                    <a:p>
                      <a:pPr algn="ctr"/>
                      <a:r>
                        <a:rPr lang="en-US" sz="1600" baseline="0" dirty="0"/>
                        <a:t>impacts</a:t>
                      </a:r>
                      <a:endParaRPr lang="en-US" sz="1600" dirty="0"/>
                    </a:p>
                  </a:txBody>
                  <a:tcPr anchor="ctr"/>
                </a:tc>
                <a:tc>
                  <a:txBody>
                    <a:bodyPr/>
                    <a:lstStyle/>
                    <a:p>
                      <a:pPr algn="ctr"/>
                      <a:r>
                        <a:rPr lang="en-US" sz="1600" dirty="0"/>
                        <a:t>Stage 3</a:t>
                      </a:r>
                    </a:p>
                    <a:p>
                      <a:pPr algn="ctr"/>
                      <a:r>
                        <a:rPr lang="en-US" sz="1600" dirty="0"/>
                        <a:t>Impacts</a:t>
                      </a:r>
                    </a:p>
                  </a:txBody>
                  <a:tcPr anchor="ctr"/>
                </a:tc>
                <a:tc>
                  <a:txBody>
                    <a:bodyPr/>
                    <a:lstStyle/>
                    <a:p>
                      <a:pPr algn="ctr"/>
                      <a:r>
                        <a:rPr lang="en-US" sz="1600" dirty="0"/>
                        <a:t>Market</a:t>
                      </a:r>
                      <a:r>
                        <a:rPr lang="en-US" sz="1600" baseline="0" dirty="0"/>
                        <a:t> </a:t>
                      </a:r>
                    </a:p>
                    <a:p>
                      <a:pPr algn="ctr"/>
                      <a:r>
                        <a:rPr lang="en-US" sz="1600" baseline="0" dirty="0"/>
                        <a:t>Relevance</a:t>
                      </a:r>
                      <a:endParaRPr lang="en-US" sz="1600" dirty="0"/>
                    </a:p>
                  </a:txBody>
                  <a:tcPr anchor="ctr"/>
                </a:tc>
                <a:extLst>
                  <a:ext uri="{0D108BD9-81ED-4DB2-BD59-A6C34878D82A}">
                    <a16:rowId xmlns:a16="http://schemas.microsoft.com/office/drawing/2014/main" val="10000"/>
                  </a:ext>
                </a:extLst>
              </a:tr>
              <a:tr h="370840">
                <a:tc>
                  <a:txBody>
                    <a:bodyPr/>
                    <a:lstStyle/>
                    <a:p>
                      <a:pPr lvl="0" algn="l"/>
                      <a:r>
                        <a:rPr lang="en-US" sz="1600" dirty="0"/>
                        <a:t>Interconnect between SNPNs </a:t>
                      </a:r>
                    </a:p>
                  </a:txBody>
                  <a:tcPr anchor="ctr"/>
                </a:tc>
                <a:tc>
                  <a:txBody>
                    <a:bodyPr/>
                    <a:lstStyle/>
                    <a:p>
                      <a:pPr algn="ctr"/>
                      <a:r>
                        <a:rPr lang="en-US" sz="1600" b="1" dirty="0"/>
                        <a:t>SA2</a:t>
                      </a:r>
                      <a:r>
                        <a:rPr lang="en-US" sz="1600" b="1" baseline="0" dirty="0"/>
                        <a:t> / SA6 </a:t>
                      </a:r>
                    </a:p>
                    <a:p>
                      <a:pPr algn="ctr"/>
                      <a:r>
                        <a:rPr lang="en-US" sz="1600" dirty="0"/>
                        <a:t>SA3, SA5</a:t>
                      </a:r>
                    </a:p>
                  </a:txBody>
                  <a:tcPr anchor="ctr"/>
                </a:tc>
                <a:tc>
                  <a:txBody>
                    <a:bodyPr/>
                    <a:lstStyle/>
                    <a:p>
                      <a:pPr algn="ctr"/>
                      <a:r>
                        <a:rPr lang="en-US" sz="1600" dirty="0"/>
                        <a:t>RAN?, CT1, 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a:t>
                      </a:r>
                    </a:p>
                  </a:txBody>
                  <a:tcPr anchor="ctr"/>
                </a:tc>
                <a:extLst>
                  <a:ext uri="{0D108BD9-81ED-4DB2-BD59-A6C34878D82A}">
                    <a16:rowId xmlns:a16="http://schemas.microsoft.com/office/drawing/2014/main" val="10001"/>
                  </a:ext>
                </a:extLst>
              </a:tr>
              <a:tr h="370840">
                <a:tc>
                  <a:txBody>
                    <a:bodyPr/>
                    <a:lstStyle/>
                    <a:p>
                      <a:pPr lvl="0" algn="l"/>
                      <a:r>
                        <a:rPr lang="en-US" sz="1600" dirty="0"/>
                        <a:t>interconnect of SNPN with identity providers </a:t>
                      </a:r>
                    </a:p>
                  </a:txBody>
                  <a:tcPr anchor="ctr"/>
                </a:tc>
                <a:tc>
                  <a:txBody>
                    <a:bodyPr/>
                    <a:lstStyle/>
                    <a:p>
                      <a:pPr algn="ctr"/>
                      <a:r>
                        <a:rPr lang="en-US" sz="1600" b="1" dirty="0"/>
                        <a:t>SA3, </a:t>
                      </a:r>
                      <a:r>
                        <a:rPr lang="en-US" sz="1600" dirty="0"/>
                        <a:t>SA2</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VERY</a:t>
                      </a:r>
                      <a:r>
                        <a:rPr lang="en-US" sz="1600" baseline="0" dirty="0"/>
                        <a:t> HIGH </a:t>
                      </a:r>
                      <a:r>
                        <a:rPr lang="en-US" sz="1600" baseline="30000" dirty="0"/>
                        <a:t>(1)</a:t>
                      </a:r>
                    </a:p>
                  </a:txBody>
                  <a:tcPr anchor="ctr"/>
                </a:tc>
                <a:extLst>
                  <a:ext uri="{0D108BD9-81ED-4DB2-BD59-A6C34878D82A}">
                    <a16:rowId xmlns:a16="http://schemas.microsoft.com/office/drawing/2014/main" val="10002"/>
                  </a:ext>
                </a:extLst>
              </a:tr>
            </a:tbl>
          </a:graphicData>
        </a:graphic>
      </p:graphicFrame>
      <p:sp>
        <p:nvSpPr>
          <p:cNvPr id="2" name="Rectangle 1"/>
          <p:cNvSpPr/>
          <p:nvPr/>
        </p:nvSpPr>
        <p:spPr>
          <a:xfrm>
            <a:off x="7711174" y="6102875"/>
            <a:ext cx="3889206" cy="430887"/>
          </a:xfrm>
          <a:prstGeom prst="rect">
            <a:avLst/>
          </a:prstGeom>
        </p:spPr>
        <p:txBody>
          <a:bodyPr wrap="none">
            <a:spAutoFit/>
          </a:bodyPr>
          <a:lstStyle/>
          <a:p>
            <a:pPr algn="ctr"/>
            <a:r>
              <a:rPr lang="en-US" sz="1100" b="1" dirty="0"/>
              <a:t>(1): key capability needed to support commercial deployments</a:t>
            </a:r>
          </a:p>
          <a:p>
            <a:r>
              <a:rPr lang="en-US" sz="1100" b="1" dirty="0"/>
              <a:t>         planned in the (very) short term </a:t>
            </a:r>
          </a:p>
        </p:txBody>
      </p:sp>
      <p:sp>
        <p:nvSpPr>
          <p:cNvPr id="8" name="Rectangle 7">
            <a:extLst>
              <a:ext uri="{FF2B5EF4-FFF2-40B4-BE49-F238E27FC236}">
                <a16:creationId xmlns:a16="http://schemas.microsoft.com/office/drawing/2014/main" id="{724C4D9F-B190-43C3-9E78-6BF202ED7A0F}"/>
              </a:ext>
            </a:extLst>
          </p:cNvPr>
          <p:cNvSpPr/>
          <p:nvPr/>
        </p:nvSpPr>
        <p:spPr>
          <a:xfrm>
            <a:off x="212014" y="228232"/>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3014527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a:xfrm>
            <a:off x="639344" y="2942975"/>
            <a:ext cx="10515600" cy="2852737"/>
          </a:xfrm>
        </p:spPr>
        <p:txBody>
          <a:bodyPr/>
          <a:lstStyle/>
          <a:p>
            <a:r>
              <a:rPr lang="en-US" sz="8800" dirty="0"/>
              <a:t>Thank you for your attention!</a:t>
            </a:r>
          </a:p>
        </p:txBody>
      </p:sp>
    </p:spTree>
    <p:extLst>
      <p:ext uri="{BB962C8B-B14F-4D97-AF65-F5344CB8AC3E}">
        <p14:creationId xmlns:p14="http://schemas.microsoft.com/office/powerpoint/2010/main" val="98443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6F5BC4-3375-49DB-ADDC-27AA39A44C15}"/>
              </a:ext>
            </a:extLst>
          </p:cNvPr>
          <p:cNvSpPr/>
          <p:nvPr/>
        </p:nvSpPr>
        <p:spPr>
          <a:xfrm>
            <a:off x="8840955" y="1263300"/>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8B1A3A87-DFCE-4F38-8538-4486A4593CD6}"/>
              </a:ext>
            </a:extLst>
          </p:cNvPr>
          <p:cNvSpPr/>
          <p:nvPr/>
        </p:nvSpPr>
        <p:spPr>
          <a:xfrm>
            <a:off x="437059" y="3884707"/>
            <a:ext cx="5876612" cy="240649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Roaming value added services (</a:t>
            </a:r>
            <a:r>
              <a:rPr lang="en-GB" dirty="0">
                <a:hlinkClick r:id="rId2" action="ppaction://hlinksldjump"/>
              </a:rPr>
              <a:t>FS_RVAS</a:t>
            </a:r>
            <a:r>
              <a:rPr lang="en-GB" dirty="0"/>
              <a:t>)</a:t>
            </a:r>
          </a:p>
          <a:p>
            <a:pPr marL="285750" indent="-285750">
              <a:buFontTx/>
              <a:buChar char="-"/>
            </a:pPr>
            <a:r>
              <a:rPr lang="en-GB" dirty="0"/>
              <a:t>Energy Efficiency as service criteria (</a:t>
            </a:r>
            <a:r>
              <a:rPr lang="en-GB" dirty="0" err="1">
                <a:hlinkClick r:id="rId3" action="ppaction://hlinksldjump"/>
              </a:rPr>
              <a:t>FS_EnergyServ</a:t>
            </a:r>
            <a:r>
              <a:rPr lang="en-GB" dirty="0"/>
              <a:t>)</a:t>
            </a:r>
          </a:p>
          <a:p>
            <a:pPr marL="285750" indent="-285750">
              <a:buFontTx/>
              <a:buChar char="-"/>
            </a:pPr>
            <a:r>
              <a:rPr lang="en-GB" dirty="0"/>
              <a:t>Upper layer traffic steering, switching and split over dual 3GPP access (</a:t>
            </a:r>
            <a:r>
              <a:rPr lang="en-GB" dirty="0" err="1">
                <a:hlinkClick r:id="rId4" action="ppaction://hlinksldjump"/>
              </a:rPr>
              <a:t>FS_DualSteer</a:t>
            </a:r>
            <a:r>
              <a:rPr lang="en-GB" dirty="0"/>
              <a:t>)</a:t>
            </a:r>
            <a:endParaRPr lang="en-US" dirty="0"/>
          </a:p>
          <a:p>
            <a:pPr marL="285750" indent="-285750">
              <a:buFontTx/>
              <a:buChar char="-"/>
            </a:pPr>
            <a:r>
              <a:rPr lang="en-GB" dirty="0"/>
              <a:t>AI/ML Model Transfer_Phase2 (</a:t>
            </a:r>
            <a:r>
              <a:rPr lang="en-GB" dirty="0">
                <a:hlinkClick r:id="rId5" action="ppaction://hlinksldjump"/>
              </a:rPr>
              <a:t>FS_</a:t>
            </a:r>
            <a:r>
              <a:rPr lang="en-US" dirty="0">
                <a:hlinkClick r:id="rId5" action="ppaction://hlinksldjump"/>
              </a:rPr>
              <a:t>AIML_MT_Ph2</a:t>
            </a:r>
            <a:r>
              <a:rPr lang="en-US" dirty="0"/>
              <a:t>)</a:t>
            </a:r>
          </a:p>
          <a:p>
            <a:pPr marL="285750" indent="-285750">
              <a:buFontTx/>
              <a:buChar char="-"/>
            </a:pPr>
            <a:r>
              <a:rPr lang="en-GB" dirty="0"/>
              <a:t>Network Sharing Aspects (</a:t>
            </a:r>
            <a:r>
              <a:rPr lang="en-GB" dirty="0">
                <a:hlinkClick r:id="rId6" action="ppaction://hlinksldjump"/>
              </a:rPr>
              <a:t>FS_</a:t>
            </a:r>
            <a:r>
              <a:rPr lang="en-US" dirty="0">
                <a:hlinkClick r:id="rId6" action="ppaction://hlinksldjump"/>
              </a:rPr>
              <a:t>NetShare</a:t>
            </a:r>
            <a:r>
              <a:rPr lang="en-US" dirty="0"/>
              <a:t>)</a:t>
            </a:r>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452409" y="1410118"/>
            <a:ext cx="5876612" cy="1922629"/>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a:p>
            <a:pPr marL="285750" indent="-285750">
              <a:buFontTx/>
              <a:buChar char="-"/>
            </a:pPr>
            <a:r>
              <a:rPr lang="en-GB" dirty="0"/>
              <a:t>Integrated Sensing and Communication (</a:t>
            </a:r>
            <a:r>
              <a:rPr lang="en-GB" dirty="0">
                <a:hlinkClick r:id="rId2" action="ppaction://hlinksldjump"/>
              </a:rPr>
              <a:t>FS_</a:t>
            </a:r>
            <a:r>
              <a:rPr lang="de-DE" dirty="0">
                <a:hlinkClick r:id="rId2" action="ppaction://hlinksldjump"/>
              </a:rPr>
              <a:t>Sensing</a:t>
            </a:r>
            <a:r>
              <a:rPr lang="de-DE" dirty="0"/>
              <a:t>)</a:t>
            </a:r>
          </a:p>
          <a:p>
            <a:pPr marL="285750" indent="-285750">
              <a:buFontTx/>
              <a:buChar char="-"/>
            </a:pPr>
            <a:r>
              <a:rPr lang="en-GB" dirty="0"/>
              <a:t>Ambient power-enabled Internet of Things (</a:t>
            </a:r>
            <a:r>
              <a:rPr lang="en-GB" dirty="0">
                <a:hlinkClick r:id="rId7" action="ppaction://hlinksldjump"/>
              </a:rPr>
              <a:t>FS_</a:t>
            </a:r>
            <a:r>
              <a:rPr lang="de-DE" dirty="0">
                <a:hlinkClick r:id="rId7" action="ppaction://hlinksldjump"/>
              </a:rPr>
              <a:t>Ambient IoT</a:t>
            </a:r>
            <a:r>
              <a:rPr lang="de-DE" dirty="0"/>
              <a:t>)</a:t>
            </a:r>
          </a:p>
          <a:p>
            <a:pPr marL="285750" indent="-285750">
              <a:buFontTx/>
              <a:buChar char="-"/>
            </a:pPr>
            <a:r>
              <a:rPr lang="en-US" dirty="0"/>
              <a:t>Localized Mobile Metaverse Services (</a:t>
            </a:r>
            <a:r>
              <a:rPr lang="en-US" dirty="0" err="1">
                <a:hlinkClick r:id="rId8" action="ppaction://hlinksldjump"/>
              </a:rPr>
              <a:t>FS_Metaverse</a:t>
            </a:r>
            <a:r>
              <a:rPr lang="en-US" dirty="0"/>
              <a:t>)</a:t>
            </a:r>
            <a:endParaRPr lang="en-GB"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725885" y="1335325"/>
            <a:ext cx="5002771" cy="2481289"/>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Network of Service Robots with Ambient Intelligence (</a:t>
            </a:r>
            <a:r>
              <a:rPr lang="en-US" dirty="0">
                <a:hlinkClick r:id="rId4" action="ppaction://hlinksldjump"/>
              </a:rPr>
              <a:t>FS_SOBOT</a:t>
            </a:r>
            <a:r>
              <a:rPr lang="en-US" dirty="0"/>
              <a:t>)</a:t>
            </a:r>
          </a:p>
          <a:p>
            <a:pPr marL="285750" indent="-285750">
              <a:buFontTx/>
              <a:buChar char="-"/>
            </a:pPr>
            <a:r>
              <a:rPr lang="en-GB" dirty="0"/>
              <a:t>Satellite access </a:t>
            </a:r>
            <a:r>
              <a:rPr lang="en-US" dirty="0"/>
              <a:t>- Phase 3 (</a:t>
            </a:r>
            <a:r>
              <a:rPr lang="en-GB" dirty="0">
                <a:hlinkClick r:id="rId9" action="ppaction://hlinksldjump"/>
              </a:rPr>
              <a:t>FS_5GSAT_Ph3</a:t>
            </a:r>
            <a:r>
              <a:rPr lang="en-GB" dirty="0"/>
              <a:t>)</a:t>
            </a:r>
            <a:r>
              <a:rPr lang="en-US" dirty="0"/>
              <a:t> </a:t>
            </a:r>
          </a:p>
          <a:p>
            <a:pPr marL="285750" indent="-285750">
              <a:buFontTx/>
              <a:buChar char="-"/>
            </a:pPr>
            <a:r>
              <a:rPr lang="en-GB" dirty="0"/>
              <a:t>UAV Phase 3 (</a:t>
            </a:r>
            <a:r>
              <a:rPr lang="en-GB" dirty="0">
                <a:hlinkClick r:id="rId10" action="ppaction://hlinksldjump"/>
              </a:rPr>
              <a:t>FS_</a:t>
            </a:r>
            <a:r>
              <a:rPr lang="en-US" dirty="0">
                <a:hlinkClick r:id="rId10" action="ppaction://hlinksldjump"/>
              </a:rPr>
              <a:t>UAV_Ph3</a:t>
            </a:r>
            <a:r>
              <a:rPr lang="en-US" dirty="0"/>
              <a:t>)</a:t>
            </a:r>
          </a:p>
          <a:p>
            <a:pPr marL="285750" indent="-285750">
              <a:buFontTx/>
              <a:buChar char="-"/>
            </a:pPr>
            <a:r>
              <a:rPr lang="en-GB" dirty="0"/>
              <a:t>FRMCS - Phase 5 (</a:t>
            </a:r>
            <a:r>
              <a:rPr lang="en-GB" dirty="0">
                <a:hlinkClick r:id="rId11" action="ppaction://hlinksldjump"/>
              </a:rPr>
              <a:t>FS_</a:t>
            </a:r>
            <a:r>
              <a:rPr lang="en-US" dirty="0">
                <a:hlinkClick r:id="rId11" action="ppaction://hlinksldjump"/>
              </a:rPr>
              <a:t>FRMCS_Ph5</a:t>
            </a:r>
            <a:r>
              <a:rPr lang="en-US" dirty="0"/>
              <a:t>)</a:t>
            </a:r>
          </a:p>
          <a:p>
            <a:pPr marL="285750" indent="-285750">
              <a:buFontTx/>
              <a:buChar char="-"/>
            </a:pPr>
            <a:r>
              <a:rPr lang="en-US" dirty="0"/>
              <a:t>Interconnect of SNPN </a:t>
            </a:r>
            <a:r>
              <a:rPr lang="en-GB" dirty="0"/>
              <a:t>(FS_ISN)</a:t>
            </a:r>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820944" y="3628909"/>
            <a:ext cx="2284903"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a:t>
            </a:r>
          </a:p>
        </p:txBody>
      </p:sp>
      <p:sp>
        <p:nvSpPr>
          <p:cNvPr id="9" name="Rectangle 8">
            <a:extLst>
              <a:ext uri="{FF2B5EF4-FFF2-40B4-BE49-F238E27FC236}">
                <a16:creationId xmlns:a16="http://schemas.microsoft.com/office/drawing/2014/main" id="{BD8B0073-3350-4011-A1AA-2521F2E973F4}"/>
              </a:ext>
            </a:extLst>
          </p:cNvPr>
          <p:cNvSpPr/>
          <p:nvPr/>
        </p:nvSpPr>
        <p:spPr>
          <a:xfrm>
            <a:off x="836293" y="1189784"/>
            <a:ext cx="2284903"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a:t>
            </a:r>
          </a:p>
        </p:txBody>
      </p:sp>
      <p:sp>
        <p:nvSpPr>
          <p:cNvPr id="10" name="Rectangle 9">
            <a:extLst>
              <a:ext uri="{FF2B5EF4-FFF2-40B4-BE49-F238E27FC236}">
                <a16:creationId xmlns:a16="http://schemas.microsoft.com/office/drawing/2014/main" id="{451AD876-C7B9-437B-B3AE-914F68151F0A}"/>
              </a:ext>
            </a:extLst>
          </p:cNvPr>
          <p:cNvSpPr/>
          <p:nvPr/>
        </p:nvSpPr>
        <p:spPr>
          <a:xfrm>
            <a:off x="6998918" y="1118830"/>
            <a:ext cx="2744397" cy="3942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437059" y="-9602"/>
            <a:ext cx="10515600" cy="1325563"/>
          </a:xfrm>
        </p:spPr>
        <p:txBody>
          <a:bodyPr/>
          <a:lstStyle/>
          <a:p>
            <a:r>
              <a:rPr lang="en-US" sz="4800" b="1" dirty="0"/>
              <a:t>SA1 Rel-19 Topics</a:t>
            </a:r>
          </a:p>
        </p:txBody>
      </p:sp>
    </p:spTree>
    <p:extLst>
      <p:ext uri="{BB962C8B-B14F-4D97-AF65-F5344CB8AC3E}">
        <p14:creationId xmlns:p14="http://schemas.microsoft.com/office/powerpoint/2010/main" val="746287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41032" y="829703"/>
          <a:ext cx="7999504" cy="5730240"/>
        </p:xfrm>
        <a:graphic>
          <a:graphicData uri="http://schemas.openxmlformats.org/drawingml/2006/table">
            <a:tbl>
              <a:tblPr bandRow="1">
                <a:tableStyleId>{2D5ABB26-0587-4C30-8999-92F81FD0307C}</a:tableStyleId>
              </a:tblPr>
              <a:tblGrid>
                <a:gridCol w="1323043">
                  <a:extLst>
                    <a:ext uri="{9D8B030D-6E8A-4147-A177-3AD203B41FA5}">
                      <a16:colId xmlns:a16="http://schemas.microsoft.com/office/drawing/2014/main" val="201738029"/>
                    </a:ext>
                  </a:extLst>
                </a:gridCol>
                <a:gridCol w="2252557">
                  <a:extLst>
                    <a:ext uri="{9D8B030D-6E8A-4147-A177-3AD203B41FA5}">
                      <a16:colId xmlns:a16="http://schemas.microsoft.com/office/drawing/2014/main" val="2338416132"/>
                    </a:ext>
                  </a:extLst>
                </a:gridCol>
                <a:gridCol w="968093">
                  <a:extLst>
                    <a:ext uri="{9D8B030D-6E8A-4147-A177-3AD203B41FA5}">
                      <a16:colId xmlns:a16="http://schemas.microsoft.com/office/drawing/2014/main" val="2639471719"/>
                    </a:ext>
                  </a:extLst>
                </a:gridCol>
                <a:gridCol w="3455811">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Integrated Sensing and Communication</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Vasil </a:t>
                      </a:r>
                      <a:r>
                        <a:rPr lang="de-AT" sz="1800" kern="1200" dirty="0">
                          <a:solidFill>
                            <a:schemeClr val="tx1"/>
                          </a:solidFill>
                          <a:effectLst/>
                          <a:latin typeface="+mn-lt"/>
                          <a:ea typeface="+mn-ea"/>
                          <a:cs typeface="+mn-cs"/>
                        </a:rPr>
                        <a:t>Aleksiev</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Deutsche Telekom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22.387</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r>
                        <a:rPr lang="en-GB" sz="1800" kern="1200" dirty="0">
                          <a:solidFill>
                            <a:schemeClr val="tx1"/>
                          </a:solidFill>
                          <a:effectLst/>
                          <a:latin typeface="+mn-lt"/>
                          <a:ea typeface="+mn-ea"/>
                          <a:cs typeface="+mn-cs"/>
                        </a:rPr>
                        <a:t>This study investigates the potential of integrated sensing and communication technology for enabling new services and use cases for various industries. 5G wireless sensing service, as part of a cellular network provides new possibilities for enhanced usage of the telecommunication infrastructure in areas of object detection and tracking, environment monitoring and human motion monitoring. It provides input to various verticals - UAVs, smart home, V2X, factories.</a:t>
                      </a:r>
                      <a:endParaRPr lang="de-AT" sz="1800" kern="1200" dirty="0">
                        <a:solidFill>
                          <a:schemeClr val="tx1"/>
                        </a:solidFill>
                        <a:effectLst/>
                        <a:latin typeface="+mn-lt"/>
                        <a:ea typeface="+mn-ea"/>
                        <a:cs typeface="+mn-cs"/>
                      </a:endParaRPr>
                    </a:p>
                    <a:p>
                      <a:r>
                        <a:rPr lang="en-GB" sz="1800" kern="1200">
                          <a:solidFill>
                            <a:schemeClr val="tx1"/>
                          </a:solidFill>
                          <a:effectLst/>
                          <a:latin typeface="+mn-lt"/>
                          <a:ea typeface="+mn-ea"/>
                          <a:cs typeface="+mn-cs"/>
                        </a:rPr>
                        <a:t>The examined use cases cover </a:t>
                      </a:r>
                      <a:r>
                        <a:rPr lang="en-GB" sz="1800" kern="1200" dirty="0">
                          <a:solidFill>
                            <a:schemeClr val="tx1"/>
                          </a:solidFill>
                          <a:effectLst/>
                          <a:latin typeface="+mn-lt"/>
                          <a:ea typeface="+mn-ea"/>
                          <a:cs typeface="+mn-cs"/>
                        </a:rPr>
                        <a:t>a wide range of applications, including:</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Intruder detection for smart home, on a highway, for railways, for factory, for predefined secure areas around critical infrastructure</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Collision avoidance and trajectory tracking of UAVs, vehicles, AGVs</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Automotive </a:t>
                      </a:r>
                      <a:r>
                        <a:rPr lang="en-GB" sz="1800" kern="1200" dirty="0" err="1">
                          <a:solidFill>
                            <a:schemeClr val="tx1"/>
                          </a:solidFill>
                          <a:effectLst/>
                          <a:latin typeface="+mn-lt"/>
                          <a:ea typeface="+mn-ea"/>
                          <a:cs typeface="+mn-cs"/>
                        </a:rPr>
                        <a:t>maneuvering</a:t>
                      </a:r>
                      <a:r>
                        <a:rPr lang="en-GB" sz="1800" kern="1200" dirty="0">
                          <a:solidFill>
                            <a:schemeClr val="tx1"/>
                          </a:solidFill>
                          <a:effectLst/>
                          <a:latin typeface="+mn-lt"/>
                          <a:ea typeface="+mn-ea"/>
                          <a:cs typeface="+mn-cs"/>
                        </a:rPr>
                        <a:t> and navigation</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Public safety search and rescue</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Rainfall monitoring and flooding</a:t>
                      </a:r>
                      <a:endParaRPr lang="de-AT" sz="18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800" kern="1200" dirty="0">
                          <a:solidFill>
                            <a:schemeClr val="tx1"/>
                          </a:solidFill>
                          <a:effectLst/>
                          <a:latin typeface="+mn-lt"/>
                          <a:ea typeface="+mn-ea"/>
                          <a:cs typeface="+mn-cs"/>
                        </a:rPr>
                        <a:t>Health and sports monitoring</a:t>
                      </a:r>
                      <a:endParaRPr lang="de-AT" sz="1800" kern="1200" dirty="0">
                        <a:solidFill>
                          <a:schemeClr val="tx1"/>
                        </a:solidFill>
                        <a:effectLst/>
                        <a:latin typeface="+mn-lt"/>
                        <a:ea typeface="+mn-ea"/>
                        <a:cs typeface="+mn-cs"/>
                      </a:endParaRPr>
                    </a:p>
                    <a:p>
                      <a:pPr algn="just"/>
                      <a:endParaRPr lang="en-US" sz="1600" kern="1200" dirty="0">
                        <a:solidFill>
                          <a:schemeClr val="tx1"/>
                        </a:solidFill>
                        <a:effectLst/>
                        <a:highlight>
                          <a:srgbClr val="FFFF00"/>
                        </a:highligh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41032" y="119948"/>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pic>
        <p:nvPicPr>
          <p:cNvPr id="2" name="图片 1">
            <a:extLst>
              <a:ext uri="{FF2B5EF4-FFF2-40B4-BE49-F238E27FC236}">
                <a16:creationId xmlns:a16="http://schemas.microsoft.com/office/drawing/2014/main" id="{4A5CB3B5-7224-CF13-F2E1-E8BE32EF70F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11787" y="1441322"/>
            <a:ext cx="2861244" cy="1752289"/>
          </a:xfrm>
          <a:prstGeom prst="rect">
            <a:avLst/>
          </a:prstGeom>
          <a:noFill/>
          <a:ln>
            <a:noFill/>
          </a:ln>
        </p:spPr>
      </p:pic>
      <p:pic>
        <p:nvPicPr>
          <p:cNvPr id="5" name="Grafik 4">
            <a:extLst>
              <a:ext uri="{FF2B5EF4-FFF2-40B4-BE49-F238E27FC236}">
                <a16:creationId xmlns:a16="http://schemas.microsoft.com/office/drawing/2014/main" id="{8375A45A-B5EE-CC6D-8D2C-038F9D36EB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24596" y="4449527"/>
            <a:ext cx="3179190" cy="1986994"/>
          </a:xfrm>
          <a:prstGeom prst="rect">
            <a:avLst/>
          </a:prstGeom>
          <a:noFill/>
          <a:ln>
            <a:noFill/>
          </a:ln>
        </p:spPr>
      </p:pic>
      <p:pic>
        <p:nvPicPr>
          <p:cNvPr id="87" name="图片 1">
            <a:extLst>
              <a:ext uri="{FF2B5EF4-FFF2-40B4-BE49-F238E27FC236}">
                <a16:creationId xmlns:a16="http://schemas.microsoft.com/office/drawing/2014/main" id="{A0BE4310-45A6-9EEA-57F3-F3ED8422EDA9}"/>
              </a:ext>
            </a:extLst>
          </p:cNvPr>
          <p:cNvPicPr>
            <a:picLocks noChangeAspect="1"/>
          </p:cNvPicPr>
          <p:nvPr/>
        </p:nvPicPr>
        <p:blipFill>
          <a:blip r:embed="rId4"/>
          <a:stretch>
            <a:fillRect/>
          </a:stretch>
        </p:blipFill>
        <p:spPr>
          <a:xfrm>
            <a:off x="8294711" y="3190687"/>
            <a:ext cx="3756257" cy="1325646"/>
          </a:xfrm>
          <a:prstGeom prst="rect">
            <a:avLst/>
          </a:prstGeom>
        </p:spPr>
      </p:pic>
    </p:spTree>
    <p:extLst>
      <p:ext uri="{BB962C8B-B14F-4D97-AF65-F5344CB8AC3E}">
        <p14:creationId xmlns:p14="http://schemas.microsoft.com/office/powerpoint/2010/main" val="2341757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03730" y="871227"/>
          <a:ext cx="7763175" cy="115824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GB" altLang="zh-CN" sz="3200" b="1" kern="1200" dirty="0">
                          <a:solidFill>
                            <a:srgbClr val="FF0000"/>
                          </a:solidFill>
                          <a:latin typeface="+mn-lt"/>
                          <a:ea typeface="+mn-ea"/>
                          <a:cs typeface="+mn-cs"/>
                        </a:rPr>
                        <a:t>Ambient power-enabled Internet of Things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err="1">
                          <a:solidFill>
                            <a:schemeClr val="tx1"/>
                          </a:solidFill>
                          <a:effectLst/>
                          <a:latin typeface="+mn-lt"/>
                          <a:ea typeface="+mn-ea"/>
                          <a:cs typeface="+mn-cs"/>
                        </a:rPr>
                        <a:t>Weijie</a:t>
                      </a:r>
                      <a:r>
                        <a:rPr lang="en-US" altLang="zh-CN" sz="1800" kern="1200" dirty="0">
                          <a:solidFill>
                            <a:schemeClr val="tx1"/>
                          </a:solidFill>
                          <a:effectLst/>
                          <a:latin typeface="+mn-lt"/>
                          <a:ea typeface="+mn-ea"/>
                          <a:cs typeface="+mn-cs"/>
                        </a:rPr>
                        <a:t>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22.840</a:t>
                      </a:r>
                    </a:p>
                  </a:txBody>
                  <a:tcPr/>
                </a:tc>
                <a:extLst>
                  <a:ext uri="{0D108BD9-81ED-4DB2-BD59-A6C34878D82A}">
                    <a16:rowId xmlns:a16="http://schemas.microsoft.com/office/drawing/2014/main" val="711006635"/>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
        <p:nvSpPr>
          <p:cNvPr id="2" name="文本框 1">
            <a:extLst>
              <a:ext uri="{FF2B5EF4-FFF2-40B4-BE49-F238E27FC236}">
                <a16:creationId xmlns:a16="http://schemas.microsoft.com/office/drawing/2014/main" id="{E1C96825-980D-4771-AE0D-6E4980F7DD28}"/>
              </a:ext>
            </a:extLst>
          </p:cNvPr>
          <p:cNvSpPr txBox="1"/>
          <p:nvPr/>
        </p:nvSpPr>
        <p:spPr>
          <a:xfrm>
            <a:off x="156288" y="2029467"/>
            <a:ext cx="7447175" cy="4524315"/>
          </a:xfrm>
          <a:prstGeom prst="rect">
            <a:avLst/>
          </a:prstGeom>
          <a:noFill/>
        </p:spPr>
        <p:txBody>
          <a:bodyPr wrap="square" rtlCol="0">
            <a:spAutoFit/>
          </a:bodyPr>
          <a:lstStyle/>
          <a:p>
            <a:pPr marL="285750" indent="-285750">
              <a:buFont typeface="Arial" panose="020B0604020202020204" pitchFamily="34" charset="0"/>
              <a:buChar char="•"/>
            </a:pPr>
            <a:r>
              <a:rPr lang="en-GB" altLang="zh-CN" dirty="0"/>
              <a:t>Ambient power-enabled Internet of Things device is an IoT device powered by energy harvesting, being either battery-less or with limited energy storage capability (e.g. using a capacitor) and the energy is provided through the harvesting of radio waves, light, motion, heat, or any other power source that could be seen suitable. </a:t>
            </a:r>
          </a:p>
          <a:p>
            <a:pPr marL="285750" indent="-285750">
              <a:buFont typeface="Arial" panose="020B0604020202020204" pitchFamily="34" charset="0"/>
              <a:buChar char="•"/>
            </a:pPr>
            <a:endParaRPr lang="en-GB" altLang="zh-CN" dirty="0"/>
          </a:p>
          <a:p>
            <a:pPr marL="285750" indent="-285750">
              <a:buFont typeface="Arial" panose="020B0604020202020204" pitchFamily="34" charset="0"/>
              <a:buChar char="•"/>
            </a:pPr>
            <a:r>
              <a:rPr lang="en-GB" altLang="zh-CN" dirty="0"/>
              <a:t>The promising characteristics of ambient IoT device: </a:t>
            </a:r>
          </a:p>
          <a:p>
            <a:pPr marL="742950" lvl="1" indent="-285750">
              <a:buFont typeface="Calibri" panose="020F0502020204030204" pitchFamily="34" charset="0"/>
              <a:buChar char="-"/>
            </a:pPr>
            <a:r>
              <a:rPr lang="en-US" altLang="zh-CN" dirty="0"/>
              <a:t>W</a:t>
            </a:r>
            <a:r>
              <a:rPr lang="en-GB" altLang="zh-CN" dirty="0" err="1"/>
              <a:t>ith</a:t>
            </a:r>
            <a:r>
              <a:rPr lang="en-GB" altLang="zh-CN" dirty="0"/>
              <a:t> low complexity, small size, lower power consumption (than existing IoT devices) thus enable ultra-low cost</a:t>
            </a:r>
          </a:p>
          <a:p>
            <a:pPr marL="742950" lvl="1" indent="-285750">
              <a:buFont typeface="Calibri" panose="020F0502020204030204" pitchFamily="34" charset="0"/>
              <a:buChar char="-"/>
            </a:pPr>
            <a:r>
              <a:rPr lang="en-GB" altLang="zh-CN" dirty="0"/>
              <a:t>It can be maintenance free thus it save the labour cost and it is friendly to the environment</a:t>
            </a:r>
          </a:p>
          <a:p>
            <a:pPr marL="742950" lvl="1" indent="-285750">
              <a:buFont typeface="Calibri" panose="020F0502020204030204" pitchFamily="34" charset="0"/>
              <a:buChar char="-"/>
            </a:pPr>
            <a:r>
              <a:rPr lang="en-GB" altLang="zh-CN" dirty="0"/>
              <a:t>It can have long life span (e.g. more than 10 years).</a:t>
            </a:r>
          </a:p>
          <a:p>
            <a:pPr marL="742950" lvl="1" indent="-285750">
              <a:buFont typeface="Calibri" panose="020F0502020204030204" pitchFamily="34" charset="0"/>
              <a:buChar char="-"/>
            </a:pPr>
            <a:r>
              <a:rPr lang="en-GB" altLang="zh-CN" dirty="0"/>
              <a:t>It is much safer for the kids and elderly </a:t>
            </a:r>
          </a:p>
          <a:p>
            <a:pPr marL="742950" lvl="1" indent="-285750">
              <a:buFont typeface="Calibri" panose="020F0502020204030204" pitchFamily="34" charset="0"/>
              <a:buChar char="-"/>
            </a:pPr>
            <a:r>
              <a:rPr lang="en-GB" altLang="zh-CN" dirty="0"/>
              <a:t>It is able to adapt to some extreme environmental conditions (e.g. high pressure, extremely high/low temperature, humid environment</a:t>
            </a:r>
            <a:endParaRPr lang="zh-CN" altLang="zh-CN" dirty="0"/>
          </a:p>
          <a:p>
            <a:endParaRPr lang="zh-CN" altLang="en-US" dirty="0"/>
          </a:p>
        </p:txBody>
      </p:sp>
      <p:pic>
        <p:nvPicPr>
          <p:cNvPr id="11" name="图片 10">
            <a:extLst>
              <a:ext uri="{FF2B5EF4-FFF2-40B4-BE49-F238E27FC236}">
                <a16:creationId xmlns:a16="http://schemas.microsoft.com/office/drawing/2014/main" id="{115B6BDB-7AC4-42BD-8478-14E9C32304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323" y="1952563"/>
            <a:ext cx="1030275" cy="490239"/>
          </a:xfrm>
          <a:prstGeom prst="rect">
            <a:avLst/>
          </a:prstGeom>
        </p:spPr>
      </p:pic>
      <p:pic>
        <p:nvPicPr>
          <p:cNvPr id="12" name="图片 11">
            <a:extLst>
              <a:ext uri="{FF2B5EF4-FFF2-40B4-BE49-F238E27FC236}">
                <a16:creationId xmlns:a16="http://schemas.microsoft.com/office/drawing/2014/main" id="{056716A0-039A-4D09-8C0A-66050F2EFA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016" y="1803169"/>
            <a:ext cx="1306129" cy="789026"/>
          </a:xfrm>
          <a:prstGeom prst="rect">
            <a:avLst/>
          </a:prstGeom>
        </p:spPr>
      </p:pic>
      <p:pic>
        <p:nvPicPr>
          <p:cNvPr id="13" name="图片 12">
            <a:extLst>
              <a:ext uri="{FF2B5EF4-FFF2-40B4-BE49-F238E27FC236}">
                <a16:creationId xmlns:a16="http://schemas.microsoft.com/office/drawing/2014/main" id="{43528CE0-3E95-46F1-8629-509F77FC36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79491" y="2628660"/>
            <a:ext cx="1225113" cy="1225113"/>
          </a:xfrm>
          <a:prstGeom prst="rect">
            <a:avLst/>
          </a:prstGeom>
        </p:spPr>
      </p:pic>
      <p:pic>
        <p:nvPicPr>
          <p:cNvPr id="14" name="图片 13">
            <a:extLst>
              <a:ext uri="{FF2B5EF4-FFF2-40B4-BE49-F238E27FC236}">
                <a16:creationId xmlns:a16="http://schemas.microsoft.com/office/drawing/2014/main" id="{7632B8C7-B09D-462F-8A85-CDC41FF79AE6}"/>
              </a:ext>
            </a:extLst>
          </p:cNvPr>
          <p:cNvPicPr>
            <a:picLocks noChangeAspect="1"/>
          </p:cNvPicPr>
          <p:nvPr/>
        </p:nvPicPr>
        <p:blipFill>
          <a:blip r:embed="rId5"/>
          <a:stretch>
            <a:fillRect/>
          </a:stretch>
        </p:blipFill>
        <p:spPr>
          <a:xfrm>
            <a:off x="8312125" y="2712195"/>
            <a:ext cx="1030275" cy="1141578"/>
          </a:xfrm>
          <a:prstGeom prst="rect">
            <a:avLst/>
          </a:prstGeom>
        </p:spPr>
      </p:pic>
      <p:graphicFrame>
        <p:nvGraphicFramePr>
          <p:cNvPr id="18" name="图示 17">
            <a:extLst>
              <a:ext uri="{FF2B5EF4-FFF2-40B4-BE49-F238E27FC236}">
                <a16:creationId xmlns:a16="http://schemas.microsoft.com/office/drawing/2014/main" id="{9DC0607E-4E30-47E1-898E-1A9C0C3B2A22}"/>
              </a:ext>
            </a:extLst>
          </p:cNvPr>
          <p:cNvGraphicFramePr/>
          <p:nvPr/>
        </p:nvGraphicFramePr>
        <p:xfrm>
          <a:off x="8039100" y="4140200"/>
          <a:ext cx="3436292" cy="201758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553116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
        <p:nvSpPr>
          <p:cNvPr id="2" name="文本框 1">
            <a:extLst>
              <a:ext uri="{FF2B5EF4-FFF2-40B4-BE49-F238E27FC236}">
                <a16:creationId xmlns:a16="http://schemas.microsoft.com/office/drawing/2014/main" id="{E1C96825-980D-4771-AE0D-6E4980F7DD28}"/>
              </a:ext>
            </a:extLst>
          </p:cNvPr>
          <p:cNvSpPr txBox="1"/>
          <p:nvPr/>
        </p:nvSpPr>
        <p:spPr>
          <a:xfrm>
            <a:off x="103730" y="1689213"/>
            <a:ext cx="4595270" cy="3231654"/>
          </a:xfrm>
          <a:prstGeom prst="rect">
            <a:avLst/>
          </a:prstGeom>
          <a:noFill/>
        </p:spPr>
        <p:txBody>
          <a:bodyPr wrap="square" rtlCol="0">
            <a:spAutoFit/>
          </a:bodyPr>
          <a:lstStyle/>
          <a:p>
            <a:pPr marL="285750" indent="-285750">
              <a:buFont typeface="Arial" panose="020B0604020202020204" pitchFamily="34" charset="0"/>
              <a:buChar char="•"/>
            </a:pPr>
            <a:r>
              <a:rPr lang="en-GB" altLang="zh-CN" sz="2000" dirty="0"/>
              <a:t>During the SA1 study, the following functions of ambient have been identified:</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Identification for inventory</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Sensor data collection</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Positioning</a:t>
            </a:r>
          </a:p>
          <a:p>
            <a:pPr marL="990551" lvl="1" indent="-380981" defTabSz="1100639">
              <a:lnSpc>
                <a:spcPct val="150000"/>
              </a:lnSpc>
              <a:buFont typeface="Arial" panose="020B0604020202020204" pitchFamily="34" charset="0"/>
              <a:buChar char="•"/>
            </a:pPr>
            <a:r>
              <a:rPr lang="en-US" altLang="zh-CN" sz="1200" dirty="0">
                <a:latin typeface="OPPOSans M" panose="00020600040101010101" pitchFamily="18" charset="-122"/>
                <a:ea typeface="OPPOSans M" panose="00020600040101010101" pitchFamily="18" charset="-122"/>
              </a:rPr>
              <a:t>Actuator</a:t>
            </a:r>
          </a:p>
          <a:p>
            <a:pPr marL="285750" indent="-285750">
              <a:buFont typeface="Arial" panose="020B0604020202020204" pitchFamily="34" charset="0"/>
              <a:buChar char="•"/>
            </a:pPr>
            <a:r>
              <a:rPr lang="en-GB" altLang="zh-CN" dirty="0"/>
              <a:t>It can be used in To-C area and To-B area, and for indoor or outdoor deployment.</a:t>
            </a:r>
          </a:p>
          <a:p>
            <a:pPr marL="285750" indent="-285750">
              <a:buFont typeface="Arial" panose="020B0604020202020204" pitchFamily="34" charset="0"/>
              <a:buChar char="•"/>
            </a:pPr>
            <a:endParaRPr lang="en-GB" altLang="zh-CN" dirty="0"/>
          </a:p>
          <a:p>
            <a:endParaRPr lang="zh-CN" altLang="en-US" dirty="0"/>
          </a:p>
        </p:txBody>
      </p:sp>
      <p:pic>
        <p:nvPicPr>
          <p:cNvPr id="10" name="图片 9">
            <a:extLst>
              <a:ext uri="{FF2B5EF4-FFF2-40B4-BE49-F238E27FC236}">
                <a16:creationId xmlns:a16="http://schemas.microsoft.com/office/drawing/2014/main" id="{E8BE97AC-0411-4188-8767-D3B6C05CB6D6}"/>
              </a:ext>
            </a:extLst>
          </p:cNvPr>
          <p:cNvPicPr>
            <a:picLocks noChangeAspect="1"/>
          </p:cNvPicPr>
          <p:nvPr/>
        </p:nvPicPr>
        <p:blipFill>
          <a:blip r:embed="rId2"/>
          <a:stretch>
            <a:fillRect/>
          </a:stretch>
        </p:blipFill>
        <p:spPr>
          <a:xfrm>
            <a:off x="224533" y="4368330"/>
            <a:ext cx="3115568" cy="2299170"/>
          </a:xfrm>
          <a:prstGeom prst="rect">
            <a:avLst/>
          </a:prstGeom>
        </p:spPr>
      </p:pic>
      <p:pic>
        <p:nvPicPr>
          <p:cNvPr id="15" name="图片 14">
            <a:extLst>
              <a:ext uri="{FF2B5EF4-FFF2-40B4-BE49-F238E27FC236}">
                <a16:creationId xmlns:a16="http://schemas.microsoft.com/office/drawing/2014/main" id="{747F6A97-29C2-4603-BF13-97BA862AE4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7557" y="4368330"/>
            <a:ext cx="3229296" cy="2299170"/>
          </a:xfrm>
          <a:prstGeom prst="rect">
            <a:avLst/>
          </a:prstGeom>
          <a:noFill/>
          <a:ln>
            <a:noFill/>
          </a:ln>
        </p:spPr>
      </p:pic>
      <p:pic>
        <p:nvPicPr>
          <p:cNvPr id="16" name="图片 15">
            <a:extLst>
              <a:ext uri="{FF2B5EF4-FFF2-40B4-BE49-F238E27FC236}">
                <a16:creationId xmlns:a16="http://schemas.microsoft.com/office/drawing/2014/main" id="{C0D73242-A080-4708-901F-AF80071C843E}"/>
              </a:ext>
            </a:extLst>
          </p:cNvPr>
          <p:cNvPicPr>
            <a:picLocks noChangeAspect="1"/>
          </p:cNvPicPr>
          <p:nvPr/>
        </p:nvPicPr>
        <p:blipFill>
          <a:blip r:embed="rId4"/>
          <a:stretch>
            <a:fillRect/>
          </a:stretch>
        </p:blipFill>
        <p:spPr>
          <a:xfrm>
            <a:off x="6790354" y="4330262"/>
            <a:ext cx="2743200" cy="2375305"/>
          </a:xfrm>
          <a:prstGeom prst="rect">
            <a:avLst/>
          </a:prstGeom>
        </p:spPr>
      </p:pic>
      <p:pic>
        <p:nvPicPr>
          <p:cNvPr id="1026" name="图片 68">
            <a:extLst>
              <a:ext uri="{FF2B5EF4-FFF2-40B4-BE49-F238E27FC236}">
                <a16:creationId xmlns:a16="http://schemas.microsoft.com/office/drawing/2014/main" id="{02A64D0E-200E-49BB-B7EF-98D00924B015}"/>
              </a:ext>
            </a:extLst>
          </p:cNvPr>
          <p:cNvPicPr>
            <a:picLocks noChangeArrowheads="1"/>
          </p:cNvPicPr>
          <p:nvPr/>
        </p:nvPicPr>
        <p:blipFill>
          <a:blip r:embed="rId5">
            <a:extLst>
              <a:ext uri="{28A0092B-C50C-407E-A947-70E740481C1C}">
                <a14:useLocalDpi xmlns:a14="http://schemas.microsoft.com/office/drawing/2010/main" val="0"/>
              </a:ext>
            </a:extLst>
          </a:blip>
          <a:srcRect l="18587" t="15530" r="-978" b="1588"/>
          <a:stretch>
            <a:fillRect/>
          </a:stretch>
        </p:blipFill>
        <p:spPr bwMode="auto">
          <a:xfrm>
            <a:off x="4699001" y="2029467"/>
            <a:ext cx="3012102" cy="202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a:extLst>
              <a:ext uri="{FF2B5EF4-FFF2-40B4-BE49-F238E27FC236}">
                <a16:creationId xmlns:a16="http://schemas.microsoft.com/office/drawing/2014/main" id="{FD8CD966-EEBD-437B-AB37-01A984E2BE6F}"/>
              </a:ext>
            </a:extLst>
          </p:cNvPr>
          <p:cNvPicPr/>
          <p:nvPr/>
        </p:nvPicPr>
        <p:blipFill>
          <a:blip r:embed="rId6"/>
          <a:stretch>
            <a:fillRect/>
          </a:stretch>
        </p:blipFill>
        <p:spPr>
          <a:xfrm>
            <a:off x="7711103" y="1968520"/>
            <a:ext cx="2409599" cy="2144372"/>
          </a:xfrm>
          <a:prstGeom prst="rect">
            <a:avLst/>
          </a:prstGeom>
        </p:spPr>
      </p:pic>
      <p:pic>
        <p:nvPicPr>
          <p:cNvPr id="20" name="Picture 1">
            <a:extLst>
              <a:ext uri="{FF2B5EF4-FFF2-40B4-BE49-F238E27FC236}">
                <a16:creationId xmlns:a16="http://schemas.microsoft.com/office/drawing/2014/main" id="{F07CFA8B-8037-461C-94F2-67A5B3E17978}"/>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23500" y="1952416"/>
            <a:ext cx="1968500" cy="2251284"/>
          </a:xfrm>
          <a:prstGeom prst="rect">
            <a:avLst/>
          </a:prstGeom>
          <a:noFill/>
          <a:ln>
            <a:noFill/>
          </a:ln>
        </p:spPr>
      </p:pic>
      <p:pic>
        <p:nvPicPr>
          <p:cNvPr id="1027" name="Picture 2">
            <a:extLst>
              <a:ext uri="{FF2B5EF4-FFF2-40B4-BE49-F238E27FC236}">
                <a16:creationId xmlns:a16="http://schemas.microsoft.com/office/drawing/2014/main" id="{AA67A680-9441-44B4-A9F1-5FC92BB0DA4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97055" y="4330262"/>
            <a:ext cx="2491214" cy="214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2F7B76FE-E3DC-486D-BCA4-2ABADA44E478}"/>
              </a:ext>
            </a:extLst>
          </p:cNvPr>
          <p:cNvSpPr/>
          <p:nvPr/>
        </p:nvSpPr>
        <p:spPr>
          <a:xfrm>
            <a:off x="224533" y="1023496"/>
            <a:ext cx="5639429" cy="461665"/>
          </a:xfrm>
          <a:prstGeom prst="rect">
            <a:avLst/>
          </a:prstGeom>
        </p:spPr>
        <p:txBody>
          <a:bodyPr wrap="none">
            <a:spAutoFit/>
          </a:bodyPr>
          <a:lstStyle/>
          <a:p>
            <a:r>
              <a:rPr lang="en-GB" altLang="zh-CN" sz="2400" b="1" dirty="0">
                <a:solidFill>
                  <a:srgbClr val="FF0000"/>
                </a:solidFill>
              </a:rPr>
              <a:t>Ambient power-enabled Internet of Things</a:t>
            </a:r>
          </a:p>
        </p:txBody>
      </p:sp>
    </p:spTree>
    <p:extLst>
      <p:ext uri="{BB962C8B-B14F-4D97-AF65-F5344CB8AC3E}">
        <p14:creationId xmlns:p14="http://schemas.microsoft.com/office/powerpoint/2010/main" val="3811602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stretch>
            <a:fillRect/>
          </a:stretch>
        </p:blipFill>
        <p:spPr>
          <a:xfrm>
            <a:off x="9248954" y="5052635"/>
            <a:ext cx="2246584" cy="1316602"/>
          </a:xfrm>
          <a:prstGeom prst="rect">
            <a:avLst/>
          </a:prstGeom>
        </p:spPr>
      </p:pic>
      <p:pic>
        <p:nvPicPr>
          <p:cNvPr id="32" name="Picture 31"/>
          <p:cNvPicPr>
            <a:picLocks noChangeAspect="1"/>
          </p:cNvPicPr>
          <p:nvPr/>
        </p:nvPicPr>
        <p:blipFill>
          <a:blip r:embed="rId4"/>
          <a:stretch>
            <a:fillRect/>
          </a:stretch>
        </p:blipFill>
        <p:spPr>
          <a:xfrm>
            <a:off x="9258813" y="3739991"/>
            <a:ext cx="2236725" cy="1285473"/>
          </a:xfrm>
          <a:prstGeom prst="rect">
            <a:avLst/>
          </a:prstGeom>
        </p:spPr>
      </p:pic>
      <p:pic>
        <p:nvPicPr>
          <p:cNvPr id="28" name="Picture 27"/>
          <p:cNvPicPr>
            <a:picLocks noChangeAspect="1"/>
          </p:cNvPicPr>
          <p:nvPr/>
        </p:nvPicPr>
        <p:blipFill>
          <a:blip r:embed="rId5"/>
          <a:stretch>
            <a:fillRect/>
          </a:stretch>
        </p:blipFill>
        <p:spPr>
          <a:xfrm>
            <a:off x="9196466" y="2507211"/>
            <a:ext cx="2299072" cy="1220101"/>
          </a:xfrm>
          <a:prstGeom prst="rect">
            <a:avLst/>
          </a:prstGeom>
        </p:spPr>
      </p:pic>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63887" y="947402"/>
          <a:ext cx="8250908" cy="5516880"/>
        </p:xfrm>
        <a:graphic>
          <a:graphicData uri="http://schemas.openxmlformats.org/drawingml/2006/table">
            <a:tbl>
              <a:tblPr bandRow="1">
                <a:tableStyleId>{2D5ABB26-0587-4C30-8999-92F81FD0307C}</a:tableStyleId>
              </a:tblPr>
              <a:tblGrid>
                <a:gridCol w="1305006">
                  <a:extLst>
                    <a:ext uri="{9D8B030D-6E8A-4147-A177-3AD203B41FA5}">
                      <a16:colId xmlns:a16="http://schemas.microsoft.com/office/drawing/2014/main" val="201738029"/>
                    </a:ext>
                  </a:extLst>
                </a:gridCol>
                <a:gridCol w="3214408">
                  <a:extLst>
                    <a:ext uri="{9D8B030D-6E8A-4147-A177-3AD203B41FA5}">
                      <a16:colId xmlns:a16="http://schemas.microsoft.com/office/drawing/2014/main" val="2338416132"/>
                    </a:ext>
                  </a:extLst>
                </a:gridCol>
                <a:gridCol w="1258711">
                  <a:extLst>
                    <a:ext uri="{9D8B030D-6E8A-4147-A177-3AD203B41FA5}">
                      <a16:colId xmlns:a16="http://schemas.microsoft.com/office/drawing/2014/main" val="2639471719"/>
                    </a:ext>
                  </a:extLst>
                </a:gridCol>
                <a:gridCol w="2472783">
                  <a:extLst>
                    <a:ext uri="{9D8B030D-6E8A-4147-A177-3AD203B41FA5}">
                      <a16:colId xmlns:a16="http://schemas.microsoft.com/office/drawing/2014/main" val="514953518"/>
                    </a:ext>
                  </a:extLst>
                </a:gridCol>
              </a:tblGrid>
              <a:tr h="419851">
                <a:tc gridSpan="4">
                  <a:txBody>
                    <a:bodyPr/>
                    <a:lstStyle/>
                    <a:p>
                      <a:pPr marL="0" indent="0">
                        <a:buNone/>
                      </a:pPr>
                      <a:r>
                        <a:rPr lang="en-US" sz="3600" b="1" dirty="0">
                          <a:solidFill>
                            <a:srgbClr val="FF0000"/>
                          </a:solidFill>
                        </a:rPr>
                        <a:t>Localized</a:t>
                      </a:r>
                      <a:r>
                        <a:rPr lang="en-US" sz="3600" b="1" baseline="0" dirty="0">
                          <a:solidFill>
                            <a:srgbClr val="FF0000"/>
                          </a:solidFill>
                        </a:rPr>
                        <a:t> Mobile </a:t>
                      </a:r>
                      <a:r>
                        <a:rPr lang="en-US" sz="3600" b="1" baseline="0" dirty="0" err="1">
                          <a:solidFill>
                            <a:srgbClr val="FF0000"/>
                          </a:solidFill>
                        </a:rPr>
                        <a:t>Metaverse</a:t>
                      </a:r>
                      <a:r>
                        <a:rPr lang="en-US" sz="3600" b="1" baseline="0" dirty="0">
                          <a:solidFill>
                            <a:srgbClr val="FF0000"/>
                          </a:solidFill>
                        </a:rPr>
                        <a:t> Services</a:t>
                      </a:r>
                      <a:endParaRPr lang="en-US" sz="3600" b="1" dirty="0">
                        <a:solidFill>
                          <a:srgbClr val="FF0000"/>
                        </a:solidFill>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Erik Guttman</a:t>
                      </a:r>
                      <a:br>
                        <a:rPr lang="sv-SE" sz="1800" kern="1200" dirty="0">
                          <a:solidFill>
                            <a:schemeClr val="tx1"/>
                          </a:solidFill>
                          <a:effectLst/>
                          <a:latin typeface="+mn-lt"/>
                          <a:ea typeface="+mn-ea"/>
                          <a:cs typeface="+mn-cs"/>
                        </a:rPr>
                      </a:br>
                      <a:r>
                        <a:rPr lang="sv-SE" sz="1800" kern="1200" dirty="0">
                          <a:solidFill>
                            <a:schemeClr val="tx1"/>
                          </a:solidFill>
                          <a:effectLst/>
                          <a:latin typeface="+mn-lt"/>
                          <a:ea typeface="+mn-ea"/>
                          <a:cs typeface="+mn-cs"/>
                        </a:rPr>
                        <a:t>(Samsung</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6"/>
                        </a:rPr>
                        <a:t>SP-220353</a:t>
                      </a:r>
                      <a:endParaRPr lang="nl-NL" sz="18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7"/>
                        </a:rPr>
                        <a:t>TR 22.856</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pPr algn="just"/>
                      <a:r>
                        <a:rPr lang="en-US" sz="1600" kern="1200" dirty="0">
                          <a:solidFill>
                            <a:schemeClr val="tx1"/>
                          </a:solidFill>
                          <a:effectLst/>
                          <a:latin typeface="+mn-lt"/>
                          <a:ea typeface="+mn-ea"/>
                          <a:cs typeface="+mn-cs"/>
                        </a:rPr>
                        <a:t>Investigate enhancement</a:t>
                      </a:r>
                      <a:r>
                        <a:rPr lang="en-US" sz="1600" kern="1200" baseline="0" dirty="0">
                          <a:solidFill>
                            <a:schemeClr val="tx1"/>
                          </a:solidFill>
                          <a:effectLst/>
                          <a:latin typeface="+mn-lt"/>
                          <a:ea typeface="+mn-ea"/>
                          <a:cs typeface="+mn-cs"/>
                        </a:rPr>
                        <a:t> of the </a:t>
                      </a:r>
                      <a:r>
                        <a:rPr lang="en-US" sz="1600" kern="1200" baseline="0" dirty="0" err="1">
                          <a:solidFill>
                            <a:schemeClr val="tx1"/>
                          </a:solidFill>
                          <a:effectLst/>
                          <a:latin typeface="+mn-lt"/>
                          <a:ea typeface="+mn-ea"/>
                          <a:cs typeface="+mn-cs"/>
                        </a:rPr>
                        <a:t>5G</a:t>
                      </a:r>
                      <a:r>
                        <a:rPr lang="en-US" sz="1600" kern="1200" baseline="0" dirty="0">
                          <a:solidFill>
                            <a:schemeClr val="tx1"/>
                          </a:solidFill>
                          <a:effectLst/>
                          <a:latin typeface="+mn-lt"/>
                          <a:ea typeface="+mn-ea"/>
                          <a:cs typeface="+mn-cs"/>
                        </a:rPr>
                        <a:t> system to enhanced </a:t>
                      </a:r>
                      <a:r>
                        <a:rPr lang="en-US" sz="1600" kern="1200" baseline="0" dirty="0" err="1">
                          <a:solidFill>
                            <a:schemeClr val="tx1"/>
                          </a:solidFill>
                          <a:effectLst/>
                          <a:latin typeface="+mn-lt"/>
                          <a:ea typeface="+mn-ea"/>
                          <a:cs typeface="+mn-cs"/>
                        </a:rPr>
                        <a:t>XR</a:t>
                      </a:r>
                      <a:r>
                        <a:rPr lang="en-US" sz="1600" kern="1200" baseline="0" dirty="0">
                          <a:solidFill>
                            <a:schemeClr val="tx1"/>
                          </a:solidFill>
                          <a:effectLst/>
                          <a:latin typeface="+mn-lt"/>
                          <a:ea typeface="+mn-ea"/>
                          <a:cs typeface="+mn-cs"/>
                        </a:rPr>
                        <a:t>-based services as well as other functionality to offer shared and interactive user experience of local content and services, accessed  by users in the proximity or remotely. </a:t>
                      </a:r>
                    </a:p>
                    <a:p>
                      <a:pPr algn="just"/>
                      <a:r>
                        <a:rPr lang="en-US" sz="1600" kern="1200" dirty="0">
                          <a:solidFill>
                            <a:schemeClr val="tx1"/>
                          </a:solidFill>
                          <a:effectLst/>
                          <a:latin typeface="+mn-lt"/>
                          <a:ea typeface="+mn-ea"/>
                          <a:cs typeface="+mn-cs"/>
                        </a:rPr>
                        <a:t>The following areas have yielded</a:t>
                      </a:r>
                      <a:r>
                        <a:rPr lang="en-US" sz="1600" kern="1200" baseline="0" dirty="0">
                          <a:solidFill>
                            <a:schemeClr val="tx1"/>
                          </a:solidFill>
                          <a:effectLst/>
                          <a:latin typeface="+mn-lt"/>
                          <a:ea typeface="+mn-ea"/>
                          <a:cs typeface="+mn-cs"/>
                        </a:rPr>
                        <a:t> potential requirements in the study include:</a:t>
                      </a:r>
                    </a:p>
                    <a:p>
                      <a:pPr marL="285750" indent="-285750" algn="just">
                        <a:buFont typeface="Arial" charset="0"/>
                        <a:buChar char="•"/>
                      </a:pPr>
                      <a:r>
                        <a:rPr lang="en-US" sz="1600" b="1" kern="1200" dirty="0">
                          <a:solidFill>
                            <a:schemeClr val="tx1"/>
                          </a:solidFill>
                          <a:effectLst/>
                          <a:latin typeface="+mn-lt"/>
                          <a:ea typeface="+mn-ea"/>
                          <a:cs typeface="+mn-cs"/>
                        </a:rPr>
                        <a:t>Localized mobile </a:t>
                      </a:r>
                      <a:r>
                        <a:rPr lang="en-US" sz="1600" b="1" kern="1200" dirty="0" err="1">
                          <a:solidFill>
                            <a:schemeClr val="tx1"/>
                          </a:solidFill>
                          <a:effectLst/>
                          <a:latin typeface="+mn-lt"/>
                          <a:ea typeface="+mn-ea"/>
                          <a:cs typeface="+mn-cs"/>
                        </a:rPr>
                        <a:t>metaverse</a:t>
                      </a:r>
                      <a:r>
                        <a:rPr lang="en-US" sz="1600" b="1" kern="1200" dirty="0">
                          <a:solidFill>
                            <a:schemeClr val="tx1"/>
                          </a:solidFill>
                          <a:effectLst/>
                          <a:latin typeface="+mn-lt"/>
                          <a:ea typeface="+mn-ea"/>
                          <a:cs typeface="+mn-cs"/>
                        </a:rPr>
                        <a:t> service functionality </a:t>
                      </a:r>
                      <a:r>
                        <a:rPr lang="en-US" sz="1600" b="0" kern="1200" dirty="0">
                          <a:solidFill>
                            <a:schemeClr val="tx1"/>
                          </a:solidFill>
                          <a:effectLst/>
                          <a:latin typeface="+mn-lt"/>
                          <a:ea typeface="+mn-ea"/>
                          <a:cs typeface="+mn-cs"/>
                        </a:rPr>
                        <a:t>to</a:t>
                      </a:r>
                      <a:r>
                        <a:rPr lang="en-US" sz="1600" b="0" kern="1200" baseline="0" dirty="0">
                          <a:solidFill>
                            <a:schemeClr val="tx1"/>
                          </a:solidFill>
                          <a:effectLst/>
                          <a:latin typeface="+mn-lt"/>
                          <a:ea typeface="+mn-ea"/>
                          <a:cs typeface="+mn-cs"/>
                        </a:rPr>
                        <a:t> define, discover, interact with and perceive services associated with a point in space, surface, etc.</a:t>
                      </a:r>
                      <a:endParaRPr lang="en-US" sz="1600" kern="1200" dirty="0">
                        <a:solidFill>
                          <a:schemeClr val="tx1"/>
                        </a:solidFill>
                        <a:effectLst/>
                        <a:latin typeface="+mn-lt"/>
                        <a:ea typeface="+mn-ea"/>
                        <a:cs typeface="+mn-cs"/>
                      </a:endParaRPr>
                    </a:p>
                    <a:p>
                      <a:pPr marL="285750" indent="-285750" algn="just">
                        <a:buFont typeface="Arial" charset="0"/>
                        <a:buChar char="•"/>
                      </a:pPr>
                      <a:r>
                        <a:rPr lang="en-US" sz="1600" b="1" kern="1200" dirty="0">
                          <a:solidFill>
                            <a:schemeClr val="tx1"/>
                          </a:solidFill>
                          <a:effectLst/>
                          <a:latin typeface="+mn-lt"/>
                          <a:ea typeface="+mn-ea"/>
                          <a:cs typeface="+mn-cs"/>
                        </a:rPr>
                        <a:t>3D avatar call </a:t>
                      </a:r>
                      <a:r>
                        <a:rPr lang="en-US" sz="1600" kern="1200" dirty="0">
                          <a:solidFill>
                            <a:schemeClr val="tx1"/>
                          </a:solidFill>
                          <a:effectLst/>
                          <a:latin typeface="+mn-lt"/>
                          <a:ea typeface="+mn-ea"/>
                          <a:cs typeface="+mn-cs"/>
                        </a:rPr>
                        <a:t>a new</a:t>
                      </a:r>
                      <a:r>
                        <a:rPr lang="en-US" sz="1600" kern="1200" baseline="0" dirty="0">
                          <a:solidFill>
                            <a:schemeClr val="tx1"/>
                          </a:solidFill>
                          <a:effectLst/>
                          <a:latin typeface="+mn-lt"/>
                          <a:ea typeface="+mn-ea"/>
                          <a:cs typeface="+mn-cs"/>
                        </a:rPr>
                        <a:t> service for conversational communication </a:t>
                      </a:r>
                      <a:endParaRPr lang="en-US" sz="1600" kern="1200" dirty="0">
                        <a:solidFill>
                          <a:schemeClr val="tx1"/>
                        </a:solidFill>
                        <a:effectLst/>
                        <a:latin typeface="+mn-lt"/>
                        <a:ea typeface="+mn-ea"/>
                        <a:cs typeface="+mn-cs"/>
                      </a:endParaRPr>
                    </a:p>
                    <a:p>
                      <a:pPr marL="285750" indent="-285750" algn="just">
                        <a:buFont typeface="Arial" charset="0"/>
                        <a:buChar char="•"/>
                      </a:pPr>
                      <a:r>
                        <a:rPr lang="en-US" sz="1600" b="1" kern="1200" dirty="0" err="1">
                          <a:solidFill>
                            <a:schemeClr val="tx1"/>
                          </a:solidFill>
                          <a:effectLst/>
                          <a:latin typeface="+mn-lt"/>
                          <a:ea typeface="+mn-ea"/>
                          <a:cs typeface="+mn-cs"/>
                        </a:rPr>
                        <a:t>XR</a:t>
                      </a:r>
                      <a:r>
                        <a:rPr lang="en-US" sz="1600" b="1" kern="1200" dirty="0">
                          <a:solidFill>
                            <a:schemeClr val="tx1"/>
                          </a:solidFill>
                          <a:effectLst/>
                          <a:latin typeface="+mn-lt"/>
                          <a:ea typeface="+mn-ea"/>
                          <a:cs typeface="+mn-cs"/>
                        </a:rPr>
                        <a:t> service</a:t>
                      </a:r>
                      <a:r>
                        <a:rPr lang="en-US" sz="1600" b="1" kern="1200" baseline="0" dirty="0">
                          <a:solidFill>
                            <a:schemeClr val="tx1"/>
                          </a:solidFill>
                          <a:effectLst/>
                          <a:latin typeface="+mn-lt"/>
                          <a:ea typeface="+mn-ea"/>
                          <a:cs typeface="+mn-cs"/>
                        </a:rPr>
                        <a:t> enablers for location agnostic service experience</a:t>
                      </a:r>
                      <a:r>
                        <a:rPr lang="en-US" sz="1600" b="0" kern="1200" baseline="0" dirty="0">
                          <a:solidFill>
                            <a:schemeClr val="tx1"/>
                          </a:solidFill>
                          <a:effectLst/>
                          <a:latin typeface="+mn-lt"/>
                          <a:ea typeface="+mn-ea"/>
                          <a:cs typeface="+mn-cs"/>
                        </a:rPr>
                        <a:t> to overcome latency as a constraint for long-range interactive services.</a:t>
                      </a:r>
                      <a:endParaRPr lang="en-US" sz="1600" b="1" kern="1200" dirty="0">
                        <a:solidFill>
                          <a:schemeClr val="tx1"/>
                        </a:solidFill>
                        <a:effectLst/>
                        <a:latin typeface="+mn-lt"/>
                        <a:ea typeface="+mn-ea"/>
                        <a:cs typeface="+mn-cs"/>
                      </a:endParaRPr>
                    </a:p>
                    <a:p>
                      <a:pPr marL="285750" indent="-285750" algn="just">
                        <a:buFont typeface="Arial" charset="0"/>
                        <a:buChar char="•"/>
                      </a:pPr>
                      <a:r>
                        <a:rPr lang="en-US" sz="1600" b="1" kern="1200" dirty="0">
                          <a:solidFill>
                            <a:schemeClr val="tx1"/>
                          </a:solidFill>
                          <a:effectLst/>
                          <a:latin typeface="+mn-lt"/>
                          <a:ea typeface="+mn-ea"/>
                          <a:cs typeface="+mn-cs"/>
                        </a:rPr>
                        <a:t>Coordination</a:t>
                      </a:r>
                      <a:r>
                        <a:rPr lang="en-US" sz="1600" b="1" kern="1200" baseline="0" dirty="0">
                          <a:solidFill>
                            <a:schemeClr val="tx1"/>
                          </a:solidFill>
                          <a:effectLst/>
                          <a:latin typeface="+mn-lt"/>
                          <a:ea typeface="+mn-ea"/>
                          <a:cs typeface="+mn-cs"/>
                        </a:rPr>
                        <a:t> and operation of mobile </a:t>
                      </a:r>
                      <a:r>
                        <a:rPr lang="en-US" sz="1600" b="1" kern="1200" baseline="0" dirty="0" err="1">
                          <a:solidFill>
                            <a:schemeClr val="tx1"/>
                          </a:solidFill>
                          <a:effectLst/>
                          <a:latin typeface="+mn-lt"/>
                          <a:ea typeface="+mn-ea"/>
                          <a:cs typeface="+mn-cs"/>
                        </a:rPr>
                        <a:t>metaverse</a:t>
                      </a:r>
                      <a:r>
                        <a:rPr lang="en-US" sz="1600" b="1" kern="1200" baseline="0" dirty="0">
                          <a:solidFill>
                            <a:schemeClr val="tx1"/>
                          </a:solidFill>
                          <a:effectLst/>
                          <a:latin typeface="+mn-lt"/>
                          <a:ea typeface="+mn-ea"/>
                          <a:cs typeface="+mn-cs"/>
                        </a:rPr>
                        <a:t> services </a:t>
                      </a:r>
                      <a:r>
                        <a:rPr lang="en-US" sz="1600" b="0" kern="1200" baseline="0" dirty="0">
                          <a:solidFill>
                            <a:schemeClr val="tx1"/>
                          </a:solidFill>
                          <a:effectLst/>
                          <a:latin typeface="+mn-lt"/>
                          <a:ea typeface="+mn-ea"/>
                          <a:cs typeface="+mn-cs"/>
                        </a:rPr>
                        <a:t>to support diverse media scenarios involving multiple applications, users and devices. Support user identity verification and management.   </a:t>
                      </a:r>
                    </a:p>
                    <a:p>
                      <a:pPr marL="285750" indent="-285750" algn="just">
                        <a:buFont typeface="Arial" charset="0"/>
                        <a:buChar char="•"/>
                      </a:pPr>
                      <a:r>
                        <a:rPr lang="en-US" sz="1600" b="1" kern="1200" dirty="0">
                          <a:solidFill>
                            <a:schemeClr val="tx1"/>
                          </a:solidFill>
                          <a:effectLst/>
                          <a:latin typeface="+mn-lt"/>
                          <a:ea typeface="+mn-ea"/>
                          <a:cs typeface="+mn-cs"/>
                        </a:rPr>
                        <a:t>Support for virtual entities in mobile </a:t>
                      </a:r>
                      <a:r>
                        <a:rPr lang="en-US" sz="1600" b="1" kern="1200" dirty="0" err="1">
                          <a:solidFill>
                            <a:schemeClr val="tx1"/>
                          </a:solidFill>
                          <a:effectLst/>
                          <a:latin typeface="+mn-lt"/>
                          <a:ea typeface="+mn-ea"/>
                          <a:cs typeface="+mn-cs"/>
                        </a:rPr>
                        <a:t>metaverse</a:t>
                      </a:r>
                      <a:r>
                        <a:rPr lang="en-US" sz="1600" b="1" kern="1200" dirty="0">
                          <a:solidFill>
                            <a:schemeClr val="tx1"/>
                          </a:solidFill>
                          <a:effectLst/>
                          <a:latin typeface="+mn-lt"/>
                          <a:ea typeface="+mn-ea"/>
                          <a:cs typeface="+mn-cs"/>
                        </a:rPr>
                        <a:t> services</a:t>
                      </a:r>
                      <a:r>
                        <a:rPr lang="en-US" sz="1600" b="0" kern="1200" dirty="0">
                          <a:solidFill>
                            <a:schemeClr val="tx1"/>
                          </a:solidFill>
                          <a:effectLst/>
                          <a:latin typeface="+mn-lt"/>
                          <a:ea typeface="+mn-ea"/>
                          <a:cs typeface="+mn-cs"/>
                        </a:rPr>
                        <a:t> such as software entities that can be ‘users</a:t>
                      </a:r>
                      <a:r>
                        <a:rPr lang="en-US" sz="1600" b="0" kern="1200" baseline="0" dirty="0">
                          <a:solidFill>
                            <a:schemeClr val="tx1"/>
                          </a:solidFill>
                          <a:effectLst/>
                          <a:latin typeface="+mn-lt"/>
                          <a:ea typeface="+mn-ea"/>
                          <a:cs typeface="+mn-cs"/>
                        </a:rPr>
                        <a:t>’ of </a:t>
                      </a:r>
                      <a:r>
                        <a:rPr lang="en-US" sz="1600" b="0" kern="1200" baseline="0" dirty="0" err="1">
                          <a:solidFill>
                            <a:schemeClr val="tx1"/>
                          </a:solidFill>
                          <a:effectLst/>
                          <a:latin typeface="+mn-lt"/>
                          <a:ea typeface="+mn-ea"/>
                          <a:cs typeface="+mn-cs"/>
                        </a:rPr>
                        <a:t>3GPP</a:t>
                      </a:r>
                      <a:r>
                        <a:rPr lang="en-US" sz="1600" b="0" kern="1200" baseline="0" dirty="0">
                          <a:solidFill>
                            <a:schemeClr val="tx1"/>
                          </a:solidFill>
                          <a:effectLst/>
                          <a:latin typeface="+mn-lt"/>
                          <a:ea typeface="+mn-ea"/>
                          <a:cs typeface="+mn-cs"/>
                        </a:rPr>
                        <a:t> services.</a:t>
                      </a:r>
                    </a:p>
                    <a:p>
                      <a:pPr marL="285750" indent="-285750" algn="just">
                        <a:buFont typeface="Arial" charset="0"/>
                        <a:buChar char="•"/>
                      </a:pPr>
                      <a:r>
                        <a:rPr lang="en-US" sz="1600" b="1" kern="1200" dirty="0">
                          <a:solidFill>
                            <a:schemeClr val="tx1"/>
                          </a:solidFill>
                          <a:effectLst/>
                          <a:latin typeface="+mn-lt"/>
                          <a:ea typeface="+mn-ea"/>
                          <a:cs typeface="+mn-cs"/>
                        </a:rPr>
                        <a:t>Digital</a:t>
                      </a:r>
                      <a:r>
                        <a:rPr lang="en-US" sz="1600" b="1" kern="1200" baseline="0" dirty="0">
                          <a:solidFill>
                            <a:schemeClr val="tx1"/>
                          </a:solidFill>
                          <a:effectLst/>
                          <a:latin typeface="+mn-lt"/>
                          <a:ea typeface="+mn-ea"/>
                          <a:cs typeface="+mn-cs"/>
                        </a:rPr>
                        <a:t> asset management</a:t>
                      </a:r>
                      <a:r>
                        <a:rPr lang="en-US" sz="1600" b="0" kern="1200" baseline="0" dirty="0">
                          <a:solidFill>
                            <a:schemeClr val="tx1"/>
                          </a:solidFill>
                          <a:effectLst/>
                          <a:latin typeface="+mn-lt"/>
                          <a:ea typeface="+mn-ea"/>
                          <a:cs typeface="+mn-cs"/>
                        </a:rPr>
                        <a:t> to support diverse services that can benefit from a </a:t>
                      </a:r>
                      <a:r>
                        <a:rPr lang="en-US" sz="1600" b="0" kern="1200" baseline="0" dirty="0" err="1">
                          <a:solidFill>
                            <a:schemeClr val="tx1"/>
                          </a:solidFill>
                          <a:effectLst/>
                          <a:latin typeface="+mn-lt"/>
                          <a:ea typeface="+mn-ea"/>
                          <a:cs typeface="+mn-cs"/>
                        </a:rPr>
                        <a:t>5G</a:t>
                      </a:r>
                      <a:r>
                        <a:rPr lang="en-US" sz="1600" b="0" kern="1200" baseline="0" dirty="0">
                          <a:solidFill>
                            <a:schemeClr val="tx1"/>
                          </a:solidFill>
                          <a:effectLst/>
                          <a:latin typeface="+mn-lt"/>
                          <a:ea typeface="+mn-ea"/>
                          <a:cs typeface="+mn-cs"/>
                        </a:rPr>
                        <a:t> system enablers, analogous to functions offered by the EU digital wallet initiative.</a:t>
                      </a:r>
                      <a:endParaRPr lang="en-US" sz="1600" b="1"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5" name="Rectangle 4">
            <a:extLst>
              <a:ext uri="{FF2B5EF4-FFF2-40B4-BE49-F238E27FC236}">
                <a16:creationId xmlns:a16="http://schemas.microsoft.com/office/drawing/2014/main" id="{724C4D9F-B190-43C3-9E78-6BF202ED7A0F}"/>
              </a:ext>
            </a:extLst>
          </p:cNvPr>
          <p:cNvSpPr/>
          <p:nvPr/>
        </p:nvSpPr>
        <p:spPr>
          <a:xfrm>
            <a:off x="212014" y="228232"/>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pic>
        <p:nvPicPr>
          <p:cNvPr id="34" name="Picture 33"/>
          <p:cNvPicPr>
            <a:picLocks noChangeAspect="1"/>
          </p:cNvPicPr>
          <p:nvPr/>
        </p:nvPicPr>
        <p:blipFill>
          <a:blip r:embed="rId8"/>
          <a:stretch>
            <a:fillRect/>
          </a:stretch>
        </p:blipFill>
        <p:spPr>
          <a:xfrm>
            <a:off x="9214802" y="1619908"/>
            <a:ext cx="2280736" cy="910593"/>
          </a:xfrm>
          <a:prstGeom prst="rect">
            <a:avLst/>
          </a:prstGeom>
        </p:spPr>
      </p:pic>
    </p:spTree>
    <p:extLst>
      <p:ext uri="{BB962C8B-B14F-4D97-AF65-F5344CB8AC3E}">
        <p14:creationId xmlns:p14="http://schemas.microsoft.com/office/powerpoint/2010/main" val="2021439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nvPr>
        </p:nvGraphicFramePr>
        <p:xfrm>
          <a:off x="118745" y="852170"/>
          <a:ext cx="7533005" cy="5120640"/>
        </p:xfrm>
        <a:graphic>
          <a:graphicData uri="http://schemas.openxmlformats.org/drawingml/2006/table">
            <a:tbl>
              <a:tblPr bandRow="1">
                <a:tableStyleId>{2D5ABB26-0587-4C30-8999-92F81FD0307C}</a:tableStyleId>
              </a:tblPr>
              <a:tblGrid>
                <a:gridCol w="1245870">
                  <a:extLst>
                    <a:ext uri="{9D8B030D-6E8A-4147-A177-3AD203B41FA5}">
                      <a16:colId xmlns:a16="http://schemas.microsoft.com/office/drawing/2014/main" val="20000"/>
                    </a:ext>
                  </a:extLst>
                </a:gridCol>
                <a:gridCol w="2120900">
                  <a:extLst>
                    <a:ext uri="{9D8B030D-6E8A-4147-A177-3AD203B41FA5}">
                      <a16:colId xmlns:a16="http://schemas.microsoft.com/office/drawing/2014/main" val="20001"/>
                    </a:ext>
                  </a:extLst>
                </a:gridCol>
                <a:gridCol w="911860">
                  <a:extLst>
                    <a:ext uri="{9D8B030D-6E8A-4147-A177-3AD203B41FA5}">
                      <a16:colId xmlns:a16="http://schemas.microsoft.com/office/drawing/2014/main" val="20002"/>
                    </a:ext>
                  </a:extLst>
                </a:gridCol>
                <a:gridCol w="3254375">
                  <a:extLst>
                    <a:ext uri="{9D8B030D-6E8A-4147-A177-3AD203B41FA5}">
                      <a16:colId xmlns:a16="http://schemas.microsoft.com/office/drawing/2014/main" val="20003"/>
                    </a:ext>
                  </a:extLst>
                </a:gridCol>
              </a:tblGrid>
              <a:tr h="640080">
                <a:tc gridSpan="4">
                  <a:txBody>
                    <a:bodyPr/>
                    <a:lstStyle/>
                    <a:p>
                      <a:pPr marL="0" indent="0">
                        <a:buNone/>
                      </a:pPr>
                      <a:r>
                        <a:rPr lang="en-US" sz="3600" b="1" dirty="0">
                          <a:solidFill>
                            <a:srgbClr val="FF0000"/>
                          </a:solidFill>
                        </a:rPr>
                        <a:t>Network Sharing Aspects</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6400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Qun Wei</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Unicom)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u="sng" kern="1200" dirty="0">
                          <a:solidFill>
                            <a:schemeClr val="tx1"/>
                          </a:solidFill>
                          <a:effectLst/>
                          <a:latin typeface="+mn-lt"/>
                          <a:ea typeface="+mn-ea"/>
                          <a:cs typeface="+mn-cs"/>
                          <a:hlinkClick r:id="rId4"/>
                        </a:rPr>
                        <a:t>SP-220087</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a:t>
                      </a:r>
                      <a:r>
                        <a:rPr lang="en-US" altLang="nl-NL" sz="1800" dirty="0"/>
                        <a:t> </a:t>
                      </a:r>
                      <a:r>
                        <a:rPr lang="nl-NL" sz="1800" dirty="0"/>
                        <a:t>22</a:t>
                      </a:r>
                      <a:r>
                        <a:rPr lang="en-US" altLang="nl-NL" sz="1800" dirty="0"/>
                        <a:t>.</a:t>
                      </a:r>
                      <a:r>
                        <a:rPr lang="nl-NL" sz="1800" dirty="0"/>
                        <a:t>851</a:t>
                      </a:r>
                    </a:p>
                  </a:txBody>
                  <a:tcPr/>
                </a:tc>
                <a:extLst>
                  <a:ext uri="{0D108BD9-81ED-4DB2-BD59-A6C34878D82A}">
                    <a16:rowId xmlns:a16="http://schemas.microsoft.com/office/drawing/2014/main" val="10001"/>
                  </a:ext>
                </a:extLst>
              </a:tr>
              <a:tr h="1351915">
                <a:tc>
                  <a:txBody>
                    <a:bodyPr/>
                    <a:lstStyle/>
                    <a:p>
                      <a:pPr algn="l">
                        <a:buClrTx/>
                        <a:buSzTx/>
                        <a:buFontTx/>
                      </a:pPr>
                      <a:r>
                        <a:rPr lang="nl-NL" sz="1600" b="1" dirty="0"/>
                        <a:t>Description </a:t>
                      </a:r>
                    </a:p>
                  </a:txBody>
                  <a:tcPr/>
                </a:tc>
                <a:tc gridSpan="3">
                  <a:txBody>
                    <a:bodyPr/>
                    <a:lstStyle/>
                    <a:p>
                      <a:pPr marL="285750" indent="-285750" algn="l">
                        <a:buClrTx/>
                        <a:buSzTx/>
                        <a:buFontTx/>
                        <a:buChar char="-"/>
                      </a:pPr>
                      <a:r>
                        <a:rPr lang="en-GB" sz="1600" dirty="0">
                          <a:solidFill>
                            <a:schemeClr val="dk1"/>
                          </a:solidFill>
                          <a:sym typeface="+mn-ea"/>
                        </a:rPr>
                        <a:t>Exten</a:t>
                      </a:r>
                      <a:r>
                        <a:rPr lang="en-US" altLang="en-GB" sz="1600" dirty="0">
                          <a:solidFill>
                            <a:schemeClr val="dk1"/>
                          </a:solidFill>
                          <a:sym typeface="+mn-ea"/>
                        </a:rPr>
                        <a:t>d </a:t>
                      </a:r>
                      <a:r>
                        <a:rPr lang="en-US" sz="1600" dirty="0">
                          <a:solidFill>
                            <a:schemeClr val="dk1"/>
                          </a:solidFill>
                          <a:sym typeface="+mn-ea"/>
                        </a:rPr>
                        <a:t>a </a:t>
                      </a:r>
                      <a:r>
                        <a:rPr lang="en-GB" sz="1600" dirty="0">
                          <a:solidFill>
                            <a:schemeClr val="dk1"/>
                          </a:solidFill>
                          <a:sym typeface="+mn-ea"/>
                        </a:rPr>
                        <a:t>Shared </a:t>
                      </a:r>
                      <a:r>
                        <a:rPr lang="en-US" altLang="en-GB" sz="1600" dirty="0">
                          <a:solidFill>
                            <a:schemeClr val="dk1"/>
                          </a:solidFill>
                          <a:sym typeface="+mn-ea"/>
                        </a:rPr>
                        <a:t>NG-</a:t>
                      </a:r>
                      <a:r>
                        <a:rPr lang="en-GB" sz="1600" dirty="0">
                          <a:solidFill>
                            <a:schemeClr val="dk1"/>
                          </a:solidFill>
                          <a:sym typeface="+mn-ea"/>
                        </a:rPr>
                        <a:t>RAN managed by </a:t>
                      </a:r>
                      <a:r>
                        <a:rPr lang="en-US" altLang="en-GB" sz="1600" dirty="0">
                          <a:solidFill>
                            <a:schemeClr val="dk1"/>
                          </a:solidFill>
                          <a:sym typeface="+mn-ea"/>
                        </a:rPr>
                        <a:t>a </a:t>
                      </a:r>
                      <a:r>
                        <a:rPr lang="en-GB" sz="1600" dirty="0">
                          <a:solidFill>
                            <a:schemeClr val="dk1"/>
                          </a:solidFill>
                          <a:sym typeface="+mn-ea"/>
                        </a:rPr>
                        <a:t>Hosting Operator</a:t>
                      </a:r>
                      <a:r>
                        <a:rPr lang="en-US" altLang="en-GB" sz="1600" dirty="0">
                          <a:solidFill>
                            <a:schemeClr val="dk1"/>
                          </a:solidFill>
                          <a:sym typeface="+mn-ea"/>
                        </a:rPr>
                        <a:t> </a:t>
                      </a:r>
                      <a:r>
                        <a:rPr lang="en-GB" sz="1600" dirty="0">
                          <a:solidFill>
                            <a:schemeClr val="dk1"/>
                          </a:solidFill>
                          <a:sym typeface="+mn-ea"/>
                        </a:rPr>
                        <a:t>to </a:t>
                      </a:r>
                      <a:r>
                        <a:rPr lang="en-US" altLang="en-GB" sz="1600" dirty="0">
                          <a:solidFill>
                            <a:schemeClr val="dk1"/>
                          </a:solidFill>
                          <a:sym typeface="+mn-ea"/>
                        </a:rPr>
                        <a:t>support a </a:t>
                      </a:r>
                      <a:r>
                        <a:rPr lang="en-GB" sz="1600" dirty="0">
                          <a:solidFill>
                            <a:schemeClr val="dk1"/>
                          </a:solidFill>
                          <a:sym typeface="+mn-ea"/>
                        </a:rPr>
                        <a:t>new scenario: </a:t>
                      </a:r>
                      <a:r>
                        <a:rPr lang="en-US" altLang="en-GB" sz="1600" dirty="0">
                          <a:solidFill>
                            <a:schemeClr val="dk1"/>
                          </a:solidFill>
                          <a:sym typeface="+mn-ea"/>
                        </a:rPr>
                        <a:t>Indirect Network Sharing.</a:t>
                      </a:r>
                      <a:endParaRPr lang="en-GB" sz="1600" dirty="0">
                        <a:solidFill>
                          <a:schemeClr val="dk1"/>
                        </a:solidFill>
                      </a:endParaRPr>
                    </a:p>
                    <a:p>
                      <a:pPr marL="285750" indent="-285750" algn="l">
                        <a:buClrTx/>
                        <a:buSzTx/>
                        <a:buFontTx/>
                        <a:buChar char="-"/>
                      </a:pPr>
                      <a:r>
                        <a:rPr lang="en-GB" sz="1600" dirty="0">
                          <a:solidFill>
                            <a:schemeClr val="dk1"/>
                          </a:solidFill>
                          <a:sym typeface="+mn-ea"/>
                        </a:rPr>
                        <a:t>Participating Operator 5GC is “indirectly connected” to Shared </a:t>
                      </a:r>
                      <a:r>
                        <a:rPr lang="en-US" altLang="en-GB" sz="1600" dirty="0">
                          <a:solidFill>
                            <a:schemeClr val="dk1"/>
                          </a:solidFill>
                          <a:sym typeface="+mn-ea"/>
                        </a:rPr>
                        <a:t>NG-</a:t>
                      </a:r>
                      <a:r>
                        <a:rPr lang="en-GB" sz="1600" dirty="0">
                          <a:solidFill>
                            <a:schemeClr val="dk1"/>
                          </a:solidFill>
                          <a:sym typeface="+mn-ea"/>
                        </a:rPr>
                        <a:t>RAN via </a:t>
                      </a:r>
                      <a:r>
                        <a:rPr lang="en-US" altLang="en-GB" sz="1600" dirty="0">
                          <a:solidFill>
                            <a:schemeClr val="dk1"/>
                          </a:solidFill>
                          <a:sym typeface="+mn-ea"/>
                        </a:rPr>
                        <a:t>the </a:t>
                      </a:r>
                      <a:r>
                        <a:rPr lang="en-GB" sz="1600" dirty="0">
                          <a:solidFill>
                            <a:schemeClr val="dk1"/>
                          </a:solidFill>
                          <a:sym typeface="+mn-ea"/>
                        </a:rPr>
                        <a:t>Hosting Operator 5GC</a:t>
                      </a:r>
                      <a:r>
                        <a:rPr lang="en-US" altLang="en-GB" sz="1600" dirty="0">
                          <a:solidFill>
                            <a:schemeClr val="dk1"/>
                          </a:solidFill>
                          <a:sym typeface="+mn-ea"/>
                        </a:rPr>
                        <a:t>.</a:t>
                      </a:r>
                      <a:endParaRPr lang="en-GB" sz="1600" dirty="0">
                        <a:solidFill>
                          <a:schemeClr val="dk1"/>
                        </a:solidFill>
                      </a:endParaRPr>
                    </a:p>
                    <a:p>
                      <a:pPr marL="285750" indent="-285750" algn="l">
                        <a:buClrTx/>
                        <a:buSzTx/>
                        <a:buFontTx/>
                        <a:buChar char="-"/>
                      </a:pPr>
                      <a:r>
                        <a:rPr lang="en-GB" sz="1600" dirty="0">
                          <a:solidFill>
                            <a:schemeClr val="dk1"/>
                          </a:solidFill>
                          <a:sym typeface="+mn-ea"/>
                        </a:rPr>
                        <a:t>Indirect 5GC connectivity</a:t>
                      </a:r>
                      <a:r>
                        <a:rPr lang="en-US" altLang="en-GB" sz="1600" dirty="0">
                          <a:solidFill>
                            <a:schemeClr val="dk1"/>
                          </a:solidFill>
                          <a:sym typeface="+mn-ea"/>
                        </a:rPr>
                        <a:t> </a:t>
                      </a:r>
                      <a:r>
                        <a:rPr lang="en-GB" sz="1600" dirty="0">
                          <a:solidFill>
                            <a:schemeClr val="dk1"/>
                          </a:solidFill>
                          <a:sym typeface="+mn-ea"/>
                        </a:rPr>
                        <a:t>is transparent</a:t>
                      </a:r>
                      <a:r>
                        <a:rPr lang="en-US" altLang="en-GB" sz="1600" dirty="0">
                          <a:solidFill>
                            <a:schemeClr val="dk1"/>
                          </a:solidFill>
                          <a:sym typeface="+mn-ea"/>
                        </a:rPr>
                        <a:t>, and Service experience and KPIs are maintained</a:t>
                      </a:r>
                      <a:r>
                        <a:rPr lang="en-GB" sz="1600" dirty="0">
                          <a:solidFill>
                            <a:schemeClr val="dk1"/>
                          </a:solidFill>
                          <a:sym typeface="+mn-ea"/>
                        </a:rPr>
                        <a:t> to UE</a:t>
                      </a:r>
                      <a:r>
                        <a:rPr lang="en-US" altLang="en-GB" sz="1600" dirty="0">
                          <a:solidFill>
                            <a:schemeClr val="dk1"/>
                          </a:solidFill>
                          <a:sym typeface="+mn-ea"/>
                        </a:rPr>
                        <a:t>.</a:t>
                      </a:r>
                      <a:endParaRPr lang="en-US" altLang="en-GB" sz="1600" b="1" kern="1200" dirty="0">
                        <a:solidFill>
                          <a:schemeClr val="dk1"/>
                        </a:solidFill>
                        <a:latin typeface="+mn-lt"/>
                        <a:ea typeface="+mn-ea"/>
                        <a:cs typeface="+mn-cs"/>
                        <a:sym typeface="+mn-ea"/>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1995170">
                <a:tc>
                  <a:txBody>
                    <a:bodyPr/>
                    <a:lstStyle/>
                    <a:p>
                      <a:pPr algn="l">
                        <a:buClrTx/>
                        <a:buSzTx/>
                        <a:buFontTx/>
                        <a:buNone/>
                      </a:pPr>
                      <a:r>
                        <a:rPr lang="en-US" altLang="nl-NL" sz="1600" b="1" kern="1200" dirty="0">
                          <a:solidFill>
                            <a:schemeClr val="tx1"/>
                          </a:solidFill>
                          <a:latin typeface="+mn-lt"/>
                          <a:ea typeface="+mn-ea"/>
                          <a:cs typeface="+mn-cs"/>
                        </a:rPr>
                        <a:t>Why</a:t>
                      </a:r>
                    </a:p>
                    <a:p>
                      <a:pPr algn="l">
                        <a:buClrTx/>
                        <a:buSzTx/>
                        <a:buFontTx/>
                        <a:buNone/>
                      </a:pPr>
                      <a:endParaRPr lang="en-US" altLang="nl-NL" sz="1600" b="1" kern="1200" dirty="0">
                        <a:solidFill>
                          <a:schemeClr val="tx1"/>
                        </a:solidFill>
                        <a:latin typeface="+mn-lt"/>
                        <a:ea typeface="+mn-ea"/>
                        <a:cs typeface="+mn-cs"/>
                      </a:endParaRPr>
                    </a:p>
                    <a:p>
                      <a:pPr algn="l">
                        <a:buClrTx/>
                        <a:buSzTx/>
                        <a:buFontTx/>
                        <a:buNone/>
                      </a:pPr>
                      <a:endParaRPr lang="nl-NL" sz="1600" b="1" kern="1200" dirty="0">
                        <a:solidFill>
                          <a:schemeClr val="tx1"/>
                        </a:solidFill>
                        <a:latin typeface="+mn-lt"/>
                        <a:ea typeface="+mn-ea"/>
                        <a:cs typeface="+mn-cs"/>
                      </a:endParaRPr>
                    </a:p>
                    <a:p>
                      <a:pPr algn="l">
                        <a:buClrTx/>
                        <a:buSzTx/>
                        <a:buFontTx/>
                        <a:buNone/>
                      </a:pPr>
                      <a:endParaRPr lang="nl-NL" altLang="en-US" sz="1600" b="1" dirty="0"/>
                    </a:p>
                  </a:txBody>
                  <a:tcPr/>
                </a:tc>
                <a:tc gridSpan="3">
                  <a:txBody>
                    <a:bodyPr/>
                    <a:lstStyle/>
                    <a:p>
                      <a:pPr marL="285750" indent="-285750" algn="l">
                        <a:buClrTx/>
                        <a:buSzTx/>
                        <a:buFontTx/>
                        <a:buChar char="-"/>
                      </a:pPr>
                      <a:r>
                        <a:rPr lang="en-US" altLang="en-GB" sz="1600" dirty="0">
                          <a:solidFill>
                            <a:schemeClr val="dk1"/>
                          </a:solidFill>
                          <a:sym typeface="+mn-ea"/>
                        </a:rPr>
                        <a:t>O</a:t>
                      </a:r>
                      <a:r>
                        <a:rPr lang="en-GB" sz="1600" dirty="0">
                          <a:solidFill>
                            <a:schemeClr val="dk1"/>
                          </a:solidFill>
                          <a:sym typeface="+mn-ea"/>
                        </a:rPr>
                        <a:t>perator</a:t>
                      </a:r>
                      <a:r>
                        <a:rPr lang="en-US" altLang="en-GB" sz="1600" dirty="0">
                          <a:solidFill>
                            <a:schemeClr val="dk1"/>
                          </a:solidFill>
                          <a:sym typeface="+mn-ea"/>
                        </a:rPr>
                        <a:t>s</a:t>
                      </a:r>
                      <a:r>
                        <a:rPr lang="en-GB" sz="1600" dirty="0">
                          <a:solidFill>
                            <a:schemeClr val="dk1"/>
                          </a:solidFill>
                          <a:sym typeface="+mn-ea"/>
                        </a:rPr>
                        <a:t> </a:t>
                      </a:r>
                      <a:r>
                        <a:rPr lang="en-US" altLang="en-GB" sz="1600" dirty="0">
                          <a:solidFill>
                            <a:schemeClr val="dk1"/>
                          </a:solidFill>
                          <a:sym typeface="+mn-ea"/>
                        </a:rPr>
                        <a:t>driver to </a:t>
                      </a:r>
                      <a:r>
                        <a:rPr lang="en-GB" sz="1600" dirty="0">
                          <a:solidFill>
                            <a:schemeClr val="dk1"/>
                          </a:solidFill>
                          <a:sym typeface="+mn-ea"/>
                        </a:rPr>
                        <a:t>improve </a:t>
                      </a:r>
                      <a:r>
                        <a:rPr lang="en-US" altLang="en-GB" sz="1600" dirty="0">
                          <a:solidFill>
                            <a:schemeClr val="dk1"/>
                          </a:solidFill>
                          <a:sym typeface="+mn-ea"/>
                        </a:rPr>
                        <a:t>their </a:t>
                      </a:r>
                      <a:r>
                        <a:rPr lang="en-GB" sz="1600" dirty="0">
                          <a:solidFill>
                            <a:schemeClr val="dk1"/>
                          </a:solidFill>
                          <a:sym typeface="+mn-ea"/>
                        </a:rPr>
                        <a:t>operator network</a:t>
                      </a:r>
                      <a:r>
                        <a:rPr lang="en-US" altLang="en-GB" sz="1600" dirty="0">
                          <a:solidFill>
                            <a:schemeClr val="dk1"/>
                          </a:solidFill>
                          <a:sym typeface="+mn-ea"/>
                        </a:rPr>
                        <a:t> better.</a:t>
                      </a:r>
                      <a:endParaRPr lang="en-US" altLang="en-GB" sz="1600" kern="1200" dirty="0">
                        <a:solidFill>
                          <a:schemeClr val="dk1"/>
                        </a:solidFill>
                        <a:latin typeface="+mn-lt"/>
                        <a:ea typeface="+mn-ea"/>
                        <a:cs typeface="+mn-cs"/>
                        <a:sym typeface="+mn-ea"/>
                      </a:endParaRPr>
                    </a:p>
                    <a:p>
                      <a:pPr marL="285750" indent="-285750" algn="l">
                        <a:buClrTx/>
                        <a:buSzTx/>
                        <a:buFontTx/>
                        <a:buChar char="-"/>
                      </a:pPr>
                      <a:r>
                        <a:rPr lang="en-GB" sz="1600" dirty="0">
                          <a:solidFill>
                            <a:schemeClr val="dk1"/>
                          </a:solidFill>
                          <a:sym typeface="+mn-ea"/>
                        </a:rPr>
                        <a:t>Shared</a:t>
                      </a:r>
                      <a:r>
                        <a:rPr lang="en-US" altLang="en-GB" sz="1600" dirty="0">
                          <a:solidFill>
                            <a:schemeClr val="dk1"/>
                          </a:solidFill>
                          <a:sym typeface="+mn-ea"/>
                        </a:rPr>
                        <a:t> RAN can be used by m</a:t>
                      </a:r>
                      <a:r>
                        <a:rPr lang="en-GB" sz="1600" dirty="0">
                          <a:solidFill>
                            <a:schemeClr val="dk1"/>
                          </a:solidFill>
                          <a:sym typeface="+mn-ea"/>
                        </a:rPr>
                        <a:t>ore participating operators, saving resources</a:t>
                      </a:r>
                      <a:r>
                        <a:rPr lang="en-US" altLang="en-GB" sz="1600" dirty="0">
                          <a:solidFill>
                            <a:schemeClr val="dk1"/>
                          </a:solidFill>
                          <a:sym typeface="+mn-ea"/>
                        </a:rPr>
                        <a:t>.</a:t>
                      </a:r>
                      <a:endParaRPr lang="en-GB" sz="1600" dirty="0">
                        <a:solidFill>
                          <a:schemeClr val="dk1"/>
                        </a:solidFill>
                        <a:sym typeface="+mn-ea"/>
                      </a:endParaRPr>
                    </a:p>
                    <a:p>
                      <a:pPr marL="285750" indent="-285750" algn="l">
                        <a:buClrTx/>
                        <a:buSzTx/>
                        <a:buFontTx/>
                        <a:buChar char="-"/>
                      </a:pPr>
                      <a:r>
                        <a:rPr lang="en-US" altLang="en-GB" sz="1600" dirty="0">
                          <a:solidFill>
                            <a:schemeClr val="dk1"/>
                          </a:solidFill>
                          <a:sym typeface="+mn-ea"/>
                        </a:rPr>
                        <a:t>Easy</a:t>
                      </a:r>
                      <a:r>
                        <a:rPr lang="en-GB" sz="1600" dirty="0">
                          <a:solidFill>
                            <a:schemeClr val="dk1"/>
                          </a:solidFill>
                          <a:sym typeface="+mn-ea"/>
                        </a:rPr>
                        <a:t> cooperation</a:t>
                      </a:r>
                      <a:r>
                        <a:rPr lang="en-US" altLang="en-GB" sz="1600" dirty="0">
                          <a:solidFill>
                            <a:schemeClr val="dk1"/>
                          </a:solidFill>
                          <a:sym typeface="+mn-ea"/>
                        </a:rPr>
                        <a:t> by </a:t>
                      </a:r>
                      <a:r>
                        <a:rPr lang="en-GB" sz="1600" dirty="0">
                          <a:solidFill>
                            <a:schemeClr val="dk1"/>
                          </a:solidFill>
                          <a:sym typeface="+mn-ea"/>
                        </a:rPr>
                        <a:t>reduc</a:t>
                      </a:r>
                      <a:r>
                        <a:rPr lang="en-US" altLang="en-GB" sz="1600" dirty="0">
                          <a:solidFill>
                            <a:schemeClr val="dk1"/>
                          </a:solidFill>
                          <a:sym typeface="+mn-ea"/>
                        </a:rPr>
                        <a:t>ing</a:t>
                      </a:r>
                      <a:r>
                        <a:rPr lang="en-GB" sz="1600" dirty="0">
                          <a:solidFill>
                            <a:schemeClr val="dk1"/>
                          </a:solidFill>
                          <a:sym typeface="+mn-ea"/>
                        </a:rPr>
                        <a:t> maintenance of direct interface between large number of RAN Shared</a:t>
                      </a:r>
                      <a:r>
                        <a:rPr lang="en-US" altLang="en-GB" sz="1600" dirty="0">
                          <a:solidFill>
                            <a:schemeClr val="dk1"/>
                          </a:solidFill>
                          <a:sym typeface="+mn-ea"/>
                        </a:rPr>
                        <a:t> </a:t>
                      </a:r>
                      <a:r>
                        <a:rPr lang="en-GB" sz="1600" dirty="0">
                          <a:solidFill>
                            <a:schemeClr val="dk1"/>
                          </a:solidFill>
                          <a:sym typeface="+mn-ea"/>
                        </a:rPr>
                        <a:t>nodes</a:t>
                      </a:r>
                      <a:r>
                        <a:rPr lang="en-US" altLang="en-GB" sz="1600" dirty="0">
                          <a:solidFill>
                            <a:schemeClr val="dk1"/>
                          </a:solidFill>
                          <a:sym typeface="+mn-ea"/>
                        </a:rPr>
                        <a:t> </a:t>
                      </a:r>
                      <a:r>
                        <a:rPr lang="en-GB" sz="1600" dirty="0">
                          <a:solidFill>
                            <a:schemeClr val="dk1"/>
                          </a:solidFill>
                          <a:sym typeface="+mn-ea"/>
                        </a:rPr>
                        <a:t>and Participating Operator’s 5GC.</a:t>
                      </a:r>
                      <a:endParaRPr lang="en-GB" sz="1600" dirty="0">
                        <a:solidFill>
                          <a:schemeClr val="dk1"/>
                        </a:solidFill>
                      </a:endParaRPr>
                    </a:p>
                    <a:p>
                      <a:pPr marL="285750" indent="-285750" algn="l">
                        <a:buClrTx/>
                        <a:buSzTx/>
                        <a:buFontTx/>
                        <a:buChar char="-"/>
                      </a:pPr>
                      <a:r>
                        <a:rPr lang="en-GB" sz="1600" dirty="0">
                          <a:solidFill>
                            <a:schemeClr val="dk1"/>
                          </a:solidFill>
                          <a:sym typeface="+mn-ea"/>
                        </a:rPr>
                        <a:t>Enables new ways for Operators to share RAN network</a:t>
                      </a:r>
                      <a:r>
                        <a:rPr lang="en-US" altLang="en-GB" sz="1600" dirty="0">
                          <a:solidFill>
                            <a:schemeClr val="dk1"/>
                          </a:solidFill>
                          <a:sym typeface="+mn-ea"/>
                        </a:rPr>
                        <a:t>, and avoid impact to UE.</a:t>
                      </a:r>
                      <a:endParaRPr lang="en-GB" sz="1600" dirty="0">
                        <a:solidFill>
                          <a:schemeClr val="dk1"/>
                        </a:solidFill>
                      </a:endParaRPr>
                    </a:p>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748325" y="2684892"/>
            <a:ext cx="4392335" cy="2630754"/>
            <a:chOff x="542194" y="161648"/>
            <a:chExt cx="4555129" cy="2811211"/>
          </a:xfrm>
        </p:grpSpPr>
        <p:sp>
          <p:nvSpPr>
            <p:cNvPr id="3" name="椭圆 2"/>
            <p:cNvSpPr/>
            <p:nvPr/>
          </p:nvSpPr>
          <p:spPr>
            <a:xfrm>
              <a:off x="875940" y="2525400"/>
              <a:ext cx="3883196" cy="447459"/>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4G network of OP2</a:t>
              </a:r>
            </a:p>
          </p:txBody>
        </p:sp>
        <p:sp>
          <p:nvSpPr>
            <p:cNvPr id="5" name="椭圆 4"/>
            <p:cNvSpPr/>
            <p:nvPr/>
          </p:nvSpPr>
          <p:spPr>
            <a:xfrm>
              <a:off x="542194" y="1307875"/>
              <a:ext cx="2215413" cy="644041"/>
            </a:xfrm>
            <a:prstGeom prst="ellipse">
              <a:avLst/>
            </a:prstGeom>
            <a:ln>
              <a:headEnd type="arrow" w="med" len="med"/>
              <a:tailEnd type="arrow"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of Hosting OP1</a:t>
              </a:r>
            </a:p>
          </p:txBody>
        </p:sp>
        <p:sp>
          <p:nvSpPr>
            <p:cNvPr id="81" name="椭圆 80"/>
            <p:cNvSpPr/>
            <p:nvPr/>
          </p:nvSpPr>
          <p:spPr>
            <a:xfrm>
              <a:off x="3329157" y="1307876"/>
              <a:ext cx="1768166" cy="613506"/>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 </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of Participating OP2</a:t>
              </a:r>
            </a:p>
          </p:txBody>
        </p:sp>
        <p:sp>
          <p:nvSpPr>
            <p:cNvPr id="82" name="任意多边形 81"/>
            <p:cNvSpPr/>
            <p:nvPr/>
          </p:nvSpPr>
          <p:spPr>
            <a:xfrm>
              <a:off x="1796749" y="161648"/>
              <a:ext cx="1626282" cy="325708"/>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sp>
          <p:nvSpPr>
            <p:cNvPr id="83" name="任意多边形 82"/>
            <p:cNvSpPr/>
            <p:nvPr/>
          </p:nvSpPr>
          <p:spPr>
            <a:xfrm rot="16361007">
              <a:off x="241671" y="1519925"/>
              <a:ext cx="1845678" cy="478097"/>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grpSp>
      <p:sp>
        <p:nvSpPr>
          <p:cNvPr id="84" name="等腰三角形 83"/>
          <p:cNvSpPr/>
          <p:nvPr/>
        </p:nvSpPr>
        <p:spPr bwMode="auto">
          <a:xfrm>
            <a:off x="8616415" y="2909804"/>
            <a:ext cx="161925" cy="409575"/>
          </a:xfrm>
          <a:prstGeom prst="triangl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等腰三角形 84"/>
          <p:cNvSpPr/>
          <p:nvPr/>
        </p:nvSpPr>
        <p:spPr bwMode="auto">
          <a:xfrm>
            <a:off x="10683340" y="2776454"/>
            <a:ext cx="161925" cy="409575"/>
          </a:xfrm>
          <a:prstGeom prst="triangl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cxnSp>
        <p:nvCxnSpPr>
          <p:cNvPr id="86" name="直接连接符 85"/>
          <p:cNvCxnSpPr>
            <a:stCxn id="84" idx="3"/>
          </p:cNvCxnSpPr>
          <p:nvPr/>
        </p:nvCxnSpPr>
        <p:spPr bwMode="auto">
          <a:xfrm>
            <a:off x="8697378" y="3319379"/>
            <a:ext cx="118745" cy="43815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7" name="直接连接符 86"/>
          <p:cNvCxnSpPr>
            <a:stCxn id="85" idx="3"/>
          </p:cNvCxnSpPr>
          <p:nvPr/>
        </p:nvCxnSpPr>
        <p:spPr bwMode="auto">
          <a:xfrm>
            <a:off x="10764304" y="3186028"/>
            <a:ext cx="733425" cy="5715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8" name="TextBox 82"/>
          <p:cNvSpPr txBox="1"/>
          <p:nvPr/>
        </p:nvSpPr>
        <p:spPr>
          <a:xfrm>
            <a:off x="10508715" y="1732514"/>
            <a:ext cx="1444625" cy="645160"/>
          </a:xfrm>
          <a:prstGeom prst="rect">
            <a:avLst/>
          </a:prstGeom>
          <a:noFill/>
        </p:spPr>
        <p:txBody>
          <a:bodyPr wrap="square" rtlCol="0">
            <a:spAutoFit/>
          </a:bodyPr>
          <a:lstStyle/>
          <a:p>
            <a:pPr algn="l"/>
            <a:r>
              <a:rPr lang="en-US" altLang="zh-CN" dirty="0"/>
              <a:t>OP 2 </a:t>
            </a:r>
          </a:p>
          <a:p>
            <a:pPr algn="l"/>
            <a:r>
              <a:rPr lang="en-US" altLang="zh-CN" dirty="0"/>
              <a:t>NG-RANs</a:t>
            </a:r>
            <a:endParaRPr lang="zh-CN" altLang="en-US" dirty="0"/>
          </a:p>
        </p:txBody>
      </p:sp>
      <p:sp>
        <p:nvSpPr>
          <p:cNvPr id="89" name="TextBox 83"/>
          <p:cNvSpPr txBox="1"/>
          <p:nvPr/>
        </p:nvSpPr>
        <p:spPr>
          <a:xfrm>
            <a:off x="8031580" y="1752199"/>
            <a:ext cx="1299845" cy="645160"/>
          </a:xfrm>
          <a:prstGeom prst="rect">
            <a:avLst/>
          </a:prstGeom>
          <a:noFill/>
        </p:spPr>
        <p:txBody>
          <a:bodyPr wrap="none" rtlCol="0">
            <a:spAutoFit/>
          </a:bodyPr>
          <a:lstStyle/>
          <a:p>
            <a:r>
              <a:rPr lang="en-US" altLang="zh-CN" dirty="0"/>
              <a:t>OP 1 shared</a:t>
            </a:r>
          </a:p>
          <a:p>
            <a:r>
              <a:rPr lang="en-US" altLang="zh-CN" dirty="0"/>
              <a:t>NG-RANs</a:t>
            </a:r>
            <a:endParaRPr lang="zh-CN" altLang="en-US" dirty="0"/>
          </a:p>
        </p:txBody>
      </p:sp>
      <p:grpSp>
        <p:nvGrpSpPr>
          <p:cNvPr id="90" name="组合 89"/>
          <p:cNvGrpSpPr/>
          <p:nvPr/>
        </p:nvGrpSpPr>
        <p:grpSpPr>
          <a:xfrm>
            <a:off x="8483013" y="2688273"/>
            <a:ext cx="381466" cy="374638"/>
            <a:chOff x="933398" y="2054944"/>
            <a:chExt cx="381466" cy="374638"/>
          </a:xfrm>
        </p:grpSpPr>
        <p:sp>
          <p:nvSpPr>
            <p:cNvPr id="91" name="弧形 90"/>
            <p:cNvSpPr/>
            <p:nvPr/>
          </p:nvSpPr>
          <p:spPr bwMode="auto">
            <a:xfrm rot="18965484">
              <a:off x="958618" y="2110889"/>
              <a:ext cx="340549" cy="318693"/>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2" name="弧形 91"/>
            <p:cNvSpPr/>
            <p:nvPr/>
          </p:nvSpPr>
          <p:spPr bwMode="auto">
            <a:xfrm rot="18965484">
              <a:off x="933398" y="2054944"/>
              <a:ext cx="381466" cy="344859"/>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3" name="弧形 92"/>
            <p:cNvSpPr/>
            <p:nvPr/>
          </p:nvSpPr>
          <p:spPr bwMode="auto">
            <a:xfrm rot="18965484">
              <a:off x="990600" y="2181225"/>
              <a:ext cx="276225" cy="247650"/>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grpSp>
        <p:nvGrpSpPr>
          <p:cNvPr id="97" name="组合 96"/>
          <p:cNvGrpSpPr/>
          <p:nvPr/>
        </p:nvGrpSpPr>
        <p:grpSpPr>
          <a:xfrm>
            <a:off x="10568988" y="2602548"/>
            <a:ext cx="381466" cy="374638"/>
            <a:chOff x="933398" y="2054944"/>
            <a:chExt cx="381466" cy="374638"/>
          </a:xfrm>
        </p:grpSpPr>
        <p:sp>
          <p:nvSpPr>
            <p:cNvPr id="98" name="弧形 97"/>
            <p:cNvSpPr/>
            <p:nvPr/>
          </p:nvSpPr>
          <p:spPr bwMode="auto">
            <a:xfrm rot="18965484">
              <a:off x="958618" y="2110889"/>
              <a:ext cx="340549" cy="318693"/>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9" name="弧形 98"/>
            <p:cNvSpPr/>
            <p:nvPr/>
          </p:nvSpPr>
          <p:spPr bwMode="auto">
            <a:xfrm rot="18965484">
              <a:off x="933398" y="2054944"/>
              <a:ext cx="381466" cy="344859"/>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0" name="弧形 99"/>
            <p:cNvSpPr/>
            <p:nvPr/>
          </p:nvSpPr>
          <p:spPr bwMode="auto">
            <a:xfrm rot="18965484">
              <a:off x="990600" y="2181225"/>
              <a:ext cx="276225" cy="247650"/>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sp>
        <p:nvSpPr>
          <p:cNvPr id="126" name="文本框 50"/>
          <p:cNvSpPr txBox="1"/>
          <p:nvPr/>
        </p:nvSpPr>
        <p:spPr>
          <a:xfrm>
            <a:off x="9554284" y="2729100"/>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①</a:t>
            </a:r>
          </a:p>
        </p:txBody>
      </p:sp>
      <p:sp>
        <p:nvSpPr>
          <p:cNvPr id="127" name="文本框 49"/>
          <p:cNvSpPr txBox="1"/>
          <p:nvPr/>
        </p:nvSpPr>
        <p:spPr>
          <a:xfrm>
            <a:off x="7836567" y="3374687"/>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p:txBody>
      </p:sp>
      <p:sp>
        <p:nvSpPr>
          <p:cNvPr id="144" name="TextBox 143"/>
          <p:cNvSpPr txBox="1"/>
          <p:nvPr/>
        </p:nvSpPr>
        <p:spPr>
          <a:xfrm>
            <a:off x="9549866" y="4243304"/>
            <a:ext cx="1623670" cy="400110"/>
          </a:xfrm>
          <a:prstGeom prst="rect">
            <a:avLst/>
          </a:prstGeom>
          <a:noFill/>
        </p:spPr>
        <p:txBody>
          <a:bodyPr wrap="square" rtlCol="0">
            <a:spAutoFit/>
          </a:bodyPr>
          <a:lstStyle/>
          <a:p>
            <a:r>
              <a:rPr lang="en-US" altLang="zh-CN" dirty="0"/>
              <a:t>SEPPs/IPUPs: </a:t>
            </a:r>
            <a:r>
              <a:rPr lang="en-US" altLang="zh-CN" dirty="0" err="1"/>
              <a:t>vSEPP</a:t>
            </a:r>
            <a:r>
              <a:rPr lang="en-US" altLang="zh-CN" dirty="0"/>
              <a:t>/</a:t>
            </a:r>
            <a:r>
              <a:rPr lang="en-US" altLang="zh-CN" dirty="0" err="1"/>
              <a:t>hSEPP</a:t>
            </a:r>
            <a:endParaRPr lang="zh-CN" altLang="en-US" dirty="0"/>
          </a:p>
        </p:txBody>
      </p:sp>
      <p:sp>
        <p:nvSpPr>
          <p:cNvPr id="153" name="立方体 152"/>
          <p:cNvSpPr/>
          <p:nvPr/>
        </p:nvSpPr>
        <p:spPr bwMode="auto">
          <a:xfrm>
            <a:off x="9960075" y="4033754"/>
            <a:ext cx="561975" cy="266699"/>
          </a:xfrm>
          <a:prstGeom prst="cub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43" name="立方体 142"/>
          <p:cNvSpPr/>
          <p:nvPr/>
        </p:nvSpPr>
        <p:spPr bwMode="auto">
          <a:xfrm>
            <a:off x="9807040" y="3805154"/>
            <a:ext cx="561975" cy="266699"/>
          </a:xfrm>
          <a:prstGeom prst="cube">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9" name="任意多边形 108"/>
          <p:cNvSpPr/>
          <p:nvPr/>
        </p:nvSpPr>
        <p:spPr bwMode="auto">
          <a:xfrm>
            <a:off x="8787865" y="3376530"/>
            <a:ext cx="2476500" cy="657224"/>
          </a:xfrm>
          <a:custGeom>
            <a:avLst/>
            <a:gdLst>
              <a:gd name="connsiteX0" fmla="*/ 0 w 1866900"/>
              <a:gd name="connsiteY0" fmla="*/ 0 h 495300"/>
              <a:gd name="connsiteX1" fmla="*/ 428625 w 1866900"/>
              <a:gd name="connsiteY1" fmla="*/ 400050 h 495300"/>
              <a:gd name="connsiteX2" fmla="*/ 1866900 w 1866900"/>
              <a:gd name="connsiteY2" fmla="*/ 495300 h 495300"/>
            </a:gdLst>
            <a:ahLst/>
            <a:cxnLst>
              <a:cxn ang="0">
                <a:pos x="connsiteX0" y="connsiteY0"/>
              </a:cxn>
              <a:cxn ang="0">
                <a:pos x="connsiteX1" y="connsiteY1"/>
              </a:cxn>
              <a:cxn ang="0">
                <a:pos x="connsiteX2" y="connsiteY2"/>
              </a:cxn>
            </a:cxnLst>
            <a:rect l="l" t="t" r="r" b="b"/>
            <a:pathLst>
              <a:path w="1866900" h="495300">
                <a:moveTo>
                  <a:pt x="0" y="0"/>
                </a:moveTo>
                <a:cubicBezTo>
                  <a:pt x="58737" y="158750"/>
                  <a:pt x="117475" y="317500"/>
                  <a:pt x="428625" y="400050"/>
                </a:cubicBezTo>
                <a:cubicBezTo>
                  <a:pt x="739775" y="482600"/>
                  <a:pt x="1303337" y="488950"/>
                  <a:pt x="1866900" y="495300"/>
                </a:cubicBezTo>
              </a:path>
            </a:pathLst>
          </a:custGeom>
          <a:noFill/>
          <a:ln w="28575" cap="flat" cmpd="sng" algn="ctr">
            <a:solidFill>
              <a:srgbClr val="FF0000"/>
            </a:solidFill>
            <a:prstDash val="solid"/>
            <a:round/>
            <a:headEnd type="arrow" w="med" len="med"/>
            <a:tailEnd type="arrow"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4" name="文本框 50"/>
          <p:cNvSpPr txBox="1"/>
          <p:nvPr/>
        </p:nvSpPr>
        <p:spPr>
          <a:xfrm>
            <a:off x="8417025" y="5570137"/>
            <a:ext cx="3279775" cy="1078865"/>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NOTE: UE moves as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①</a:t>
            </a: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and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②</a:t>
            </a:r>
            <a:endParaRPr lang="en-US" altLang="zh-CN"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p:txBody>
      </p:sp>
      <p:sp>
        <p:nvSpPr>
          <p:cNvPr id="31" name="Rectangle 30"/>
          <p:cNvSpPr/>
          <p:nvPr/>
        </p:nvSpPr>
        <p:spPr>
          <a:xfrm>
            <a:off x="181935" y="171584"/>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
        <p:nvSpPr>
          <p:cNvPr id="8" name="文本框 7"/>
          <p:cNvSpPr txBox="1"/>
          <p:nvPr/>
        </p:nvSpPr>
        <p:spPr>
          <a:xfrm>
            <a:off x="118745" y="5445760"/>
            <a:ext cx="8234680" cy="1322070"/>
          </a:xfrm>
          <a:prstGeom prst="rect">
            <a:avLst/>
          </a:prstGeom>
          <a:noFill/>
        </p:spPr>
        <p:txBody>
          <a:bodyPr wrap="square" rtlCol="0" anchor="t">
            <a:spAutoFit/>
          </a:bodyPr>
          <a:lstStyle/>
          <a:p>
            <a:pPr indent="0" algn="l">
              <a:buClrTx/>
              <a:buSzTx/>
              <a:buFontTx/>
              <a:buNone/>
            </a:pPr>
            <a:r>
              <a:rPr lang="en-US" altLang="nl-NL" sz="1600" b="1" dirty="0">
                <a:sym typeface="+mn-ea"/>
              </a:rPr>
              <a:t>SA1 Use cases and requirements  </a:t>
            </a:r>
            <a:endParaRPr lang="en-GB" sz="1600" dirty="0">
              <a:solidFill>
                <a:schemeClr val="dk1"/>
              </a:solidFill>
              <a:sym typeface="+mn-ea"/>
            </a:endParaRPr>
          </a:p>
          <a:p>
            <a:pPr indent="0" algn="l">
              <a:buClrTx/>
              <a:buSzTx/>
              <a:buFontTx/>
              <a:buNone/>
            </a:pPr>
            <a:r>
              <a:rPr lang="en-GB" sz="1600" dirty="0">
                <a:solidFill>
                  <a:schemeClr val="dk1"/>
                </a:solidFill>
                <a:sym typeface="+mn-ea"/>
              </a:rPr>
              <a:t>include </a:t>
            </a:r>
            <a:r>
              <a:rPr lang="en-US" altLang="en-GB" sz="1600" dirty="0">
                <a:solidFill>
                  <a:schemeClr val="dk1"/>
                </a:solidFill>
                <a:sym typeface="+mn-ea"/>
              </a:rPr>
              <a:t>Service and S</a:t>
            </a:r>
            <a:r>
              <a:rPr lang="en-GB" sz="1600" dirty="0">
                <a:solidFill>
                  <a:schemeClr val="dk1"/>
                </a:solidFill>
                <a:sym typeface="+mn-ea"/>
              </a:rPr>
              <a:t>ervice Continuity, charging and QoS , </a:t>
            </a:r>
            <a:r>
              <a:rPr lang="en-US" altLang="en-GB" sz="1600" dirty="0">
                <a:solidFill>
                  <a:schemeClr val="dk1"/>
                </a:solidFill>
                <a:sym typeface="+mn-ea"/>
              </a:rPr>
              <a:t>A</a:t>
            </a:r>
            <a:r>
              <a:rPr lang="en-GB" sz="1600" dirty="0">
                <a:solidFill>
                  <a:schemeClr val="dk1"/>
                </a:solidFill>
                <a:sym typeface="+mn-ea"/>
              </a:rPr>
              <a:t>ccess </a:t>
            </a:r>
            <a:r>
              <a:rPr lang="en-US" altLang="en-GB" sz="1600" dirty="0">
                <a:solidFill>
                  <a:schemeClr val="dk1"/>
                </a:solidFill>
                <a:sym typeface="+mn-ea"/>
              </a:rPr>
              <a:t>C</a:t>
            </a:r>
            <a:r>
              <a:rPr lang="en-GB" sz="1600" dirty="0">
                <a:solidFill>
                  <a:schemeClr val="dk1"/>
                </a:solidFill>
                <a:sym typeface="+mn-ea"/>
              </a:rPr>
              <a:t>ontrol and mobility between sharing parties, International Roaming Users in a Shared Network , Hosted Services , Emergency call, Long-distance mobility in and across shared networks</a:t>
            </a:r>
            <a:r>
              <a:rPr lang="en-US" altLang="en-GB" sz="1600" dirty="0">
                <a:solidFill>
                  <a:schemeClr val="dk1"/>
                </a:solidFill>
                <a:sym typeface="+mn-ea"/>
              </a:rPr>
              <a:t>, PWS in Shared NG-RAN and considerations on security</a:t>
            </a:r>
            <a:r>
              <a:rPr lang="en-GB" sz="1600" dirty="0">
                <a:solidFill>
                  <a:schemeClr val="dk1"/>
                </a:solidFill>
                <a:sym typeface="+mn-ea"/>
              </a:rPr>
              <a:t>.</a:t>
            </a:r>
            <a:endParaRPr lang="en-GB" altLang="en-US" sz="1600" dirty="0">
              <a:solidFill>
                <a:schemeClr val="dk1"/>
              </a:solidFill>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03730" y="871227"/>
          <a:ext cx="7763175" cy="115824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GB" altLang="zh-CN" sz="3200" b="1" kern="1200" dirty="0">
                          <a:solidFill>
                            <a:srgbClr val="FF0000"/>
                          </a:solidFill>
                          <a:latin typeface="+mn-lt"/>
                          <a:ea typeface="+mn-ea"/>
                          <a:cs typeface="+mn-cs"/>
                        </a:rPr>
                        <a:t>AI/ML Model Transfer – Phase 2</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chemeClr val="tx1"/>
                          </a:solidFill>
                          <a:effectLst/>
                          <a:latin typeface="+mn-lt"/>
                          <a:ea typeface="+mn-ea"/>
                          <a:cs typeface="+mn-cs"/>
                        </a:rPr>
                        <a:t>Yang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22.876</a:t>
                      </a:r>
                    </a:p>
                  </a:txBody>
                  <a:tcPr/>
                </a:tc>
                <a:extLst>
                  <a:ext uri="{0D108BD9-81ED-4DB2-BD59-A6C34878D82A}">
                    <a16:rowId xmlns:a16="http://schemas.microsoft.com/office/drawing/2014/main" val="711006635"/>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a:solidFill>
            <a:schemeClr val="accent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E</a:t>
            </a:r>
            <a:r>
              <a:rPr lang="en-US" altLang="zh-CN" sz="3600" dirty="0"/>
              <a:t>nhancement</a:t>
            </a:r>
            <a:endParaRPr lang="en-US" sz="3600" dirty="0"/>
          </a:p>
        </p:txBody>
      </p:sp>
      <p:sp>
        <p:nvSpPr>
          <p:cNvPr id="2" name="文本框 1">
            <a:extLst>
              <a:ext uri="{FF2B5EF4-FFF2-40B4-BE49-F238E27FC236}">
                <a16:creationId xmlns:a16="http://schemas.microsoft.com/office/drawing/2014/main" id="{E1C96825-980D-4771-AE0D-6E4980F7DD28}"/>
              </a:ext>
            </a:extLst>
          </p:cNvPr>
          <p:cNvSpPr txBox="1"/>
          <p:nvPr/>
        </p:nvSpPr>
        <p:spPr>
          <a:xfrm>
            <a:off x="645" y="1804549"/>
            <a:ext cx="7193983" cy="3524042"/>
          </a:xfrm>
          <a:prstGeom prst="rect">
            <a:avLst/>
          </a:prstGeom>
          <a:noFill/>
        </p:spPr>
        <p:txBody>
          <a:bodyPr wrap="square" rtlCol="0">
            <a:spAutoFit/>
          </a:bodyPr>
          <a:lstStyle/>
          <a:p>
            <a:pPr marL="285750" indent="-285750" hangingPunct="0">
              <a:spcBef>
                <a:spcPts val="300"/>
              </a:spcBef>
              <a:spcAft>
                <a:spcPts val="300"/>
              </a:spcAft>
              <a:buFont typeface="Arial" panose="020B0604020202020204" pitchFamily="34" charset="0"/>
              <a:buChar char="•"/>
            </a:pPr>
            <a:r>
              <a:rPr lang="en-GB" altLang="zh-CN" dirty="0"/>
              <a:t>As AI/ML is becoming popular, more and more AIML model related data will be transmitted in 5GS. In order to support an efficient AI/ML operations using for various applications e.g. auto-driving, robot remote control, the 5GS needs to be enhanced in both functionality and performance wise by leveraging </a:t>
            </a:r>
            <a:r>
              <a:rPr lang="en-GB" altLang="zh-CN" dirty="0" err="1"/>
              <a:t>Uu</a:t>
            </a:r>
            <a:r>
              <a:rPr lang="en-GB" altLang="zh-CN" dirty="0"/>
              <a:t> and side link interface.</a:t>
            </a:r>
            <a:endParaRPr lang="zh-CN" altLang="zh-CN" dirty="0"/>
          </a:p>
          <a:p>
            <a:pPr marL="268288" lvl="1">
              <a:spcBef>
                <a:spcPts val="300"/>
              </a:spcBef>
              <a:spcAft>
                <a:spcPts val="300"/>
              </a:spcAft>
            </a:pPr>
            <a:r>
              <a:rPr lang="en-GB" altLang="zh-CN" dirty="0"/>
              <a:t>In R19, it continues to study how the 5GS can have more gains for different type of AIML operations when leveraging side link. </a:t>
            </a:r>
          </a:p>
          <a:p>
            <a:pPr marL="285750" indent="-285750">
              <a:spcBef>
                <a:spcPts val="300"/>
              </a:spcBef>
              <a:spcAft>
                <a:spcPts val="300"/>
              </a:spcAft>
              <a:buFont typeface="Arial" panose="020B0604020202020204" pitchFamily="34" charset="0"/>
              <a:buChar char="•"/>
            </a:pPr>
            <a:r>
              <a:rPr lang="en-GB" altLang="zh-CN" b="1" dirty="0"/>
              <a:t>The promising characteristics of AI/ML operations: </a:t>
            </a:r>
          </a:p>
          <a:p>
            <a:pPr marL="742950" lvl="1" indent="-285750">
              <a:spcBef>
                <a:spcPts val="300"/>
              </a:spcBef>
              <a:spcAft>
                <a:spcPts val="300"/>
              </a:spcAft>
              <a:buFont typeface="Calibri" panose="020F0502020204030204" pitchFamily="34" charset="0"/>
              <a:buChar char="-"/>
            </a:pPr>
            <a:r>
              <a:rPr lang="en-US" altLang="zh-CN" dirty="0"/>
              <a:t>AI/ML operation splitting between AI/ML endpoints via side link</a:t>
            </a:r>
            <a:r>
              <a:rPr lang="en-GB" altLang="zh-CN" dirty="0"/>
              <a:t>;</a:t>
            </a:r>
            <a:endParaRPr lang="en-US" altLang="zh-CN" dirty="0"/>
          </a:p>
          <a:p>
            <a:pPr marL="742950" lvl="1" indent="-285750">
              <a:spcBef>
                <a:spcPts val="300"/>
              </a:spcBef>
              <a:spcAft>
                <a:spcPts val="300"/>
              </a:spcAft>
              <a:buFont typeface="Calibri" panose="020F0502020204030204" pitchFamily="34" charset="0"/>
              <a:buChar char="-"/>
            </a:pPr>
            <a:r>
              <a:rPr lang="en-US" altLang="zh-CN" dirty="0"/>
              <a:t>AI/ML model/data distribution and sharing via side link;</a:t>
            </a:r>
          </a:p>
          <a:p>
            <a:pPr marL="742950" lvl="1" indent="-285750">
              <a:spcBef>
                <a:spcPts val="300"/>
              </a:spcBef>
              <a:spcAft>
                <a:spcPts val="300"/>
              </a:spcAft>
              <a:buFont typeface="Calibri" panose="020F0502020204030204" pitchFamily="34" charset="0"/>
              <a:buChar char="-"/>
            </a:pPr>
            <a:r>
              <a:rPr lang="en-US" altLang="zh-CN" dirty="0"/>
              <a:t>Distributed/Federated Learning via side link. </a:t>
            </a:r>
          </a:p>
        </p:txBody>
      </p:sp>
      <p:sp>
        <p:nvSpPr>
          <p:cNvPr id="3" name="矩形 2">
            <a:extLst>
              <a:ext uri="{FF2B5EF4-FFF2-40B4-BE49-F238E27FC236}">
                <a16:creationId xmlns:a16="http://schemas.microsoft.com/office/drawing/2014/main" id="{F5D5C41B-4CDE-449A-865D-EEC0B0C59D8C}"/>
              </a:ext>
            </a:extLst>
          </p:cNvPr>
          <p:cNvSpPr/>
          <p:nvPr/>
        </p:nvSpPr>
        <p:spPr>
          <a:xfrm>
            <a:off x="103730" y="5328591"/>
            <a:ext cx="7763176" cy="1477328"/>
          </a:xfrm>
          <a:prstGeom prst="rect">
            <a:avLst/>
          </a:prstGeom>
        </p:spPr>
        <p:txBody>
          <a:bodyPr wrap="square">
            <a:spAutoFit/>
          </a:bodyPr>
          <a:lstStyle/>
          <a:p>
            <a:pPr marL="285750" indent="-285750">
              <a:buFont typeface="Arial" panose="020B0604020202020204" pitchFamily="34" charset="0"/>
              <a:buChar char="•"/>
            </a:pPr>
            <a:r>
              <a:rPr lang="en-US" altLang="nl-NL" b="1" dirty="0">
                <a:sym typeface="+mn-ea"/>
              </a:rPr>
              <a:t>SA1 Use cases and requirements:</a:t>
            </a:r>
            <a:endParaRPr lang="en-GB" altLang="zh-CN" dirty="0">
              <a:solidFill>
                <a:schemeClr val="dk1"/>
              </a:solidFill>
              <a:sym typeface="+mn-ea"/>
            </a:endParaRPr>
          </a:p>
          <a:p>
            <a:r>
              <a:rPr lang="en-GB" altLang="en-US" dirty="0">
                <a:solidFill>
                  <a:schemeClr val="dk1"/>
                </a:solidFill>
                <a:sym typeface="+mn-ea"/>
              </a:rPr>
              <a:t>Proximity based work task offloading for </a:t>
            </a:r>
            <a:r>
              <a:rPr lang="en-GB" altLang="zh-CN" dirty="0"/>
              <a:t>factory robots, image recognition, </a:t>
            </a:r>
            <a:r>
              <a:rPr lang="en-US" altLang="zh-CN" dirty="0"/>
              <a:t>AI Model Transfer Management through side link, T</a:t>
            </a:r>
            <a:r>
              <a:rPr lang="en-GB" altLang="zh-CN" dirty="0" err="1"/>
              <a:t>ransfer</a:t>
            </a:r>
            <a:r>
              <a:rPr lang="en-GB" altLang="zh-CN" dirty="0"/>
              <a:t> learning for trajectory prediction, Side link assisted synchronous and asynchronous Federated Learning, and distributed joint inference for 3D object detection</a:t>
            </a:r>
            <a:endParaRPr lang="en-GB" altLang="en-US" dirty="0">
              <a:solidFill>
                <a:schemeClr val="dk1"/>
              </a:solidFill>
              <a:sym typeface="+mn-ea"/>
            </a:endParaRPr>
          </a:p>
        </p:txBody>
      </p:sp>
      <p:graphicFrame>
        <p:nvGraphicFramePr>
          <p:cNvPr id="6" name="对象 5">
            <a:extLst>
              <a:ext uri="{FF2B5EF4-FFF2-40B4-BE49-F238E27FC236}">
                <a16:creationId xmlns:a16="http://schemas.microsoft.com/office/drawing/2014/main" id="{0557A142-B777-4DDB-A6EE-1FB2A3D87860}"/>
              </a:ext>
            </a:extLst>
          </p:cNvPr>
          <p:cNvGraphicFramePr>
            <a:graphicFrameLocks noChangeAspect="1"/>
          </p:cNvGraphicFramePr>
          <p:nvPr/>
        </p:nvGraphicFramePr>
        <p:xfrm>
          <a:off x="7427926" y="4467408"/>
          <a:ext cx="4816277" cy="1861506"/>
        </p:xfrm>
        <a:graphic>
          <a:graphicData uri="http://schemas.openxmlformats.org/presentationml/2006/ole">
            <mc:AlternateContent xmlns:mc="http://schemas.openxmlformats.org/markup-compatibility/2006">
              <mc:Choice xmlns:v="urn:schemas-microsoft-com:vml" Requires="v">
                <p:oleObj spid="_x0000_s1033" name="Visio" r:id="rId3" imgW="13348070" imgH="5118275" progId="Visio.Drawing.15">
                  <p:embed/>
                </p:oleObj>
              </mc:Choice>
              <mc:Fallback>
                <p:oleObj name="Visio" r:id="rId3" imgW="13348070" imgH="5118275" progId="Visio.Drawing.15">
                  <p:embed/>
                  <p:pic>
                    <p:nvPicPr>
                      <p:cNvPr id="6" name="对象 5">
                        <a:extLst>
                          <a:ext uri="{FF2B5EF4-FFF2-40B4-BE49-F238E27FC236}">
                            <a16:creationId xmlns:a16="http://schemas.microsoft.com/office/drawing/2014/main" id="{0557A142-B777-4DDB-A6EE-1FB2A3D878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7926" y="4467408"/>
                        <a:ext cx="4816277" cy="1861506"/>
                      </a:xfrm>
                      <a:prstGeom prst="rect">
                        <a:avLst/>
                      </a:prstGeom>
                      <a:noFill/>
                    </p:spPr>
                  </p:pic>
                </p:oleObj>
              </mc:Fallback>
            </mc:AlternateContent>
          </a:graphicData>
        </a:graphic>
      </p:graphicFrame>
      <p:pic>
        <p:nvPicPr>
          <p:cNvPr id="1029" name="Picture 2" descr="A picture containing text, indoor&#10;&#10;Description automatically generated">
            <a:extLst>
              <a:ext uri="{FF2B5EF4-FFF2-40B4-BE49-F238E27FC236}">
                <a16:creationId xmlns:a16="http://schemas.microsoft.com/office/drawing/2014/main" id="{D7AEDD6B-F65A-4E3F-B249-6B4DC71F05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7926" y="2186139"/>
            <a:ext cx="4640640" cy="20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152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1" y="914400"/>
          <a:ext cx="7424257" cy="5943600"/>
        </p:xfrm>
        <a:graphic>
          <a:graphicData uri="http://schemas.openxmlformats.org/drawingml/2006/table">
            <a:tbl>
              <a:tblPr bandRow="1">
                <a:tableStyleId>{2D5ABB26-0587-4C30-8999-92F81FD0307C}</a:tableStyleId>
              </a:tblPr>
              <a:tblGrid>
                <a:gridCol w="1227903">
                  <a:extLst>
                    <a:ext uri="{9D8B030D-6E8A-4147-A177-3AD203B41FA5}">
                      <a16:colId xmlns:a16="http://schemas.microsoft.com/office/drawing/2014/main" val="201738029"/>
                    </a:ext>
                  </a:extLst>
                </a:gridCol>
                <a:gridCol w="2090574">
                  <a:extLst>
                    <a:ext uri="{9D8B030D-6E8A-4147-A177-3AD203B41FA5}">
                      <a16:colId xmlns:a16="http://schemas.microsoft.com/office/drawing/2014/main" val="2338416132"/>
                    </a:ext>
                  </a:extLst>
                </a:gridCol>
                <a:gridCol w="898478">
                  <a:extLst>
                    <a:ext uri="{9D8B030D-6E8A-4147-A177-3AD203B41FA5}">
                      <a16:colId xmlns:a16="http://schemas.microsoft.com/office/drawing/2014/main" val="2639471719"/>
                    </a:ext>
                  </a:extLst>
                </a:gridCol>
                <a:gridCol w="3207302">
                  <a:extLst>
                    <a:ext uri="{9D8B030D-6E8A-4147-A177-3AD203B41FA5}">
                      <a16:colId xmlns:a16="http://schemas.microsoft.com/office/drawing/2014/main" val="514953518"/>
                    </a:ext>
                  </a:extLst>
                </a:gridCol>
              </a:tblGrid>
              <a:tr h="419851">
                <a:tc gridSpan="4">
                  <a:txBody>
                    <a:bodyPr/>
                    <a:lstStyle/>
                    <a:p>
                      <a:pPr marL="0" indent="0">
                        <a:buNone/>
                      </a:pPr>
                      <a:r>
                        <a:rPr lang="en-US" sz="3600" b="1" noProof="0" dirty="0">
                          <a:solidFill>
                            <a:srgbClr val="FF0000"/>
                          </a:solidFill>
                        </a:rPr>
                        <a:t>FRMCS Phase 5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Rapporteur:</a:t>
                      </a:r>
                    </a:p>
                    <a:p>
                      <a:endParaRPr lang="en-US" sz="1600" b="1"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noProof="0" dirty="0">
                          <a:solidFill>
                            <a:schemeClr val="tx1"/>
                          </a:solidFill>
                          <a:effectLst/>
                          <a:latin typeface="+mn-lt"/>
                          <a:ea typeface="+mn-ea"/>
                          <a:cs typeface="+mn-cs"/>
                        </a:rPr>
                        <a:t>Vassiliki Nikolopoulou (UIC)</a:t>
                      </a:r>
                      <a:endParaRPr lang="en-US" sz="16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t>TR 22.989</a:t>
                      </a:r>
                      <a:endParaRPr lang="en-US" sz="1800" kern="1200" noProof="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Description: </a:t>
                      </a:r>
                    </a:p>
                  </a:txBody>
                  <a:tcPr/>
                </a:tc>
                <a:tc gridSpan="3">
                  <a:txBody>
                    <a:bodyPr/>
                    <a:lstStyle/>
                    <a:p>
                      <a:pPr marL="0" indent="0" algn="just"/>
                      <a:r>
                        <a:rPr lang="en-GB" sz="1600" b="1" kern="1200" dirty="0">
                          <a:solidFill>
                            <a:schemeClr val="tx1"/>
                          </a:solidFill>
                          <a:effectLst/>
                          <a:latin typeface="+mn-lt"/>
                          <a:ea typeface="+mn-ea"/>
                          <a:cs typeface="+mn-cs"/>
                        </a:rPr>
                        <a:t>F</a:t>
                      </a:r>
                      <a:r>
                        <a:rPr lang="en-GB" sz="1600" kern="1200" dirty="0">
                          <a:solidFill>
                            <a:schemeClr val="tx1"/>
                          </a:solidFill>
                          <a:effectLst/>
                          <a:latin typeface="+mn-lt"/>
                          <a:ea typeface="+mn-ea"/>
                          <a:cs typeface="+mn-cs"/>
                        </a:rPr>
                        <a:t>uture </a:t>
                      </a:r>
                      <a:r>
                        <a:rPr lang="en-GB" sz="1600" b="1" kern="1200" dirty="0">
                          <a:solidFill>
                            <a:schemeClr val="tx1"/>
                          </a:solidFill>
                          <a:effectLst/>
                          <a:latin typeface="+mn-lt"/>
                          <a:ea typeface="+mn-ea"/>
                          <a:cs typeface="+mn-cs"/>
                        </a:rPr>
                        <a:t>R</a:t>
                      </a:r>
                      <a:r>
                        <a:rPr lang="en-GB" sz="1600" kern="1200" dirty="0">
                          <a:solidFill>
                            <a:schemeClr val="tx1"/>
                          </a:solidFill>
                          <a:effectLst/>
                          <a:latin typeface="+mn-lt"/>
                          <a:ea typeface="+mn-ea"/>
                          <a:cs typeface="+mn-cs"/>
                        </a:rPr>
                        <a:t>ailway </a:t>
                      </a:r>
                      <a:r>
                        <a:rPr lang="en-GB" sz="1600" b="1" kern="1200" dirty="0">
                          <a:solidFill>
                            <a:schemeClr val="tx1"/>
                          </a:solidFill>
                          <a:effectLst/>
                          <a:latin typeface="+mn-lt"/>
                          <a:ea typeface="+mn-ea"/>
                          <a:cs typeface="+mn-cs"/>
                        </a:rPr>
                        <a:t>M</a:t>
                      </a:r>
                      <a:r>
                        <a:rPr lang="en-GB" sz="1600" kern="1200" dirty="0">
                          <a:solidFill>
                            <a:schemeClr val="tx1"/>
                          </a:solidFill>
                          <a:effectLst/>
                          <a:latin typeface="+mn-lt"/>
                          <a:ea typeface="+mn-ea"/>
                          <a:cs typeface="+mn-cs"/>
                        </a:rPr>
                        <a:t>obile </a:t>
                      </a:r>
                      <a:r>
                        <a:rPr lang="en-GB" sz="1600" b="1" kern="1200" dirty="0">
                          <a:solidFill>
                            <a:schemeClr val="tx1"/>
                          </a:solidFill>
                          <a:effectLst/>
                          <a:latin typeface="+mn-lt"/>
                          <a:ea typeface="+mn-ea"/>
                          <a:cs typeface="+mn-cs"/>
                        </a:rPr>
                        <a:t>C</a:t>
                      </a:r>
                      <a:r>
                        <a:rPr lang="en-GB" sz="1600" kern="1200" dirty="0">
                          <a:solidFill>
                            <a:schemeClr val="tx1"/>
                          </a:solidFill>
                          <a:effectLst/>
                          <a:latin typeface="+mn-lt"/>
                          <a:ea typeface="+mn-ea"/>
                          <a:cs typeface="+mn-cs"/>
                        </a:rPr>
                        <a:t>ommunication </a:t>
                      </a:r>
                      <a:r>
                        <a:rPr lang="en-GB" sz="1600" b="1" kern="1200" dirty="0">
                          <a:solidFill>
                            <a:schemeClr val="tx1"/>
                          </a:solidFill>
                          <a:effectLst/>
                          <a:latin typeface="+mn-lt"/>
                          <a:ea typeface="+mn-ea"/>
                          <a:cs typeface="+mn-cs"/>
                        </a:rPr>
                        <a:t>S</a:t>
                      </a:r>
                      <a:r>
                        <a:rPr lang="en-GB" sz="1600" kern="1200" dirty="0">
                          <a:solidFill>
                            <a:schemeClr val="tx1"/>
                          </a:solidFill>
                          <a:effectLst/>
                          <a:latin typeface="+mn-lt"/>
                          <a:ea typeface="+mn-ea"/>
                          <a:cs typeface="+mn-cs"/>
                        </a:rPr>
                        <a:t>ystem </a:t>
                      </a:r>
                      <a:r>
                        <a:rPr lang="en-GB" sz="1600" b="1" kern="1200" dirty="0">
                          <a:solidFill>
                            <a:schemeClr val="tx1"/>
                          </a:solidFill>
                          <a:effectLst/>
                          <a:latin typeface="+mn-lt"/>
                          <a:ea typeface="+mn-ea"/>
                          <a:cs typeface="+mn-cs"/>
                        </a:rPr>
                        <a:t>(FRMCS) </a:t>
                      </a:r>
                      <a:r>
                        <a:rPr lang="en-GB" sz="1600" kern="1200" dirty="0">
                          <a:solidFill>
                            <a:schemeClr val="tx1"/>
                          </a:solidFill>
                          <a:effectLst/>
                          <a:latin typeface="+mn-lt"/>
                          <a:ea typeface="+mn-ea"/>
                          <a:cs typeface="+mn-cs"/>
                        </a:rPr>
                        <a:t>will be the 5G worldwide standard for railway operational communications, conforming to European regulation, as well as responding to the needs and obligations of rail organisations outside of Europe. </a:t>
                      </a:r>
                      <a:r>
                        <a:rPr lang="en-GB" sz="1600" b="1" kern="1200" dirty="0">
                          <a:solidFill>
                            <a:schemeClr val="tx1"/>
                          </a:solidFill>
                          <a:effectLst/>
                          <a:latin typeface="+mn-lt"/>
                          <a:ea typeface="+mn-ea"/>
                          <a:cs typeface="+mn-cs"/>
                        </a:rPr>
                        <a:t>UIC</a:t>
                      </a:r>
                      <a:r>
                        <a:rPr lang="en-GB" sz="1600" kern="1200" dirty="0">
                          <a:solidFill>
                            <a:schemeClr val="tx1"/>
                          </a:solidFill>
                          <a:effectLst/>
                          <a:latin typeface="+mn-lt"/>
                          <a:ea typeface="+mn-ea"/>
                          <a:cs typeface="+mn-cs"/>
                        </a:rPr>
                        <a:t> (International Union of Railways) is leading the design of this telecommunication system, in close cooperation with the railways stakeholders. </a:t>
                      </a:r>
                    </a:p>
                    <a:p>
                      <a:pPr marL="0" indent="0" algn="just"/>
                      <a:r>
                        <a:rPr lang="en-GB" sz="1600" kern="1200" dirty="0">
                          <a:solidFill>
                            <a:schemeClr val="tx1"/>
                          </a:solidFill>
                          <a:effectLst/>
                          <a:latin typeface="+mn-lt"/>
                          <a:ea typeface="+mn-ea"/>
                          <a:cs typeface="+mn-cs"/>
                        </a:rPr>
                        <a:t>FRMCS shall rely on 3GPP building blocks to support mission-critical rail applications</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 UIC FRMCS 3GPP Task Force regularly analyses impact of FRMCS specifications on existing stage 1 use cases and requirements collected in TR 22.989, from Rel-18 onwards. This is the purpose of the on-going SID: FS_FRMCS_Ph5, whose expected outcome is the enhancement of existing operationally critical use cases and the description of some new ones, in the Rel-19 timeline. The findings of on-going Rel-19 study led us to the need of a new WID </a:t>
                      </a:r>
                      <a:r>
                        <a:rPr lang="en-GB" sz="1600" kern="1200">
                          <a:solidFill>
                            <a:schemeClr val="tx1"/>
                          </a:solidFill>
                          <a:effectLst/>
                          <a:latin typeface="+mn-lt"/>
                          <a:ea typeface="+mn-ea"/>
                          <a:cs typeface="+mn-cs"/>
                        </a:rPr>
                        <a:t>FRMCS_Ph5, </a:t>
                      </a:r>
                      <a:r>
                        <a:rPr lang="en-GB" sz="1600" kern="1200" dirty="0">
                          <a:solidFill>
                            <a:schemeClr val="tx1"/>
                          </a:solidFill>
                          <a:effectLst/>
                          <a:latin typeface="+mn-lt"/>
                          <a:ea typeface="+mn-ea"/>
                          <a:cs typeface="+mn-cs"/>
                        </a:rPr>
                        <a:t>whose purpose is to provide the normative changes by fulfilling the missing requirements to allow downstream groups (e.g., stage 2&amp;3) implement functional FRMCS specifications endorsed by 3GPP specifications, in the Rel-19 timeline.</a:t>
                      </a:r>
                      <a:endParaRPr lang="fr-FR" sz="1600" kern="1200" dirty="0">
                        <a:solidFill>
                          <a:schemeClr val="tx1"/>
                        </a:solidFill>
                        <a:effectLst/>
                        <a:latin typeface="+mn-lt"/>
                        <a:ea typeface="+mn-ea"/>
                        <a:cs typeface="+mn-cs"/>
                      </a:endParaRPr>
                    </a:p>
                    <a:p>
                      <a:pPr marL="0" indent="0"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5" name="Rectangle 4">
            <a:extLst>
              <a:ext uri="{FF2B5EF4-FFF2-40B4-BE49-F238E27FC236}">
                <a16:creationId xmlns:a16="http://schemas.microsoft.com/office/drawing/2014/main" id="{1BC1F58E-A46A-46E9-9156-236F8BA18409}"/>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pic>
        <p:nvPicPr>
          <p:cNvPr id="15" name="Espace réservé du contenu 3" descr="Une image contenant carte&#10;&#10;Description générée automatiquement">
            <a:extLst>
              <a:ext uri="{FF2B5EF4-FFF2-40B4-BE49-F238E27FC236}">
                <a16:creationId xmlns:a16="http://schemas.microsoft.com/office/drawing/2014/main" id="{2DDC6D4E-BC52-2647-9999-56BD3088F916}"/>
              </a:ext>
            </a:extLst>
          </p:cNvPr>
          <p:cNvPicPr>
            <a:picLocks noChangeAspect="1"/>
          </p:cNvPicPr>
          <p:nvPr/>
        </p:nvPicPr>
        <p:blipFill>
          <a:blip r:embed="rId2"/>
          <a:stretch>
            <a:fillRect/>
          </a:stretch>
        </p:blipFill>
        <p:spPr>
          <a:xfrm>
            <a:off x="9046372" y="3205580"/>
            <a:ext cx="3019048" cy="3161905"/>
          </a:xfrm>
          <a:prstGeom prst="rect">
            <a:avLst/>
          </a:prstGeom>
        </p:spPr>
      </p:pic>
      <p:grpSp>
        <p:nvGrpSpPr>
          <p:cNvPr id="8" name="Groupe 7">
            <a:extLst>
              <a:ext uri="{FF2B5EF4-FFF2-40B4-BE49-F238E27FC236}">
                <a16:creationId xmlns:a16="http://schemas.microsoft.com/office/drawing/2014/main" id="{4D0A6485-3CEF-D4A1-BB0D-74B7E71F92A6}"/>
              </a:ext>
            </a:extLst>
          </p:cNvPr>
          <p:cNvGrpSpPr/>
          <p:nvPr/>
        </p:nvGrpSpPr>
        <p:grpSpPr>
          <a:xfrm>
            <a:off x="7424256" y="405220"/>
            <a:ext cx="1972249" cy="2403775"/>
            <a:chOff x="7424256" y="405220"/>
            <a:chExt cx="1972249" cy="2403775"/>
          </a:xfrm>
        </p:grpSpPr>
        <p:pic>
          <p:nvPicPr>
            <p:cNvPr id="3" name="Image 2">
              <a:extLst>
                <a:ext uri="{FF2B5EF4-FFF2-40B4-BE49-F238E27FC236}">
                  <a16:creationId xmlns:a16="http://schemas.microsoft.com/office/drawing/2014/main" id="{58874FAE-60E7-0F64-BFF2-0AF292F8F34B}"/>
                </a:ext>
              </a:extLst>
            </p:cNvPr>
            <p:cNvPicPr>
              <a:picLocks noChangeAspect="1"/>
            </p:cNvPicPr>
            <p:nvPr/>
          </p:nvPicPr>
          <p:blipFill>
            <a:blip r:embed="rId3"/>
            <a:stretch>
              <a:fillRect/>
            </a:stretch>
          </p:blipFill>
          <p:spPr>
            <a:xfrm>
              <a:off x="7424256" y="1045866"/>
              <a:ext cx="1972249" cy="1763129"/>
            </a:xfrm>
            <a:prstGeom prst="rect">
              <a:avLst/>
            </a:prstGeom>
          </p:spPr>
        </p:pic>
        <p:pic>
          <p:nvPicPr>
            <p:cNvPr id="4" name="Image 3" descr="Une image contenant dessin&#10;&#10;Description générée automatiquement">
              <a:extLst>
                <a:ext uri="{FF2B5EF4-FFF2-40B4-BE49-F238E27FC236}">
                  <a16:creationId xmlns:a16="http://schemas.microsoft.com/office/drawing/2014/main" id="{89A415BF-8887-CA2E-65C4-F073C08527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9756" y="405220"/>
              <a:ext cx="1686188" cy="570418"/>
            </a:xfrm>
            <a:prstGeom prst="rect">
              <a:avLst/>
            </a:prstGeom>
            <a:effectLst>
              <a:softEdge rad="0"/>
            </a:effectLst>
          </p:spPr>
        </p:pic>
      </p:grpSp>
      <p:sp>
        <p:nvSpPr>
          <p:cNvPr id="22" name="ZoneTexte 21">
            <a:extLst>
              <a:ext uri="{FF2B5EF4-FFF2-40B4-BE49-F238E27FC236}">
                <a16:creationId xmlns:a16="http://schemas.microsoft.com/office/drawing/2014/main" id="{EAA9A237-8AB1-49DD-CF92-61052032BCAE}"/>
              </a:ext>
            </a:extLst>
          </p:cNvPr>
          <p:cNvSpPr txBox="1"/>
          <p:nvPr/>
        </p:nvSpPr>
        <p:spPr>
          <a:xfrm>
            <a:off x="9588124" y="2836248"/>
            <a:ext cx="2279002" cy="369332"/>
          </a:xfrm>
          <a:prstGeom prst="rect">
            <a:avLst/>
          </a:prstGeom>
          <a:noFill/>
        </p:spPr>
        <p:txBody>
          <a:bodyPr wrap="square">
            <a:spAutoFit/>
          </a:bodyPr>
          <a:lstStyle/>
          <a:p>
            <a:r>
              <a:rPr lang="en-GB" dirty="0"/>
              <a:t>FRMCS in a nutshell</a:t>
            </a:r>
          </a:p>
        </p:txBody>
      </p:sp>
    </p:spTree>
    <p:extLst>
      <p:ext uri="{BB962C8B-B14F-4D97-AF65-F5344CB8AC3E}">
        <p14:creationId xmlns:p14="http://schemas.microsoft.com/office/powerpoint/2010/main" val="265070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29923</TotalTime>
  <Words>2643</Words>
  <Application>Microsoft Office PowerPoint</Application>
  <PresentationFormat>Widescreen</PresentationFormat>
  <Paragraphs>285</Paragraphs>
  <Slides>16</Slides>
  <Notes>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16</vt:i4>
      </vt:variant>
    </vt:vector>
  </HeadingPairs>
  <TitlesOfParts>
    <vt:vector size="26" baseType="lpstr">
      <vt:lpstr>微软雅黑</vt:lpstr>
      <vt:lpstr>Arial</vt:lpstr>
      <vt:lpstr>Calibri</vt:lpstr>
      <vt:lpstr>Calibri Light</vt:lpstr>
      <vt:lpstr>OPPOSans M</vt:lpstr>
      <vt:lpstr>Times New Roman</vt:lpstr>
      <vt:lpstr>Wingdings</vt:lpstr>
      <vt:lpstr>Office Theme</vt:lpstr>
      <vt:lpstr>Visio</vt:lpstr>
      <vt:lpstr>Visio.Drawing.15</vt:lpstr>
      <vt:lpstr>SA1 Rel-19 Content  </vt:lpstr>
      <vt:lpstr>SA1 Rel-19 Topics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308</cp:revision>
  <dcterms:created xsi:type="dcterms:W3CDTF">2019-07-19T09:46:23Z</dcterms:created>
  <dcterms:modified xsi:type="dcterms:W3CDTF">2023-05-21T10:51:17Z</dcterms:modified>
</cp:coreProperties>
</file>