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78" r:id="rId5"/>
    <p:sldId id="270" r:id="rId6"/>
    <p:sldId id="277" r:id="rId7"/>
    <p:sldId id="279" r:id="rId8"/>
    <p:sldId id="280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5B3A7"/>
    <a:srgbClr val="E76A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524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66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6/17/2021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40054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6/17/2021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43723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6/17/2021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44349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6/17/2021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16798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6/17/2021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50646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6/17/2021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61987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6/17/2021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7627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6/17/2021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18354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6/17/2021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0245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6/17/2021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79958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6/17/2021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5567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8D8DCD-2C51-4443-8E47-04EFEF13733C}" type="datetimeFigureOut">
              <a:rPr lang="en-US" smtClean="0"/>
              <a:t>6/17/2021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08346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sa/TSG_SA/TSGs_92E_Electronic_2021_06/TdocsByAgenda.htm" TargetMode="External"/><Relationship Id="rId13" Type="http://schemas.openxmlformats.org/officeDocument/2006/relationships/hyperlink" Target="https://www.3gpp.org/ftp/tsg_sa/TSG_SA/TSGs_91E_Electronic/INBOX/Chairs_Notes" TargetMode="External"/><Relationship Id="rId3" Type="http://schemas.openxmlformats.org/officeDocument/2006/relationships/hyperlink" Target="https://global.gotomeeting.com/join/623412685" TargetMode="External"/><Relationship Id="rId7" Type="http://schemas.openxmlformats.org/officeDocument/2006/relationships/hyperlink" Target="https://www.3gpp.org/tohru/" TargetMode="External"/><Relationship Id="rId12" Type="http://schemas.openxmlformats.org/officeDocument/2006/relationships/hyperlink" Target="https://www.3gpp.org/ftp/tsg_sa/TSG_SA/TSGs_91E_Electronic/INBOX/Revisions" TargetMode="External"/><Relationship Id="rId2" Type="http://schemas.openxmlformats.org/officeDocument/2006/relationships/hyperlink" Target="https://global.gotomeeting.com/join/763401893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global.gotomeeting.com/join/341203389" TargetMode="External"/><Relationship Id="rId11" Type="http://schemas.openxmlformats.org/officeDocument/2006/relationships/hyperlink" Target="https://www.3gpp.org/ftp/tsg_sa/TSG_SA/TSGs_91E_Electronic/INBOX" TargetMode="External"/><Relationship Id="rId5" Type="http://schemas.openxmlformats.org/officeDocument/2006/relationships/hyperlink" Target="https://global.gotomeeting.com/join/444113349" TargetMode="External"/><Relationship Id="rId10" Type="http://schemas.openxmlformats.org/officeDocument/2006/relationships/hyperlink" Target="https://www.3gpp.org/ftp/tsg_sa/TSG_SA/TSGs_92E_Electronic_2021_06/Docs" TargetMode="External"/><Relationship Id="rId4" Type="http://schemas.openxmlformats.org/officeDocument/2006/relationships/hyperlink" Target="https://global.gotomeeting.com/join/757960621" TargetMode="External"/><Relationship Id="rId9" Type="http://schemas.openxmlformats.org/officeDocument/2006/relationships/hyperlink" Target="https://www.3gpp.org/ftp/tsg_sa/TSG_SA/TSGs_92E_Electronic_2021_06/Agenda" TargetMode="External"/><Relationship Id="rId14" Type="http://schemas.openxmlformats.org/officeDocument/2006/relationships/hyperlink" Target="https://portal.3gpp.org/#/registration?MtgId=39610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tohru/" TargetMode="Externa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tohru/" TargetMode="Externa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tohru/" TargetMode="External"/><Relationship Id="rId2" Type="http://schemas.openxmlformats.org/officeDocument/2006/relationships/hyperlink" Target="https://global.gotomeeting.com/join/623412685" TargetMode="Externa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tohru/" TargetMode="External"/><Relationship Id="rId2" Type="http://schemas.openxmlformats.org/officeDocument/2006/relationships/hyperlink" Target="https://global.gotomeeting.com/join/623412685" TargetMode="Externa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tohru/" TargetMode="External"/><Relationship Id="rId2" Type="http://schemas.openxmlformats.org/officeDocument/2006/relationships/hyperlink" Target="https://global.gotomeeting.com/join/623412685" TargetMode="Externa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863510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TSG SA#92-e </a:t>
            </a:r>
            <a:br>
              <a:rPr lang="en-US" dirty="0" smtClean="0"/>
            </a:br>
            <a:r>
              <a:rPr lang="en-US" dirty="0" smtClean="0"/>
              <a:t>GoToMeeting Sessions </a:t>
            </a:r>
            <a:br>
              <a:rPr lang="en-US" dirty="0" smtClean="0"/>
            </a:br>
            <a:r>
              <a:rPr lang="en-US" dirty="0" smtClean="0"/>
              <a:t>Agenda &amp; Details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66997"/>
            <a:ext cx="9144000" cy="1655762"/>
          </a:xfrm>
        </p:spPr>
        <p:txBody>
          <a:bodyPr/>
          <a:lstStyle/>
          <a:p>
            <a:r>
              <a:rPr lang="en-US" dirty="0" smtClean="0"/>
              <a:t>Georg Mayer, 3GPP SA Chair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95287" y="315010"/>
            <a:ext cx="113823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/>
              <a:t>TSG SA Meeting #</a:t>
            </a:r>
            <a:r>
              <a:rPr lang="en-GB" b="1" dirty="0" smtClean="0"/>
              <a:t>92-e </a:t>
            </a:r>
            <a:r>
              <a:rPr lang="en-GB" b="1" dirty="0"/>
              <a:t>(e-meeting)	</a:t>
            </a:r>
            <a:r>
              <a:rPr lang="en-GB" b="1" dirty="0" smtClean="0"/>
              <a:t>							SP-210570</a:t>
            </a:r>
            <a:endParaRPr lang="en-US" b="1" dirty="0"/>
          </a:p>
          <a:p>
            <a:r>
              <a:rPr lang="en-GB" b="1" dirty="0" smtClean="0"/>
              <a:t>15-21 June 2021, </a:t>
            </a:r>
            <a:r>
              <a:rPr lang="en-GB" b="1" dirty="0"/>
              <a:t>Electronic meeting</a:t>
            </a:r>
            <a:endParaRPr lang="en-US" sz="12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0854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567" y="0"/>
            <a:ext cx="10515600" cy="1325563"/>
          </a:xfrm>
        </p:spPr>
        <p:txBody>
          <a:bodyPr/>
          <a:lstStyle/>
          <a:p>
            <a:r>
              <a:rPr lang="en-US" dirty="0" smtClean="0"/>
              <a:t>SA#92-e GTM Cheat Sheet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6567" y="1309036"/>
            <a:ext cx="11863137" cy="5500837"/>
          </a:xfrm>
        </p:spPr>
        <p:txBody>
          <a:bodyPr>
            <a:normAutofit/>
          </a:bodyPr>
          <a:lstStyle/>
          <a:p>
            <a:pPr lvl="0"/>
            <a:r>
              <a:rPr lang="en-US" sz="1600" dirty="0"/>
              <a:t>Tuesday June 15, </a:t>
            </a:r>
            <a:r>
              <a:rPr lang="en-US" sz="1600" u="sng" dirty="0">
                <a:hlinkClick r:id="rId2"/>
              </a:rPr>
              <a:t>https://global.gotomeeting.com/join/763401893</a:t>
            </a:r>
            <a:r>
              <a:rPr lang="en-US" sz="1600" dirty="0"/>
              <a:t> </a:t>
            </a:r>
          </a:p>
          <a:p>
            <a:pPr lvl="0"/>
            <a:r>
              <a:rPr lang="en-US" sz="1600" dirty="0"/>
              <a:t>Wednesday June 16, </a:t>
            </a:r>
            <a:r>
              <a:rPr lang="en-US" sz="1600" u="sng" dirty="0">
                <a:hlinkClick r:id="rId3"/>
              </a:rPr>
              <a:t>https://global.gotomeeting.com/join/623412685</a:t>
            </a:r>
            <a:r>
              <a:rPr lang="en-US" sz="1600" dirty="0"/>
              <a:t> </a:t>
            </a:r>
          </a:p>
          <a:p>
            <a:pPr lvl="0"/>
            <a:r>
              <a:rPr lang="en-US" sz="1600" dirty="0"/>
              <a:t>Thursday June 17, </a:t>
            </a:r>
            <a:r>
              <a:rPr lang="en-US" sz="1600" u="sng" dirty="0">
                <a:hlinkClick r:id="rId4"/>
              </a:rPr>
              <a:t>https://global.gotomeeting.com/join/757960621</a:t>
            </a:r>
            <a:r>
              <a:rPr lang="en-US" sz="1600" dirty="0"/>
              <a:t> </a:t>
            </a:r>
          </a:p>
          <a:p>
            <a:pPr lvl="0"/>
            <a:r>
              <a:rPr lang="en-US" sz="1600" dirty="0"/>
              <a:t>Friday June 18, </a:t>
            </a:r>
            <a:r>
              <a:rPr lang="en-GB" sz="1600" u="sng" dirty="0">
                <a:hlinkClick r:id="rId5"/>
              </a:rPr>
              <a:t>https://global.gotomeeting.com/join/444113349</a:t>
            </a:r>
            <a:endParaRPr lang="en-US" sz="1600" dirty="0"/>
          </a:p>
          <a:p>
            <a:pPr lvl="0"/>
            <a:r>
              <a:rPr lang="en-US" sz="1600" dirty="0"/>
              <a:t>Monday June 21, </a:t>
            </a:r>
            <a:r>
              <a:rPr lang="en-US" sz="1600" u="sng" dirty="0">
                <a:hlinkClick r:id="rId6"/>
              </a:rPr>
              <a:t>https://global.gotomeeting.com/join/341203389</a:t>
            </a:r>
            <a:r>
              <a:rPr lang="en-US" sz="1600" dirty="0"/>
              <a:t> </a:t>
            </a:r>
          </a:p>
          <a:p>
            <a:pPr marL="0" indent="0">
              <a:buNone/>
              <a:tabLst>
                <a:tab pos="1433513" algn="l"/>
              </a:tabLst>
            </a:pPr>
            <a:endParaRPr lang="en-US" sz="1500" dirty="0" smtClean="0"/>
          </a:p>
          <a:p>
            <a:r>
              <a:rPr lang="en-US" sz="1500" dirty="0" err="1" smtClean="0"/>
              <a:t>Tohru</a:t>
            </a:r>
            <a:r>
              <a:rPr lang="en-US" sz="1500" dirty="0" smtClean="0"/>
              <a:t>: 		</a:t>
            </a:r>
            <a:r>
              <a:rPr lang="en-US" sz="1500" u="sng" dirty="0" smtClean="0">
                <a:hlinkClick r:id="rId7"/>
              </a:rPr>
              <a:t>https</a:t>
            </a:r>
            <a:r>
              <a:rPr lang="en-US" sz="1500" u="sng" dirty="0">
                <a:hlinkClick r:id="rId7"/>
              </a:rPr>
              <a:t>://www.3gpp.org/tohru</a:t>
            </a:r>
            <a:r>
              <a:rPr lang="en-US" sz="1500" u="sng" dirty="0" smtClean="0">
                <a:hlinkClick r:id="rId7"/>
              </a:rPr>
              <a:t>/</a:t>
            </a:r>
            <a:r>
              <a:rPr lang="en-US" sz="1500" dirty="0" smtClean="0"/>
              <a:t> 	Meeting </a:t>
            </a:r>
            <a:r>
              <a:rPr lang="en-US" sz="1500" dirty="0"/>
              <a:t>ID: </a:t>
            </a:r>
            <a:r>
              <a:rPr lang="en-US" sz="1500" b="1" dirty="0" smtClean="0"/>
              <a:t>SA_92e</a:t>
            </a:r>
            <a:r>
              <a:rPr lang="en-US" sz="1500" dirty="0" smtClean="0"/>
              <a:t> (all week)</a:t>
            </a:r>
          </a:p>
          <a:p>
            <a:pPr marL="0" indent="0">
              <a:buNone/>
            </a:pPr>
            <a:endParaRPr lang="en-US" sz="1800" dirty="0" smtClean="0"/>
          </a:p>
          <a:p>
            <a:r>
              <a:rPr lang="en-US" sz="1500" dirty="0" smtClean="0"/>
              <a:t>Latest </a:t>
            </a:r>
            <a:r>
              <a:rPr lang="en-US" sz="1500" dirty="0"/>
              <a:t>Agenda: 	</a:t>
            </a:r>
            <a:r>
              <a:rPr lang="en-US" sz="1500" dirty="0">
                <a:hlinkClick r:id="rId8"/>
              </a:rPr>
              <a:t>https://</a:t>
            </a:r>
            <a:r>
              <a:rPr lang="en-US" sz="1500" dirty="0" smtClean="0">
                <a:hlinkClick r:id="rId8"/>
              </a:rPr>
              <a:t>www.3gpp.org/ftp/tsg_sa/TSG_SA/TSGs_92E_Electronic_2021_06/TdocsByAgenda.htm</a:t>
            </a:r>
            <a:r>
              <a:rPr lang="en-US" sz="1500" dirty="0" smtClean="0"/>
              <a:t>    </a:t>
            </a:r>
          </a:p>
          <a:p>
            <a:pPr marL="0" indent="0">
              <a:buNone/>
            </a:pPr>
            <a:endParaRPr lang="en-US" sz="1800" dirty="0" smtClean="0"/>
          </a:p>
          <a:p>
            <a:r>
              <a:rPr lang="en-US" sz="1800" dirty="0" smtClean="0"/>
              <a:t>Meeting Folders and Links</a:t>
            </a:r>
            <a:endParaRPr lang="en-US" sz="1800" dirty="0"/>
          </a:p>
          <a:p>
            <a:pPr lvl="1">
              <a:tabLst>
                <a:tab pos="2060575" algn="l"/>
              </a:tabLst>
            </a:pPr>
            <a:r>
              <a:rPr lang="de-DE" sz="1300" dirty="0"/>
              <a:t>initial agenda:  	</a:t>
            </a:r>
            <a:r>
              <a:rPr lang="de-DE" sz="1300" dirty="0">
                <a:hlinkClick r:id="rId9"/>
              </a:rPr>
              <a:t>https://</a:t>
            </a:r>
            <a:r>
              <a:rPr lang="de-DE" sz="1300" dirty="0" smtClean="0">
                <a:hlinkClick r:id="rId9"/>
              </a:rPr>
              <a:t>www.3gpp.org/ftp/tsg_sa/TSG_SA/TSGs_92E_Electronic_2021_06/Agenda</a:t>
            </a:r>
            <a:r>
              <a:rPr lang="de-DE" sz="1300" dirty="0" smtClean="0"/>
              <a:t>  </a:t>
            </a:r>
            <a:r>
              <a:rPr lang="de-DE" sz="1300" dirty="0"/>
              <a:t>-- rules for SA </a:t>
            </a:r>
            <a:r>
              <a:rPr lang="de-DE" sz="1300" dirty="0" smtClean="0"/>
              <a:t>e-meetings</a:t>
            </a:r>
            <a:endParaRPr lang="en-US" sz="1300" dirty="0"/>
          </a:p>
          <a:p>
            <a:pPr lvl="1">
              <a:tabLst>
                <a:tab pos="2060575" algn="l"/>
              </a:tabLst>
            </a:pPr>
            <a:r>
              <a:rPr lang="en-US" sz="1300" dirty="0" err="1" smtClean="0"/>
              <a:t>tdocs</a:t>
            </a:r>
            <a:r>
              <a:rPr lang="en-US" sz="1300" dirty="0"/>
              <a:t>: 	</a:t>
            </a:r>
            <a:r>
              <a:rPr lang="en-US" sz="1300" dirty="0">
                <a:hlinkClick r:id="rId10"/>
              </a:rPr>
              <a:t>https://www.3gpp.org/ftp/tsg_sa/TSG_SA/TSGs_92E_Electronic_2021_06/Docs</a:t>
            </a:r>
            <a:r>
              <a:rPr lang="en-US" sz="1300" dirty="0" smtClean="0"/>
              <a:t>  -- meeting documents</a:t>
            </a:r>
            <a:endParaRPr lang="en-US" sz="1300" dirty="0"/>
          </a:p>
          <a:p>
            <a:pPr lvl="1">
              <a:tabLst>
                <a:tab pos="2060575" algn="l"/>
              </a:tabLst>
            </a:pPr>
            <a:r>
              <a:rPr lang="en-US" sz="1300" dirty="0" smtClean="0"/>
              <a:t>inbox: </a:t>
            </a:r>
            <a:r>
              <a:rPr lang="en-US" sz="1300" dirty="0"/>
              <a:t>	</a:t>
            </a:r>
            <a:r>
              <a:rPr lang="en-US" sz="1300" dirty="0" smtClean="0">
                <a:hlinkClick r:id="rId11"/>
              </a:rPr>
              <a:t>https</a:t>
            </a:r>
            <a:r>
              <a:rPr lang="en-US" sz="1300" dirty="0">
                <a:hlinkClick r:id="rId11"/>
              </a:rPr>
              <a:t>://www.3gpp.org/ftp/tsg_sa/TSG_SA/TSGs_92E_Electronic_2021_06/INBOX</a:t>
            </a:r>
            <a:r>
              <a:rPr lang="en-US" sz="1300" dirty="0" smtClean="0"/>
              <a:t>  -- new documents provided during the meeting</a:t>
            </a:r>
            <a:endParaRPr lang="en-US" sz="1300" dirty="0"/>
          </a:p>
          <a:p>
            <a:pPr lvl="1">
              <a:tabLst>
                <a:tab pos="2060575" algn="l"/>
              </a:tabLst>
            </a:pPr>
            <a:r>
              <a:rPr lang="en-US" sz="1300" dirty="0" smtClean="0"/>
              <a:t>revisions:</a:t>
            </a:r>
            <a:r>
              <a:rPr lang="en-US" sz="1300" dirty="0"/>
              <a:t>	</a:t>
            </a:r>
            <a:r>
              <a:rPr lang="en-US" sz="1300" dirty="0">
                <a:hlinkClick r:id="rId12"/>
              </a:rPr>
              <a:t>https://</a:t>
            </a:r>
            <a:r>
              <a:rPr lang="en-US" sz="1300" dirty="0" smtClean="0">
                <a:hlinkClick r:id="rId12"/>
              </a:rPr>
              <a:t>www.3gpp.org/ftp/tsg_sa/TSG_SA/TSGs_92E_Electronic_2021_06/INBOX/Revisions</a:t>
            </a:r>
            <a:r>
              <a:rPr lang="en-US" sz="1300" dirty="0" smtClean="0"/>
              <a:t>  -- upload your SP-20xxxx_revX files here</a:t>
            </a:r>
          </a:p>
          <a:p>
            <a:pPr lvl="1">
              <a:tabLst>
                <a:tab pos="2060575" algn="l"/>
              </a:tabLst>
            </a:pPr>
            <a:r>
              <a:rPr lang="en-US" sz="1300" dirty="0"/>
              <a:t>c</a:t>
            </a:r>
            <a:r>
              <a:rPr lang="en-US" sz="1300" dirty="0" smtClean="0"/>
              <a:t>hairs notes:</a:t>
            </a:r>
            <a:r>
              <a:rPr lang="en-US" sz="1300" dirty="0"/>
              <a:t>	</a:t>
            </a:r>
            <a:r>
              <a:rPr lang="en-US" sz="1300" dirty="0">
                <a:hlinkClick r:id="rId13"/>
              </a:rPr>
              <a:t>https://www.3gpp.org/ftp/tsg_sa/TSG_SA/TSGs_92E_Electronic_2021_06/INBOX/Chairs_Notes</a:t>
            </a:r>
            <a:r>
              <a:rPr lang="en-US" sz="1300" dirty="0" smtClean="0"/>
              <a:t>  -- updated at least once per day</a:t>
            </a:r>
          </a:p>
          <a:p>
            <a:pPr lvl="1">
              <a:tabLst>
                <a:tab pos="2060575" algn="l"/>
              </a:tabLst>
            </a:pPr>
            <a:r>
              <a:rPr lang="en-US" sz="1300" dirty="0"/>
              <a:t>Meeting in 3GU:	</a:t>
            </a:r>
            <a:r>
              <a:rPr lang="en-US" sz="1400" u="sng" dirty="0">
                <a:hlinkClick r:id="rId14"/>
              </a:rPr>
              <a:t>https://portal.3gpp.org/#/registration?MtgId=39610</a:t>
            </a:r>
            <a:r>
              <a:rPr lang="en-US" sz="1400" dirty="0"/>
              <a:t> </a:t>
            </a:r>
            <a:r>
              <a:rPr lang="en-US" sz="1300" dirty="0" smtClean="0"/>
              <a:t> -- register</a:t>
            </a:r>
            <a:r>
              <a:rPr lang="en-US" sz="1300" dirty="0"/>
              <a:t>, </a:t>
            </a:r>
            <a:r>
              <a:rPr lang="en-US" sz="1300" dirty="0" smtClean="0"/>
              <a:t>list of participants, general meeting info</a:t>
            </a:r>
            <a:endParaRPr lang="en-US" sz="1300" dirty="0"/>
          </a:p>
          <a:p>
            <a:endParaRPr lang="en-US" sz="1800" dirty="0"/>
          </a:p>
          <a:p>
            <a:endParaRPr lang="en-US" sz="1800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10179521" y="4121831"/>
            <a:ext cx="1867302" cy="138499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i="1" u="sng" dirty="0" smtClean="0">
                <a:solidFill>
                  <a:srgbClr val="FF0000"/>
                </a:solidFill>
              </a:rPr>
              <a:t>Time restrictions</a:t>
            </a:r>
          </a:p>
          <a:p>
            <a:r>
              <a:rPr lang="de-DE" sz="1200" i="1" dirty="0" smtClean="0">
                <a:solidFill>
                  <a:schemeClr val="tx2"/>
                </a:solidFill>
              </a:rPr>
              <a:t>&gt; Presentation of tdoc: </a:t>
            </a:r>
            <a:br>
              <a:rPr lang="de-DE" sz="1200" i="1" dirty="0" smtClean="0">
                <a:solidFill>
                  <a:schemeClr val="tx2"/>
                </a:solidFill>
              </a:rPr>
            </a:br>
            <a:r>
              <a:rPr lang="de-DE" sz="1200" i="1" dirty="0" smtClean="0">
                <a:solidFill>
                  <a:schemeClr val="tx2"/>
                </a:solidFill>
              </a:rPr>
              <a:t>max 3 minutes</a:t>
            </a:r>
          </a:p>
          <a:p>
            <a:endParaRPr lang="de-DE" sz="1200" i="1" dirty="0">
              <a:solidFill>
                <a:schemeClr val="tx2"/>
              </a:solidFill>
            </a:endParaRPr>
          </a:p>
          <a:p>
            <a:r>
              <a:rPr lang="de-DE" sz="1200" i="1" dirty="0" smtClean="0">
                <a:solidFill>
                  <a:schemeClr val="tx2"/>
                </a:solidFill>
              </a:rPr>
              <a:t>&gt; Discussion of tdoc: </a:t>
            </a:r>
            <a:br>
              <a:rPr lang="de-DE" sz="1200" i="1" dirty="0" smtClean="0">
                <a:solidFill>
                  <a:schemeClr val="tx2"/>
                </a:solidFill>
              </a:rPr>
            </a:br>
            <a:r>
              <a:rPr lang="de-DE" sz="1200" i="1" dirty="0" smtClean="0">
                <a:solidFill>
                  <a:schemeClr val="tx2"/>
                </a:solidFill>
              </a:rPr>
              <a:t>1 comment per delegate /  max 2 minutes</a:t>
            </a: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5967719"/>
              </p:ext>
            </p:extLst>
          </p:nvPr>
        </p:nvGraphicFramePr>
        <p:xfrm>
          <a:off x="9283323" y="561304"/>
          <a:ext cx="2545617" cy="1395304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1097174"/>
                <a:gridCol w="599904"/>
                <a:gridCol w="848539"/>
              </a:tblGrid>
              <a:tr h="16086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05:30 - 08:30      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PDT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Vancouver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08:30 - 11:30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EDT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New York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12:30 - 15:30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UTC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UTC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14:30 - 17:30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CET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Vienna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18:00 - 21:00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IST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Calcutta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20:30 - 23:30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CST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Shanghai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21:30 - 00:30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JST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Tokyo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21:30 - 00:30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KST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Seoul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22:30 - 01:30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AEDT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Sydney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9140906" y="322777"/>
            <a:ext cx="2939353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9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Times for GTM session June 15</a:t>
            </a:r>
            <a:endParaRPr kumimoji="0" lang="en-US" altLang="en-US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4615879"/>
              </p:ext>
            </p:extLst>
          </p:nvPr>
        </p:nvGraphicFramePr>
        <p:xfrm>
          <a:off x="9283323" y="2416490"/>
          <a:ext cx="2545617" cy="1371600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1097174"/>
                <a:gridCol w="599904"/>
                <a:gridCol w="848539"/>
              </a:tblGrid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06:00 - 08:00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PDT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Vancouver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09:00 - 11:00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EDT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New York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13:00 - 15:00       </a:t>
                      </a:r>
                      <a:endParaRPr lang="en-US" sz="11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UTC       </a:t>
                      </a:r>
                      <a:endParaRPr lang="en-US" sz="11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UTC 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074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15:00 - </a:t>
                      </a:r>
                      <a:r>
                        <a:rPr lang="en-US" sz="9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17:00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CEST  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Vienna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18:30 - 20:30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IST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Calcutta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21:00 - 23:00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CST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Shanghai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22:00 - 00:00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JST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Tokyo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22:00 - 00:00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KST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Seoul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23:00 - 01:00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AEDT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Sydney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9140906" y="2177963"/>
            <a:ext cx="2939353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9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Times for GTM sessions June 16</a:t>
            </a:r>
            <a:r>
              <a:rPr kumimoji="0" lang="en-US" altLang="en-US" sz="9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to 21</a:t>
            </a:r>
            <a:endParaRPr kumimoji="0" lang="en-US" altLang="en-US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5714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363" y="20327"/>
            <a:ext cx="10515600" cy="1325563"/>
          </a:xfrm>
        </p:spPr>
        <p:txBody>
          <a:bodyPr/>
          <a:lstStyle/>
          <a:p>
            <a:r>
              <a:rPr lang="en-US" dirty="0" smtClean="0"/>
              <a:t>GTM Sessions Agenda 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66563" y="1351254"/>
            <a:ext cx="5181600" cy="5321010"/>
          </a:xfrm>
        </p:spPr>
        <p:txBody>
          <a:bodyPr>
            <a:normAutofit fontScale="70000" lnSpcReduction="20000"/>
          </a:bodyPr>
          <a:lstStyle/>
          <a:p>
            <a:pPr lvl="0"/>
            <a:r>
              <a:rPr lang="en-US" dirty="0"/>
              <a:t>Tuesday June 15</a:t>
            </a:r>
          </a:p>
          <a:p>
            <a:pPr lvl="1"/>
            <a:r>
              <a:rPr lang="en-US" dirty="0"/>
              <a:t>Welcome speech, approval of agenda, general </a:t>
            </a:r>
          </a:p>
          <a:p>
            <a:pPr lvl="1"/>
            <a:r>
              <a:rPr lang="en-US" dirty="0" err="1"/>
              <a:t>LSin</a:t>
            </a:r>
            <a:r>
              <a:rPr lang="en-US" dirty="0"/>
              <a:t> for action</a:t>
            </a:r>
          </a:p>
          <a:p>
            <a:pPr lvl="1"/>
            <a:r>
              <a:rPr lang="en-US" dirty="0"/>
              <a:t>Documents indicated for early consideration</a:t>
            </a:r>
          </a:p>
          <a:p>
            <a:pPr lvl="1"/>
            <a:r>
              <a:rPr lang="en-US" dirty="0"/>
              <a:t>Block Note/Approval of BA-Group 1</a:t>
            </a:r>
          </a:p>
          <a:p>
            <a:pPr lvl="1"/>
            <a:r>
              <a:rPr lang="en-US" dirty="0"/>
              <a:t>Reporting from SA WG </a:t>
            </a:r>
            <a:r>
              <a:rPr lang="en-US" dirty="0" smtClean="0"/>
              <a:t>Chairs (60 minutes)</a:t>
            </a:r>
            <a:endParaRPr lang="en-US" dirty="0"/>
          </a:p>
          <a:p>
            <a:endParaRPr lang="en-US" sz="1800" dirty="0" smtClean="0"/>
          </a:p>
          <a:p>
            <a:pPr lvl="0"/>
            <a:r>
              <a:rPr lang="en-US" dirty="0"/>
              <a:t>Wednesday June 16</a:t>
            </a:r>
          </a:p>
          <a:p>
            <a:pPr lvl="1"/>
            <a:r>
              <a:rPr lang="en-US" dirty="0"/>
              <a:t>Release Planning</a:t>
            </a:r>
          </a:p>
          <a:p>
            <a:pPr lvl="1"/>
            <a:r>
              <a:rPr lang="en-US" dirty="0"/>
              <a:t>Issues arising from new/revised Work/Study Items </a:t>
            </a:r>
          </a:p>
          <a:p>
            <a:pPr lvl="1"/>
            <a:r>
              <a:rPr lang="en-US" dirty="0"/>
              <a:t>Documents indicated for early consideration</a:t>
            </a:r>
          </a:p>
          <a:p>
            <a:pPr lvl="1"/>
            <a:r>
              <a:rPr lang="en-US" dirty="0"/>
              <a:t>Issues arising from ongoing e-mail discussions</a:t>
            </a:r>
          </a:p>
          <a:p>
            <a:pPr lvl="1"/>
            <a:r>
              <a:rPr lang="en-US" dirty="0"/>
              <a:t>Already available revisions &amp; outgoing LS’s</a:t>
            </a:r>
          </a:p>
          <a:p>
            <a:pPr lvl="1"/>
            <a:r>
              <a:rPr lang="en-US" dirty="0"/>
              <a:t>Block Note/Approval of BA-Group 2 and 3</a:t>
            </a:r>
          </a:p>
          <a:p>
            <a:pPr marL="457200" lvl="1" indent="0">
              <a:buNone/>
            </a:pPr>
            <a:endParaRPr lang="en-US" sz="1400" dirty="0"/>
          </a:p>
          <a:p>
            <a:pPr lvl="0"/>
            <a:r>
              <a:rPr lang="en-US" dirty="0"/>
              <a:t>Thursday June 17</a:t>
            </a:r>
          </a:p>
          <a:p>
            <a:pPr lvl="1"/>
            <a:r>
              <a:rPr lang="en-US" dirty="0"/>
              <a:t>Already available revisions &amp; outgoing LS’s</a:t>
            </a:r>
          </a:p>
          <a:p>
            <a:pPr lvl="1"/>
            <a:r>
              <a:rPr lang="en-US" dirty="0"/>
              <a:t>Issues arising from ongoing e-mail discussions</a:t>
            </a:r>
          </a:p>
          <a:p>
            <a:pPr lvl="1"/>
            <a:r>
              <a:rPr lang="en-US" dirty="0"/>
              <a:t>Block Note/Approval of BA-Group 4, 5 and 6</a:t>
            </a:r>
          </a:p>
          <a:p>
            <a:pPr marL="0" indent="0">
              <a:buNone/>
            </a:pP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6096000" y="1345890"/>
            <a:ext cx="5578186" cy="5326374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endParaRPr lang="en-US" sz="1800" dirty="0"/>
          </a:p>
          <a:p>
            <a:pPr lvl="0"/>
            <a:r>
              <a:rPr lang="en-US" dirty="0"/>
              <a:t>Friday June 18</a:t>
            </a:r>
          </a:p>
          <a:p>
            <a:pPr lvl="1"/>
            <a:r>
              <a:rPr lang="en-US" dirty="0"/>
              <a:t>Last chance for looking at revisions &amp; outgoing LS’s</a:t>
            </a:r>
          </a:p>
          <a:p>
            <a:pPr lvl="1"/>
            <a:r>
              <a:rPr lang="en-US" dirty="0"/>
              <a:t>Issues arising from ongoing e-mail discussions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Close of technical meeting</a:t>
            </a:r>
          </a:p>
          <a:p>
            <a:endParaRPr lang="en-US" sz="1800" dirty="0" smtClean="0"/>
          </a:p>
          <a:p>
            <a:pPr lvl="0"/>
            <a:r>
              <a:rPr lang="en-US" dirty="0"/>
              <a:t>Monday June 21</a:t>
            </a:r>
          </a:p>
          <a:p>
            <a:pPr lvl="1"/>
            <a:r>
              <a:rPr lang="en-US" dirty="0"/>
              <a:t>Reporting from MCC, RAN chair, CT chair, IETF Liaison …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Close of Meeting</a:t>
            </a:r>
          </a:p>
          <a:p>
            <a:endParaRPr lang="en-US" sz="1800" dirty="0" smtClean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 rot="1792624">
            <a:off x="9174512" y="827340"/>
            <a:ext cx="299088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u="sng" dirty="0">
                <a:hlinkClick r:id="rId2"/>
              </a:rPr>
              <a:t>https://</a:t>
            </a:r>
            <a:r>
              <a:rPr lang="en-US" u="sng" dirty="0" smtClean="0">
                <a:hlinkClick r:id="rId2"/>
              </a:rPr>
              <a:t>www.3gpp.org/tohru/</a:t>
            </a:r>
            <a:endParaRPr lang="en-US" dirty="0" smtClean="0"/>
          </a:p>
          <a:p>
            <a:pPr algn="ctr"/>
            <a:r>
              <a:rPr lang="en-US" dirty="0" smtClean="0"/>
              <a:t>Meeting </a:t>
            </a:r>
            <a:r>
              <a:rPr lang="en-US" dirty="0"/>
              <a:t>ID: </a:t>
            </a:r>
            <a:r>
              <a:rPr lang="en-US" b="1" dirty="0" smtClean="0"/>
              <a:t>SA_91e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2630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Block Approval Blocks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lvl="0"/>
            <a:r>
              <a:rPr lang="en-US" dirty="0"/>
              <a:t>[B1] Block 1: </a:t>
            </a:r>
            <a:r>
              <a:rPr lang="en-US" dirty="0" err="1"/>
              <a:t>tdocs</a:t>
            </a:r>
            <a:r>
              <a:rPr lang="en-US" dirty="0"/>
              <a:t> in AI 2.1 (LS in - proposed to note) will be noted on Tuesday 15:00 UTC (if not otherwise indicated)</a:t>
            </a:r>
          </a:p>
          <a:p>
            <a:pPr marL="0" indent="0">
              <a:buNone/>
            </a:pPr>
            <a:endParaRPr lang="en-US" dirty="0"/>
          </a:p>
          <a:p>
            <a:pPr lvl="0"/>
            <a:r>
              <a:rPr lang="en-US" dirty="0"/>
              <a:t>[B2] Block 2: </a:t>
            </a:r>
            <a:r>
              <a:rPr lang="en-US" dirty="0" err="1"/>
              <a:t>tdocs</a:t>
            </a:r>
            <a:r>
              <a:rPr lang="en-US" dirty="0"/>
              <a:t> in AI 2.2 (LS in - actions) which have a proposed action 'noted' will be noted on Wednesday 16:00 UTC (if not otherwise indicated)</a:t>
            </a:r>
          </a:p>
          <a:p>
            <a:pPr marL="0" indent="0">
              <a:buNone/>
            </a:pPr>
            <a:endParaRPr lang="en-US" dirty="0"/>
          </a:p>
          <a:p>
            <a:pPr lvl="0"/>
            <a:r>
              <a:rPr lang="en-US" dirty="0"/>
              <a:t>[B3] Block 3: reports in AI 4 (Reporting) will be marked ‘noted’ after issues to SA were highlighted on Wednesday 16:00 </a:t>
            </a:r>
            <a:r>
              <a:rPr lang="en-US" dirty="0" smtClean="0"/>
              <a:t>UTC</a:t>
            </a:r>
            <a:r>
              <a:rPr lang="en-US" dirty="0"/>
              <a:t> </a:t>
            </a:r>
          </a:p>
          <a:p>
            <a:pPr lvl="0"/>
            <a:endParaRPr lang="en-US" dirty="0" smtClean="0"/>
          </a:p>
          <a:p>
            <a:pPr lvl="0"/>
            <a:r>
              <a:rPr lang="en-US" dirty="0" smtClean="0"/>
              <a:t>[</a:t>
            </a:r>
            <a:r>
              <a:rPr lang="en-US" dirty="0"/>
              <a:t>B4] Block 4: all WIDs/SIDs/TSs/TRs in AI 6 marked for approval will be marked ‘approved’ on Thursday 15:00 UTC. All documents for information in AI 6 will be marked noted at the same time. (if not otherwise indicated)</a:t>
            </a:r>
          </a:p>
          <a:p>
            <a:pPr marL="0" indent="0">
              <a:buNone/>
            </a:pPr>
            <a:endParaRPr lang="en-US" dirty="0"/>
          </a:p>
          <a:p>
            <a:pPr lvl="0"/>
            <a:r>
              <a:rPr lang="en-US" dirty="0"/>
              <a:t>[B5] Block 5: all CR-Packs in AIs 16, 17, 18 and 19 for which no unresolved comments or untreated revisions have been received by Thursday 12:00 UTC will be marked approved on Thursday 15:00 UTC.</a:t>
            </a:r>
          </a:p>
          <a:p>
            <a:pPr marL="0" indent="0">
              <a:buNone/>
            </a:pPr>
            <a:r>
              <a:rPr lang="en-US" dirty="0"/>
              <a:t> </a:t>
            </a:r>
          </a:p>
          <a:p>
            <a:pPr lvl="0"/>
            <a:r>
              <a:rPr lang="en-US" dirty="0"/>
              <a:t>[B6] Block 6: all items in AIs 20 (Project </a:t>
            </a:r>
            <a:r>
              <a:rPr lang="en-US" dirty="0" err="1"/>
              <a:t>Mgmt</a:t>
            </a:r>
            <a:r>
              <a:rPr lang="en-US" dirty="0"/>
              <a:t> and TSG SA owned Specs) and 21 (AOB) will be marked approved/noted/endorsed on Thursday 15:00 UTC if no other requests were received.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1461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363" y="20327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 smtClean="0"/>
              <a:t>SA#92-e GTM Tuesday 15 June 2021</a:t>
            </a:r>
            <a:br>
              <a:rPr lang="en-US" dirty="0" smtClean="0"/>
            </a:br>
            <a:r>
              <a:rPr lang="en-US" sz="1600" u="sng" dirty="0"/>
              <a:t>https://</a:t>
            </a:r>
            <a:r>
              <a:rPr lang="en-US" sz="1600" u="sng" dirty="0" smtClean="0"/>
              <a:t>global.gotomeeting.com/join/763401893</a:t>
            </a:r>
            <a:r>
              <a:rPr lang="en-US" sz="1600" dirty="0" smtClean="0"/>
              <a:t> 12:30-15:30 </a:t>
            </a:r>
            <a:r>
              <a:rPr lang="en-US" sz="1600" dirty="0"/>
              <a:t>UTC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0363" y="1434164"/>
            <a:ext cx="5949377" cy="5293895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1800" b="1" dirty="0" smtClean="0"/>
              <a:t>~Time	Item				Agenda</a:t>
            </a:r>
          </a:p>
          <a:p>
            <a:pPr marL="0" indent="0">
              <a:buNone/>
            </a:pPr>
            <a:r>
              <a:rPr lang="en-US" sz="1800" dirty="0" smtClean="0"/>
              <a:t>10m	Opening, Agenda approval …		1</a:t>
            </a:r>
          </a:p>
          <a:p>
            <a:pPr marL="0" indent="0">
              <a:buNone/>
            </a:pPr>
            <a:r>
              <a:rPr lang="en-US" sz="1800" dirty="0" smtClean="0"/>
              <a:t>30m	incoming LS’s			2.2</a:t>
            </a:r>
          </a:p>
          <a:p>
            <a:pPr marL="0" indent="0">
              <a:buNone/>
            </a:pPr>
            <a:r>
              <a:rPr lang="en-US" sz="1800" dirty="0"/>
              <a:t>	</a:t>
            </a:r>
            <a:r>
              <a:rPr lang="en-US" sz="1800" dirty="0" smtClean="0"/>
              <a:t>MINT – 540 (disc), 543 (305, 454) </a:t>
            </a:r>
            <a:br>
              <a:rPr lang="en-US" sz="1800" dirty="0" smtClean="0"/>
            </a:br>
            <a:r>
              <a:rPr lang="en-US" sz="1800" dirty="0" smtClean="0"/>
              <a:t>	(see also AI#6.5)</a:t>
            </a:r>
          </a:p>
          <a:p>
            <a:pPr marL="0" indent="0">
              <a:buNone/>
            </a:pPr>
            <a:r>
              <a:rPr lang="en-US" sz="1800" dirty="0"/>
              <a:t>	</a:t>
            </a:r>
            <a:r>
              <a:rPr lang="en-US" sz="1800" dirty="0" smtClean="0"/>
              <a:t>GSMA – 563, 551 (285, 459, 294, 458, 463)</a:t>
            </a:r>
          </a:p>
          <a:p>
            <a:pPr marL="0" indent="0">
              <a:buNone/>
            </a:pPr>
            <a:r>
              <a:rPr lang="en-US" sz="1800" dirty="0"/>
              <a:t>	</a:t>
            </a:r>
            <a:r>
              <a:rPr lang="en-US" sz="1800" dirty="0" err="1" smtClean="0"/>
              <a:t>PWSoSNPN</a:t>
            </a:r>
            <a:r>
              <a:rPr lang="en-US" sz="1800" dirty="0" smtClean="0"/>
              <a:t> – 382 (disc), 385 </a:t>
            </a:r>
            <a:br>
              <a:rPr lang="en-US" sz="1800" dirty="0" smtClean="0"/>
            </a:br>
            <a:r>
              <a:rPr lang="en-US" sz="1800" dirty="0" smtClean="0"/>
              <a:t>	(275, 288, 291, 453, 456) (see AI#6.5) </a:t>
            </a:r>
          </a:p>
          <a:p>
            <a:pPr marL="0" indent="0">
              <a:buNone/>
            </a:pPr>
            <a:r>
              <a:rPr lang="en-US" sz="1800" dirty="0"/>
              <a:t>	</a:t>
            </a:r>
            <a:r>
              <a:rPr lang="en-US" sz="1800" dirty="0" smtClean="0"/>
              <a:t>5G-ACIA – 556 (281 (in), 457, 462, 560)</a:t>
            </a:r>
          </a:p>
          <a:p>
            <a:pPr marL="0" indent="0">
              <a:buNone/>
            </a:pPr>
            <a:r>
              <a:rPr lang="en-US" sz="1800" dirty="0" smtClean="0"/>
              <a:t>10m	SA2 Working Agreement #40 --- 323, 548	3.1</a:t>
            </a:r>
          </a:p>
          <a:p>
            <a:pPr marL="0" indent="0">
              <a:buNone/>
            </a:pPr>
            <a:r>
              <a:rPr lang="en-US" sz="1800" dirty="0" smtClean="0"/>
              <a:t>10m	</a:t>
            </a:r>
            <a:r>
              <a:rPr lang="en-US" sz="1800" dirty="0" err="1" smtClean="0"/>
              <a:t>Oauth</a:t>
            </a:r>
            <a:r>
              <a:rPr lang="en-US" sz="1800" dirty="0" smtClean="0"/>
              <a:t> – 555 </a:t>
            </a:r>
            <a:r>
              <a:rPr lang="en-US" sz="1800" i="1" dirty="0" smtClean="0"/>
              <a:t>(wait for CT to end?)	</a:t>
            </a:r>
            <a:r>
              <a:rPr lang="en-US" sz="1800" dirty="0" smtClean="0"/>
              <a:t>3.3</a:t>
            </a:r>
          </a:p>
          <a:p>
            <a:pPr marL="0" indent="0">
              <a:buNone/>
            </a:pPr>
            <a:r>
              <a:rPr lang="en-US" sz="1800" dirty="0" smtClean="0"/>
              <a:t>10m	EPC UPIP – 557			3.5</a:t>
            </a:r>
          </a:p>
          <a:p>
            <a:pPr marL="0" indent="0">
              <a:buNone/>
            </a:pPr>
            <a:r>
              <a:rPr lang="en-US" sz="1800" dirty="0"/>
              <a:t>2</a:t>
            </a:r>
            <a:r>
              <a:rPr lang="en-US" sz="1800" dirty="0" smtClean="0"/>
              <a:t>0m	R17 S/WIs Revisions			6.5</a:t>
            </a:r>
          </a:p>
          <a:p>
            <a:pPr marL="0" indent="0">
              <a:buNone/>
            </a:pPr>
            <a:r>
              <a:rPr lang="en-US" sz="1800" dirty="0"/>
              <a:t>	</a:t>
            </a:r>
            <a:r>
              <a:rPr lang="en-US" sz="1800" dirty="0" err="1" smtClean="0"/>
              <a:t>eNPN</a:t>
            </a:r>
            <a:r>
              <a:rPr lang="en-US" sz="1800" dirty="0" smtClean="0"/>
              <a:t> exception – 539 (Ericsson), 539 (SA2)</a:t>
            </a:r>
          </a:p>
          <a:p>
            <a:pPr marL="0" indent="0">
              <a:buNone/>
            </a:pPr>
            <a:r>
              <a:rPr lang="en-US" sz="1800" dirty="0"/>
              <a:t>	</a:t>
            </a:r>
            <a:r>
              <a:rPr lang="en-US" sz="1800" dirty="0" smtClean="0"/>
              <a:t>NPN – 383, 384			</a:t>
            </a:r>
          </a:p>
          <a:p>
            <a:pPr marL="0" indent="0">
              <a:buNone/>
            </a:pPr>
            <a:r>
              <a:rPr lang="en-US" sz="1800" dirty="0"/>
              <a:t>	</a:t>
            </a:r>
            <a:r>
              <a:rPr lang="en-US" sz="1800" dirty="0" smtClean="0"/>
              <a:t>MINT – 541, 542</a:t>
            </a:r>
          </a:p>
          <a:p>
            <a:pPr marL="0" indent="0">
              <a:buNone/>
            </a:pPr>
            <a:r>
              <a:rPr lang="en-US" sz="1800" dirty="0" smtClean="0"/>
              <a:t>10m	Release Planning			7.4</a:t>
            </a:r>
          </a:p>
          <a:p>
            <a:pPr marL="0" indent="0">
              <a:buNone/>
            </a:pPr>
            <a:r>
              <a:rPr lang="en-US" sz="1800" dirty="0"/>
              <a:t>	</a:t>
            </a:r>
            <a:r>
              <a:rPr lang="en-US" sz="1800" dirty="0" smtClean="0"/>
              <a:t>Rel-18 Duration – 550	</a:t>
            </a:r>
          </a:p>
          <a:p>
            <a:pPr lvl="1"/>
            <a:endParaRPr lang="en-US" sz="1200" dirty="0" smtClean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6201715" y="1345890"/>
            <a:ext cx="5666072" cy="538216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600" b="1" dirty="0"/>
              <a:t>~Time	Item				Agenda</a:t>
            </a:r>
          </a:p>
          <a:p>
            <a:pPr marL="0" indent="0">
              <a:buNone/>
            </a:pPr>
            <a:r>
              <a:rPr lang="en-US" sz="1500" dirty="0" smtClean="0"/>
              <a:t>30m </a:t>
            </a:r>
            <a:r>
              <a:rPr lang="en-US" sz="1500" dirty="0"/>
              <a:t>	CR’s</a:t>
            </a:r>
          </a:p>
          <a:p>
            <a:pPr marL="0" indent="0">
              <a:buNone/>
            </a:pPr>
            <a:r>
              <a:rPr lang="en-US" sz="1500" dirty="0"/>
              <a:t>	missing mirror – 497, 336 (pack)		</a:t>
            </a:r>
            <a:r>
              <a:rPr lang="en-US" sz="1500" dirty="0" smtClean="0"/>
              <a:t>16.2</a:t>
            </a:r>
            <a:endParaRPr lang="en-US" sz="1500" dirty="0"/>
          </a:p>
          <a:p>
            <a:pPr marL="0" indent="0">
              <a:buNone/>
            </a:pPr>
            <a:r>
              <a:rPr lang="en-US" sz="1500" dirty="0"/>
              <a:t>	</a:t>
            </a:r>
            <a:r>
              <a:rPr lang="en-US" sz="1500" dirty="0" err="1"/>
              <a:t>OpenAPI</a:t>
            </a:r>
            <a:r>
              <a:rPr lang="en-US" sz="1500" dirty="0"/>
              <a:t> Conflict Fix – 491		</a:t>
            </a:r>
            <a:r>
              <a:rPr lang="en-US" sz="1500" dirty="0" smtClean="0"/>
              <a:t>16.5</a:t>
            </a:r>
          </a:p>
          <a:p>
            <a:pPr marL="0" indent="0">
              <a:buNone/>
            </a:pPr>
            <a:r>
              <a:rPr lang="en-US" sz="1500" dirty="0"/>
              <a:t>	</a:t>
            </a:r>
            <a:r>
              <a:rPr lang="en-US" sz="1500" dirty="0" err="1"/>
              <a:t>RATType</a:t>
            </a:r>
            <a:r>
              <a:rPr lang="en-US" sz="1500" dirty="0"/>
              <a:t> – 549, 352(p)	</a:t>
            </a:r>
            <a:r>
              <a:rPr lang="en-US" sz="1500" dirty="0" smtClean="0"/>
              <a:t>		17.2</a:t>
            </a:r>
            <a:endParaRPr lang="en-US" sz="1500" dirty="0"/>
          </a:p>
          <a:p>
            <a:pPr marL="0" indent="0">
              <a:buNone/>
            </a:pPr>
            <a:r>
              <a:rPr lang="en-US" sz="1500" dirty="0"/>
              <a:t>	WI code – 544, 545, 546, 355(p)		17.2</a:t>
            </a:r>
          </a:p>
          <a:p>
            <a:pPr marL="0" indent="0">
              <a:buNone/>
            </a:pPr>
            <a:r>
              <a:rPr lang="en-US" sz="1500" dirty="0"/>
              <a:t>	AF Session Setup – 370, 552, 360(p</a:t>
            </a:r>
            <a:r>
              <a:rPr lang="en-US" sz="1500" dirty="0" smtClean="0"/>
              <a:t>)</a:t>
            </a:r>
            <a:r>
              <a:rPr lang="en-US" sz="1500" dirty="0"/>
              <a:t>	17.2</a:t>
            </a:r>
          </a:p>
          <a:p>
            <a:pPr marL="0" indent="0">
              <a:buNone/>
            </a:pPr>
            <a:r>
              <a:rPr lang="en-US" sz="1500" dirty="0"/>
              <a:t>	port/bridge – 371, 360(p</a:t>
            </a:r>
            <a:r>
              <a:rPr lang="en-US" sz="1500" dirty="0" smtClean="0"/>
              <a:t>)		17.2</a:t>
            </a:r>
            <a:endParaRPr lang="en-US" sz="1500" dirty="0"/>
          </a:p>
          <a:p>
            <a:pPr marL="0" indent="0">
              <a:buNone/>
            </a:pPr>
            <a:r>
              <a:rPr lang="en-US" sz="1500" dirty="0"/>
              <a:t>	AF/EAS IP – 372, 360(p</a:t>
            </a:r>
            <a:r>
              <a:rPr lang="en-US" sz="1500" dirty="0" smtClean="0"/>
              <a:t>)			17.2</a:t>
            </a:r>
            <a:endParaRPr lang="en-US" sz="1500" dirty="0"/>
          </a:p>
          <a:p>
            <a:pPr marL="0" indent="0">
              <a:buNone/>
            </a:pPr>
            <a:r>
              <a:rPr lang="en-US" sz="1500" dirty="0"/>
              <a:t>	cell selection &amp; slicing – 538, 360(p)	</a:t>
            </a:r>
            <a:r>
              <a:rPr lang="en-US" sz="1500" dirty="0" smtClean="0"/>
              <a:t>17.2</a:t>
            </a:r>
          </a:p>
          <a:p>
            <a:pPr marL="0" indent="0">
              <a:buNone/>
            </a:pPr>
            <a:r>
              <a:rPr lang="en-US" sz="1500" dirty="0"/>
              <a:t>	</a:t>
            </a:r>
            <a:r>
              <a:rPr lang="en-US" sz="1500" dirty="0" smtClean="0"/>
              <a:t>editorials – 353, 348			17.2</a:t>
            </a:r>
          </a:p>
          <a:p>
            <a:pPr marL="0" indent="0">
              <a:buNone/>
            </a:pPr>
            <a:r>
              <a:rPr lang="en-US" sz="1500" dirty="0" smtClean="0"/>
              <a:t>	YAML correction – 465, 409(pack)		17.5</a:t>
            </a:r>
          </a:p>
          <a:p>
            <a:pPr marL="0" indent="0">
              <a:buNone/>
            </a:pPr>
            <a:r>
              <a:rPr lang="en-US" sz="1500" dirty="0"/>
              <a:t>	</a:t>
            </a:r>
            <a:r>
              <a:rPr lang="en-US" sz="1500" dirty="0" smtClean="0"/>
              <a:t>LPHAP – 547, 524(p)			18.1</a:t>
            </a:r>
          </a:p>
          <a:p>
            <a:pPr marL="0" indent="0">
              <a:buNone/>
            </a:pPr>
            <a:r>
              <a:rPr lang="en-US" sz="1500" dirty="0" smtClean="0"/>
              <a:t>!!!	Block Note/Approve BA-1		!!!</a:t>
            </a:r>
            <a:endParaRPr lang="en-US" sz="1500" dirty="0"/>
          </a:p>
          <a:p>
            <a:pPr marL="0" indent="0">
              <a:buNone/>
            </a:pPr>
            <a:r>
              <a:rPr lang="en-US" sz="1500" dirty="0"/>
              <a:t>60m	Reports from SA WG chairs		4</a:t>
            </a:r>
          </a:p>
          <a:p>
            <a:pPr marL="0" indent="0">
              <a:buNone/>
            </a:pPr>
            <a:r>
              <a:rPr lang="en-US" sz="1500" dirty="0"/>
              <a:t>	500, 310, 464, 373, 386, 458</a:t>
            </a:r>
          </a:p>
          <a:p>
            <a:endParaRPr lang="en-US" sz="1500" dirty="0" smtClean="0"/>
          </a:p>
        </p:txBody>
      </p:sp>
      <p:sp>
        <p:nvSpPr>
          <p:cNvPr id="6" name="Rectangle 5"/>
          <p:cNvSpPr/>
          <p:nvPr/>
        </p:nvSpPr>
        <p:spPr>
          <a:xfrm rot="818680">
            <a:off x="9108794" y="498137"/>
            <a:ext cx="267374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u="sng" dirty="0">
                <a:hlinkClick r:id="rId2"/>
              </a:rPr>
              <a:t>https://</a:t>
            </a:r>
            <a:r>
              <a:rPr lang="en-US" sz="1600" u="sng" dirty="0" smtClean="0">
                <a:hlinkClick r:id="rId2"/>
              </a:rPr>
              <a:t>www.3gpp.org/tohru/</a:t>
            </a:r>
            <a:endParaRPr lang="en-US" sz="1600" dirty="0" smtClean="0"/>
          </a:p>
          <a:p>
            <a:pPr algn="ctr"/>
            <a:r>
              <a:rPr lang="en-US" sz="1600" dirty="0" smtClean="0"/>
              <a:t>Meeting </a:t>
            </a:r>
            <a:r>
              <a:rPr lang="en-US" sz="1600" dirty="0"/>
              <a:t>ID: </a:t>
            </a:r>
            <a:r>
              <a:rPr lang="en-US" sz="1600" b="1" dirty="0" smtClean="0"/>
              <a:t>SA_92e</a:t>
            </a:r>
            <a:r>
              <a:rPr lang="en-US" sz="1600" dirty="0" smtClean="0"/>
              <a:t> 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678296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363" y="20327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 smtClean="0"/>
              <a:t>SA#92-e GTM Wednesday 17 June 2021</a:t>
            </a:r>
            <a:br>
              <a:rPr lang="en-US" dirty="0" smtClean="0"/>
            </a:br>
            <a:r>
              <a:rPr lang="en-US" sz="1600" u="sng" dirty="0">
                <a:hlinkClick r:id="rId2"/>
              </a:rPr>
              <a:t>https://global.gotomeeting.com/join/623412685</a:t>
            </a:r>
            <a:r>
              <a:rPr lang="en-US" sz="1600" dirty="0" smtClean="0"/>
              <a:t> 13:00-15:00 </a:t>
            </a:r>
            <a:r>
              <a:rPr lang="en-US" sz="1600" dirty="0"/>
              <a:t>UTC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0363" y="1434164"/>
            <a:ext cx="5949377" cy="5293895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1600" b="1" dirty="0" smtClean="0"/>
              <a:t>~Time	Item				Agenda</a:t>
            </a:r>
          </a:p>
          <a:p>
            <a:pPr marL="0" indent="0">
              <a:buNone/>
            </a:pPr>
            <a:r>
              <a:rPr lang="en-US" sz="1600" dirty="0" smtClean="0"/>
              <a:t>30m</a:t>
            </a:r>
            <a:r>
              <a:rPr lang="en-US" sz="1600" dirty="0"/>
              <a:t>	Reports from SA WG chairs		4</a:t>
            </a:r>
          </a:p>
          <a:p>
            <a:pPr marL="0" indent="0">
              <a:buNone/>
            </a:pPr>
            <a:r>
              <a:rPr lang="en-US" sz="1600" dirty="0"/>
              <a:t>	</a:t>
            </a:r>
            <a:r>
              <a:rPr lang="en-US" sz="1600" dirty="0" smtClean="0"/>
              <a:t>373</a:t>
            </a:r>
            <a:r>
              <a:rPr lang="en-US" sz="1600" dirty="0"/>
              <a:t>, 386, </a:t>
            </a:r>
            <a:r>
              <a:rPr lang="en-US" sz="1600" dirty="0" smtClean="0"/>
              <a:t>568</a:t>
            </a:r>
            <a:endParaRPr lang="en-US" sz="1600" dirty="0"/>
          </a:p>
          <a:p>
            <a:pPr marL="0" indent="0">
              <a:buNone/>
            </a:pPr>
            <a:r>
              <a:rPr lang="en-US" sz="1600" dirty="0" smtClean="0"/>
              <a:t>30m	Working Methods </a:t>
            </a:r>
            <a:r>
              <a:rPr lang="en-US" sz="1600" dirty="0" err="1" smtClean="0"/>
              <a:t>etc</a:t>
            </a:r>
            <a:r>
              <a:rPr lang="en-US" sz="1600" dirty="0" smtClean="0"/>
              <a:t>			20.6</a:t>
            </a:r>
          </a:p>
          <a:p>
            <a:pPr marL="0" indent="0">
              <a:buNone/>
            </a:pPr>
            <a:r>
              <a:rPr lang="en-US" sz="1600" dirty="0"/>
              <a:t>	</a:t>
            </a:r>
            <a:r>
              <a:rPr lang="en-US" sz="1600" dirty="0" smtClean="0"/>
              <a:t>“Chair” – 306, 307</a:t>
            </a:r>
          </a:p>
          <a:p>
            <a:pPr marL="0" indent="0">
              <a:buNone/>
            </a:pPr>
            <a:r>
              <a:rPr lang="en-US" sz="1600" dirty="0"/>
              <a:t>	</a:t>
            </a:r>
            <a:r>
              <a:rPr lang="en-US" sz="1600" dirty="0" smtClean="0"/>
              <a:t>CR procedures – 309			</a:t>
            </a:r>
          </a:p>
          <a:p>
            <a:pPr marL="0" indent="0">
              <a:buNone/>
            </a:pPr>
            <a:r>
              <a:rPr lang="en-US" sz="1600" dirty="0"/>
              <a:t>	</a:t>
            </a:r>
            <a:r>
              <a:rPr lang="en-US" sz="1600" dirty="0" smtClean="0"/>
              <a:t>WID Template sec 2.2 / 2.3 – 493</a:t>
            </a:r>
          </a:p>
          <a:p>
            <a:pPr marL="0" indent="0">
              <a:buNone/>
            </a:pPr>
            <a:r>
              <a:rPr lang="en-US" sz="1600" dirty="0"/>
              <a:t>	</a:t>
            </a:r>
            <a:r>
              <a:rPr lang="en-US" sz="1600" dirty="0" smtClean="0"/>
              <a:t>WID Template sec 8 – 494</a:t>
            </a:r>
          </a:p>
          <a:p>
            <a:pPr marL="0" indent="0">
              <a:buNone/>
            </a:pPr>
            <a:r>
              <a:rPr lang="en-US" sz="1600" dirty="0"/>
              <a:t>	</a:t>
            </a:r>
            <a:r>
              <a:rPr lang="en-US" sz="1600" dirty="0" smtClean="0"/>
              <a:t>F-BB-WT – 495</a:t>
            </a:r>
          </a:p>
          <a:p>
            <a:pPr marL="0" indent="0">
              <a:buNone/>
            </a:pPr>
            <a:r>
              <a:rPr lang="en-US" sz="1600" dirty="0"/>
              <a:t>	</a:t>
            </a:r>
            <a:r>
              <a:rPr lang="en-US" sz="1600" dirty="0" smtClean="0"/>
              <a:t>Filtering CR’s – 521</a:t>
            </a:r>
          </a:p>
          <a:p>
            <a:pPr marL="0" indent="0">
              <a:buNone/>
            </a:pPr>
            <a:r>
              <a:rPr lang="en-US" sz="1600" dirty="0"/>
              <a:t>	</a:t>
            </a:r>
            <a:r>
              <a:rPr lang="en-US" sz="1600" dirty="0" smtClean="0"/>
              <a:t>Inclusive Language – 553, 554</a:t>
            </a:r>
          </a:p>
          <a:p>
            <a:pPr marL="0" indent="0">
              <a:buNone/>
            </a:pPr>
            <a:r>
              <a:rPr lang="en-US" sz="1600" dirty="0"/>
              <a:t>	</a:t>
            </a:r>
            <a:r>
              <a:rPr lang="en-US" sz="1600" dirty="0" err="1" smtClean="0"/>
              <a:t>Tdoc</a:t>
            </a:r>
            <a:r>
              <a:rPr lang="en-US" sz="1600" dirty="0" smtClean="0"/>
              <a:t> status - 559</a:t>
            </a:r>
          </a:p>
          <a:p>
            <a:pPr marL="0" indent="0">
              <a:buNone/>
            </a:pPr>
            <a:r>
              <a:rPr lang="en-US" sz="1600" dirty="0"/>
              <a:t>5</a:t>
            </a:r>
            <a:r>
              <a:rPr lang="en-US" sz="1600" dirty="0" smtClean="0"/>
              <a:t>m	Approval of CRs in old Releases		11 - 15 </a:t>
            </a:r>
          </a:p>
          <a:p>
            <a:pPr marL="0" indent="0">
              <a:buNone/>
            </a:pPr>
            <a:r>
              <a:rPr lang="en-US" sz="1600" dirty="0"/>
              <a:t>	</a:t>
            </a:r>
            <a:r>
              <a:rPr lang="en-US" sz="1600" dirty="0" smtClean="0"/>
              <a:t>448, 536, 443, 324, 301, 434, 417</a:t>
            </a:r>
            <a:r>
              <a:rPr lang="en-US" sz="1600" dirty="0"/>
              <a:t>	</a:t>
            </a:r>
            <a:endParaRPr lang="en-US" sz="1600" dirty="0" smtClean="0"/>
          </a:p>
          <a:p>
            <a:pPr marL="0" indent="0">
              <a:buNone/>
            </a:pPr>
            <a:r>
              <a:rPr lang="en-US" sz="1600" dirty="0" smtClean="0"/>
              <a:t>1m	LS forward to SA5 – 299		2.1</a:t>
            </a:r>
          </a:p>
          <a:p>
            <a:pPr marL="0" indent="0">
              <a:buNone/>
            </a:pPr>
            <a:r>
              <a:rPr lang="en-US" sz="1600" dirty="0" smtClean="0"/>
              <a:t>10m</a:t>
            </a:r>
            <a:r>
              <a:rPr lang="en-US" sz="1600" dirty="0"/>
              <a:t>	</a:t>
            </a:r>
            <a:r>
              <a:rPr lang="en-US" sz="1600" dirty="0" err="1"/>
              <a:t>Oauth</a:t>
            </a:r>
            <a:r>
              <a:rPr lang="en-US" sz="1600" dirty="0"/>
              <a:t> – </a:t>
            </a:r>
            <a:r>
              <a:rPr lang="en-US" sz="1600" dirty="0" smtClean="0"/>
              <a:t>574, 555	</a:t>
            </a:r>
            <a:r>
              <a:rPr lang="en-US" sz="1600" dirty="0"/>
              <a:t>		</a:t>
            </a:r>
            <a:r>
              <a:rPr lang="en-US" sz="1600" dirty="0" smtClean="0"/>
              <a:t>2.2, 3.3</a:t>
            </a:r>
            <a:endParaRPr lang="en-US" sz="1600" dirty="0"/>
          </a:p>
          <a:p>
            <a:pPr marL="0" indent="0">
              <a:buNone/>
            </a:pPr>
            <a:r>
              <a:rPr lang="en-US" sz="1600" dirty="0"/>
              <a:t>10m	R18 SA2 August meeting guidance – 310	4.2</a:t>
            </a:r>
          </a:p>
          <a:p>
            <a:pPr marL="0" indent="0">
              <a:buNone/>
            </a:pPr>
            <a:r>
              <a:rPr lang="en-US" sz="1800" dirty="0"/>
              <a:t>5m	SA3 October meeting guidance – 464	4.3</a:t>
            </a:r>
          </a:p>
          <a:p>
            <a:pPr marL="0" indent="0">
              <a:buNone/>
            </a:pPr>
            <a:endParaRPr lang="en-US" sz="1600" dirty="0" smtClean="0"/>
          </a:p>
          <a:p>
            <a:pPr lvl="1"/>
            <a:endParaRPr lang="en-US" sz="1200" dirty="0" smtClean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6201715" y="1345890"/>
            <a:ext cx="5666072" cy="538216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600" b="1" dirty="0"/>
              <a:t>~Time	Item				Agenda</a:t>
            </a:r>
          </a:p>
          <a:p>
            <a:pPr marL="0" indent="0">
              <a:buNone/>
            </a:pPr>
            <a:r>
              <a:rPr lang="en-US" sz="1600" dirty="0" smtClean="0"/>
              <a:t>5m	SA1 SVCS WID – 527			6.7</a:t>
            </a:r>
          </a:p>
          <a:p>
            <a:pPr marL="0" indent="0">
              <a:buNone/>
            </a:pPr>
            <a:r>
              <a:rPr lang="en-US" sz="1600" dirty="0" smtClean="0"/>
              <a:t>5m	SA6 TR 23.558 – 472			6.10</a:t>
            </a:r>
          </a:p>
          <a:p>
            <a:pPr marL="0" indent="0">
              <a:buNone/>
            </a:pPr>
            <a:r>
              <a:rPr lang="en-US" sz="1600" dirty="0" smtClean="0"/>
              <a:t>20m	Already available revisions		</a:t>
            </a:r>
          </a:p>
          <a:p>
            <a:pPr marL="0" indent="0">
              <a:buNone/>
            </a:pPr>
            <a:r>
              <a:rPr lang="en-US" sz="1600" dirty="0" smtClean="0"/>
              <a:t>	MINT LS out – 543r1, 541r1		2.2, 6.5</a:t>
            </a:r>
          </a:p>
          <a:p>
            <a:pPr marL="0" indent="0">
              <a:buNone/>
            </a:pPr>
            <a:r>
              <a:rPr lang="en-US" sz="1600" dirty="0"/>
              <a:t>	</a:t>
            </a:r>
            <a:r>
              <a:rPr lang="en-US" sz="1600" dirty="0" smtClean="0"/>
              <a:t>GSMA LS out – 551r1			2.2</a:t>
            </a:r>
          </a:p>
          <a:p>
            <a:pPr marL="0" indent="0">
              <a:buNone/>
            </a:pPr>
            <a:r>
              <a:rPr lang="en-US" sz="1600" dirty="0"/>
              <a:t>	</a:t>
            </a:r>
            <a:r>
              <a:rPr lang="en-US" sz="1600" dirty="0" smtClean="0"/>
              <a:t>5G-ACIA LS out – 556r1		2.2</a:t>
            </a:r>
          </a:p>
          <a:p>
            <a:pPr marL="0" indent="0">
              <a:buNone/>
            </a:pPr>
            <a:r>
              <a:rPr lang="en-US" sz="1600" dirty="0"/>
              <a:t>	</a:t>
            </a:r>
            <a:r>
              <a:rPr lang="en-US" sz="1600" dirty="0" smtClean="0"/>
              <a:t>missing mirror – 497r1		16.2</a:t>
            </a:r>
          </a:p>
          <a:p>
            <a:pPr marL="0" indent="0">
              <a:buNone/>
            </a:pPr>
            <a:r>
              <a:rPr lang="en-US" sz="1600" dirty="0"/>
              <a:t>	</a:t>
            </a:r>
            <a:r>
              <a:rPr lang="en-US" sz="1600" dirty="0" smtClean="0"/>
              <a:t>editorials - 370r1			17.2</a:t>
            </a:r>
          </a:p>
          <a:p>
            <a:pPr marL="0" indent="0">
              <a:buNone/>
            </a:pPr>
            <a:r>
              <a:rPr lang="en-US" sz="1600" dirty="0"/>
              <a:t>	</a:t>
            </a:r>
            <a:r>
              <a:rPr lang="en-US" sz="1600" dirty="0" smtClean="0"/>
              <a:t>editorials – 348r2			17.2</a:t>
            </a:r>
          </a:p>
          <a:p>
            <a:pPr marL="0" indent="0">
              <a:buNone/>
            </a:pPr>
            <a:r>
              <a:rPr lang="en-US" sz="1600" dirty="0" smtClean="0"/>
              <a:t>	editorials (Source companies) – 573r1	17.2</a:t>
            </a:r>
            <a:endParaRPr lang="en-US" sz="1600" dirty="0"/>
          </a:p>
          <a:p>
            <a:pPr marL="0" indent="0">
              <a:buNone/>
            </a:pPr>
            <a:r>
              <a:rPr lang="en-US" sz="1600" dirty="0"/>
              <a:t>	editorials (Source companies) – </a:t>
            </a:r>
            <a:r>
              <a:rPr lang="en-US" sz="1600" dirty="0" smtClean="0"/>
              <a:t>572r1	17.2</a:t>
            </a:r>
            <a:endParaRPr lang="en-US" sz="1600" dirty="0"/>
          </a:p>
          <a:p>
            <a:pPr marL="0" indent="0">
              <a:buNone/>
            </a:pPr>
            <a:r>
              <a:rPr lang="en-US" sz="1600" dirty="0" smtClean="0"/>
              <a:t>	… more to come till start of meeting …</a:t>
            </a:r>
          </a:p>
          <a:p>
            <a:pPr marL="0" indent="0">
              <a:buNone/>
            </a:pPr>
            <a:endParaRPr lang="en-US" sz="1600" dirty="0" smtClean="0"/>
          </a:p>
          <a:p>
            <a:pPr marL="0" indent="0">
              <a:buNone/>
            </a:pPr>
            <a:r>
              <a:rPr lang="en-US" sz="1600" dirty="0" smtClean="0"/>
              <a:t>!!!</a:t>
            </a:r>
            <a:r>
              <a:rPr lang="en-US" sz="1600" dirty="0"/>
              <a:t>	Block Approve Block </a:t>
            </a:r>
            <a:r>
              <a:rPr lang="en-US" sz="1600" dirty="0" smtClean="0"/>
              <a:t>BA-2		!!!</a:t>
            </a:r>
            <a:endParaRPr lang="en-US" sz="1500" dirty="0" smtClean="0"/>
          </a:p>
        </p:txBody>
      </p:sp>
      <p:sp>
        <p:nvSpPr>
          <p:cNvPr id="6" name="Rectangle 5"/>
          <p:cNvSpPr/>
          <p:nvPr/>
        </p:nvSpPr>
        <p:spPr>
          <a:xfrm rot="818680">
            <a:off x="9108794" y="498137"/>
            <a:ext cx="267374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u="sng" dirty="0">
                <a:hlinkClick r:id="rId3"/>
              </a:rPr>
              <a:t>https://</a:t>
            </a:r>
            <a:r>
              <a:rPr lang="en-US" sz="1600" u="sng" dirty="0" smtClean="0">
                <a:hlinkClick r:id="rId3"/>
              </a:rPr>
              <a:t>www.3gpp.org/tohru/</a:t>
            </a:r>
            <a:endParaRPr lang="en-US" sz="1600" dirty="0" smtClean="0"/>
          </a:p>
          <a:p>
            <a:pPr algn="ctr"/>
            <a:r>
              <a:rPr lang="en-US" sz="1600" dirty="0" smtClean="0"/>
              <a:t>Meeting </a:t>
            </a:r>
            <a:r>
              <a:rPr lang="en-US" sz="1600" dirty="0"/>
              <a:t>ID: </a:t>
            </a:r>
            <a:r>
              <a:rPr lang="en-US" sz="1600" b="1" dirty="0" smtClean="0"/>
              <a:t>SA_92e</a:t>
            </a:r>
            <a:r>
              <a:rPr lang="en-US" sz="1600" dirty="0" smtClean="0"/>
              <a:t> 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845875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363" y="20327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 smtClean="0"/>
              <a:t>SA#93-e GTM Thursday June 2021</a:t>
            </a:r>
            <a:br>
              <a:rPr lang="en-US" dirty="0" smtClean="0"/>
            </a:br>
            <a:r>
              <a:rPr lang="en-US" sz="1600" u="sng" dirty="0">
                <a:hlinkClick r:id="rId2"/>
              </a:rPr>
              <a:t>https://global.gotomeeting.com/join/623412685</a:t>
            </a:r>
            <a:r>
              <a:rPr lang="en-US" sz="1600" dirty="0" smtClean="0"/>
              <a:t> 13:00-15:00 </a:t>
            </a:r>
            <a:r>
              <a:rPr lang="en-US" sz="1600" dirty="0"/>
              <a:t>UTC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0363" y="1434164"/>
            <a:ext cx="5949377" cy="5293895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1600" b="1" dirty="0" smtClean="0"/>
              <a:t>~Time	Item				Agenda</a:t>
            </a:r>
          </a:p>
          <a:p>
            <a:pPr marL="0" indent="0">
              <a:buNone/>
            </a:pPr>
            <a:r>
              <a:rPr lang="en-US" sz="1600" dirty="0" smtClean="0"/>
              <a:t>5m	Approval of CRs in old Releases		11 - 15 </a:t>
            </a:r>
          </a:p>
          <a:p>
            <a:pPr marL="0" indent="0">
              <a:buNone/>
            </a:pPr>
            <a:r>
              <a:rPr lang="en-US" sz="1600" dirty="0"/>
              <a:t>	</a:t>
            </a:r>
            <a:r>
              <a:rPr lang="en-US" sz="1600" dirty="0" smtClean="0"/>
              <a:t>448, 536, 443, 324, 301, 434, 417</a:t>
            </a:r>
            <a:r>
              <a:rPr lang="en-US" sz="1600" dirty="0"/>
              <a:t>	</a:t>
            </a:r>
            <a:endParaRPr lang="en-US" sz="1600" dirty="0" smtClean="0"/>
          </a:p>
          <a:p>
            <a:pPr marL="0" indent="0">
              <a:buNone/>
            </a:pPr>
            <a:r>
              <a:rPr lang="en-US" sz="1600" dirty="0" smtClean="0"/>
              <a:t>1m	LS forward to SA5 – 299		2.1</a:t>
            </a:r>
          </a:p>
          <a:p>
            <a:pPr marL="0" indent="0">
              <a:buNone/>
            </a:pPr>
            <a:r>
              <a:rPr lang="en-US" sz="1600" dirty="0" smtClean="0"/>
              <a:t>10m</a:t>
            </a:r>
            <a:r>
              <a:rPr lang="en-US" sz="1600" dirty="0"/>
              <a:t>	</a:t>
            </a:r>
            <a:r>
              <a:rPr lang="en-US" sz="1600" dirty="0" err="1"/>
              <a:t>Oauth</a:t>
            </a:r>
            <a:r>
              <a:rPr lang="en-US" sz="1600" dirty="0"/>
              <a:t> – </a:t>
            </a:r>
            <a:r>
              <a:rPr lang="en-US" sz="1600" dirty="0" smtClean="0"/>
              <a:t>574, 555	</a:t>
            </a:r>
            <a:r>
              <a:rPr lang="en-US" sz="1600" dirty="0"/>
              <a:t>		</a:t>
            </a:r>
            <a:r>
              <a:rPr lang="en-US" sz="1600" dirty="0" smtClean="0"/>
              <a:t>2.2, 3.3</a:t>
            </a:r>
            <a:endParaRPr lang="en-US" sz="1600" dirty="0"/>
          </a:p>
          <a:p>
            <a:pPr marL="0" indent="0">
              <a:buNone/>
            </a:pPr>
            <a:r>
              <a:rPr lang="en-US" sz="1600" dirty="0" smtClean="0"/>
              <a:t>10</a:t>
            </a:r>
            <a:r>
              <a:rPr lang="en-US" sz="1600" dirty="0" smtClean="0"/>
              <a:t>m</a:t>
            </a:r>
            <a:r>
              <a:rPr lang="en-US" sz="1600" dirty="0"/>
              <a:t>	SA1 SVCS WID – 527			</a:t>
            </a:r>
            <a:r>
              <a:rPr lang="en-US" sz="1600" dirty="0" smtClean="0"/>
              <a:t>6.7</a:t>
            </a:r>
          </a:p>
          <a:p>
            <a:pPr marL="0" indent="0">
              <a:buNone/>
            </a:pPr>
            <a:r>
              <a:rPr lang="en-US" sz="1600" dirty="0" smtClean="0"/>
              <a:t>10m</a:t>
            </a:r>
            <a:r>
              <a:rPr lang="en-US" sz="1600" dirty="0"/>
              <a:t>	SA6 TR 23.558 – 472			6.10</a:t>
            </a:r>
          </a:p>
          <a:p>
            <a:pPr marL="0" indent="0">
              <a:buNone/>
            </a:pPr>
            <a:r>
              <a:rPr lang="en-US" sz="1600" dirty="0" smtClean="0"/>
              <a:t>30m</a:t>
            </a:r>
            <a:r>
              <a:rPr lang="en-US" sz="1600" dirty="0"/>
              <a:t>	Already available revisions		</a:t>
            </a:r>
          </a:p>
          <a:p>
            <a:pPr marL="0" indent="0">
              <a:buNone/>
            </a:pPr>
            <a:r>
              <a:rPr lang="en-US" sz="1600" dirty="0"/>
              <a:t>	MINT LS out – </a:t>
            </a:r>
            <a:r>
              <a:rPr lang="en-US" sz="1600" dirty="0" smtClean="0"/>
              <a:t>543r2, 542, 541r2</a:t>
            </a:r>
            <a:r>
              <a:rPr lang="en-US" sz="1600" dirty="0"/>
              <a:t>		2.2, 6.5</a:t>
            </a:r>
          </a:p>
          <a:p>
            <a:pPr marL="0" indent="0">
              <a:buNone/>
            </a:pPr>
            <a:r>
              <a:rPr lang="en-US" sz="1600" dirty="0"/>
              <a:t>	GSMA LS out – 551r1			2.2</a:t>
            </a:r>
          </a:p>
          <a:p>
            <a:pPr marL="0" indent="0">
              <a:buNone/>
            </a:pPr>
            <a:r>
              <a:rPr lang="en-US" sz="1600" dirty="0"/>
              <a:t>	5G-ACIA LS out – </a:t>
            </a:r>
            <a:r>
              <a:rPr lang="en-US" sz="1600" dirty="0" smtClean="0"/>
              <a:t>556r3</a:t>
            </a:r>
            <a:r>
              <a:rPr lang="en-US" sz="1600" dirty="0"/>
              <a:t>		2.2</a:t>
            </a:r>
          </a:p>
          <a:p>
            <a:pPr marL="0" indent="0">
              <a:buNone/>
            </a:pPr>
            <a:r>
              <a:rPr lang="en-US" sz="1600" dirty="0"/>
              <a:t>	editorials - </a:t>
            </a:r>
            <a:r>
              <a:rPr lang="en-US" sz="1600" dirty="0" smtClean="0"/>
              <a:t>370r2</a:t>
            </a:r>
            <a:r>
              <a:rPr lang="en-US" sz="1600" dirty="0"/>
              <a:t>			17.2</a:t>
            </a:r>
          </a:p>
          <a:p>
            <a:pPr marL="0" indent="0">
              <a:buNone/>
            </a:pPr>
            <a:r>
              <a:rPr lang="en-US" sz="1600" dirty="0"/>
              <a:t>	editorials (Source companies) – </a:t>
            </a:r>
            <a:r>
              <a:rPr lang="en-US" sz="1600" dirty="0" smtClean="0"/>
              <a:t>573</a:t>
            </a:r>
            <a:r>
              <a:rPr lang="en-US" sz="1600" dirty="0"/>
              <a:t>	17.2</a:t>
            </a:r>
          </a:p>
          <a:p>
            <a:pPr marL="0" indent="0">
              <a:buNone/>
            </a:pPr>
            <a:r>
              <a:rPr lang="en-US" sz="1600" dirty="0"/>
              <a:t>	editorials (Source companies) – </a:t>
            </a:r>
            <a:r>
              <a:rPr lang="en-US" sz="1600" dirty="0" smtClean="0"/>
              <a:t>572</a:t>
            </a:r>
            <a:r>
              <a:rPr lang="en-US" sz="1600" dirty="0"/>
              <a:t>	</a:t>
            </a:r>
            <a:r>
              <a:rPr lang="en-US" sz="1600" dirty="0" smtClean="0"/>
              <a:t>17.2</a:t>
            </a:r>
          </a:p>
          <a:p>
            <a:pPr marL="0" indent="0">
              <a:buNone/>
            </a:pPr>
            <a:r>
              <a:rPr lang="en-US" sz="1600" dirty="0"/>
              <a:t>	</a:t>
            </a:r>
            <a:r>
              <a:rPr lang="en-US" sz="1600" dirty="0" err="1" smtClean="0"/>
              <a:t>WorkItem</a:t>
            </a:r>
            <a:r>
              <a:rPr lang="en-US" sz="1600" dirty="0" smtClean="0"/>
              <a:t> Template – 493r1		20.6</a:t>
            </a:r>
          </a:p>
          <a:p>
            <a:pPr marL="0" indent="0">
              <a:buNone/>
            </a:pPr>
            <a:r>
              <a:rPr lang="en-US" sz="1600" dirty="0"/>
              <a:t>	</a:t>
            </a:r>
            <a:r>
              <a:rPr lang="en-US" sz="1600" dirty="0" smtClean="0"/>
              <a:t>Status Codes – 559 (</a:t>
            </a:r>
            <a:r>
              <a:rPr lang="en-US" sz="1600" dirty="0" err="1" smtClean="0"/>
              <a:t>tbd</a:t>
            </a:r>
            <a:r>
              <a:rPr lang="en-US" sz="1600" dirty="0" smtClean="0"/>
              <a:t>)		20.6</a:t>
            </a:r>
            <a:endParaRPr lang="en-US" sz="1600" dirty="0"/>
          </a:p>
          <a:p>
            <a:pPr marL="0" indent="0">
              <a:buNone/>
            </a:pPr>
            <a:endParaRPr lang="en-US" sz="1600" dirty="0" smtClean="0"/>
          </a:p>
          <a:p>
            <a:pPr lvl="1"/>
            <a:endParaRPr lang="en-US" sz="1200" dirty="0" smtClean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6201715" y="1345890"/>
            <a:ext cx="5666072" cy="538216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600" b="1" dirty="0"/>
              <a:t>~Time	Item				Agenda</a:t>
            </a:r>
          </a:p>
          <a:p>
            <a:pPr marL="0" indent="0">
              <a:buNone/>
            </a:pPr>
            <a:endParaRPr lang="en-US" sz="1600" dirty="0" smtClean="0"/>
          </a:p>
          <a:p>
            <a:pPr marL="0" indent="0">
              <a:buNone/>
            </a:pPr>
            <a:r>
              <a:rPr lang="en-US" sz="1600" dirty="0" smtClean="0"/>
              <a:t>5m	Work Item Summaries – 496, 561	20.5</a:t>
            </a:r>
            <a:endParaRPr lang="en-US" sz="1600" dirty="0" smtClean="0"/>
          </a:p>
          <a:p>
            <a:pPr marL="0" indent="0">
              <a:buNone/>
            </a:pPr>
            <a:r>
              <a:rPr lang="en-US" sz="1600" dirty="0" smtClean="0"/>
              <a:t>10m</a:t>
            </a:r>
            <a:r>
              <a:rPr lang="en-US" sz="1600" dirty="0"/>
              <a:t>	R18 SA2 August meeting guidance – 310	4.2</a:t>
            </a:r>
          </a:p>
          <a:p>
            <a:pPr marL="0" indent="0">
              <a:buNone/>
            </a:pPr>
            <a:r>
              <a:rPr lang="en-US" sz="1600" dirty="0"/>
              <a:t>5m	SA3 October meeting guidance – 464	</a:t>
            </a:r>
            <a:r>
              <a:rPr lang="en-US" sz="1600" dirty="0" smtClean="0"/>
              <a:t>4.3</a:t>
            </a:r>
            <a:endParaRPr lang="en-US" sz="1600" dirty="0"/>
          </a:p>
          <a:p>
            <a:pPr marL="0" indent="0">
              <a:buNone/>
            </a:pPr>
            <a:r>
              <a:rPr lang="en-US" sz="1600" dirty="0" smtClean="0"/>
              <a:t>!!!</a:t>
            </a:r>
            <a:r>
              <a:rPr lang="en-US" sz="1600" dirty="0"/>
              <a:t>	Block Approve Block </a:t>
            </a:r>
            <a:r>
              <a:rPr lang="en-US" sz="1600" dirty="0" smtClean="0"/>
              <a:t>BA-3, BA-4, BA-5, BA-6	</a:t>
            </a:r>
            <a:r>
              <a:rPr lang="en-US" sz="1600" dirty="0" smtClean="0"/>
              <a:t>!!!</a:t>
            </a:r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r>
              <a:rPr lang="en-US" sz="1600" dirty="0" smtClean="0"/>
              <a:t>***   	if time available, reporting should start	***</a:t>
            </a:r>
          </a:p>
        </p:txBody>
      </p:sp>
      <p:sp>
        <p:nvSpPr>
          <p:cNvPr id="6" name="Rectangle 5"/>
          <p:cNvSpPr/>
          <p:nvPr/>
        </p:nvSpPr>
        <p:spPr>
          <a:xfrm rot="818680">
            <a:off x="9108794" y="498137"/>
            <a:ext cx="267374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u="sng" dirty="0">
                <a:hlinkClick r:id="rId3"/>
              </a:rPr>
              <a:t>https://</a:t>
            </a:r>
            <a:r>
              <a:rPr lang="en-US" sz="1600" u="sng" dirty="0" smtClean="0">
                <a:hlinkClick r:id="rId3"/>
              </a:rPr>
              <a:t>www.3gpp.org/tohru/</a:t>
            </a:r>
            <a:endParaRPr lang="en-US" sz="1600" dirty="0" smtClean="0"/>
          </a:p>
          <a:p>
            <a:pPr algn="ctr"/>
            <a:r>
              <a:rPr lang="en-US" sz="1600" dirty="0" smtClean="0"/>
              <a:t>Meeting </a:t>
            </a:r>
            <a:r>
              <a:rPr lang="en-US" sz="1600" dirty="0"/>
              <a:t>ID: </a:t>
            </a:r>
            <a:r>
              <a:rPr lang="en-US" sz="1600" b="1" dirty="0" smtClean="0"/>
              <a:t>SA_92e</a:t>
            </a:r>
            <a:r>
              <a:rPr lang="en-US" sz="1600" dirty="0" smtClean="0"/>
              <a:t> 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450247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363" y="20327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 smtClean="0"/>
              <a:t>SA#93-e GTM </a:t>
            </a:r>
            <a:r>
              <a:rPr lang="en-US" dirty="0" smtClean="0"/>
              <a:t>Friday 18 June </a:t>
            </a:r>
            <a:r>
              <a:rPr lang="en-US" dirty="0" smtClean="0"/>
              <a:t>2021</a:t>
            </a:r>
            <a:br>
              <a:rPr lang="en-US" dirty="0" smtClean="0"/>
            </a:br>
            <a:r>
              <a:rPr lang="en-US" sz="1600" u="sng" dirty="0">
                <a:hlinkClick r:id="rId2"/>
              </a:rPr>
              <a:t>https://global.gotomeeting.com/join/623412685</a:t>
            </a:r>
            <a:r>
              <a:rPr lang="en-US" sz="1600" dirty="0" smtClean="0"/>
              <a:t> 13:00-15:00 </a:t>
            </a:r>
            <a:r>
              <a:rPr lang="en-US" sz="1600" dirty="0"/>
              <a:t>UTC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0363" y="1434164"/>
            <a:ext cx="5949377" cy="5293895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z="1600" b="1" dirty="0" smtClean="0"/>
              <a:t>~Time	Item				Agenda</a:t>
            </a:r>
          </a:p>
          <a:p>
            <a:pPr marL="0" indent="0">
              <a:buNone/>
            </a:pPr>
            <a:r>
              <a:rPr lang="en-US" sz="1600" dirty="0" smtClean="0"/>
              <a:t>30m</a:t>
            </a:r>
            <a:r>
              <a:rPr lang="en-US" sz="1600" dirty="0"/>
              <a:t>	</a:t>
            </a:r>
            <a:r>
              <a:rPr lang="en-US" sz="1600" dirty="0" smtClean="0"/>
              <a:t>Remaining technical issues</a:t>
            </a:r>
            <a:r>
              <a:rPr lang="en-US" sz="1600" dirty="0"/>
              <a:t>		</a:t>
            </a:r>
          </a:p>
          <a:p>
            <a:pPr marL="0" indent="0">
              <a:buNone/>
            </a:pPr>
            <a:r>
              <a:rPr lang="en-US" sz="1600" dirty="0"/>
              <a:t>	MINT LS out – </a:t>
            </a:r>
            <a:r>
              <a:rPr lang="en-US" sz="1600" dirty="0" smtClean="0"/>
              <a:t>541, 542, 543</a:t>
            </a:r>
            <a:r>
              <a:rPr lang="en-US" sz="1600" dirty="0" smtClean="0"/>
              <a:t> </a:t>
            </a:r>
            <a:r>
              <a:rPr lang="en-US" sz="1600" dirty="0"/>
              <a:t>		2.2, 6.5</a:t>
            </a:r>
          </a:p>
          <a:p>
            <a:pPr marL="0" indent="0">
              <a:buNone/>
            </a:pPr>
            <a:r>
              <a:rPr lang="en-US" sz="1600" dirty="0"/>
              <a:t>	GSMA LS out – </a:t>
            </a:r>
            <a:r>
              <a:rPr lang="en-US" sz="1600" dirty="0" smtClean="0"/>
              <a:t>551</a:t>
            </a:r>
            <a:r>
              <a:rPr lang="en-US" sz="1600" dirty="0"/>
              <a:t>			</a:t>
            </a:r>
            <a:r>
              <a:rPr lang="en-US" sz="1600" dirty="0" smtClean="0"/>
              <a:t>2.2</a:t>
            </a:r>
          </a:p>
          <a:p>
            <a:pPr marL="0" indent="0">
              <a:buNone/>
            </a:pPr>
            <a:r>
              <a:rPr lang="en-US" sz="1600" dirty="0"/>
              <a:t>	</a:t>
            </a:r>
            <a:r>
              <a:rPr lang="en-US" sz="1600" dirty="0" smtClean="0"/>
              <a:t>SA6 TR 23.558 – 472			6.10</a:t>
            </a:r>
            <a:endParaRPr lang="en-US" sz="1600" dirty="0"/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r>
              <a:rPr lang="en-US" sz="1600" dirty="0" smtClean="0"/>
              <a:t>30m 	Guidance from SA to WGs</a:t>
            </a:r>
          </a:p>
          <a:p>
            <a:pPr marL="0" indent="0">
              <a:buNone/>
            </a:pPr>
            <a:r>
              <a:rPr lang="en-US" sz="1600" dirty="0"/>
              <a:t>	</a:t>
            </a:r>
            <a:r>
              <a:rPr lang="en-US" sz="1600" dirty="0" smtClean="0"/>
              <a:t>On SA2 Rel-17 and Rel-18 work in August</a:t>
            </a:r>
          </a:p>
          <a:p>
            <a:pPr marL="0" indent="0">
              <a:buNone/>
            </a:pPr>
            <a:r>
              <a:rPr lang="en-US" sz="1600" dirty="0"/>
              <a:t>	</a:t>
            </a:r>
            <a:r>
              <a:rPr lang="en-US" sz="1600" dirty="0" smtClean="0"/>
              <a:t>On contributions with one objection</a:t>
            </a:r>
          </a:p>
          <a:p>
            <a:pPr marL="0" indent="0">
              <a:buNone/>
            </a:pPr>
            <a:endParaRPr lang="en-US" sz="1600" dirty="0" smtClean="0"/>
          </a:p>
          <a:p>
            <a:pPr marL="0" indent="0">
              <a:buNone/>
            </a:pPr>
            <a:r>
              <a:rPr lang="en-US" sz="1600" dirty="0" smtClean="0"/>
              <a:t>30m</a:t>
            </a:r>
            <a:r>
              <a:rPr lang="en-US" sz="1600" dirty="0"/>
              <a:t>	</a:t>
            </a:r>
            <a:r>
              <a:rPr lang="en-US" sz="1600" dirty="0" err="1"/>
              <a:t>WorkPlan</a:t>
            </a:r>
            <a:r>
              <a:rPr lang="en-US" sz="1600" dirty="0"/>
              <a:t> – 492			20.3</a:t>
            </a:r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r>
              <a:rPr lang="en-US" sz="1600" dirty="0"/>
              <a:t>30m	Reporting (whatever is available)</a:t>
            </a:r>
          </a:p>
          <a:p>
            <a:pPr marL="0" indent="0">
              <a:buNone/>
            </a:pPr>
            <a:r>
              <a:rPr lang="en-US" sz="1600" dirty="0"/>
              <a:t>	CT reporting </a:t>
            </a:r>
            <a:r>
              <a:rPr lang="en-US" sz="1600"/>
              <a:t>– </a:t>
            </a:r>
            <a:r>
              <a:rPr lang="en-US" sz="1600" smtClean="0"/>
              <a:t>577</a:t>
            </a:r>
            <a:r>
              <a:rPr lang="en-US" sz="1600" dirty="0"/>
              <a:t>, 575	</a:t>
            </a:r>
            <a:r>
              <a:rPr lang="en-US" sz="1600"/>
              <a:t>	</a:t>
            </a:r>
            <a:r>
              <a:rPr lang="en-US" sz="1600" smtClean="0"/>
              <a:t>	4.8</a:t>
            </a:r>
            <a:endParaRPr lang="en-US" sz="1600" dirty="0"/>
          </a:p>
          <a:p>
            <a:pPr marL="0" indent="0">
              <a:buNone/>
            </a:pPr>
            <a:r>
              <a:rPr lang="en-US" sz="1600" dirty="0"/>
              <a:t>	MCC reporting - 469			20.7</a:t>
            </a:r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r>
              <a:rPr lang="en-US" sz="1600" dirty="0"/>
              <a:t>	Close of technical meeting</a:t>
            </a:r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endParaRPr lang="en-US" sz="1600" dirty="0" smtClean="0"/>
          </a:p>
        </p:txBody>
      </p:sp>
      <p:sp>
        <p:nvSpPr>
          <p:cNvPr id="6" name="Rectangle 5"/>
          <p:cNvSpPr/>
          <p:nvPr/>
        </p:nvSpPr>
        <p:spPr>
          <a:xfrm rot="818680">
            <a:off x="9108794" y="498137"/>
            <a:ext cx="267374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u="sng" dirty="0">
                <a:hlinkClick r:id="rId3"/>
              </a:rPr>
              <a:t>https://</a:t>
            </a:r>
            <a:r>
              <a:rPr lang="en-US" sz="1600" u="sng" dirty="0" smtClean="0">
                <a:hlinkClick r:id="rId3"/>
              </a:rPr>
              <a:t>www.3gpp.org/tohru/</a:t>
            </a:r>
            <a:endParaRPr lang="en-US" sz="1600" dirty="0" smtClean="0"/>
          </a:p>
          <a:p>
            <a:pPr algn="ctr"/>
            <a:r>
              <a:rPr lang="en-US" sz="1600" dirty="0" smtClean="0"/>
              <a:t>Meeting </a:t>
            </a:r>
            <a:r>
              <a:rPr lang="en-US" sz="1600" dirty="0"/>
              <a:t>ID: </a:t>
            </a:r>
            <a:r>
              <a:rPr lang="en-US" sz="1600" b="1" dirty="0" smtClean="0"/>
              <a:t>SA_92e</a:t>
            </a:r>
            <a:r>
              <a:rPr lang="en-US" sz="1600" dirty="0" smtClean="0"/>
              <a:t> 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58315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18635</TotalTime>
  <Words>483</Words>
  <Application>Microsoft Office PowerPoint</Application>
  <PresentationFormat>Widescreen</PresentationFormat>
  <Paragraphs>244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Times New Roman</vt:lpstr>
      <vt:lpstr>Office Theme</vt:lpstr>
      <vt:lpstr>TSG SA#92-e  GoToMeeting Sessions  Agenda &amp; Details</vt:lpstr>
      <vt:lpstr>SA#92-e GTM Cheat Sheet</vt:lpstr>
      <vt:lpstr>GTM Sessions Agenda Overview</vt:lpstr>
      <vt:lpstr>Block Approval Blocks</vt:lpstr>
      <vt:lpstr>SA#92-e GTM Tuesday 15 June 2021 https://global.gotomeeting.com/join/763401893 12:30-15:30 UTC</vt:lpstr>
      <vt:lpstr>SA#92-e GTM Wednesday 17 June 2021 https://global.gotomeeting.com/join/623412685 13:00-15:00 UTC</vt:lpstr>
      <vt:lpstr>SA#93-e GTM Thursday June 2021 https://global.gotomeeting.com/join/623412685 13:00-15:00 UTC</vt:lpstr>
      <vt:lpstr>SA#93-e GTM Friday 18 June 2021 https://global.gotomeeting.com/join/623412685 13:00-15:00 UTC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Georg Mayer</dc:creator>
  <cp:lastModifiedBy>Georg Mayer</cp:lastModifiedBy>
  <cp:revision>232</cp:revision>
  <dcterms:created xsi:type="dcterms:W3CDTF">2020-11-24T12:35:48Z</dcterms:created>
  <dcterms:modified xsi:type="dcterms:W3CDTF">2021-06-18T08:47:28Z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1623914022</vt:lpwstr>
  </property>
</Properties>
</file>