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5"/>
  </p:notesMasterIdLst>
  <p:handoutMasterIdLst>
    <p:handoutMasterId r:id="rId46"/>
  </p:handoutMasterIdLst>
  <p:sldIdLst>
    <p:sldId id="341" r:id="rId5"/>
    <p:sldId id="419" r:id="rId6"/>
    <p:sldId id="420" r:id="rId7"/>
    <p:sldId id="421" r:id="rId8"/>
    <p:sldId id="422" r:id="rId9"/>
    <p:sldId id="423" r:id="rId10"/>
    <p:sldId id="377" r:id="rId11"/>
    <p:sldId id="448" r:id="rId12"/>
    <p:sldId id="372" r:id="rId13"/>
    <p:sldId id="387" r:id="rId14"/>
    <p:sldId id="371" r:id="rId15"/>
    <p:sldId id="454" r:id="rId16"/>
    <p:sldId id="466" r:id="rId17"/>
    <p:sldId id="461" r:id="rId18"/>
    <p:sldId id="472" r:id="rId19"/>
    <p:sldId id="474" r:id="rId20"/>
    <p:sldId id="476" r:id="rId21"/>
    <p:sldId id="477" r:id="rId22"/>
    <p:sldId id="478" r:id="rId23"/>
    <p:sldId id="475" r:id="rId24"/>
    <p:sldId id="469" r:id="rId25"/>
    <p:sldId id="468" r:id="rId26"/>
    <p:sldId id="473" r:id="rId27"/>
    <p:sldId id="365" r:id="rId28"/>
    <p:sldId id="464" r:id="rId29"/>
    <p:sldId id="406" r:id="rId30"/>
    <p:sldId id="442" r:id="rId31"/>
    <p:sldId id="439" r:id="rId32"/>
    <p:sldId id="440" r:id="rId33"/>
    <p:sldId id="416" r:id="rId34"/>
    <p:sldId id="414" r:id="rId35"/>
    <p:sldId id="412" r:id="rId36"/>
    <p:sldId id="431" r:id="rId37"/>
    <p:sldId id="470" r:id="rId38"/>
    <p:sldId id="434" r:id="rId39"/>
    <p:sldId id="471" r:id="rId40"/>
    <p:sldId id="446" r:id="rId41"/>
    <p:sldId id="430" r:id="rId42"/>
    <p:sldId id="428" r:id="rId43"/>
    <p:sldId id="429" r:id="rId4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1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57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SA#90e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08 - 14 December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SP-201125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0e/Docs/CP-203243.zip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0e/Docs/CP-203273.zip" TargetMode="External"/><Relationship Id="rId3" Type="http://schemas.openxmlformats.org/officeDocument/2006/relationships/hyperlink" Target="https://www.3gpp.org/ftp/tsg_ct/tsg_ct/TSGC_90e/Docs/CP-203020.zip" TargetMode="External"/><Relationship Id="rId7" Type="http://schemas.openxmlformats.org/officeDocument/2006/relationships/hyperlink" Target="https://www.3gpp.org/ftp/tsg_ct/tsg_ct/TSGC_90e/Docs/CP-203272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0e/Docs/CP-203271.zip" TargetMode="External"/><Relationship Id="rId5" Type="http://schemas.openxmlformats.org/officeDocument/2006/relationships/hyperlink" Target="https://www.3gpp.org/ftp/tsg_ct/tsg_ct/TSGC_90e/Docs/CP-203234.zip" TargetMode="External"/><Relationship Id="rId4" Type="http://schemas.openxmlformats.org/officeDocument/2006/relationships/hyperlink" Target="https://www.3gpp.org/ftp/tsg_ct/tsg_ct/TSGC_90e/Docs/CP-203021.zi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0e/Docs/CP-203233.zip" TargetMode="External"/><Relationship Id="rId2" Type="http://schemas.openxmlformats.org/officeDocument/2006/relationships/hyperlink" Target="https://www.3gpp.org/ftp/tsg_ct/tsg_ct/TSGC_90e/Docs/CP-20310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90e/Docs/CP-20323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SA#90e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68 (82 at CT#89e)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483 (1519)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266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6 new SID and 11 new WIDs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4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TSs sent for information, </a:t>
            </a:r>
          </a:p>
          <a:p>
            <a:pPr lvl="1"/>
            <a:r>
              <a:rPr lang="en-US" dirty="0">
                <a:latin typeface="Arial "/>
              </a:rPr>
              <a:t>0 TRs sent for approval </a:t>
            </a:r>
          </a:p>
          <a:p>
            <a:pPr lvl="1"/>
            <a:r>
              <a:rPr lang="en-US" dirty="0">
                <a:latin typeface="Arial "/>
              </a:rPr>
              <a:t>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Release 17 </a:t>
            </a:r>
            <a:r>
              <a:rPr lang="fr-FR" dirty="0" err="1" smtClean="0"/>
              <a:t>Timeline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CT has approved the shift of 6 months proposed for Release </a:t>
            </a:r>
            <a:r>
              <a:rPr lang="en-GB" dirty="0"/>
              <a:t>17 </a:t>
            </a:r>
            <a:endParaRPr lang="en-GB" dirty="0" smtClean="0"/>
          </a:p>
          <a:p>
            <a:pPr lvl="0"/>
            <a:r>
              <a:rPr lang="en-GB" dirty="0" smtClean="0"/>
              <a:t>The following timeline is approved:</a:t>
            </a:r>
          </a:p>
          <a:p>
            <a:pPr lvl="1"/>
            <a:r>
              <a:rPr lang="en-GB" dirty="0" smtClean="0"/>
              <a:t>Rel-17 </a:t>
            </a:r>
            <a:r>
              <a:rPr lang="en-GB" dirty="0"/>
              <a:t>stage 2 freeze (relevant for SA/CT) – June 2021 (TSGs#92)</a:t>
            </a:r>
            <a:endParaRPr lang="en-US" dirty="0"/>
          </a:p>
          <a:p>
            <a:pPr lvl="1"/>
            <a:r>
              <a:rPr lang="en-GB" dirty="0"/>
              <a:t>Rel-17 stage 3 freeze – March 2022 (TSGs#95)</a:t>
            </a:r>
            <a:endParaRPr lang="en-US" dirty="0"/>
          </a:p>
          <a:p>
            <a:pPr lvl="1"/>
            <a:r>
              <a:rPr lang="en-GB" dirty="0"/>
              <a:t>Rel-17 protocol coding freeze (ASN.1, </a:t>
            </a:r>
            <a:r>
              <a:rPr lang="en-GB" dirty="0" err="1"/>
              <a:t>OpenAPI</a:t>
            </a:r>
            <a:r>
              <a:rPr lang="en-GB" dirty="0"/>
              <a:t>, …) – June 2022 (TSGs#96)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45575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ITU-R </a:t>
            </a:r>
            <a:r>
              <a:rPr lang="en-GB" dirty="0" smtClean="0"/>
              <a:t>M.2012 Submission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 Letter to ITU on the completion of the submission of LTE-Advanced toward Revision 5 of Rec. ITU-R M.2012, “Detailed specifications of the terrestrial radio interfaces of International Mobile Telecommunications Advanced (IMT-Advanced</a:t>
            </a:r>
            <a:r>
              <a:rPr lang="en-GB" dirty="0" smtClean="0"/>
              <a:t>)”</a:t>
            </a:r>
          </a:p>
          <a:p>
            <a:r>
              <a:rPr lang="en-GB" dirty="0" smtClean="0"/>
              <a:t>CT has reviewed and endorsed the proposal to substitute the </a:t>
            </a:r>
            <a:r>
              <a:rPr lang="en-GB" dirty="0"/>
              <a:t>list of SA and CT specifications in the informative part with a link to the 3GPP specification web page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17943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TSGs calendar 2022 and 2023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WG Chairs </a:t>
            </a:r>
            <a:r>
              <a:rPr lang="en-GB" dirty="0" smtClean="0"/>
              <a:t>have been invited </a:t>
            </a:r>
            <a:r>
              <a:rPr lang="en-GB" dirty="0"/>
              <a:t>to plan their 2022 and 2023 physical meetings based on the </a:t>
            </a:r>
            <a:r>
              <a:rPr lang="en-GB" dirty="0" smtClean="0"/>
              <a:t>agreed TSG dates</a:t>
            </a:r>
          </a:p>
          <a:p>
            <a:endParaRPr lang="en-GB" dirty="0" smtClean="0"/>
          </a:p>
          <a:p>
            <a:r>
              <a:rPr lang="en-GB" dirty="0" smtClean="0"/>
              <a:t>WG chairs have been invited to the </a:t>
            </a:r>
            <a:r>
              <a:rPr lang="en-GB" dirty="0"/>
              <a:t>conference call will be held on Tuesday December 15</a:t>
            </a:r>
            <a:r>
              <a:rPr lang="en-GB" baseline="30000" dirty="0"/>
              <a:t>th</a:t>
            </a:r>
            <a:r>
              <a:rPr lang="en-GB" dirty="0"/>
              <a:t> 2020 </a:t>
            </a:r>
            <a:r>
              <a:rPr lang="en-GB" dirty="0" smtClean="0"/>
              <a:t>that will be used to </a:t>
            </a:r>
            <a:r>
              <a:rPr lang="en-GB" dirty="0"/>
              <a:t>assign a first set of hosts to some of the </a:t>
            </a:r>
            <a:r>
              <a:rPr lang="en-GB" dirty="0" smtClean="0"/>
              <a:t>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89732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Handling of TEI&lt;x&gt; Cat B CR		1/2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Besides</a:t>
            </a:r>
            <a:r>
              <a:rPr lang="fr-FR" dirty="0" smtClean="0"/>
              <a:t> </a:t>
            </a:r>
            <a:r>
              <a:rPr lang="fr-FR" dirty="0"/>
              <a:t>the </a:t>
            </a:r>
            <a:r>
              <a:rPr lang="fr-FR" dirty="0" err="1"/>
              <a:t>WIs</a:t>
            </a:r>
            <a:r>
              <a:rPr lang="fr-FR" dirty="0"/>
              <a:t> </a:t>
            </a:r>
            <a:r>
              <a:rPr lang="fr-FR" dirty="0" err="1"/>
              <a:t>approved</a:t>
            </a:r>
            <a:r>
              <a:rPr lang="fr-FR" dirty="0"/>
              <a:t> for the </a:t>
            </a:r>
            <a:r>
              <a:rPr lang="fr-FR" dirty="0" err="1"/>
              <a:t>current</a:t>
            </a:r>
            <a:r>
              <a:rPr lang="fr-FR" dirty="0"/>
              <a:t> release, </a:t>
            </a:r>
            <a:r>
              <a:rPr lang="fr-FR" dirty="0" err="1" smtClean="0"/>
              <a:t>general-purpose</a:t>
            </a:r>
            <a:r>
              <a:rPr lang="fr-FR" dirty="0" smtClean="0"/>
              <a:t> </a:t>
            </a:r>
            <a:r>
              <a:rPr lang="fr-FR" dirty="0" err="1"/>
              <a:t>WIs</a:t>
            </a:r>
            <a:r>
              <a:rPr lang="fr-FR" dirty="0"/>
              <a:t> for Cat B CR for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enhancements</a:t>
            </a:r>
            <a:r>
              <a:rPr lang="fr-FR" dirty="0"/>
              <a:t> </a:t>
            </a:r>
            <a:r>
              <a:rPr lang="fr-FR" dirty="0" err="1"/>
              <a:t>independent</a:t>
            </a:r>
            <a:r>
              <a:rPr lang="fr-FR" dirty="0"/>
              <a:t> of </a:t>
            </a:r>
            <a:r>
              <a:rPr lang="fr-FR" dirty="0" err="1"/>
              <a:t>any</a:t>
            </a:r>
            <a:r>
              <a:rPr lang="fr-FR" dirty="0"/>
              <a:t> stage 2, </a:t>
            </a:r>
            <a:r>
              <a:rPr lang="fr-FR" dirty="0" err="1"/>
              <a:t>e.g</a:t>
            </a:r>
            <a:r>
              <a:rPr lang="fr-FR" dirty="0"/>
              <a:t>. for Rel-17:</a:t>
            </a:r>
          </a:p>
          <a:p>
            <a:pPr lvl="1"/>
            <a:r>
              <a:rPr lang="fr-FR" dirty="0" smtClean="0"/>
              <a:t>5GProtoc17, SAES17, </a:t>
            </a:r>
            <a:r>
              <a:rPr lang="en-US" dirty="0" smtClean="0"/>
              <a:t>IMSProtoc17, </a:t>
            </a:r>
            <a:r>
              <a:rPr lang="fr-FR" dirty="0" smtClean="0"/>
              <a:t>SBIProtoc17</a:t>
            </a:r>
          </a:p>
          <a:p>
            <a:r>
              <a:rPr lang="fr-FR" dirty="0"/>
              <a:t>TEI Cat B </a:t>
            </a:r>
            <a:r>
              <a:rPr lang="fr-FR" dirty="0" err="1" smtClean="0"/>
              <a:t>authorized</a:t>
            </a:r>
            <a:r>
              <a:rPr lang="fr-FR" dirty="0" smtClean="0"/>
              <a:t> </a:t>
            </a:r>
            <a:r>
              <a:rPr lang="fr-FR" dirty="0" err="1" smtClean="0"/>
              <a:t>when</a:t>
            </a:r>
            <a:r>
              <a:rPr lang="fr-FR" dirty="0" smtClean="0"/>
              <a:t> not </a:t>
            </a:r>
            <a:r>
              <a:rPr lang="fr-FR" dirty="0" err="1" smtClean="0"/>
              <a:t>covered</a:t>
            </a:r>
            <a:r>
              <a:rPr lang="fr-FR" dirty="0" smtClean="0"/>
              <a:t> by </a:t>
            </a:r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WI</a:t>
            </a:r>
          </a:p>
          <a:p>
            <a:pPr lvl="1"/>
            <a:r>
              <a:rPr lang="fr-FR" dirty="0" err="1"/>
              <a:t>Optimization</a:t>
            </a:r>
            <a:r>
              <a:rPr lang="fr-FR" dirty="0"/>
              <a:t>, </a:t>
            </a:r>
            <a:r>
              <a:rPr lang="fr-FR" dirty="0" err="1"/>
              <a:t>alignment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IETF </a:t>
            </a:r>
            <a:r>
              <a:rPr lang="fr-FR" dirty="0" err="1"/>
              <a:t>protocols</a:t>
            </a:r>
            <a:r>
              <a:rPr lang="fr-FR" dirty="0"/>
              <a:t>, etc.</a:t>
            </a:r>
          </a:p>
          <a:p>
            <a:pPr lvl="1"/>
            <a:r>
              <a:rPr lang="fr-FR" dirty="0" err="1"/>
              <a:t>Impacting</a:t>
            </a:r>
            <a:r>
              <a:rPr lang="fr-FR" dirty="0"/>
              <a:t> </a:t>
            </a:r>
            <a:r>
              <a:rPr lang="fr-FR" dirty="0" err="1"/>
              <a:t>usually</a:t>
            </a:r>
            <a:r>
              <a:rPr lang="fr-FR" dirty="0"/>
              <a:t> </a:t>
            </a:r>
            <a:r>
              <a:rPr lang="fr-FR" dirty="0" err="1"/>
              <a:t>only</a:t>
            </a:r>
            <a:r>
              <a:rPr lang="fr-FR" dirty="0"/>
              <a:t> one </a:t>
            </a:r>
            <a:r>
              <a:rPr lang="fr-FR" dirty="0" err="1"/>
              <a:t>technical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 dirty="0"/>
              <a:t>, </a:t>
            </a:r>
            <a:r>
              <a:rPr lang="fr-FR" dirty="0" err="1"/>
              <a:t>with</a:t>
            </a:r>
            <a:r>
              <a:rPr lang="fr-FR" dirty="0"/>
              <a:t> no impact on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specs</a:t>
            </a:r>
            <a:r>
              <a:rPr lang="fr-FR" dirty="0"/>
              <a:t> </a:t>
            </a:r>
            <a:r>
              <a:rPr lang="fr-FR" dirty="0" err="1"/>
              <a:t>managed</a:t>
            </a:r>
            <a:r>
              <a:rPr lang="fr-FR" dirty="0"/>
              <a:t> by </a:t>
            </a:r>
            <a:r>
              <a:rPr lang="fr-FR" dirty="0" err="1"/>
              <a:t>other</a:t>
            </a:r>
            <a:r>
              <a:rPr lang="fr-FR" dirty="0"/>
              <a:t> WG/TSG</a:t>
            </a:r>
          </a:p>
          <a:p>
            <a:pPr lvl="2"/>
            <a:r>
              <a:rPr lang="fr-FR" dirty="0"/>
              <a:t>NOTE: </a:t>
            </a:r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protocols</a:t>
            </a:r>
            <a:r>
              <a:rPr lang="fr-FR" dirty="0"/>
              <a:t> are </a:t>
            </a:r>
            <a:r>
              <a:rPr lang="fr-FR" dirty="0" err="1"/>
              <a:t>specified</a:t>
            </a:r>
            <a:r>
              <a:rPr lang="fr-FR" dirty="0"/>
              <a:t> in </a:t>
            </a:r>
            <a:r>
              <a:rPr lang="fr-FR" dirty="0" err="1"/>
              <a:t>several</a:t>
            </a:r>
            <a:r>
              <a:rPr lang="fr-FR" dirty="0"/>
              <a:t> </a:t>
            </a:r>
            <a:r>
              <a:rPr lang="fr-FR" dirty="0" err="1"/>
              <a:t>specifications</a:t>
            </a:r>
            <a:endParaRPr lang="fr-FR" dirty="0"/>
          </a:p>
          <a:p>
            <a:pPr lvl="1"/>
            <a:r>
              <a:rPr lang="fr-FR" dirty="0"/>
              <a:t>People in charge of the maintenance of the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aware</a:t>
            </a:r>
            <a:r>
              <a:rPr lang="fr-FR" dirty="0"/>
              <a:t> of the change </a:t>
            </a:r>
            <a:r>
              <a:rPr lang="fr-FR" dirty="0" err="1"/>
              <a:t>whatever</a:t>
            </a:r>
            <a:r>
              <a:rPr lang="fr-FR" dirty="0"/>
              <a:t> the WI code </a:t>
            </a:r>
            <a:r>
              <a:rPr lang="fr-FR" dirty="0" err="1"/>
              <a:t>used</a:t>
            </a:r>
            <a:endParaRPr lang="fr-FR" dirty="0"/>
          </a:p>
          <a:p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66917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TEI&lt;x&gt; Cat B CR		</a:t>
            </a:r>
            <a:r>
              <a:rPr lang="fr-FR" dirty="0" smtClean="0"/>
              <a:t>2/2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From</a:t>
            </a:r>
            <a:r>
              <a:rPr lang="fr-FR" dirty="0"/>
              <a:t> CT point of </a:t>
            </a:r>
            <a:r>
              <a:rPr lang="fr-FR" dirty="0" err="1"/>
              <a:t>view</a:t>
            </a:r>
            <a:r>
              <a:rPr lang="fr-FR" dirty="0"/>
              <a:t>, no </a:t>
            </a:r>
            <a:r>
              <a:rPr lang="fr-FR" dirty="0" err="1"/>
              <a:t>specific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to </a:t>
            </a:r>
            <a:r>
              <a:rPr lang="fr-FR" dirty="0" err="1"/>
              <a:t>include</a:t>
            </a:r>
            <a:r>
              <a:rPr lang="fr-FR" dirty="0"/>
              <a:t> </a:t>
            </a:r>
            <a:r>
              <a:rPr lang="fr-FR" dirty="0" err="1"/>
              <a:t>these</a:t>
            </a:r>
            <a:r>
              <a:rPr lang="fr-FR" dirty="0"/>
              <a:t> TEI Cat B </a:t>
            </a:r>
            <a:r>
              <a:rPr lang="fr-FR" dirty="0" err="1"/>
              <a:t>CRs</a:t>
            </a:r>
            <a:r>
              <a:rPr lang="fr-FR" dirty="0"/>
              <a:t> in the </a:t>
            </a:r>
            <a:r>
              <a:rPr lang="fr-FR" dirty="0" err="1"/>
              <a:t>workplan</a:t>
            </a:r>
            <a:r>
              <a:rPr lang="fr-FR" dirty="0"/>
              <a:t> </a:t>
            </a:r>
            <a:r>
              <a:rPr lang="fr-FR" dirty="0" err="1"/>
              <a:t>nor</a:t>
            </a:r>
            <a:r>
              <a:rPr lang="fr-FR" dirty="0"/>
              <a:t> in the Release </a:t>
            </a:r>
            <a:r>
              <a:rPr lang="fr-FR" dirty="0" err="1"/>
              <a:t>summary</a:t>
            </a:r>
            <a:endParaRPr lang="fr-FR" dirty="0"/>
          </a:p>
          <a:p>
            <a:r>
              <a:rPr lang="fr-FR" dirty="0" smtClean="0"/>
              <a:t>If </a:t>
            </a:r>
            <a:r>
              <a:rPr lang="fr-FR" dirty="0" err="1"/>
              <a:t>there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a </a:t>
            </a:r>
            <a:r>
              <a:rPr lang="fr-FR" dirty="0" err="1"/>
              <a:t>willingness</a:t>
            </a:r>
            <a:r>
              <a:rPr lang="fr-FR" dirty="0"/>
              <a:t> for </a:t>
            </a:r>
            <a:r>
              <a:rPr lang="fr-FR" dirty="0" err="1"/>
              <a:t>highlighting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TEI Cat B </a:t>
            </a:r>
            <a:r>
              <a:rPr lang="fr-FR" dirty="0" err="1"/>
              <a:t>CRs</a:t>
            </a:r>
            <a:r>
              <a:rPr lang="fr-FR" dirty="0"/>
              <a:t>, CT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prepared</a:t>
            </a:r>
            <a:r>
              <a:rPr lang="fr-FR" dirty="0"/>
              <a:t> to </a:t>
            </a:r>
            <a:r>
              <a:rPr lang="fr-FR" dirty="0" err="1"/>
              <a:t>adopt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new guideline </a:t>
            </a:r>
            <a:r>
              <a:rPr lang="fr-FR" dirty="0" err="1"/>
              <a:t>defined</a:t>
            </a:r>
            <a:r>
              <a:rPr lang="fr-FR" dirty="0"/>
              <a:t> in the TS 21.900</a:t>
            </a:r>
          </a:p>
          <a:p>
            <a:endParaRPr lang="fr-FR" dirty="0" smtClean="0"/>
          </a:p>
          <a:p>
            <a:r>
              <a:rPr lang="fr-FR" dirty="0" smtClean="0"/>
              <a:t>A WI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required</a:t>
            </a:r>
            <a:r>
              <a:rPr lang="fr-FR" dirty="0" smtClean="0"/>
              <a:t> </a:t>
            </a:r>
            <a:r>
              <a:rPr lang="fr-FR" dirty="0" err="1" smtClean="0"/>
              <a:t>when</a:t>
            </a:r>
            <a:r>
              <a:rPr lang="fr-FR" dirty="0" smtClean="0"/>
              <a:t> the Cat B CR</a:t>
            </a:r>
          </a:p>
          <a:p>
            <a:pPr lvl="1"/>
            <a:r>
              <a:rPr lang="fr-FR" dirty="0" smtClean="0"/>
              <a:t> </a:t>
            </a:r>
            <a:r>
              <a:rPr lang="fr-FR" dirty="0" err="1" smtClean="0"/>
              <a:t>introduces</a:t>
            </a:r>
            <a:r>
              <a:rPr lang="fr-FR" dirty="0" smtClean="0"/>
              <a:t> </a:t>
            </a:r>
            <a:r>
              <a:rPr lang="fr-FR" dirty="0"/>
              <a:t>a new </a:t>
            </a:r>
            <a:r>
              <a:rPr lang="fr-FR" dirty="0" smtClean="0"/>
              <a:t>important </a:t>
            </a:r>
            <a:r>
              <a:rPr lang="fr-FR" dirty="0" err="1" smtClean="0"/>
              <a:t>feature</a:t>
            </a:r>
            <a:r>
              <a:rPr lang="fr-FR" dirty="0" smtClean="0"/>
              <a:t>/</a:t>
            </a:r>
            <a:r>
              <a:rPr lang="fr-FR" dirty="0" err="1" smtClean="0"/>
              <a:t>functionality</a:t>
            </a:r>
            <a:r>
              <a:rPr lang="fr-FR" dirty="0"/>
              <a:t>, </a:t>
            </a:r>
            <a:endParaRPr lang="fr-FR" dirty="0" smtClean="0"/>
          </a:p>
          <a:p>
            <a:pPr lvl="1"/>
            <a:r>
              <a:rPr lang="fr-FR" dirty="0" smtClean="0"/>
              <a:t>Impacts multiple </a:t>
            </a:r>
            <a:r>
              <a:rPr lang="fr-FR" dirty="0" err="1" smtClean="0"/>
              <a:t>specifications</a:t>
            </a:r>
            <a:r>
              <a:rPr lang="fr-FR" dirty="0" smtClean="0"/>
              <a:t>, </a:t>
            </a:r>
            <a:r>
              <a:rPr lang="fr-FR" dirty="0" err="1" smtClean="0"/>
              <a:t>other</a:t>
            </a:r>
            <a:r>
              <a:rPr lang="fr-FR" dirty="0" smtClean="0"/>
              <a:t> WG/TSG</a:t>
            </a:r>
          </a:p>
          <a:p>
            <a:pPr lvl="1"/>
            <a:r>
              <a:rPr lang="en-GB" dirty="0"/>
              <a:t>a provisional Work Item code </a:t>
            </a:r>
            <a:r>
              <a:rPr lang="en-GB" dirty="0" smtClean="0"/>
              <a:t>will be </a:t>
            </a:r>
            <a:r>
              <a:rPr lang="en-GB" dirty="0"/>
              <a:t>used before the CR(s) and the companion WID are submitted for approval to the </a:t>
            </a:r>
            <a:r>
              <a:rPr lang="en-GB" dirty="0" smtClean="0"/>
              <a:t>TSG (TR 21.900)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928985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 on the WID EDGEAPP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WID </a:t>
            </a:r>
            <a:r>
              <a:rPr lang="en-US" dirty="0"/>
              <a:t>on “CT aspects for Enabling Edge Applications</a:t>
            </a:r>
            <a:r>
              <a:rPr lang="en-US" dirty="0" smtClean="0"/>
              <a:t>” approved in CT</a:t>
            </a:r>
          </a:p>
          <a:p>
            <a:r>
              <a:rPr lang="fr-FR" dirty="0" smtClean="0"/>
              <a:t>Questions </a:t>
            </a:r>
            <a:r>
              <a:rPr lang="fr-FR" dirty="0" err="1" smtClean="0"/>
              <a:t>raised</a:t>
            </a:r>
            <a:r>
              <a:rPr lang="fr-FR" dirty="0" smtClean="0"/>
              <a:t> in CT3 and in CT1 </a:t>
            </a:r>
            <a:r>
              <a:rPr lang="fr-FR" dirty="0" err="1" smtClean="0"/>
              <a:t>which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</a:t>
            </a:r>
            <a:r>
              <a:rPr lang="fr-FR" dirty="0" err="1" smtClean="0"/>
              <a:t>answers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SA6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following action plan </a:t>
            </a:r>
            <a:r>
              <a:rPr lang="en-US" dirty="0" smtClean="0"/>
              <a:t>has been proposed and agreed:</a:t>
            </a:r>
            <a:endParaRPr lang="en-US" dirty="0"/>
          </a:p>
          <a:p>
            <a:pPr lvl="1"/>
            <a:r>
              <a:rPr lang="en-US" dirty="0" smtClean="0"/>
              <a:t>Action </a:t>
            </a:r>
            <a:r>
              <a:rPr lang="en-US" dirty="0"/>
              <a:t>to SA6:</a:t>
            </a:r>
          </a:p>
          <a:p>
            <a:pPr lvl="2"/>
            <a:r>
              <a:rPr lang="en-US" dirty="0" smtClean="0"/>
              <a:t>Address </a:t>
            </a:r>
            <a:r>
              <a:rPr lang="en-US" dirty="0"/>
              <a:t>the CT3 LS in SA6#41-e. Even if there is no formal LS sent by T1, questions raised in CT1 can also be raised and discussed in SA6 by interesting </a:t>
            </a:r>
            <a:r>
              <a:rPr lang="en-US" dirty="0" smtClean="0"/>
              <a:t>companies.</a:t>
            </a:r>
          </a:p>
          <a:p>
            <a:pPr lvl="2"/>
            <a:r>
              <a:rPr lang="en-US" dirty="0" smtClean="0"/>
              <a:t>Send </a:t>
            </a:r>
            <a:r>
              <a:rPr lang="en-US" dirty="0"/>
              <a:t>a Reply LS to CT1 and CT3 before the 25th if possible, at the end of the meeting at the latest</a:t>
            </a:r>
          </a:p>
          <a:p>
            <a:pPr lvl="1"/>
            <a:r>
              <a:rPr lang="en-US" dirty="0" smtClean="0"/>
              <a:t>Action </a:t>
            </a:r>
            <a:r>
              <a:rPr lang="en-US" dirty="0"/>
              <a:t>to CT1/CT3:</a:t>
            </a:r>
          </a:p>
          <a:p>
            <a:pPr lvl="2"/>
            <a:r>
              <a:rPr lang="en-US" dirty="0" smtClean="0"/>
              <a:t>Address </a:t>
            </a:r>
            <a:r>
              <a:rPr lang="en-US" dirty="0"/>
              <a:t>the Reply LS from SA6 in </a:t>
            </a:r>
            <a:r>
              <a:rPr lang="en-US" dirty="0" smtClean="0"/>
              <a:t>CT1#127-bis-e </a:t>
            </a:r>
            <a:r>
              <a:rPr lang="en-US" dirty="0"/>
              <a:t>and CT3#113-e</a:t>
            </a:r>
          </a:p>
          <a:p>
            <a:pPr lvl="2"/>
            <a:r>
              <a:rPr lang="en-US" dirty="0" smtClean="0"/>
              <a:t>Agree </a:t>
            </a:r>
            <a:r>
              <a:rPr lang="en-US" dirty="0"/>
              <a:t>on a CT1/CT3 Joint session for coordination that will be held after CT1#127-e and CT3#113-e, between Feb 1st and Feb </a:t>
            </a:r>
            <a:r>
              <a:rPr lang="en-US" dirty="0" smtClean="0"/>
              <a:t>24th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343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Successful</a:t>
            </a:r>
            <a:r>
              <a:rPr lang="fr-FR" dirty="0" smtClean="0"/>
              <a:t> Election Test </a:t>
            </a:r>
            <a:r>
              <a:rPr lang="fr-FR" dirty="0" err="1" smtClean="0"/>
              <a:t>Run</a:t>
            </a:r>
            <a:r>
              <a:rPr lang="fr-FR" dirty="0" smtClean="0"/>
              <a:t> in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48135"/>
            <a:ext cx="10515600" cy="4351338"/>
          </a:xfrm>
        </p:spPr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have </a:t>
            </a:r>
            <a:r>
              <a:rPr lang="fr-FR" dirty="0" err="1" smtClean="0"/>
              <a:t>found</a:t>
            </a:r>
            <a:r>
              <a:rPr lang="fr-FR" dirty="0" smtClean="0"/>
              <a:t>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Mega</a:t>
            </a:r>
            <a:r>
              <a:rPr lang="fr-FR" dirty="0" smtClean="0"/>
              <a:t> Party DJ for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next</a:t>
            </a:r>
            <a:r>
              <a:rPr lang="fr-FR" dirty="0" smtClean="0"/>
              <a:t> F2F meeting!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726" y="2278250"/>
            <a:ext cx="8692481" cy="408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593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WI </a:t>
            </a:r>
            <a:r>
              <a:rPr lang="en-US" dirty="0" err="1" smtClean="0"/>
              <a:t>Q.Sig_Req_ETS_IMS_roaming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hlinkClick r:id="rId2"/>
              </a:rPr>
              <a:t>CP-203243</a:t>
            </a:r>
            <a:r>
              <a:rPr lang="en-US" dirty="0" smtClean="0"/>
              <a:t>: ITU-T </a:t>
            </a:r>
            <a:r>
              <a:rPr lang="en-US" dirty="0"/>
              <a:t>SG11 </a:t>
            </a:r>
            <a:r>
              <a:rPr lang="en-US" dirty="0" smtClean="0"/>
              <a:t>agreed</a:t>
            </a:r>
            <a:r>
              <a:rPr lang="en-US" dirty="0"/>
              <a:t> </a:t>
            </a:r>
            <a:r>
              <a:rPr lang="en-US" dirty="0" smtClean="0"/>
              <a:t>Draft </a:t>
            </a:r>
            <a:r>
              <a:rPr lang="en-US" dirty="0"/>
              <a:t>Recommendation ITU-T </a:t>
            </a:r>
            <a:r>
              <a:rPr lang="en-US" dirty="0" err="1"/>
              <a:t>Q.Sig_Req_ETS_IMS_roaming</a:t>
            </a:r>
            <a:r>
              <a:rPr lang="en-US" dirty="0"/>
              <a:t> </a:t>
            </a:r>
            <a:r>
              <a:rPr lang="en-US" dirty="0" smtClean="0"/>
              <a:t>on “</a:t>
            </a:r>
            <a:r>
              <a:rPr lang="en-US" dirty="0" err="1" smtClean="0"/>
              <a:t>Signalling</a:t>
            </a:r>
            <a:r>
              <a:rPr lang="en-US" dirty="0" smtClean="0"/>
              <a:t> </a:t>
            </a:r>
            <a:r>
              <a:rPr lang="en-US" dirty="0"/>
              <a:t>requirements for emergency telecommunication service in IMS roaming environment</a:t>
            </a:r>
            <a:r>
              <a:rPr lang="en-US" dirty="0" smtClean="0"/>
              <a:t>”.</a:t>
            </a:r>
          </a:p>
          <a:p>
            <a:r>
              <a:rPr lang="en-US" dirty="0" smtClean="0"/>
              <a:t>Emergency </a:t>
            </a:r>
            <a:r>
              <a:rPr lang="en-US" dirty="0"/>
              <a:t>services, including in roaming cases, </a:t>
            </a:r>
            <a:r>
              <a:rPr lang="en-US" dirty="0" smtClean="0"/>
              <a:t>covered </a:t>
            </a:r>
            <a:r>
              <a:rPr lang="en-US" dirty="0"/>
              <a:t>in TS 23.167 managed by SA2. </a:t>
            </a:r>
          </a:p>
          <a:p>
            <a:r>
              <a:rPr lang="en-US" dirty="0" smtClean="0"/>
              <a:t>Ongoing </a:t>
            </a:r>
            <a:r>
              <a:rPr lang="en-US" dirty="0"/>
              <a:t>action in ITU would be a duplication of the work done in 3GPP. </a:t>
            </a:r>
          </a:p>
          <a:p>
            <a:r>
              <a:rPr lang="en-US" dirty="0" smtClean="0"/>
              <a:t>A Reply </a:t>
            </a:r>
            <a:r>
              <a:rPr lang="en-US" dirty="0"/>
              <a:t>LS </a:t>
            </a:r>
            <a:r>
              <a:rPr lang="en-US" dirty="0" smtClean="0"/>
              <a:t>should have been discussed </a:t>
            </a:r>
            <a:r>
              <a:rPr lang="en-US" dirty="0"/>
              <a:t>in </a:t>
            </a:r>
            <a:r>
              <a:rPr lang="en-US" dirty="0" smtClean="0"/>
              <a:t>SA</a:t>
            </a:r>
            <a:r>
              <a:rPr lang="en-US" dirty="0"/>
              <a:t> </a:t>
            </a:r>
            <a:r>
              <a:rPr lang="en-US" dirty="0" smtClean="0"/>
              <a:t>but it was not</a:t>
            </a:r>
          </a:p>
          <a:p>
            <a:r>
              <a:rPr lang="en-US" dirty="0" smtClean="0"/>
              <a:t>It is proposed that SA2 answer to ITU-T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463526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Handling </a:t>
            </a:r>
            <a:r>
              <a:rPr lang="en-US" dirty="0"/>
              <a:t>of </a:t>
            </a:r>
            <a:r>
              <a:rPr lang="en-US" dirty="0" err="1" smtClean="0"/>
              <a:t>OpenAPI</a:t>
            </a:r>
            <a:r>
              <a:rPr lang="en-US" dirty="0" smtClean="0"/>
              <a:t> </a:t>
            </a:r>
            <a:r>
              <a:rPr lang="en-US" dirty="0"/>
              <a:t>specifications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Severe </a:t>
            </a:r>
            <a:r>
              <a:rPr lang="en-US" dirty="0"/>
              <a:t>and harmful deviation from the procedures and guidelines </a:t>
            </a:r>
            <a:r>
              <a:rPr lang="en-US" dirty="0" smtClean="0"/>
              <a:t>given in TS 29.501 discovered in S5-205449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ross-references must </a:t>
            </a:r>
            <a:r>
              <a:rPr lang="en-US" dirty="0"/>
              <a:t>be expressed by means of </a:t>
            </a:r>
            <a:r>
              <a:rPr lang="en-US" u="sng" dirty="0"/>
              <a:t>relative-path</a:t>
            </a:r>
            <a:r>
              <a:rPr lang="en-US" dirty="0"/>
              <a:t> URI references, and </a:t>
            </a:r>
            <a:r>
              <a:rPr lang="en-US" dirty="0" smtClean="0"/>
              <a:t>not </a:t>
            </a:r>
            <a:r>
              <a:rPr lang="en-US" dirty="0"/>
              <a:t>in terms of </a:t>
            </a:r>
            <a:r>
              <a:rPr lang="en-US" u="sng" dirty="0"/>
              <a:t>absolute URIs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roblem </a:t>
            </a:r>
            <a:r>
              <a:rPr lang="en-US" dirty="0"/>
              <a:t>exists as well in already published TS's, such as TS </a:t>
            </a:r>
            <a:r>
              <a:rPr lang="en-US" dirty="0" smtClean="0"/>
              <a:t>28.541</a:t>
            </a:r>
          </a:p>
          <a:p>
            <a:pPr lvl="1"/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en-US" dirty="0" smtClean="0"/>
              <a:t>deviations </a:t>
            </a:r>
            <a:r>
              <a:rPr lang="en-US" dirty="0"/>
              <a:t>from TS 29.501 </a:t>
            </a:r>
            <a:r>
              <a:rPr lang="en-US" dirty="0" smtClean="0"/>
              <a:t>have been found</a:t>
            </a:r>
          </a:p>
          <a:p>
            <a:pPr lvl="2"/>
            <a:r>
              <a:rPr lang="en-US" dirty="0" smtClean="0"/>
              <a:t>YAML files </a:t>
            </a:r>
            <a:r>
              <a:rPr lang="en-US" dirty="0"/>
              <a:t>File </a:t>
            </a:r>
            <a:r>
              <a:rPr lang="en-US" dirty="0" smtClean="0"/>
              <a:t>names, API versioning, Information Elements naming</a:t>
            </a:r>
          </a:p>
          <a:p>
            <a:r>
              <a:rPr lang="en-US" b="1" dirty="0" smtClean="0"/>
              <a:t>ALL YAML files </a:t>
            </a:r>
            <a:r>
              <a:rPr lang="en-US" dirty="0" smtClean="0"/>
              <a:t>shall be in the same repository </a:t>
            </a:r>
            <a:r>
              <a:rPr lang="en-US" b="1" dirty="0" smtClean="0"/>
              <a:t>AS LONG AS </a:t>
            </a:r>
            <a:r>
              <a:rPr lang="en-US" dirty="0" smtClean="0"/>
              <a:t>cross-references exist between </a:t>
            </a:r>
            <a:r>
              <a:rPr lang="en-US" dirty="0"/>
              <a:t>SA5 and CT3/CT4 YAML </a:t>
            </a:r>
            <a:r>
              <a:rPr lang="en-US" dirty="0" smtClean="0"/>
              <a:t>files</a:t>
            </a:r>
          </a:p>
          <a:p>
            <a:r>
              <a:rPr lang="en-US" dirty="0"/>
              <a:t>SA5 </a:t>
            </a:r>
            <a:r>
              <a:rPr lang="en-US" dirty="0" smtClean="0"/>
              <a:t>must adhere </a:t>
            </a:r>
            <a:r>
              <a:rPr lang="en-US" dirty="0"/>
              <a:t>to the guidelines described in TS 29.501 to achieve an homogenous description of </a:t>
            </a:r>
            <a:r>
              <a:rPr lang="en-US" dirty="0" err="1"/>
              <a:t>OpenAPI</a:t>
            </a:r>
            <a:r>
              <a:rPr lang="en-US" dirty="0"/>
              <a:t> files across 3GPP as a whole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813233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Thanks to CT vice chairs, CT WG chairs and vice chairs and rapporteurs for excellent coordination of and work. Special thanks to MCC for excellent meeting support.</a:t>
            </a:r>
          </a:p>
          <a:p>
            <a:endParaRPr lang="en-GB" altLang="ja-JP" dirty="0" smtClean="0"/>
          </a:p>
          <a:p>
            <a:r>
              <a:rPr lang="en-GB" altLang="ja-JP" dirty="0" smtClean="0"/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1/2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727068"/>
              </p:ext>
            </p:extLst>
          </p:nvPr>
        </p:nvGraphicFramePr>
        <p:xfrm>
          <a:off x="224631" y="1920897"/>
          <a:ext cx="11742738" cy="397045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CP-203020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Restoration of PDN connections in PGW-C/SMF Set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CP-203021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of Inter-PLMN Roaming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CP-203234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Reliable Data Service Serialization Indication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CP-203271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9.821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CP-203272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enabling Edge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4.558 (CT1)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9.558 (CT3)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CP-203273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CT aspects of Support for Minimization of service Interruption (MINT-CT)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4.811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48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174355"/>
              </p:ext>
            </p:extLst>
          </p:nvPr>
        </p:nvGraphicFramePr>
        <p:xfrm>
          <a:off x="224631" y="1920897"/>
          <a:ext cx="11742738" cy="2114046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CP-203107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Authentication and key management for applications based on 3GPP credential in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CP-203233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Multi-device and multi-identity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CP-203235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5GC architecture for satellite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8207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:a16="http://schemas.microsoft.com/office/drawing/2014/main" xmlns="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xmlns="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336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TR 29.821 </a:t>
            </a:r>
            <a:r>
              <a:rPr lang="en-GB" sz="2800" dirty="0"/>
              <a:t>Study on restoration of profiles related to UDR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TS 24.558 </a:t>
            </a:r>
            <a:r>
              <a:rPr lang="en-GB" sz="2800" dirty="0"/>
              <a:t>Enabling Edge Applications; Protocol specification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TS 29.558 on </a:t>
            </a:r>
            <a:r>
              <a:rPr lang="en-GB" sz="2800" dirty="0"/>
              <a:t>Enabling Edge Applications; Application Programming Interface (API) specification; Stage 3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TR 24.811 on </a:t>
            </a:r>
            <a:r>
              <a:rPr lang="en-GB" sz="2800" dirty="0"/>
              <a:t>Study on the CT aspects of Support for Minimization of service Interruption</a:t>
            </a:r>
            <a:endParaRPr lang="en-GB" altLang="ja-JP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2C3436A8-3D5A-4E74-A86C-E5CFD9189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784783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C1-207174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parameter handling for the PDU session transfer between 3GPP and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2634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Core: TS 23.502 CR 2453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C1-207175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parameter handling for the PDU session transfer between 3GPP and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2635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23.502 CR 2453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C1-206461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RAT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selection</a:t>
                      </a:r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rule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TS/TR 24.588 CR 0021</a:t>
                      </a:r>
                    </a:p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C1-206486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RAT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selection</a:t>
                      </a:r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rule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Core: TS/TR 24.587 CR 0127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C1-207478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in 5GMM cause value #72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2465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C1-207479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in 5GMM cause value #72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2465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NW-TT port numbers to BMIC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2451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C1-207582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TSi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handling when the NW-TT generates the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gPTP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event messages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24.535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2466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definition of non-CAG cell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632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24.501 ... CR#2876...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C1-207642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handling of the UE configuration parameter "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Access_Point_Name_Parameter_Reading_Rule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" for the UE to read the APN name parameter from correct input source.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6476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24.623 CR 0079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xmlns="" id="{CCD14951-354B-480A-AE7E-B60148DEF2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651466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Notification to upper layer upper layer for MMTEL video call when T3346 or T3325 running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3463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24.173 CR 0145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Notification to upper layer upper layer for MMTEL video call when T3346 or T3525 running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24.173 CR 0145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C1-207724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handling of the UE configuration parameter "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Access_Point_Name_Parameter_Reading_Rule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" for the UE to read the XCAP APN name parameter from correct input source.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24.623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24.229 CR 6476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C1-207596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CAG support and CAG information are only applicable when MS is in 5GS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624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TS/TR 23.501 CR 2486 (SA2)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739875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xmlns="" id="{ECD944FF-4466-4CA0-8F52-DB9BEFF641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977610"/>
              </p:ext>
            </p:extLst>
          </p:nvPr>
        </p:nvGraphicFramePr>
        <p:xfrm>
          <a:off x="493813" y="1818398"/>
          <a:ext cx="10515601" cy="444701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C3-205383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CEF as NWDAF consumer of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#0239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#0188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C3-205385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CEF as NWDAF consumer of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#0240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#0188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Usage of PCF Group ID for PCF selection when delegated discovery is used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#0193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#2483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C3-205494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Usage of PCF Group ID for PCF selection when delegated discovery is used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#2483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C3-205230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 Support indication within UE Context policy control subscription information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C3-205231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 Support indication within UE Context policy control subscription information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C3-205607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#0619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29.518 CR#0425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9629481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C3-205608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#0620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29.518 CR#0425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42880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FDC60CD8-3F73-4353-A191-1BEF0BF7B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304139"/>
              </p:ext>
            </p:extLst>
          </p:nvPr>
        </p:nvGraphicFramePr>
        <p:xfrm>
          <a:off x="493813" y="2186172"/>
          <a:ext cx="10515601" cy="1575005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as binding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#0211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as binding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#0212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monitoring report at PDU session termination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#00271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TS/TR 29.512 CR #0625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582626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2379D31B-AA43-4034-ABBB-CABC6F2FA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174769"/>
              </p:ext>
            </p:extLst>
          </p:nvPr>
        </p:nvGraphicFramePr>
        <p:xfrm>
          <a:off x="838200" y="2357941"/>
          <a:ext cx="10134598" cy="29889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60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45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45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22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945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54945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442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0701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7182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4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CT TD#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TS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CR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Rev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>
                          <a:effectLst/>
                        </a:rPr>
                        <a:t>Rel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Title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TD#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Other </a:t>
                      </a:r>
                      <a:r>
                        <a:rPr lang="en-GB" sz="900" dirty="0" err="1">
                          <a:effectLst/>
                        </a:rPr>
                        <a:t>Aff</a:t>
                      </a:r>
                      <a:r>
                        <a:rPr lang="en-GB" sz="900" dirty="0">
                          <a:effectLst/>
                        </a:rPr>
                        <a:t> Specs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Affected WG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CP-203058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23.003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0597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Support of PGW-C/SMF change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C4-205555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23.007-0372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CT4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6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CP-203042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29.244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0491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Rel-16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Removing NW-TT Port Number from Created Bridge Info for TSC IE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C4-205164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23.501-2511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CP-203058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29.274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1996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Support of PGW-C/SMF change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C4-205691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23.007-0372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CT4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CP-203058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29.303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0129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Support of PGW-C/SMF change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C4-205556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23.007-0372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CT4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CP-203029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29.502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0398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VPLMN </a:t>
                      </a:r>
                      <a:r>
                        <a:rPr lang="en-GB" sz="900" dirty="0" err="1">
                          <a:effectLst/>
                        </a:rPr>
                        <a:t>QoS</a:t>
                      </a:r>
                      <a:r>
                        <a:rPr lang="en-GB" sz="900" dirty="0">
                          <a:effectLst/>
                        </a:rPr>
                        <a:t> Constraints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C4-205361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23.502-2414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6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CP-203041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29.503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0541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Event Configuration Synchronization between 4G&amp;5G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C4-205680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23.501-2482, 23.502-2421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6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CP-203041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29.503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0542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Event Configuration Synchronization between 4G&amp;5G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C4-205681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23.501-2482, 23.502-2421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CP-203034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29.510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0418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V-SMF Capability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C4-205725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23.501-2477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CP-203050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29.515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0022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CancelLocation for a group of UEs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C4-205612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29.515-0024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CT4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CP-203041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29.518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0411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Add ecRestrictionDataWb, ecRestrictionDataNb in UeContext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C4-205795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23.502-2419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6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CP-203041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29.518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0430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Event Subscription Synchronization between 4G&amp;5G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C4-205704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</a:rPr>
                        <a:t>23.501-2482, 23.502-2421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CP-203039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29.571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0245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Alignment with TR-456 / TR-470 (BBF technical specifications)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C4-205165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23.316-2050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4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CP-203031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29.571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0247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MDT Parameters for NR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C4-205670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</a:rPr>
                        <a:t>32.422-0349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SA5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0B8FD8EC-8199-497A-9865-A6F8228F9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3268"/>
            <a:ext cx="10515600" cy="391875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BC0D80D-5885-4799-8272-6FC5EFB56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3268"/>
            <a:ext cx="10515600" cy="391875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rgbClr val="FF0000"/>
                </a:solidFill>
              </a:rPr>
              <a:t>Retirement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453" y="4268259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275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1250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6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3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226 registered</a:t>
            </a:r>
          </a:p>
          <a:p>
            <a:pPr lvl="2"/>
            <a:r>
              <a:rPr lang="en-US" dirty="0"/>
              <a:t>79 during 1</a:t>
            </a:r>
            <a:r>
              <a:rPr lang="en-US" baseline="30000" dirty="0"/>
              <a:t>st</a:t>
            </a:r>
            <a:r>
              <a:rPr lang="en-US" dirty="0"/>
              <a:t> Conf. call</a:t>
            </a:r>
          </a:p>
          <a:p>
            <a:pPr lvl="2"/>
            <a:r>
              <a:rPr lang="en-US" dirty="0"/>
              <a:t>65 during 2</a:t>
            </a:r>
            <a:r>
              <a:rPr lang="en-US" baseline="30000" dirty="0"/>
              <a:t>nd</a:t>
            </a:r>
            <a:r>
              <a:rPr lang="en-US" dirty="0"/>
              <a:t> Conf. call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40426" y="2141537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568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300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338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44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xmlns="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5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4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6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5399ac36-8d91-4486-a02c-e0c1bb8d184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e442c71-47c7-4d6b-9a66-8473dbdf20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14587</TotalTime>
  <Words>2219</Words>
  <Application>Microsoft Office PowerPoint</Application>
  <PresentationFormat>Grand écran</PresentationFormat>
  <Paragraphs>558</Paragraphs>
  <Slides>40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8" baseType="lpstr">
      <vt:lpstr>MS PGothic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SA#90e</vt:lpstr>
      <vt:lpstr>TSG CT Officials</vt:lpstr>
      <vt:lpstr>TSG CT WG1 Officials</vt:lpstr>
      <vt:lpstr>TSG CT WG3 Officials</vt:lpstr>
      <vt:lpstr>TSG CT WG4 Officials</vt:lpstr>
      <vt:lpstr>TSG CT WG6 Officials</vt:lpstr>
      <vt:lpstr>TSG WG CT Meeting Statistics</vt:lpstr>
      <vt:lpstr>CT WG Statistics: Approved CRs by WG</vt:lpstr>
      <vt:lpstr>Rel-8 – Rel-14 Status (Cat F CRc)</vt:lpstr>
      <vt:lpstr>Release 15 Status</vt:lpstr>
      <vt:lpstr>Release 16 Status</vt:lpstr>
      <vt:lpstr>Release 17 Status</vt:lpstr>
      <vt:lpstr>For Information to SA</vt:lpstr>
      <vt:lpstr>Release 17 Timeline</vt:lpstr>
      <vt:lpstr>ITU-R M.2012 Submission</vt:lpstr>
      <vt:lpstr>3GPP TSGs calendar 2022 and 2023</vt:lpstr>
      <vt:lpstr>Handling of TEI&lt;x&gt; Cat B CR  1/2</vt:lpstr>
      <vt:lpstr>Handling of TEI&lt;x&gt; Cat B CR  2/2</vt:lpstr>
      <vt:lpstr>Discussion on the WID EDGEAPP</vt:lpstr>
      <vt:lpstr>Successful Election Test Run in CT</vt:lpstr>
      <vt:lpstr>For Action to SA</vt:lpstr>
      <vt:lpstr>New WI Q.Sig_Req_ETS_IMS_roaming</vt:lpstr>
      <vt:lpstr>Handling of OpenAPI specifications</vt:lpstr>
      <vt:lpstr>Acknowledgement</vt:lpstr>
      <vt:lpstr>Thank You!</vt:lpstr>
      <vt:lpstr>Annex</vt:lpstr>
      <vt:lpstr>New approved  Study/Work Items</vt:lpstr>
      <vt:lpstr>New approved  Study/Work Items 1/2</vt:lpstr>
      <vt:lpstr>Revised approved  Study/Work Items</vt:lpstr>
      <vt:lpstr>New Specification numbers</vt:lpstr>
      <vt:lpstr>New allocated Specification numbers</vt:lpstr>
      <vt:lpstr>CRs for conditional approval </vt:lpstr>
      <vt:lpstr>CT1: CRs for conditional approval (I)</vt:lpstr>
      <vt:lpstr>CT1: CRs for conditional approval (II)</vt:lpstr>
      <vt:lpstr>CT3: CRs for conditional approval(I) </vt:lpstr>
      <vt:lpstr>CT3: CRs for conditional approval(II) </vt:lpstr>
      <vt:lpstr>CT4: CRs for conditional approval (I) </vt:lpstr>
      <vt:lpstr>TR/TS sent to plenary</vt:lpstr>
      <vt:lpstr>New Rel-17 TR/TS for information</vt:lpstr>
      <vt:lpstr>New Rel-17 TR/TS for Approval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785</cp:revision>
  <dcterms:created xsi:type="dcterms:W3CDTF">2010-02-05T13:52:04Z</dcterms:created>
  <dcterms:modified xsi:type="dcterms:W3CDTF">2020-12-14T12:08:38Z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