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4" r:id="rId5"/>
    <p:sldId id="265" r:id="rId6"/>
    <p:sldId id="260" r:id="rId7"/>
    <p:sldId id="262" r:id="rId8"/>
    <p:sldId id="261" r:id="rId9"/>
    <p:sldId id="263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5B3A7"/>
    <a:srgbClr val="E76A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615" autoAdjust="0"/>
    <p:restoredTop sz="94660"/>
  </p:normalViewPr>
  <p:slideViewPr>
    <p:cSldViewPr snapToGrid="0">
      <p:cViewPr varScale="1">
        <p:scale>
          <a:sx n="99" d="100"/>
          <a:sy n="99" d="100"/>
        </p:scale>
        <p:origin x="36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12/14/2020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40054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12/14/2020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43723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12/14/2020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44349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12/14/2020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16798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12/14/2020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50646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12/14/2020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61987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12/14/2020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7627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12/14/2020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18354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12/14/2020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0245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12/14/2020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79958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12/14/2020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5567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8D8DCD-2C51-4443-8E47-04EFEF13733C}" type="datetimeFigureOut">
              <a:rPr lang="en-US" smtClean="0"/>
              <a:t>12/14/2020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0834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sa/TSG_SA/TSGs_90E_Electronic/TdocsByAgenda.htm" TargetMode="External"/><Relationship Id="rId13" Type="http://schemas.openxmlformats.org/officeDocument/2006/relationships/hyperlink" Target="https://www.3gpp.org/ftp/tsg_sa/TSG_SA/TSGs_90E_Electronic/INBOX/Chairs_Notes" TargetMode="External"/><Relationship Id="rId3" Type="http://schemas.openxmlformats.org/officeDocument/2006/relationships/hyperlink" Target="https://global.gotomeeting.com/join/799354085" TargetMode="External"/><Relationship Id="rId7" Type="http://schemas.openxmlformats.org/officeDocument/2006/relationships/hyperlink" Target="https://www.3gpp.org/tohru/" TargetMode="External"/><Relationship Id="rId12" Type="http://schemas.openxmlformats.org/officeDocument/2006/relationships/hyperlink" Target="https://www.3gpp.org/ftp/tsg_sa/TSG_SA/TSGs_90E_Electronic/INBOX/Revisions" TargetMode="External"/><Relationship Id="rId2" Type="http://schemas.openxmlformats.org/officeDocument/2006/relationships/hyperlink" Target="https://global.gotomeeting.com/join/300251493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global.gotomeeting.com/join/280443069" TargetMode="External"/><Relationship Id="rId11" Type="http://schemas.openxmlformats.org/officeDocument/2006/relationships/hyperlink" Target="https://www.3gpp.org/ftp/tsg_sa/TSG_SA/TSGs_90E_Electronic/INBOX" TargetMode="External"/><Relationship Id="rId5" Type="http://schemas.openxmlformats.org/officeDocument/2006/relationships/hyperlink" Target="https://global.gotomeeting.com/join/350942005" TargetMode="External"/><Relationship Id="rId10" Type="http://schemas.openxmlformats.org/officeDocument/2006/relationships/hyperlink" Target="https://www.3gpp.org/ftp/tsg_sa/TSG_SA/TSGs_90E_Electronic/Docs" TargetMode="External"/><Relationship Id="rId4" Type="http://schemas.openxmlformats.org/officeDocument/2006/relationships/hyperlink" Target="https://global.gotomeeting.com/join/630014981" TargetMode="External"/><Relationship Id="rId9" Type="http://schemas.openxmlformats.org/officeDocument/2006/relationships/hyperlink" Target="https://www.3gpp.org/ftp/tsg_sa/TSG_SA/TSGs_90E_Electronic/Agenda/" TargetMode="External"/><Relationship Id="rId14" Type="http://schemas.openxmlformats.org/officeDocument/2006/relationships/hyperlink" Target="https://portal.3gpp.org/Home.aspx#/meeting?MtgId=38731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tohru/" TargetMode="Externa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tohru/" TargetMode="External"/><Relationship Id="rId2" Type="http://schemas.openxmlformats.org/officeDocument/2006/relationships/hyperlink" Target="https://global.gotomeeting.com/join/280443069" TargetMode="Externa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tohru/" TargetMode="External"/><Relationship Id="rId2" Type="http://schemas.openxmlformats.org/officeDocument/2006/relationships/hyperlink" Target="https://global.gotomeeting.com/join/300251493" TargetMode="Externa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tohru/" TargetMode="External"/><Relationship Id="rId2" Type="http://schemas.openxmlformats.org/officeDocument/2006/relationships/hyperlink" Target="https://global.gotomeeting.com/join/630014981" TargetMode="Externa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tohru/" TargetMode="External"/><Relationship Id="rId2" Type="http://schemas.openxmlformats.org/officeDocument/2006/relationships/hyperlink" Target="https://global.gotomeeting.com/join/799354085" TargetMode="Externa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tohru/" TargetMode="External"/><Relationship Id="rId2" Type="http://schemas.openxmlformats.org/officeDocument/2006/relationships/hyperlink" Target="https://global.gotomeeting.com/join/350942005" TargetMode="Externa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863510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TSG </a:t>
            </a:r>
            <a:r>
              <a:rPr lang="en-US" smtClean="0"/>
              <a:t>SA#90-e </a:t>
            </a:r>
            <a:br>
              <a:rPr lang="en-US" smtClean="0"/>
            </a:br>
            <a:r>
              <a:rPr lang="en-US" smtClean="0"/>
              <a:t>GoToMeeting Sessions </a:t>
            </a:r>
            <a:br>
              <a:rPr lang="en-US" smtClean="0"/>
            </a:br>
            <a:r>
              <a:rPr lang="en-US" smtClean="0"/>
              <a:t>Agenda </a:t>
            </a:r>
            <a:r>
              <a:rPr lang="en-US" dirty="0" smtClean="0"/>
              <a:t>&amp; Details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66997"/>
            <a:ext cx="9144000" cy="1655762"/>
          </a:xfrm>
        </p:spPr>
        <p:txBody>
          <a:bodyPr/>
          <a:lstStyle/>
          <a:p>
            <a:r>
              <a:rPr lang="en-US" dirty="0" smtClean="0"/>
              <a:t>Georg Mayer, 3GPP SA Chair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95287" y="315010"/>
            <a:ext cx="113823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/>
              <a:t>TSG SA Meeting #90 (e-meeting)	</a:t>
            </a:r>
            <a:r>
              <a:rPr lang="en-GB" b="1" dirty="0" smtClean="0"/>
              <a:t>							SP-201118</a:t>
            </a:r>
            <a:endParaRPr lang="en-US" b="1" dirty="0"/>
          </a:p>
          <a:p>
            <a:r>
              <a:rPr lang="en-GB" b="1" dirty="0"/>
              <a:t>8-14 December 2020, Electronic meeting</a:t>
            </a:r>
            <a:endParaRPr lang="en-US" sz="12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0854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567" y="0"/>
            <a:ext cx="10515600" cy="1325563"/>
          </a:xfrm>
        </p:spPr>
        <p:txBody>
          <a:bodyPr/>
          <a:lstStyle/>
          <a:p>
            <a:r>
              <a:rPr lang="en-US" dirty="0" smtClean="0"/>
              <a:t>SA#90-e GTM Cheat Sheet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6567" y="1309036"/>
            <a:ext cx="11863137" cy="5500837"/>
          </a:xfrm>
        </p:spPr>
        <p:txBody>
          <a:bodyPr>
            <a:normAutofit lnSpcReduction="10000"/>
          </a:bodyPr>
          <a:lstStyle/>
          <a:p>
            <a:pPr>
              <a:tabLst>
                <a:tab pos="1433513" algn="l"/>
                <a:tab pos="2868613" algn="l"/>
                <a:tab pos="4664075" algn="l"/>
              </a:tabLst>
            </a:pPr>
            <a:r>
              <a:rPr lang="en-US" sz="1800" dirty="0" smtClean="0"/>
              <a:t>Tuesday	December 8	13:00-15:00 UTC 	</a:t>
            </a:r>
            <a:r>
              <a:rPr lang="en-GB" sz="1800" u="sng" dirty="0" smtClean="0">
                <a:hlinkClick r:id="rId2"/>
              </a:rPr>
              <a:t>https</a:t>
            </a:r>
            <a:r>
              <a:rPr lang="en-GB" sz="1800" u="sng" dirty="0">
                <a:hlinkClick r:id="rId2"/>
              </a:rPr>
              <a:t>://</a:t>
            </a:r>
            <a:r>
              <a:rPr lang="en-GB" sz="1800" u="sng" dirty="0" smtClean="0">
                <a:hlinkClick r:id="rId2"/>
              </a:rPr>
              <a:t>global.gotomeeting.com/join/300251493</a:t>
            </a:r>
            <a:endParaRPr lang="en-GB" sz="1800" u="sng" dirty="0" smtClean="0"/>
          </a:p>
          <a:p>
            <a:pPr>
              <a:tabLst>
                <a:tab pos="1433513" algn="l"/>
                <a:tab pos="2868613" algn="l"/>
                <a:tab pos="4664075" algn="l"/>
              </a:tabLst>
            </a:pPr>
            <a:r>
              <a:rPr lang="en-US" sz="1800" dirty="0" smtClean="0"/>
              <a:t>Wednesday	December 9	14:00-16:00 UTC	</a:t>
            </a:r>
            <a:r>
              <a:rPr lang="en-GB" sz="1800" u="sng" dirty="0">
                <a:hlinkClick r:id="rId3"/>
              </a:rPr>
              <a:t>https://</a:t>
            </a:r>
            <a:r>
              <a:rPr lang="en-GB" sz="1800" u="sng" dirty="0" smtClean="0">
                <a:hlinkClick r:id="rId3"/>
              </a:rPr>
              <a:t>global.gotomeeting.com/join/799354085</a:t>
            </a:r>
            <a:endParaRPr lang="en-US" sz="1800" dirty="0" smtClean="0"/>
          </a:p>
          <a:p>
            <a:pPr>
              <a:tabLst>
                <a:tab pos="1433513" algn="l"/>
                <a:tab pos="2868613" algn="l"/>
                <a:tab pos="4664075" algn="l"/>
              </a:tabLst>
            </a:pPr>
            <a:r>
              <a:rPr lang="en-US" sz="1800" dirty="0" smtClean="0"/>
              <a:t>Thursday	December 10	13:00-15:00 UTC	</a:t>
            </a:r>
            <a:r>
              <a:rPr lang="en-GB" sz="1800" u="sng" dirty="0">
                <a:hlinkClick r:id="rId4"/>
              </a:rPr>
              <a:t>https://global.gotomeeting.com/join/630014981</a:t>
            </a:r>
            <a:endParaRPr lang="en-US" sz="1800" dirty="0" smtClean="0"/>
          </a:p>
          <a:p>
            <a:pPr>
              <a:tabLst>
                <a:tab pos="1433513" algn="l"/>
                <a:tab pos="2868613" algn="l"/>
                <a:tab pos="4664075" algn="l"/>
              </a:tabLst>
            </a:pPr>
            <a:r>
              <a:rPr lang="en-US" sz="1800" dirty="0" smtClean="0"/>
              <a:t>Friday	December 11 	14:00-16:00 UTC	</a:t>
            </a:r>
            <a:r>
              <a:rPr lang="en-GB" sz="1800" u="sng" dirty="0">
                <a:hlinkClick r:id="rId5"/>
              </a:rPr>
              <a:t>https://global.gotomeeting.com/join/350942005</a:t>
            </a:r>
            <a:endParaRPr lang="en-US" sz="1800" dirty="0" smtClean="0"/>
          </a:p>
          <a:p>
            <a:pPr>
              <a:tabLst>
                <a:tab pos="1433513" algn="l"/>
                <a:tab pos="2868613" algn="l"/>
                <a:tab pos="4664075" algn="l"/>
              </a:tabLst>
            </a:pPr>
            <a:r>
              <a:rPr lang="en-US" sz="1800" dirty="0" smtClean="0"/>
              <a:t>Monday	December 14	13:00-15:00 UTC	</a:t>
            </a:r>
            <a:r>
              <a:rPr lang="en-GB" sz="1800" u="sng" dirty="0">
                <a:hlinkClick r:id="rId6"/>
              </a:rPr>
              <a:t>https://global.gotomeeting.com/join/280443069</a:t>
            </a:r>
            <a:r>
              <a:rPr lang="en-GB" sz="1800" dirty="0"/>
              <a:t> </a:t>
            </a:r>
            <a:endParaRPr lang="en-US" sz="1800" dirty="0"/>
          </a:p>
          <a:p>
            <a:pPr marL="0" indent="0">
              <a:buNone/>
              <a:tabLst>
                <a:tab pos="1433513" algn="l"/>
              </a:tabLst>
            </a:pPr>
            <a:endParaRPr lang="en-US" sz="1800" dirty="0" smtClean="0"/>
          </a:p>
          <a:p>
            <a:r>
              <a:rPr lang="en-US" sz="1800" dirty="0" err="1" smtClean="0"/>
              <a:t>Tohru</a:t>
            </a:r>
            <a:r>
              <a:rPr lang="en-US" sz="1800" dirty="0" smtClean="0"/>
              <a:t>: 		</a:t>
            </a:r>
            <a:r>
              <a:rPr lang="en-US" sz="1800" u="sng" dirty="0" smtClean="0">
                <a:hlinkClick r:id="rId7"/>
              </a:rPr>
              <a:t>https</a:t>
            </a:r>
            <a:r>
              <a:rPr lang="en-US" sz="1800" u="sng" dirty="0">
                <a:hlinkClick r:id="rId7"/>
              </a:rPr>
              <a:t>://www.3gpp.org/tohru</a:t>
            </a:r>
            <a:r>
              <a:rPr lang="en-US" sz="1800" u="sng" dirty="0" smtClean="0">
                <a:hlinkClick r:id="rId7"/>
              </a:rPr>
              <a:t>/</a:t>
            </a:r>
            <a:r>
              <a:rPr lang="en-US" sz="1800" dirty="0" smtClean="0"/>
              <a:t> 	Meeting </a:t>
            </a:r>
            <a:r>
              <a:rPr lang="en-US" sz="1800" dirty="0"/>
              <a:t>ID: </a:t>
            </a:r>
            <a:r>
              <a:rPr lang="en-US" sz="1800" b="1" dirty="0" smtClean="0"/>
              <a:t>SA_90e</a:t>
            </a:r>
            <a:r>
              <a:rPr lang="en-US" sz="1800" dirty="0" smtClean="0"/>
              <a:t> (all week)</a:t>
            </a:r>
          </a:p>
          <a:p>
            <a:pPr marL="0" indent="0">
              <a:buNone/>
            </a:pPr>
            <a:endParaRPr lang="en-US" sz="1800" dirty="0" smtClean="0"/>
          </a:p>
          <a:p>
            <a:r>
              <a:rPr lang="en-US" sz="1800" dirty="0" smtClean="0"/>
              <a:t>Latest </a:t>
            </a:r>
            <a:r>
              <a:rPr lang="en-US" sz="1800" dirty="0"/>
              <a:t>Agenda: 	</a:t>
            </a:r>
            <a:r>
              <a:rPr lang="en-US" sz="1800" dirty="0">
                <a:hlinkClick r:id="rId8"/>
              </a:rPr>
              <a:t>https://www.3gpp.org/ftp/tsg_sa/TSG_SA/TSGs_90E_Electronic/TdocsByAgenda.htm</a:t>
            </a:r>
            <a:r>
              <a:rPr lang="en-US" sz="1800" dirty="0"/>
              <a:t> </a:t>
            </a:r>
            <a:endParaRPr lang="en-US" sz="1800" dirty="0" smtClean="0"/>
          </a:p>
          <a:p>
            <a:pPr marL="0" indent="0">
              <a:buNone/>
            </a:pPr>
            <a:endParaRPr lang="en-US" sz="1800" dirty="0" smtClean="0"/>
          </a:p>
          <a:p>
            <a:r>
              <a:rPr lang="en-US" sz="1800" dirty="0" smtClean="0"/>
              <a:t>Other useful links</a:t>
            </a:r>
            <a:endParaRPr lang="en-US" sz="1800" dirty="0"/>
          </a:p>
          <a:p>
            <a:pPr lvl="1">
              <a:tabLst>
                <a:tab pos="2060575" algn="l"/>
              </a:tabLst>
            </a:pPr>
            <a:r>
              <a:rPr lang="de-DE" sz="1400" dirty="0"/>
              <a:t>initial agenda:  	</a:t>
            </a:r>
            <a:r>
              <a:rPr lang="de-DE" sz="1400" dirty="0">
                <a:hlinkClick r:id="rId9"/>
              </a:rPr>
              <a:t>https://www.3gpp.org/ftp/tsg_sa/TSG_SA/TSGs_90E_Electronic/Agenda/</a:t>
            </a:r>
            <a:r>
              <a:rPr lang="de-DE" sz="1400" dirty="0"/>
              <a:t> -- rules for SA </a:t>
            </a:r>
            <a:r>
              <a:rPr lang="de-DE" sz="1400" dirty="0" smtClean="0"/>
              <a:t>e-meetings</a:t>
            </a:r>
            <a:endParaRPr lang="en-US" sz="1400" dirty="0"/>
          </a:p>
          <a:p>
            <a:pPr lvl="1">
              <a:tabLst>
                <a:tab pos="2060575" algn="l"/>
              </a:tabLst>
            </a:pPr>
            <a:r>
              <a:rPr lang="en-US" sz="1400" dirty="0" err="1" smtClean="0"/>
              <a:t>tdocs</a:t>
            </a:r>
            <a:r>
              <a:rPr lang="en-US" sz="1400" dirty="0"/>
              <a:t>: 	</a:t>
            </a:r>
            <a:r>
              <a:rPr lang="en-US" sz="1400" dirty="0">
                <a:hlinkClick r:id="rId10"/>
              </a:rPr>
              <a:t>https://www.3gpp.org/ftp/tsg_sa/TSG_SA/TSGs_90E_Electronic/Docs</a:t>
            </a:r>
            <a:r>
              <a:rPr lang="en-US" sz="1400" dirty="0"/>
              <a:t> </a:t>
            </a:r>
            <a:r>
              <a:rPr lang="en-US" sz="1400" dirty="0" smtClean="0"/>
              <a:t>-- meeting documents</a:t>
            </a:r>
            <a:endParaRPr lang="en-US" sz="1400" dirty="0"/>
          </a:p>
          <a:p>
            <a:pPr lvl="1">
              <a:tabLst>
                <a:tab pos="2060575" algn="l"/>
              </a:tabLst>
            </a:pPr>
            <a:r>
              <a:rPr lang="en-US" sz="1400" dirty="0" smtClean="0"/>
              <a:t>inbox: </a:t>
            </a:r>
            <a:r>
              <a:rPr lang="en-US" sz="1400" dirty="0"/>
              <a:t>	</a:t>
            </a:r>
            <a:r>
              <a:rPr lang="en-US" sz="1400" dirty="0" smtClean="0">
                <a:hlinkClick r:id="rId11"/>
              </a:rPr>
              <a:t>https</a:t>
            </a:r>
            <a:r>
              <a:rPr lang="en-US" sz="1400" dirty="0">
                <a:hlinkClick r:id="rId11"/>
              </a:rPr>
              <a:t>://</a:t>
            </a:r>
            <a:r>
              <a:rPr lang="en-US" sz="1400" dirty="0" smtClean="0">
                <a:hlinkClick r:id="rId11"/>
              </a:rPr>
              <a:t>www.3gpp.org/ftp/tsg_sa/TSG_SA/TSGs_90E_Electronic/INBOX</a:t>
            </a:r>
            <a:r>
              <a:rPr lang="en-US" sz="1400" dirty="0" smtClean="0"/>
              <a:t> -- new documents provided during the meeting</a:t>
            </a:r>
            <a:endParaRPr lang="en-US" sz="1400" dirty="0"/>
          </a:p>
          <a:p>
            <a:pPr lvl="1">
              <a:tabLst>
                <a:tab pos="2060575" algn="l"/>
              </a:tabLst>
            </a:pPr>
            <a:r>
              <a:rPr lang="en-US" sz="1400" dirty="0" smtClean="0"/>
              <a:t>revisions:</a:t>
            </a:r>
            <a:r>
              <a:rPr lang="en-US" sz="1400" dirty="0"/>
              <a:t>	</a:t>
            </a:r>
            <a:r>
              <a:rPr lang="en-US" sz="1400" dirty="0">
                <a:hlinkClick r:id="rId12"/>
              </a:rPr>
              <a:t>https://</a:t>
            </a:r>
            <a:r>
              <a:rPr lang="en-US" sz="1400" dirty="0" smtClean="0">
                <a:hlinkClick r:id="rId12"/>
              </a:rPr>
              <a:t>www.3gpp.org/ftp/tsg_sa/TSG_SA/TSGs_90E_Electronic/INBOX/Revisions</a:t>
            </a:r>
            <a:r>
              <a:rPr lang="en-US" sz="1400" dirty="0" smtClean="0"/>
              <a:t> -- upload your SP-20xxxx_revX files here</a:t>
            </a:r>
          </a:p>
          <a:p>
            <a:pPr lvl="1">
              <a:tabLst>
                <a:tab pos="2060575" algn="l"/>
              </a:tabLst>
            </a:pPr>
            <a:r>
              <a:rPr lang="en-US" sz="1400" dirty="0"/>
              <a:t>c</a:t>
            </a:r>
            <a:r>
              <a:rPr lang="en-US" sz="1400" dirty="0" smtClean="0"/>
              <a:t>hairs notes:</a:t>
            </a:r>
            <a:r>
              <a:rPr lang="en-US" sz="1400" dirty="0"/>
              <a:t>	</a:t>
            </a:r>
            <a:r>
              <a:rPr lang="en-US" sz="1400" dirty="0">
                <a:hlinkClick r:id="rId13"/>
              </a:rPr>
              <a:t>https://</a:t>
            </a:r>
            <a:r>
              <a:rPr lang="en-US" sz="1400" dirty="0" smtClean="0">
                <a:hlinkClick r:id="rId13"/>
              </a:rPr>
              <a:t>www.3gpp.org/ftp/tsg_sa/TSG_SA/TSGs_90E_Electronic/INBOX/Chairs_Notes</a:t>
            </a:r>
            <a:r>
              <a:rPr lang="en-US" sz="1400" dirty="0" smtClean="0"/>
              <a:t> -- updated at least once per day</a:t>
            </a:r>
          </a:p>
          <a:p>
            <a:pPr lvl="1">
              <a:tabLst>
                <a:tab pos="2060575" algn="l"/>
              </a:tabLst>
            </a:pPr>
            <a:r>
              <a:rPr lang="en-US" sz="1400" dirty="0"/>
              <a:t>Meeting in 3GU:	</a:t>
            </a:r>
            <a:r>
              <a:rPr lang="en-US" sz="1400" dirty="0">
                <a:hlinkClick r:id="rId14"/>
              </a:rPr>
              <a:t>https://portal.3gpp.org/Home.aspx#/meeting?MtgId=38731</a:t>
            </a:r>
            <a:r>
              <a:rPr lang="en-US" sz="1400" dirty="0"/>
              <a:t> </a:t>
            </a:r>
            <a:r>
              <a:rPr lang="en-US" sz="1400" dirty="0" smtClean="0"/>
              <a:t>-- register</a:t>
            </a:r>
            <a:r>
              <a:rPr lang="en-US" sz="1400" dirty="0"/>
              <a:t>, </a:t>
            </a:r>
            <a:r>
              <a:rPr lang="en-US" sz="1400" dirty="0" smtClean="0"/>
              <a:t>list of participants, general meeting info</a:t>
            </a:r>
            <a:endParaRPr lang="en-US" sz="1400" dirty="0"/>
          </a:p>
          <a:p>
            <a:endParaRPr lang="en-US" sz="1800" dirty="0"/>
          </a:p>
          <a:p>
            <a:endParaRPr lang="en-US" sz="1800" dirty="0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5216078"/>
              </p:ext>
            </p:extLst>
          </p:nvPr>
        </p:nvGraphicFramePr>
        <p:xfrm>
          <a:off x="10000652" y="133994"/>
          <a:ext cx="2031732" cy="1906314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677244"/>
                <a:gridCol w="677244"/>
                <a:gridCol w="677244"/>
              </a:tblGrid>
              <a:tr h="189376">
                <a:tc gridSpan="3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2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Tue / Thu / Mon</a:t>
                      </a:r>
                      <a:endParaRPr lang="en-US" sz="12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</a:tr>
              <a:tr h="1893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05:00       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PDT      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Vancouver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</a:tr>
              <a:tr h="1893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08:00       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EDT      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New York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</a:tr>
              <a:tr h="1893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</a:rPr>
                        <a:t>13:00       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</a:rPr>
                        <a:t>UTC       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</a:rPr>
                        <a:t>UTC 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</a:tr>
              <a:tr h="1893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14:00       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CET       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Vienna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</a:tr>
              <a:tr h="1893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18:30      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IST       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Calcutta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</a:tr>
              <a:tr h="1893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21:00      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CST       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Shanghai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</a:tr>
              <a:tr h="1893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22:00      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JST       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Tokyo 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</a:tr>
              <a:tr h="1893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22:00      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KST       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Seoul 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</a:tr>
              <a:tr h="1893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00:00       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AEDT      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Sydney 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235291"/>
              </p:ext>
            </p:extLst>
          </p:nvPr>
        </p:nvGraphicFramePr>
        <p:xfrm>
          <a:off x="10000652" y="2175245"/>
          <a:ext cx="2031732" cy="188214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677244"/>
                <a:gridCol w="677244"/>
                <a:gridCol w="677244"/>
              </a:tblGrid>
              <a:tr h="182424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Wed / Fri</a:t>
                      </a:r>
                    </a:p>
                  </a:txBody>
                  <a:tcPr marL="9525" marR="9525" marT="9525" marB="9525" anchor="ctr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 hMerge="1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</a:tr>
              <a:tr h="1824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06:00       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PDT      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Vancouver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</a:tr>
              <a:tr h="1824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09:00      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EDT      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New York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</a:tr>
              <a:tr h="1824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>
                          <a:effectLst/>
                        </a:rPr>
                        <a:t>14:00       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>
                          <a:effectLst/>
                        </a:rPr>
                        <a:t>UTC       </a:t>
                      </a:r>
                      <a:endParaRPr lang="en-US" sz="12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</a:rPr>
                        <a:t>UTC 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</a:tr>
              <a:tr h="1824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</a:rPr>
                        <a:t>15:00       </a:t>
                      </a:r>
                      <a:endParaRPr lang="en-US" sz="12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</a:rPr>
                        <a:t>CET       </a:t>
                      </a:r>
                      <a:endParaRPr lang="en-US" sz="12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b="0" dirty="0">
                          <a:effectLst/>
                        </a:rPr>
                        <a:t>Vienna </a:t>
                      </a:r>
                      <a:endParaRPr lang="en-US" sz="12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</a:tr>
              <a:tr h="1824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19:30      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IST      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Calcutta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</a:tr>
              <a:tr h="1824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22:00      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CST      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Shanghai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</a:tr>
              <a:tr h="1824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23:00      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JST      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Tokyo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</a:tr>
              <a:tr h="1824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23:00      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KST      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Seoul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</a:tr>
              <a:tr h="18242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01:00       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AEDT      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Sydney 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0179521" y="4121831"/>
            <a:ext cx="1867302" cy="138499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i="1" u="sng" dirty="0" smtClean="0">
                <a:solidFill>
                  <a:srgbClr val="FF0000"/>
                </a:solidFill>
              </a:rPr>
              <a:t>Time restrictions</a:t>
            </a:r>
          </a:p>
          <a:p>
            <a:r>
              <a:rPr lang="de-DE" sz="1200" i="1" dirty="0" smtClean="0">
                <a:solidFill>
                  <a:schemeClr val="tx2"/>
                </a:solidFill>
              </a:rPr>
              <a:t>&gt; Presentation of tdoc: </a:t>
            </a:r>
            <a:br>
              <a:rPr lang="de-DE" sz="1200" i="1" dirty="0" smtClean="0">
                <a:solidFill>
                  <a:schemeClr val="tx2"/>
                </a:solidFill>
              </a:rPr>
            </a:br>
            <a:r>
              <a:rPr lang="de-DE" sz="1200" i="1" dirty="0" smtClean="0">
                <a:solidFill>
                  <a:schemeClr val="tx2"/>
                </a:solidFill>
              </a:rPr>
              <a:t>max 3 minutes</a:t>
            </a:r>
          </a:p>
          <a:p>
            <a:endParaRPr lang="de-DE" sz="1200" i="1" dirty="0">
              <a:solidFill>
                <a:schemeClr val="tx2"/>
              </a:solidFill>
            </a:endParaRPr>
          </a:p>
          <a:p>
            <a:r>
              <a:rPr lang="de-DE" sz="1200" i="1" dirty="0" smtClean="0">
                <a:solidFill>
                  <a:schemeClr val="tx2"/>
                </a:solidFill>
              </a:rPr>
              <a:t>&gt; Discussion of tdoc: </a:t>
            </a:r>
            <a:br>
              <a:rPr lang="de-DE" sz="1200" i="1" dirty="0" smtClean="0">
                <a:solidFill>
                  <a:schemeClr val="tx2"/>
                </a:solidFill>
              </a:rPr>
            </a:br>
            <a:r>
              <a:rPr lang="de-DE" sz="1200" i="1" dirty="0" smtClean="0">
                <a:solidFill>
                  <a:schemeClr val="tx2"/>
                </a:solidFill>
              </a:rPr>
              <a:t>1 comment per delegate /  max 2 minutes</a:t>
            </a:r>
          </a:p>
        </p:txBody>
      </p:sp>
    </p:spTree>
    <p:extLst>
      <p:ext uri="{BB962C8B-B14F-4D97-AF65-F5344CB8AC3E}">
        <p14:creationId xmlns:p14="http://schemas.microsoft.com/office/powerpoint/2010/main" val="2645714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363" y="20327"/>
            <a:ext cx="10515600" cy="1325563"/>
          </a:xfrm>
        </p:spPr>
        <p:txBody>
          <a:bodyPr/>
          <a:lstStyle/>
          <a:p>
            <a:r>
              <a:rPr lang="en-US" dirty="0" smtClean="0"/>
              <a:t>GTM Sessions Agenda 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6563" y="1434164"/>
            <a:ext cx="5181600" cy="5293895"/>
          </a:xfrm>
        </p:spPr>
        <p:txBody>
          <a:bodyPr>
            <a:normAutofit fontScale="92500" lnSpcReduction="10000"/>
          </a:bodyPr>
          <a:lstStyle/>
          <a:p>
            <a:r>
              <a:rPr lang="en-US" sz="1800" dirty="0"/>
              <a:t>Day 1 – Tuesday 8 December 2020</a:t>
            </a:r>
          </a:p>
          <a:p>
            <a:pPr lvl="1"/>
            <a:r>
              <a:rPr lang="en-US" sz="1400" dirty="0"/>
              <a:t>Opening of meeting.</a:t>
            </a:r>
          </a:p>
          <a:p>
            <a:pPr lvl="1"/>
            <a:r>
              <a:rPr lang="en-US" sz="1400" dirty="0"/>
              <a:t>Incoming </a:t>
            </a:r>
            <a:r>
              <a:rPr lang="en-US" sz="1400" b="1" dirty="0"/>
              <a:t>Liaisons</a:t>
            </a:r>
            <a:r>
              <a:rPr lang="en-US" sz="1400" dirty="0"/>
              <a:t> which need online discussion.</a:t>
            </a:r>
          </a:p>
          <a:p>
            <a:pPr lvl="1"/>
            <a:r>
              <a:rPr lang="en-US" sz="1400" b="1" dirty="0">
                <a:solidFill>
                  <a:srgbClr val="FF0000"/>
                </a:solidFill>
              </a:rPr>
              <a:t>Release 17 Timeline</a:t>
            </a:r>
          </a:p>
          <a:p>
            <a:pPr lvl="1"/>
            <a:r>
              <a:rPr lang="en-US" sz="1400" b="1" dirty="0"/>
              <a:t>Issues raised for early treatment </a:t>
            </a:r>
            <a:r>
              <a:rPr lang="en-US" sz="1400" dirty="0"/>
              <a:t>which need online discussion.</a:t>
            </a:r>
          </a:p>
          <a:p>
            <a:pPr lvl="1"/>
            <a:r>
              <a:rPr lang="en-US" sz="1400" dirty="0"/>
              <a:t>Block Approval of BA-Group 1</a:t>
            </a:r>
          </a:p>
          <a:p>
            <a:pPr marL="0" indent="0">
              <a:buNone/>
            </a:pPr>
            <a:r>
              <a:rPr lang="en-US" sz="1800" dirty="0"/>
              <a:t> </a:t>
            </a:r>
          </a:p>
          <a:p>
            <a:r>
              <a:rPr lang="en-US" sz="1800" dirty="0"/>
              <a:t>Day 2 – Wednesday 9 December 2020</a:t>
            </a:r>
          </a:p>
          <a:p>
            <a:pPr lvl="1"/>
            <a:r>
              <a:rPr lang="en-US" sz="1400" dirty="0"/>
              <a:t>Issues raised for early treatment which need online discussion</a:t>
            </a:r>
          </a:p>
          <a:p>
            <a:pPr lvl="1"/>
            <a:r>
              <a:rPr lang="en-US" sz="1400" dirty="0"/>
              <a:t>Issues highlighted in </a:t>
            </a:r>
            <a:r>
              <a:rPr lang="en-US" sz="1400" b="1" dirty="0"/>
              <a:t>reports from WG chairs</a:t>
            </a:r>
            <a:r>
              <a:rPr lang="en-US" sz="1400" dirty="0"/>
              <a:t> &amp; </a:t>
            </a:r>
            <a:r>
              <a:rPr lang="en-US" sz="1400" dirty="0" smtClean="0"/>
              <a:t>Liaison </a:t>
            </a:r>
            <a:r>
              <a:rPr lang="en-US" sz="1400" dirty="0"/>
              <a:t>Persons </a:t>
            </a:r>
          </a:p>
          <a:p>
            <a:pPr lvl="1"/>
            <a:r>
              <a:rPr lang="en-US" sz="1400" b="1" dirty="0">
                <a:solidFill>
                  <a:srgbClr val="FF0000"/>
                </a:solidFill>
              </a:rPr>
              <a:t>Release 17 Timeline (SA conclusion)</a:t>
            </a:r>
          </a:p>
          <a:p>
            <a:pPr lvl="1"/>
            <a:r>
              <a:rPr lang="en-US" sz="1400" dirty="0"/>
              <a:t>Issues arising from new/revised </a:t>
            </a:r>
            <a:r>
              <a:rPr lang="en-US" sz="1400" b="1" dirty="0"/>
              <a:t>WID/SIDs </a:t>
            </a:r>
          </a:p>
          <a:p>
            <a:pPr lvl="1"/>
            <a:r>
              <a:rPr lang="en-US" sz="1400" dirty="0"/>
              <a:t>Already available revisions and outgoing LS’s</a:t>
            </a:r>
          </a:p>
          <a:p>
            <a:pPr lvl="1"/>
            <a:r>
              <a:rPr lang="en-US" sz="1400" dirty="0"/>
              <a:t>Block Approval of BA-Group 2 and 3</a:t>
            </a:r>
          </a:p>
          <a:p>
            <a:pPr marL="0" indent="0">
              <a:buNone/>
            </a:pPr>
            <a:endParaRPr lang="en-US" sz="1800" dirty="0"/>
          </a:p>
          <a:p>
            <a:r>
              <a:rPr lang="en-US" sz="1800" dirty="0"/>
              <a:t>Day 3 – Thursday 10 December 2020</a:t>
            </a:r>
          </a:p>
          <a:p>
            <a:pPr lvl="1"/>
            <a:r>
              <a:rPr lang="en-US" sz="1400" b="1" dirty="0">
                <a:solidFill>
                  <a:srgbClr val="FF0000"/>
                </a:solidFill>
              </a:rPr>
              <a:t>Test run 3GPP e-elections (part 1)</a:t>
            </a:r>
          </a:p>
          <a:p>
            <a:pPr lvl="1"/>
            <a:r>
              <a:rPr lang="en-US" sz="1400" dirty="0"/>
              <a:t>Already available revisions and outgoing LS’s</a:t>
            </a:r>
          </a:p>
          <a:p>
            <a:pPr lvl="1"/>
            <a:r>
              <a:rPr lang="en-US" sz="1400" dirty="0"/>
              <a:t>Further issues arising from ongoing e-mail discussions</a:t>
            </a:r>
          </a:p>
          <a:p>
            <a:pPr lvl="1"/>
            <a:r>
              <a:rPr lang="en-US" sz="1400" dirty="0"/>
              <a:t>Block Approval of BA-Group 4, 5 and </a:t>
            </a:r>
            <a:r>
              <a:rPr lang="en-US" sz="1400" dirty="0" smtClean="0"/>
              <a:t>6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6096000" y="2280684"/>
            <a:ext cx="5181600" cy="3090214"/>
          </a:xfrm>
        </p:spPr>
        <p:txBody>
          <a:bodyPr>
            <a:normAutofit fontScale="92500" lnSpcReduction="10000"/>
          </a:bodyPr>
          <a:lstStyle/>
          <a:p>
            <a:r>
              <a:rPr lang="en-US" sz="1800" dirty="0"/>
              <a:t>Day 4 – Friday 11 December 2020</a:t>
            </a:r>
          </a:p>
          <a:p>
            <a:pPr lvl="1"/>
            <a:r>
              <a:rPr lang="en-US" sz="1400" dirty="0"/>
              <a:t>Final revisions and outgoing LS’s</a:t>
            </a:r>
          </a:p>
          <a:p>
            <a:pPr lvl="1"/>
            <a:r>
              <a:rPr lang="en-US" sz="1400" dirty="0"/>
              <a:t>Further issues arising from ongoing e-mail discussions</a:t>
            </a:r>
          </a:p>
          <a:p>
            <a:pPr lvl="1"/>
            <a:r>
              <a:rPr lang="en-US" sz="1400" b="1" dirty="0">
                <a:solidFill>
                  <a:srgbClr val="FF0000"/>
                </a:solidFill>
              </a:rPr>
              <a:t>Close of technical part of meeting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sz="1800" dirty="0"/>
              <a:t>Day 5 – Monday 14 December 2020</a:t>
            </a:r>
          </a:p>
          <a:p>
            <a:pPr lvl="1">
              <a:lnSpc>
                <a:spcPct val="80000"/>
              </a:lnSpc>
            </a:pPr>
            <a:r>
              <a:rPr lang="en-US" sz="1400" b="1" dirty="0">
                <a:solidFill>
                  <a:srgbClr val="FF0000"/>
                </a:solidFill>
              </a:rPr>
              <a:t>Test run 3GPP e-elections (part 2)</a:t>
            </a:r>
          </a:p>
          <a:p>
            <a:pPr lvl="1">
              <a:lnSpc>
                <a:spcPct val="80000"/>
              </a:lnSpc>
            </a:pPr>
            <a:r>
              <a:rPr lang="en-US" sz="1400" dirty="0"/>
              <a:t>Reporting from MCC &amp; </a:t>
            </a:r>
            <a:r>
              <a:rPr lang="en-US" sz="1400" dirty="0" err="1"/>
              <a:t>Workplan</a:t>
            </a:r>
            <a:r>
              <a:rPr lang="en-US" sz="1400" dirty="0"/>
              <a:t> review</a:t>
            </a:r>
          </a:p>
          <a:p>
            <a:pPr lvl="1">
              <a:lnSpc>
                <a:spcPct val="80000"/>
              </a:lnSpc>
            </a:pPr>
            <a:r>
              <a:rPr lang="en-US" sz="1400" dirty="0"/>
              <a:t>Reporting from TSGS – </a:t>
            </a:r>
            <a:r>
              <a:rPr lang="en-US" sz="1400" b="1" dirty="0"/>
              <a:t>NO technical contributions </a:t>
            </a:r>
            <a:r>
              <a:rPr lang="en-US" sz="1400" dirty="0"/>
              <a:t>will be discussed at this meeting, only RAN &amp; CT reports</a:t>
            </a:r>
          </a:p>
          <a:p>
            <a:pPr lvl="1">
              <a:lnSpc>
                <a:spcPct val="80000"/>
              </a:lnSpc>
            </a:pPr>
            <a:r>
              <a:rPr lang="en-US" sz="1400" b="1" dirty="0">
                <a:solidFill>
                  <a:srgbClr val="FF0000"/>
                </a:solidFill>
              </a:rPr>
              <a:t>Close of Meeting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 rot="1792624">
            <a:off x="9174512" y="827340"/>
            <a:ext cx="299088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u="sng" dirty="0">
                <a:hlinkClick r:id="rId2"/>
              </a:rPr>
              <a:t>https://</a:t>
            </a:r>
            <a:r>
              <a:rPr lang="en-US" u="sng" dirty="0" smtClean="0">
                <a:hlinkClick r:id="rId2"/>
              </a:rPr>
              <a:t>www.3gpp.org/tohru/</a:t>
            </a:r>
            <a:endParaRPr lang="en-US" dirty="0" smtClean="0"/>
          </a:p>
          <a:p>
            <a:pPr algn="ctr"/>
            <a:r>
              <a:rPr lang="en-US" dirty="0" smtClean="0"/>
              <a:t>Meeting </a:t>
            </a:r>
            <a:r>
              <a:rPr lang="en-US" dirty="0"/>
              <a:t>ID: </a:t>
            </a:r>
            <a:r>
              <a:rPr lang="en-US" b="1" dirty="0"/>
              <a:t>SA_90e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62630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363" y="20327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 smtClean="0"/>
              <a:t>SA#90-e GTM Monday 14 Dec</a:t>
            </a:r>
            <a:br>
              <a:rPr lang="en-US" dirty="0" smtClean="0"/>
            </a:br>
            <a:r>
              <a:rPr lang="en-GB" sz="2400" u="sng" dirty="0">
                <a:hlinkClick r:id="rId2"/>
              </a:rPr>
              <a:t>https://global.gotomeeting.com/join/280443069</a:t>
            </a:r>
            <a:r>
              <a:rPr lang="en-GB" sz="2400" dirty="0"/>
              <a:t> </a:t>
            </a:r>
            <a:r>
              <a:rPr lang="en-US" sz="2400" dirty="0" smtClean="0"/>
              <a:t>13:00-15:00 </a:t>
            </a:r>
            <a:r>
              <a:rPr lang="en-US" sz="2400" dirty="0"/>
              <a:t>UTC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6562" y="1434164"/>
            <a:ext cx="5562599" cy="5293895"/>
          </a:xfrm>
        </p:spPr>
        <p:txBody>
          <a:bodyPr>
            <a:normAutofit/>
          </a:bodyPr>
          <a:lstStyle/>
          <a:p>
            <a:r>
              <a:rPr lang="en-US" sz="1800" dirty="0" smtClean="0"/>
              <a:t>Report </a:t>
            </a:r>
            <a:r>
              <a:rPr lang="en-US" sz="1800" dirty="0" smtClean="0"/>
              <a:t>from TSG CT</a:t>
            </a:r>
            <a:endParaRPr lang="en-US" sz="1800" dirty="0"/>
          </a:p>
          <a:p>
            <a:pPr lvl="1"/>
            <a:r>
              <a:rPr lang="en-US" sz="1600" dirty="0" smtClean="0"/>
              <a:t>1125 CT </a:t>
            </a:r>
            <a:r>
              <a:rPr lang="en-US" sz="1600" dirty="0"/>
              <a:t>Report</a:t>
            </a:r>
          </a:p>
          <a:p>
            <a:pPr lvl="1"/>
            <a:r>
              <a:rPr lang="en-US" sz="1600" dirty="0" smtClean="0"/>
              <a:t>1124 IETF </a:t>
            </a:r>
            <a:r>
              <a:rPr lang="en-US" sz="1600" dirty="0"/>
              <a:t>reporting</a:t>
            </a:r>
          </a:p>
          <a:p>
            <a:r>
              <a:rPr lang="en-US" sz="1800" dirty="0" smtClean="0"/>
              <a:t>Report </a:t>
            </a:r>
            <a:r>
              <a:rPr lang="en-US" sz="1800" dirty="0" smtClean="0"/>
              <a:t>from TSG RAN</a:t>
            </a:r>
            <a:endParaRPr lang="en-US" sz="1800" dirty="0"/>
          </a:p>
          <a:p>
            <a:pPr lvl="1"/>
            <a:r>
              <a:rPr lang="en-US" sz="1600" dirty="0" smtClean="0"/>
              <a:t>1126 RAN </a:t>
            </a:r>
            <a:r>
              <a:rPr lang="en-US" sz="1600" dirty="0"/>
              <a:t>Report</a:t>
            </a:r>
          </a:p>
          <a:p>
            <a:r>
              <a:rPr lang="en-US" sz="1800" dirty="0" err="1" smtClean="0"/>
              <a:t>Workplan</a:t>
            </a:r>
            <a:r>
              <a:rPr lang="en-US" sz="1800" dirty="0" smtClean="0"/>
              <a:t> </a:t>
            </a:r>
            <a:r>
              <a:rPr lang="en-US" sz="1800" dirty="0" smtClean="0"/>
              <a:t>Review, AI 20.1</a:t>
            </a:r>
          </a:p>
          <a:p>
            <a:pPr lvl="1"/>
            <a:r>
              <a:rPr lang="en-US" sz="1600" dirty="0" smtClean="0"/>
              <a:t>1116 Work Plan, WP manager</a:t>
            </a:r>
            <a:endParaRPr lang="en-US" sz="1600" dirty="0"/>
          </a:p>
          <a:p>
            <a:r>
              <a:rPr lang="en-US" sz="1800" dirty="0" smtClean="0"/>
              <a:t>MCC </a:t>
            </a:r>
            <a:r>
              <a:rPr lang="en-US" sz="1800" dirty="0" smtClean="0"/>
              <a:t>Report</a:t>
            </a:r>
          </a:p>
          <a:p>
            <a:pPr lvl="1"/>
            <a:r>
              <a:rPr lang="en-US" sz="1600" dirty="0" smtClean="0"/>
              <a:t>942 MCC support team report, MCC Director</a:t>
            </a:r>
          </a:p>
          <a:p>
            <a:r>
              <a:rPr lang="en-US" sz="1800" dirty="0" smtClean="0"/>
              <a:t>E-Meeting Handling</a:t>
            </a:r>
          </a:p>
          <a:p>
            <a:pPr lvl="1"/>
            <a:r>
              <a:rPr lang="en-US" sz="1400" dirty="0" smtClean="0"/>
              <a:t>1110 discussion paper, vivo</a:t>
            </a:r>
            <a:endParaRPr lang="en-US" sz="1400" dirty="0" smtClean="0"/>
          </a:p>
          <a:p>
            <a:r>
              <a:rPr lang="en-US" sz="1800" dirty="0"/>
              <a:t>Election </a:t>
            </a:r>
            <a:r>
              <a:rPr lang="en-US" sz="1800" dirty="0"/>
              <a:t>Test Run – Part 2</a:t>
            </a:r>
          </a:p>
          <a:p>
            <a:pPr lvl="1"/>
            <a:r>
              <a:rPr lang="en-US" sz="1600" dirty="0" smtClean="0"/>
              <a:t>Q&amp;A on Elections</a:t>
            </a:r>
          </a:p>
          <a:p>
            <a:pPr lvl="1"/>
            <a:r>
              <a:rPr lang="en-US" sz="1600" dirty="0" smtClean="0"/>
              <a:t>End of second test ballot</a:t>
            </a:r>
            <a:endParaRPr lang="en-US" sz="1800" dirty="0" smtClean="0"/>
          </a:p>
          <a:p>
            <a:r>
              <a:rPr lang="en-US" sz="1800" dirty="0" smtClean="0"/>
              <a:t>Closing </a:t>
            </a:r>
            <a:r>
              <a:rPr lang="en-US" sz="1800" dirty="0" smtClean="0"/>
              <a:t>of Meeting</a:t>
            </a:r>
          </a:p>
          <a:p>
            <a:pPr lvl="1"/>
            <a:endParaRPr lang="en-US" sz="1200" dirty="0" smtClean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5630779" y="1385535"/>
            <a:ext cx="5666072" cy="309021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600" dirty="0" smtClean="0"/>
              <a:t>Note:</a:t>
            </a:r>
          </a:p>
          <a:p>
            <a:pPr marL="0" indent="0">
              <a:buNone/>
            </a:pPr>
            <a:r>
              <a:rPr lang="en-US" sz="1600" dirty="0" smtClean="0"/>
              <a:t>At TSG SA#91-e in March 2021, all TSG SA officials, i.e. chair and vice chairs, are up for election.</a:t>
            </a:r>
          </a:p>
          <a:p>
            <a:pPr marL="0" indent="0">
              <a:buNone/>
            </a:pPr>
            <a:r>
              <a:rPr lang="en-US" sz="1600" dirty="0" smtClean="0"/>
              <a:t>Candidates are asked to send their candidacies if possible well before the meeting starts.</a:t>
            </a:r>
          </a:p>
          <a:p>
            <a:pPr marL="0" indent="0">
              <a:buNone/>
            </a:pPr>
            <a:r>
              <a:rPr lang="en-US" sz="1600" dirty="0" smtClean="0"/>
              <a:t>The voting list will be distributed via the SA mailing list and will be available from within voting tool.</a:t>
            </a:r>
          </a:p>
          <a:p>
            <a:pPr marL="0" indent="0">
              <a:buNone/>
            </a:pPr>
            <a:r>
              <a:rPr lang="en-US" sz="1600" b="1" dirty="0" smtClean="0"/>
              <a:t>You need to be registered to the meeting in order to be able to vote. Please register early!</a:t>
            </a:r>
          </a:p>
          <a:p>
            <a:pPr marL="0" indent="0">
              <a:buNone/>
            </a:pPr>
            <a:r>
              <a:rPr lang="en-US" sz="1600" dirty="0" smtClean="0"/>
              <a:t>SA#91-e </a:t>
            </a:r>
            <a:r>
              <a:rPr lang="en-US" sz="1600" b="1" dirty="0" smtClean="0"/>
              <a:t>starts on Thursday March 18. </a:t>
            </a:r>
            <a:endParaRPr lang="en-US" sz="1600" b="1" dirty="0"/>
          </a:p>
          <a:p>
            <a:pPr marL="0" indent="0">
              <a:buNone/>
            </a:pPr>
            <a:r>
              <a:rPr lang="en-US" sz="1600" dirty="0" smtClean="0"/>
              <a:t>Thursday 18, Friday 19 and Monday 20 March will be used for elections only, i.e. no technical discussions or reporting.</a:t>
            </a:r>
            <a:endParaRPr lang="en-US" sz="1600" b="1" dirty="0"/>
          </a:p>
          <a:p>
            <a:pPr marL="0" indent="0">
              <a:buNone/>
            </a:pPr>
            <a:r>
              <a:rPr lang="en-US" sz="1600" b="1" dirty="0" smtClean="0"/>
              <a:t>Thursday we will hold a GTM session 14:00 to 15:00 UTC</a:t>
            </a:r>
            <a:r>
              <a:rPr lang="en-US" sz="1600" dirty="0" smtClean="0"/>
              <a:t> where we will start to sort out which ballots are needed and when they will start. The first ballot will start </a:t>
            </a:r>
            <a:r>
              <a:rPr lang="en-US" sz="1600" dirty="0" smtClean="0"/>
              <a:t>on </a:t>
            </a:r>
            <a:r>
              <a:rPr lang="en-US" sz="1600" dirty="0" smtClean="0"/>
              <a:t>Thursday March 18 around 15:00 UTC.</a:t>
            </a:r>
          </a:p>
        </p:txBody>
      </p:sp>
      <p:sp>
        <p:nvSpPr>
          <p:cNvPr id="6" name="Rectangle 5"/>
          <p:cNvSpPr/>
          <p:nvPr/>
        </p:nvSpPr>
        <p:spPr>
          <a:xfrm rot="1792624">
            <a:off x="9174512" y="827340"/>
            <a:ext cx="299088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u="sng" dirty="0">
                <a:hlinkClick r:id="rId3"/>
              </a:rPr>
              <a:t>https://</a:t>
            </a:r>
            <a:r>
              <a:rPr lang="en-US" u="sng" dirty="0" smtClean="0">
                <a:hlinkClick r:id="rId3"/>
              </a:rPr>
              <a:t>www.3gpp.org/tohru/</a:t>
            </a:r>
            <a:endParaRPr lang="en-US" dirty="0" smtClean="0"/>
          </a:p>
          <a:p>
            <a:pPr algn="ctr"/>
            <a:r>
              <a:rPr lang="en-US" dirty="0" smtClean="0"/>
              <a:t>Meeting </a:t>
            </a:r>
            <a:r>
              <a:rPr lang="en-US" dirty="0"/>
              <a:t>ID: </a:t>
            </a:r>
            <a:r>
              <a:rPr lang="en-US" b="1" dirty="0"/>
              <a:t>SA_90e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5330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Annex – Agenda of previous days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4208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363" y="-6459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 smtClean="0"/>
              <a:t>SA#90-e GTM Tuesday 8 Dec</a:t>
            </a:r>
            <a:br>
              <a:rPr lang="en-US" dirty="0" smtClean="0"/>
            </a:br>
            <a:r>
              <a:rPr lang="en-GB" sz="2200" u="sng" dirty="0">
                <a:hlinkClick r:id="rId2"/>
              </a:rPr>
              <a:t>https://</a:t>
            </a:r>
            <a:r>
              <a:rPr lang="en-GB" sz="2200" u="sng" dirty="0" smtClean="0">
                <a:hlinkClick r:id="rId2"/>
              </a:rPr>
              <a:t>global.gotomeeting.com/join/300251493</a:t>
            </a:r>
            <a:r>
              <a:rPr lang="en-US" sz="2000" dirty="0" smtClean="0"/>
              <a:t> </a:t>
            </a:r>
            <a:r>
              <a:rPr lang="en-US" sz="2400" dirty="0" smtClean="0"/>
              <a:t>13:00-15:00 </a:t>
            </a:r>
            <a:r>
              <a:rPr lang="en-US" sz="2400" dirty="0"/>
              <a:t>UTC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6563" y="1434164"/>
            <a:ext cx="5181600" cy="5293895"/>
          </a:xfrm>
        </p:spPr>
        <p:txBody>
          <a:bodyPr>
            <a:normAutofit/>
          </a:bodyPr>
          <a:lstStyle/>
          <a:p>
            <a:r>
              <a:rPr lang="en-US" sz="1600" dirty="0" smtClean="0"/>
              <a:t>Opening of Meeting, AI 1</a:t>
            </a:r>
            <a:endParaRPr lang="en-US" sz="1600" dirty="0"/>
          </a:p>
          <a:p>
            <a:pPr lvl="1"/>
            <a:r>
              <a:rPr lang="en-US" sz="1200" dirty="0" smtClean="0"/>
              <a:t>Welcome, IPR &amp; Anti-Trust</a:t>
            </a:r>
          </a:p>
          <a:p>
            <a:pPr lvl="1"/>
            <a:r>
              <a:rPr lang="en-US" sz="1200" dirty="0" smtClean="0"/>
              <a:t>891 - Approval of Agenda</a:t>
            </a:r>
          </a:p>
          <a:p>
            <a:pPr lvl="1"/>
            <a:r>
              <a:rPr lang="en-US" sz="1200" dirty="0" smtClean="0"/>
              <a:t>892 - Report from last SA meeting </a:t>
            </a:r>
            <a:endParaRPr lang="en-US" sz="1600" dirty="0"/>
          </a:p>
          <a:p>
            <a:r>
              <a:rPr lang="en-US" sz="1600" dirty="0" smtClean="0"/>
              <a:t>Incoming LS’s which need online discussions, AI 2.1 / 2.2</a:t>
            </a:r>
            <a:endParaRPr lang="en-US" sz="1600" dirty="0"/>
          </a:p>
          <a:p>
            <a:pPr lvl="1"/>
            <a:r>
              <a:rPr lang="en-US" sz="1200" dirty="0" smtClean="0"/>
              <a:t>893 Mini-WIDs, RAN</a:t>
            </a:r>
          </a:p>
          <a:p>
            <a:pPr lvl="1"/>
            <a:r>
              <a:rPr lang="en-US" sz="1200" dirty="0" smtClean="0"/>
              <a:t>894 from ITU-R WP 5D</a:t>
            </a:r>
          </a:p>
          <a:p>
            <a:pPr lvl="1"/>
            <a:r>
              <a:rPr lang="en-US" sz="1200" dirty="0" smtClean="0"/>
              <a:t>903 Reliable Data Service Indication, CT1 – handle on Wednesday</a:t>
            </a:r>
          </a:p>
          <a:p>
            <a:pPr lvl="1"/>
            <a:r>
              <a:rPr lang="en-US" sz="1200" dirty="0" smtClean="0"/>
              <a:t>904 RAN impact of FS_5MBS, RAN2</a:t>
            </a:r>
            <a:endParaRPr lang="en-US" sz="1600" dirty="0"/>
          </a:p>
          <a:p>
            <a:r>
              <a:rPr lang="en-US" sz="1600" dirty="0" smtClean="0"/>
              <a:t>Release 17 (Timeline), AI 7.3</a:t>
            </a:r>
            <a:endParaRPr lang="en-US" sz="1600" dirty="0"/>
          </a:p>
          <a:p>
            <a:pPr lvl="1"/>
            <a:r>
              <a:rPr lang="en-US" sz="1200" dirty="0" smtClean="0"/>
              <a:t>923 Proposal from TSG chairs</a:t>
            </a:r>
          </a:p>
          <a:p>
            <a:pPr lvl="1"/>
            <a:r>
              <a:rPr lang="en-US" sz="1200" dirty="0" smtClean="0"/>
              <a:t>1094 Public Safety Needs in R17, FirstNet</a:t>
            </a:r>
          </a:p>
          <a:p>
            <a:pPr lvl="1"/>
            <a:r>
              <a:rPr lang="en-US" sz="1200" dirty="0" smtClean="0"/>
              <a:t>Note: RAN endorsed 6 month shift on Monday</a:t>
            </a:r>
          </a:p>
          <a:p>
            <a:r>
              <a:rPr lang="en-US" sz="1600" dirty="0"/>
              <a:t>documenting edge computing, AI 3.5 </a:t>
            </a:r>
          </a:p>
          <a:p>
            <a:pPr lvl="1"/>
            <a:r>
              <a:rPr lang="en-US" sz="1200" dirty="0" smtClean="0"/>
              <a:t>1098 </a:t>
            </a:r>
            <a:r>
              <a:rPr lang="en-US" sz="1200" dirty="0"/>
              <a:t>Vodafone, discussion paper</a:t>
            </a:r>
          </a:p>
          <a:p>
            <a:r>
              <a:rPr lang="en-US" sz="1600" dirty="0" smtClean="0"/>
              <a:t>General Cross-TSG Issues, AI 5.1</a:t>
            </a:r>
          </a:p>
          <a:p>
            <a:pPr lvl="1"/>
            <a:r>
              <a:rPr lang="en-US" sz="1200" dirty="0" smtClean="0"/>
              <a:t>1042 Inclusive Language, discussion, all TSG &amp; WG chairs</a:t>
            </a:r>
            <a:br>
              <a:rPr lang="en-US" sz="1200" dirty="0" smtClean="0"/>
            </a:br>
            <a:r>
              <a:rPr lang="en-US" sz="1200" dirty="0" smtClean="0"/>
              <a:t>also: 1002 (AI 20.4) 21.801 CR, MCC specs manager</a:t>
            </a:r>
          </a:p>
          <a:p>
            <a:pPr lvl="1"/>
            <a:endParaRPr lang="en-US" sz="1200" dirty="0" smtClean="0"/>
          </a:p>
          <a:p>
            <a:endParaRPr lang="en-US" sz="1600" dirty="0" smtClean="0"/>
          </a:p>
          <a:p>
            <a:pPr lvl="1"/>
            <a:endParaRPr lang="en-US" sz="1200" dirty="0" smtClean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5630779" y="1450912"/>
            <a:ext cx="5666072" cy="3090214"/>
          </a:xfrm>
        </p:spPr>
        <p:txBody>
          <a:bodyPr>
            <a:noAutofit/>
          </a:bodyPr>
          <a:lstStyle/>
          <a:p>
            <a:r>
              <a:rPr lang="en-US" sz="1400" dirty="0"/>
              <a:t>Rel-18 Planning, AI 7.4</a:t>
            </a:r>
          </a:p>
          <a:p>
            <a:pPr lvl="1"/>
            <a:r>
              <a:rPr lang="en-US" sz="1100" dirty="0"/>
              <a:t>1024 SA1 chairs view</a:t>
            </a:r>
          </a:p>
          <a:p>
            <a:pPr lvl="1"/>
            <a:r>
              <a:rPr lang="en-US" sz="1100" dirty="0"/>
              <a:t>1097 Input to R18 Prioritization, Reliance</a:t>
            </a:r>
          </a:p>
          <a:p>
            <a:r>
              <a:rPr lang="en-US" sz="1400" dirty="0" smtClean="0"/>
              <a:t>Rel-15 CRs, AI 15</a:t>
            </a:r>
          </a:p>
          <a:p>
            <a:pPr lvl="1"/>
            <a:r>
              <a:rPr lang="en-US" sz="1100" dirty="0" smtClean="0"/>
              <a:t>1100 rev of </a:t>
            </a:r>
            <a:r>
              <a:rPr lang="en-US" sz="1100" dirty="0"/>
              <a:t>23.502 CR2439R1 in </a:t>
            </a:r>
            <a:r>
              <a:rPr lang="en-US" sz="1100" dirty="0" smtClean="0"/>
              <a:t>SP-200945, SMSF </a:t>
            </a:r>
            <a:r>
              <a:rPr lang="en-US" sz="1100" dirty="0" err="1" smtClean="0"/>
              <a:t>reg</a:t>
            </a:r>
            <a:r>
              <a:rPr lang="en-US" sz="1100" dirty="0" smtClean="0"/>
              <a:t> flag, NTT</a:t>
            </a:r>
          </a:p>
          <a:p>
            <a:r>
              <a:rPr lang="en-US" sz="1400" dirty="0" smtClean="0"/>
              <a:t>Rel-16 SA2 CRs, AI 16.2</a:t>
            </a:r>
          </a:p>
          <a:p>
            <a:pPr lvl="1"/>
            <a:r>
              <a:rPr lang="en-US" sz="1100" dirty="0" smtClean="0"/>
              <a:t>1105 Disc URLLC </a:t>
            </a:r>
            <a:r>
              <a:rPr lang="en-US" sz="1100" dirty="0" err="1" smtClean="0"/>
              <a:t>QoS</a:t>
            </a:r>
            <a:r>
              <a:rPr lang="en-US" sz="1100" dirty="0" smtClean="0"/>
              <a:t> Monitoring, Huawei</a:t>
            </a:r>
          </a:p>
          <a:p>
            <a:pPr lvl="1"/>
            <a:r>
              <a:rPr lang="en-US" sz="1100" dirty="0"/>
              <a:t>952 CR Pack on URLLC </a:t>
            </a:r>
            <a:r>
              <a:rPr lang="en-US" sz="1100" dirty="0" err="1"/>
              <a:t>QoS</a:t>
            </a:r>
            <a:r>
              <a:rPr lang="en-US" sz="1100" dirty="0"/>
              <a:t> Monitoring </a:t>
            </a:r>
            <a:endParaRPr lang="en-US" sz="1100" dirty="0" smtClean="0"/>
          </a:p>
          <a:p>
            <a:pPr lvl="1"/>
            <a:r>
              <a:rPr lang="en-US" sz="1100" dirty="0" smtClean="0"/>
              <a:t>1091 </a:t>
            </a:r>
            <a:r>
              <a:rPr lang="en-US" sz="1100" dirty="0"/>
              <a:t>rev of 23.502 CR2453 in SP-200960, </a:t>
            </a:r>
            <a:r>
              <a:rPr lang="en-US" sz="1100" dirty="0" err="1"/>
              <a:t>QoS</a:t>
            </a:r>
            <a:r>
              <a:rPr lang="en-US" sz="1100" dirty="0"/>
              <a:t> </a:t>
            </a:r>
            <a:r>
              <a:rPr lang="en-US" sz="1100" dirty="0" err="1"/>
              <a:t>Param</a:t>
            </a:r>
            <a:r>
              <a:rPr lang="en-US" sz="1100" dirty="0"/>
              <a:t>, Nokia</a:t>
            </a:r>
          </a:p>
          <a:p>
            <a:pPr lvl="1"/>
            <a:r>
              <a:rPr lang="en-US" sz="1100" dirty="0" smtClean="0"/>
              <a:t>1108 Disc EPS FB correction, Huawei</a:t>
            </a:r>
          </a:p>
          <a:p>
            <a:pPr lvl="1"/>
            <a:r>
              <a:rPr lang="en-US" sz="1100" dirty="0" smtClean="0"/>
              <a:t>946 CR Pack on </a:t>
            </a:r>
            <a:r>
              <a:rPr lang="en-US" sz="1100" dirty="0" err="1" smtClean="0"/>
              <a:t>eNS</a:t>
            </a:r>
            <a:r>
              <a:rPr lang="en-US" sz="1100" dirty="0" smtClean="0"/>
              <a:t>, TEI16 – objections received</a:t>
            </a:r>
          </a:p>
          <a:p>
            <a:pPr lvl="1"/>
            <a:endParaRPr lang="en-US" sz="1100" dirty="0" smtClean="0"/>
          </a:p>
          <a:p>
            <a:r>
              <a:rPr lang="en-US" sz="1400" dirty="0" smtClean="0"/>
              <a:t>Rel-16 SA3 CRs, AI 16.3</a:t>
            </a:r>
          </a:p>
          <a:p>
            <a:pPr lvl="1"/>
            <a:r>
              <a:rPr lang="en-US" sz="1100" dirty="0" smtClean="0"/>
              <a:t>1115 Error </a:t>
            </a:r>
            <a:r>
              <a:rPr lang="en-US" sz="1100" dirty="0" err="1" smtClean="0"/>
              <a:t>Corr</a:t>
            </a:r>
            <a:r>
              <a:rPr lang="en-US" sz="1100" dirty="0" smtClean="0"/>
              <a:t> &amp; Annex O – 33.501 CR, postponed by SA3, Cable Labs</a:t>
            </a:r>
          </a:p>
          <a:p>
            <a:pPr lvl="1"/>
            <a:r>
              <a:rPr lang="en-US" sz="1100" dirty="0" smtClean="0"/>
              <a:t>940 Lawful Interception - </a:t>
            </a:r>
            <a:r>
              <a:rPr lang="en-US" sz="1100" dirty="0"/>
              <a:t>33.128 CR0136R1 withdrawn from the CR </a:t>
            </a:r>
            <a:r>
              <a:rPr lang="en-US" sz="1100" dirty="0" smtClean="0"/>
              <a:t>Pack</a:t>
            </a:r>
          </a:p>
          <a:p>
            <a:r>
              <a:rPr lang="en-US" sz="1400" dirty="0" smtClean="0"/>
              <a:t>Rel-17 SA1 issues, AI 17.1</a:t>
            </a:r>
          </a:p>
          <a:p>
            <a:pPr lvl="1"/>
            <a:r>
              <a:rPr lang="en-US" sz="1100" dirty="0" smtClean="0"/>
              <a:t>926, 1101, 1102, 1103, 1104, 1112 – Requirements Enumeration</a:t>
            </a:r>
          </a:p>
          <a:p>
            <a:r>
              <a:rPr lang="en-US" sz="1400" dirty="0" smtClean="0"/>
              <a:t>Any Other Business, AI 21</a:t>
            </a:r>
          </a:p>
          <a:p>
            <a:pPr lvl="1"/>
            <a:r>
              <a:rPr lang="en-US" sz="1000" dirty="0" smtClean="0"/>
              <a:t>1110 E-Meeting Handling, discussion paper, Vivo</a:t>
            </a:r>
          </a:p>
          <a:p>
            <a:r>
              <a:rPr lang="en-US" sz="1400" dirty="0" smtClean="0">
                <a:solidFill>
                  <a:srgbClr val="FF0000"/>
                </a:solidFill>
              </a:rPr>
              <a:t>Block Approval of BA-Group 1</a:t>
            </a:r>
            <a:endParaRPr lang="en-US" sz="1400" dirty="0">
              <a:solidFill>
                <a:srgbClr val="FF0000"/>
              </a:solidFill>
            </a:endParaRPr>
          </a:p>
          <a:p>
            <a:pPr lvl="1"/>
            <a:r>
              <a:rPr lang="en-US" sz="1100" dirty="0"/>
              <a:t>AI 2.1 – LS-in, proposed </a:t>
            </a:r>
            <a:r>
              <a:rPr lang="en-US" sz="1100" dirty="0" smtClean="0"/>
              <a:t>noted</a:t>
            </a:r>
            <a:endParaRPr lang="en-US" sz="1100" dirty="0"/>
          </a:p>
          <a:p>
            <a:pPr marL="0" indent="0">
              <a:buNone/>
            </a:pPr>
            <a:endParaRPr lang="en-US" sz="2400" dirty="0"/>
          </a:p>
        </p:txBody>
      </p:sp>
      <p:sp>
        <p:nvSpPr>
          <p:cNvPr id="6" name="Rectangle 5"/>
          <p:cNvSpPr/>
          <p:nvPr/>
        </p:nvSpPr>
        <p:spPr>
          <a:xfrm rot="1792624">
            <a:off x="9174512" y="827340"/>
            <a:ext cx="299088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u="sng" dirty="0">
                <a:hlinkClick r:id="rId3"/>
              </a:rPr>
              <a:t>https://</a:t>
            </a:r>
            <a:r>
              <a:rPr lang="en-US" u="sng" dirty="0" smtClean="0">
                <a:hlinkClick r:id="rId3"/>
              </a:rPr>
              <a:t>www.3gpp.org/tohru/</a:t>
            </a:r>
            <a:endParaRPr lang="en-US" dirty="0" smtClean="0"/>
          </a:p>
          <a:p>
            <a:pPr algn="ctr"/>
            <a:r>
              <a:rPr lang="en-US" dirty="0" smtClean="0"/>
              <a:t>Meeting </a:t>
            </a:r>
            <a:r>
              <a:rPr lang="en-US" dirty="0"/>
              <a:t>ID: </a:t>
            </a:r>
            <a:r>
              <a:rPr lang="en-US" b="1" dirty="0"/>
              <a:t>SA_90e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77398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363" y="20327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 smtClean="0"/>
              <a:t>SA#90-e GTM Thursday 10 Dec</a:t>
            </a:r>
            <a:br>
              <a:rPr lang="en-US" dirty="0" smtClean="0"/>
            </a:br>
            <a:r>
              <a:rPr lang="en-GB" sz="2400" u="sng" dirty="0">
                <a:hlinkClick r:id="rId2"/>
              </a:rPr>
              <a:t>https://</a:t>
            </a:r>
            <a:r>
              <a:rPr lang="en-GB" sz="2400" u="sng" dirty="0" smtClean="0">
                <a:hlinkClick r:id="rId2"/>
              </a:rPr>
              <a:t>global.gotomeeting.com/join/630014981</a:t>
            </a:r>
            <a:r>
              <a:rPr lang="en-US" sz="2000" dirty="0" smtClean="0"/>
              <a:t> </a:t>
            </a:r>
            <a:r>
              <a:rPr lang="en-US" sz="2400" dirty="0" smtClean="0"/>
              <a:t>13:00-15:00 </a:t>
            </a:r>
            <a:r>
              <a:rPr lang="en-US" sz="2400" dirty="0"/>
              <a:t>UTC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561" y="1345890"/>
            <a:ext cx="5702811" cy="5293895"/>
          </a:xfrm>
        </p:spPr>
        <p:txBody>
          <a:bodyPr>
            <a:normAutofit/>
          </a:bodyPr>
          <a:lstStyle/>
          <a:p>
            <a:r>
              <a:rPr lang="en-US" sz="1600" dirty="0" smtClean="0"/>
              <a:t>Election Test Run – Part 1</a:t>
            </a:r>
          </a:p>
          <a:p>
            <a:pPr marL="447675" lvl="1" indent="-177800"/>
            <a:r>
              <a:rPr lang="en-US" sz="1200" dirty="0" smtClean="0"/>
              <a:t>1033 Tool &amp; Process </a:t>
            </a:r>
            <a:r>
              <a:rPr lang="en-US" sz="1200" dirty="0" err="1" smtClean="0"/>
              <a:t>Introducion</a:t>
            </a:r>
            <a:r>
              <a:rPr lang="en-US" sz="1200" dirty="0" smtClean="0"/>
              <a:t>, MCC Director, AI 20.5</a:t>
            </a:r>
          </a:p>
          <a:p>
            <a:pPr marL="447675" lvl="1" indent="-177800"/>
            <a:r>
              <a:rPr lang="en-US" sz="1200" dirty="0" smtClean="0"/>
              <a:t>First </a:t>
            </a:r>
            <a:r>
              <a:rPr lang="en-US" sz="1200" dirty="0"/>
              <a:t>ballot </a:t>
            </a:r>
            <a:r>
              <a:rPr lang="en-US" sz="1200" dirty="0" smtClean="0"/>
              <a:t>opens Thu Dec10,13:05UTC, closes Fri Dec11,13:05UTC</a:t>
            </a:r>
          </a:p>
          <a:p>
            <a:pPr marL="447675" lvl="1" indent="-177800"/>
            <a:r>
              <a:rPr lang="en-US" sz="1200" dirty="0" smtClean="0"/>
              <a:t>Second ballot will open Mon14,09:00 UTC, closes Mon14,14:30UTC</a:t>
            </a:r>
            <a:endParaRPr lang="en-US" sz="1600" dirty="0" smtClean="0"/>
          </a:p>
          <a:p>
            <a:r>
              <a:rPr lang="en-US" sz="1600" dirty="0" smtClean="0"/>
              <a:t>Items not yet treated which need decision</a:t>
            </a:r>
          </a:p>
          <a:p>
            <a:pPr marL="447675" lvl="1" indent="-177800"/>
            <a:r>
              <a:rPr lang="en-US" sz="1200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1084 SA5 </a:t>
            </a:r>
            <a:r>
              <a:rPr lang="en-US" sz="1200" dirty="0" err="1"/>
              <a:t>ToR</a:t>
            </a:r>
            <a:r>
              <a:rPr lang="en-US" sz="1200" dirty="0"/>
              <a:t> needs approval, AI 4.4</a:t>
            </a:r>
          </a:p>
          <a:p>
            <a:pPr marL="447675" lvl="1" indent="-177800"/>
            <a:r>
              <a:rPr lang="en-US" sz="1200" dirty="0">
                <a:solidFill>
                  <a:srgbClr val="FFC000"/>
                </a:solidFill>
              </a:rPr>
              <a:t>0937_rev1</a:t>
            </a:r>
            <a:r>
              <a:rPr lang="en-US" sz="1200" dirty="0"/>
              <a:t> 5G media streaming extensions, SA4 SID, AI 6.3</a:t>
            </a:r>
          </a:p>
          <a:p>
            <a:pPr marL="447675" lvl="1" indent="-177800"/>
            <a:r>
              <a:rPr lang="en-US" sz="1200" dirty="0"/>
              <a:t>1032_rev1 SA2 TEI17_DCAMP WID, AI 6.5</a:t>
            </a:r>
          </a:p>
          <a:p>
            <a:pPr marL="447675" lvl="1" indent="-177800"/>
            <a:r>
              <a:rPr lang="en-US" sz="1200" dirty="0"/>
              <a:t>0960 SA2 CR Pack needs partial approval (1091_rev1 approved yesterday), AI </a:t>
            </a:r>
            <a:r>
              <a:rPr lang="en-US" sz="1200" dirty="0" smtClean="0"/>
              <a:t>16.2</a:t>
            </a:r>
          </a:p>
          <a:p>
            <a:pPr marL="447675" lvl="1" indent="-177800"/>
            <a:r>
              <a:rPr lang="en-US" sz="1200" dirty="0" smtClean="0"/>
              <a:t>1101, 1102, 1103, 1104 (all rev1) CRs for SA1 requirements enumeration, AI 17.1</a:t>
            </a:r>
          </a:p>
          <a:p>
            <a:pPr marL="447675" lvl="1" indent="-177800"/>
            <a:r>
              <a:rPr lang="en-US" sz="1200" dirty="0" smtClean="0"/>
              <a:t>926, 1112 report/disc on requirements enumeration, AI 17.1</a:t>
            </a:r>
          </a:p>
          <a:p>
            <a:r>
              <a:rPr lang="en-US" sz="1600" dirty="0" smtClean="0"/>
              <a:t>Items for which revisions are already available</a:t>
            </a:r>
            <a:endParaRPr lang="en-US" sz="1600" dirty="0"/>
          </a:p>
          <a:p>
            <a:pPr marL="447675" lvl="1" indent="-177800"/>
            <a:r>
              <a:rPr lang="en-US" sz="1200" dirty="0"/>
              <a:t>1019_rev2 AKMA SA3 WID, AI 6.1</a:t>
            </a:r>
          </a:p>
          <a:p>
            <a:pPr marL="447675" lvl="1" indent="-177800"/>
            <a:r>
              <a:rPr lang="en-US" sz="1200" dirty="0"/>
              <a:t>1018_rev6 USIM SA3 SID</a:t>
            </a:r>
            <a:r>
              <a:rPr lang="en-US" sz="1200" dirty="0" smtClean="0"/>
              <a:t>, AI </a:t>
            </a:r>
            <a:r>
              <a:rPr lang="en-US" sz="1200" dirty="0"/>
              <a:t>6.3</a:t>
            </a:r>
          </a:p>
          <a:p>
            <a:pPr marL="447675" lvl="1" indent="-177800"/>
            <a:r>
              <a:rPr lang="en-US" sz="1200" dirty="0"/>
              <a:t>1109_rev1 (1040) SFC SA1 mini-WID, Nokia, AI 6.7</a:t>
            </a:r>
          </a:p>
          <a:p>
            <a:pPr marL="447675" lvl="1" indent="-177800"/>
            <a:r>
              <a:rPr lang="en-US" sz="1200" dirty="0"/>
              <a:t>1090_rev6 (1041) SFC SA1 CR, Nokia, AI 6.7</a:t>
            </a:r>
          </a:p>
          <a:p>
            <a:pPr marL="447675" lvl="1" indent="-177800"/>
            <a:r>
              <a:rPr lang="en-US" sz="1200" dirty="0" smtClean="0"/>
              <a:t>0952_rev1 CR(s) on SA2 5G_URLLC, AI 16.2</a:t>
            </a:r>
          </a:p>
          <a:p>
            <a:pPr marL="447675" lvl="1" indent="-177800"/>
            <a:r>
              <a:rPr lang="en-US" sz="1200" dirty="0" smtClean="0"/>
              <a:t>1120_rev2 </a:t>
            </a:r>
            <a:r>
              <a:rPr lang="en-US" sz="1200" dirty="0" err="1" smtClean="0"/>
              <a:t>LSout</a:t>
            </a:r>
            <a:r>
              <a:rPr lang="en-US" sz="1200" dirty="0" smtClean="0"/>
              <a:t> to 3GPP WGs on inclusive language, AI 20.4</a:t>
            </a:r>
          </a:p>
          <a:p>
            <a:pPr marL="447675" lvl="1" indent="-177800"/>
            <a:r>
              <a:rPr lang="en-US" sz="1200" dirty="0" smtClean="0"/>
              <a:t>1121_rev1 </a:t>
            </a:r>
            <a:r>
              <a:rPr lang="en-US" sz="1200" dirty="0" err="1" smtClean="0"/>
              <a:t>Lsout</a:t>
            </a:r>
            <a:r>
              <a:rPr lang="en-US" sz="1200" dirty="0" smtClean="0"/>
              <a:t> to external bodies on inclusive </a:t>
            </a:r>
            <a:r>
              <a:rPr lang="en-US" sz="1200" dirty="0" err="1" smtClean="0"/>
              <a:t>langugare</a:t>
            </a:r>
            <a:r>
              <a:rPr lang="en-US" sz="1200" dirty="0" smtClean="0"/>
              <a:t>, AI 20.4</a:t>
            </a:r>
            <a:endParaRPr lang="en-US" sz="1200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5856973" y="1345890"/>
            <a:ext cx="5666072" cy="3090214"/>
          </a:xfrm>
        </p:spPr>
        <p:txBody>
          <a:bodyPr>
            <a:noAutofit/>
          </a:bodyPr>
          <a:lstStyle/>
          <a:p>
            <a:r>
              <a:rPr lang="en-US" sz="1600" dirty="0"/>
              <a:t>Items which were handled earlier, still need decision</a:t>
            </a:r>
          </a:p>
          <a:p>
            <a:pPr marL="447675" lvl="1" indent="-177800"/>
            <a:r>
              <a:rPr lang="en-US" sz="1200" dirty="0"/>
              <a:t>1085 SA3 </a:t>
            </a:r>
            <a:r>
              <a:rPr lang="en-US" sz="1200" dirty="0" err="1"/>
              <a:t>ToR</a:t>
            </a:r>
            <a:r>
              <a:rPr lang="en-US" sz="1200" dirty="0"/>
              <a:t>, AI 4.3</a:t>
            </a:r>
          </a:p>
          <a:p>
            <a:pPr marL="447675" lvl="1" indent="-177800"/>
            <a:r>
              <a:rPr lang="en-US" sz="1200" dirty="0" smtClean="0"/>
              <a:t>0927 </a:t>
            </a:r>
            <a:r>
              <a:rPr lang="en-US" sz="1200" dirty="0"/>
              <a:t>SA6 </a:t>
            </a:r>
            <a:r>
              <a:rPr lang="en-US" sz="1200" dirty="0" err="1"/>
              <a:t>ToR</a:t>
            </a:r>
            <a:r>
              <a:rPr lang="en-US" sz="1200" dirty="0"/>
              <a:t>, AI 4.6</a:t>
            </a:r>
          </a:p>
          <a:p>
            <a:pPr marL="447675" lvl="1" indent="-177800"/>
            <a:r>
              <a:rPr lang="en-US" sz="1200" dirty="0"/>
              <a:t>1096 (0972) 5G_ProSe SA2 WID revision proposal by CATT, AI 6.4</a:t>
            </a:r>
          </a:p>
          <a:p>
            <a:pPr marL="447675" lvl="1" indent="-177800"/>
            <a:r>
              <a:rPr lang="en-US" sz="1200" dirty="0"/>
              <a:t>1099 (0975) </a:t>
            </a:r>
            <a:r>
              <a:rPr lang="en-US" sz="1200" dirty="0" err="1"/>
              <a:t>eNA</a:t>
            </a:r>
            <a:r>
              <a:rPr lang="en-US" sz="1200" dirty="0"/>
              <a:t> SA2 WID revision proposal by China Mobile, AI 6.4</a:t>
            </a:r>
          </a:p>
          <a:p>
            <a:pPr marL="447675" lvl="1" indent="-177800"/>
            <a:r>
              <a:rPr lang="en-US" sz="1200" dirty="0"/>
              <a:t>1107 (0981), Edge Computing SA2 WID by Huawei, AI 6.4</a:t>
            </a:r>
          </a:p>
          <a:p>
            <a:pPr marL="447675" lvl="1" indent="-177800"/>
            <a:r>
              <a:rPr lang="en-US" sz="1200" dirty="0"/>
              <a:t>1020 BEST SA WID</a:t>
            </a:r>
          </a:p>
          <a:p>
            <a:pPr marL="447675" lvl="1" indent="-177800"/>
            <a:r>
              <a:rPr lang="en-US" sz="1200" dirty="0"/>
              <a:t>1024 SA1 disc: closing of R18, AI 7.4</a:t>
            </a:r>
          </a:p>
          <a:p>
            <a:pPr marL="447675" lvl="1" indent="-177800"/>
            <a:r>
              <a:rPr lang="en-US" sz="1200" dirty="0"/>
              <a:t>0946 CR(s) to SA2 </a:t>
            </a:r>
            <a:r>
              <a:rPr lang="en-US" sz="1200" dirty="0" err="1"/>
              <a:t>eNS</a:t>
            </a:r>
            <a:r>
              <a:rPr lang="en-US" sz="1200" dirty="0"/>
              <a:t>, AI 16.2</a:t>
            </a:r>
          </a:p>
          <a:p>
            <a:pPr marL="447675" lvl="1" indent="-177800"/>
            <a:r>
              <a:rPr lang="en-US" sz="1200" dirty="0"/>
              <a:t>1115 CR from </a:t>
            </a:r>
            <a:r>
              <a:rPr lang="en-US" sz="1200" dirty="0" err="1"/>
              <a:t>CableLabs</a:t>
            </a:r>
            <a:r>
              <a:rPr lang="en-US" sz="1200" dirty="0"/>
              <a:t>, AI 16.3</a:t>
            </a:r>
          </a:p>
          <a:p>
            <a:r>
              <a:rPr lang="en-US" sz="1600" dirty="0" smtClean="0"/>
              <a:t>Items </a:t>
            </a:r>
            <a:r>
              <a:rPr lang="en-US" sz="1600" dirty="0"/>
              <a:t>shifted to Monday</a:t>
            </a:r>
          </a:p>
          <a:p>
            <a:pPr lvl="1"/>
            <a:r>
              <a:rPr lang="en-US" sz="1050" dirty="0"/>
              <a:t>1110 e-meeting procedures, vivo, AI 21</a:t>
            </a:r>
          </a:p>
          <a:p>
            <a:r>
              <a:rPr lang="en-US" sz="1600" dirty="0" smtClean="0">
                <a:solidFill>
                  <a:srgbClr val="FF0000"/>
                </a:solidFill>
              </a:rPr>
              <a:t>Block </a:t>
            </a:r>
            <a:r>
              <a:rPr lang="en-US" sz="1600" dirty="0">
                <a:solidFill>
                  <a:srgbClr val="FF0000"/>
                </a:solidFill>
              </a:rPr>
              <a:t>Approval of BA-Group </a:t>
            </a:r>
            <a:r>
              <a:rPr lang="en-US" sz="1600" dirty="0" smtClean="0">
                <a:solidFill>
                  <a:srgbClr val="FF0000"/>
                </a:solidFill>
              </a:rPr>
              <a:t>4</a:t>
            </a:r>
            <a:endParaRPr lang="en-US" sz="1600" dirty="0">
              <a:solidFill>
                <a:srgbClr val="FF0000"/>
              </a:solidFill>
            </a:endParaRPr>
          </a:p>
          <a:p>
            <a:pPr marL="447675" lvl="1" indent="-177800"/>
            <a:r>
              <a:rPr lang="en-US" sz="1200" dirty="0"/>
              <a:t>AI 6 – Study/Work Items of all releases, Specifications for information/approval</a:t>
            </a:r>
          </a:p>
          <a:p>
            <a:r>
              <a:rPr lang="en-US" sz="1600" dirty="0" smtClean="0">
                <a:solidFill>
                  <a:srgbClr val="FF0000"/>
                </a:solidFill>
              </a:rPr>
              <a:t>Block </a:t>
            </a:r>
            <a:r>
              <a:rPr lang="en-US" sz="1600" dirty="0">
                <a:solidFill>
                  <a:srgbClr val="FF0000"/>
                </a:solidFill>
              </a:rPr>
              <a:t>Approval of BA-Group </a:t>
            </a:r>
            <a:r>
              <a:rPr lang="en-US" sz="1600" dirty="0" smtClean="0">
                <a:solidFill>
                  <a:srgbClr val="FF0000"/>
                </a:solidFill>
              </a:rPr>
              <a:t>5</a:t>
            </a:r>
            <a:endParaRPr lang="en-US" sz="1600" dirty="0">
              <a:solidFill>
                <a:srgbClr val="FF0000"/>
              </a:solidFill>
            </a:endParaRPr>
          </a:p>
          <a:p>
            <a:pPr marL="447675" lvl="1" indent="-177800"/>
            <a:r>
              <a:rPr lang="en-US" sz="1200" dirty="0"/>
              <a:t>all CR-Packs in AIs 8, 9, 10, 11, 12, 13, 14, 15, 16, 17, 18 and 19 for which no unresolved comments or untreated revisions have been received by Thursday July 2 12:00 </a:t>
            </a:r>
          </a:p>
          <a:p>
            <a:r>
              <a:rPr lang="en-US" sz="1600" dirty="0" smtClean="0">
                <a:solidFill>
                  <a:srgbClr val="FF0000"/>
                </a:solidFill>
              </a:rPr>
              <a:t>Block </a:t>
            </a:r>
            <a:r>
              <a:rPr lang="en-US" sz="1600" dirty="0">
                <a:solidFill>
                  <a:srgbClr val="FF0000"/>
                </a:solidFill>
              </a:rPr>
              <a:t>Approval of BA-Group </a:t>
            </a:r>
            <a:r>
              <a:rPr lang="en-US" sz="1600" dirty="0" smtClean="0">
                <a:solidFill>
                  <a:srgbClr val="FF0000"/>
                </a:solidFill>
              </a:rPr>
              <a:t>6</a:t>
            </a:r>
            <a:endParaRPr lang="en-US" sz="1600" dirty="0">
              <a:solidFill>
                <a:srgbClr val="FF0000"/>
              </a:solidFill>
            </a:endParaRPr>
          </a:p>
          <a:p>
            <a:pPr marL="447675" lvl="1" indent="-177800"/>
            <a:r>
              <a:rPr lang="en-US" sz="1200" dirty="0"/>
              <a:t>AI 20 – Project </a:t>
            </a:r>
            <a:r>
              <a:rPr lang="en-US" sz="1200" dirty="0" smtClean="0"/>
              <a:t>Management </a:t>
            </a:r>
            <a:endParaRPr lang="en-US" sz="1200" dirty="0"/>
          </a:p>
          <a:p>
            <a:endParaRPr lang="en-US" sz="1600" dirty="0"/>
          </a:p>
          <a:p>
            <a:endParaRPr lang="en-US" sz="1500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 rot="1792624">
            <a:off x="9174512" y="827340"/>
            <a:ext cx="299088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u="sng" dirty="0">
                <a:hlinkClick r:id="rId3"/>
              </a:rPr>
              <a:t>https://</a:t>
            </a:r>
            <a:r>
              <a:rPr lang="en-US" u="sng" dirty="0" smtClean="0">
                <a:hlinkClick r:id="rId3"/>
              </a:rPr>
              <a:t>www.3gpp.org/tohru/</a:t>
            </a:r>
            <a:endParaRPr lang="en-US" dirty="0" smtClean="0"/>
          </a:p>
          <a:p>
            <a:pPr algn="ctr"/>
            <a:r>
              <a:rPr lang="en-US" dirty="0" smtClean="0"/>
              <a:t>Meeting </a:t>
            </a:r>
            <a:r>
              <a:rPr lang="en-US" dirty="0"/>
              <a:t>ID: </a:t>
            </a:r>
            <a:r>
              <a:rPr lang="en-US" b="1" dirty="0"/>
              <a:t>SA_90e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03202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363" y="20327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 smtClean="0"/>
              <a:t>SA#90-e GTM Wednesday 9 Dec</a:t>
            </a:r>
            <a:br>
              <a:rPr lang="en-US" dirty="0" smtClean="0"/>
            </a:br>
            <a:r>
              <a:rPr lang="en-GB" sz="2400" u="sng" dirty="0">
                <a:hlinkClick r:id="rId2"/>
              </a:rPr>
              <a:t>https://</a:t>
            </a:r>
            <a:r>
              <a:rPr lang="en-GB" sz="2400" u="sng" dirty="0" smtClean="0">
                <a:hlinkClick r:id="rId2"/>
              </a:rPr>
              <a:t>global.gotomeeting.com/join/799354085</a:t>
            </a:r>
            <a:r>
              <a:rPr lang="en-US" sz="2000" dirty="0" smtClean="0"/>
              <a:t> </a:t>
            </a:r>
            <a:r>
              <a:rPr lang="en-US" sz="2400" dirty="0" smtClean="0"/>
              <a:t>14:00-16:00 </a:t>
            </a:r>
            <a:r>
              <a:rPr lang="en-US" sz="2400" dirty="0"/>
              <a:t>UTC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6563" y="1222392"/>
            <a:ext cx="5181600" cy="5293895"/>
          </a:xfrm>
        </p:spPr>
        <p:txBody>
          <a:bodyPr>
            <a:normAutofit/>
          </a:bodyPr>
          <a:lstStyle/>
          <a:p>
            <a:r>
              <a:rPr lang="en-US" sz="1400" dirty="0" smtClean="0"/>
              <a:t>Reports from WG Chairs, AI 4</a:t>
            </a:r>
            <a:endParaRPr lang="en-US" sz="1400" dirty="0"/>
          </a:p>
          <a:p>
            <a:pPr lvl="1"/>
            <a:r>
              <a:rPr lang="en-US" sz="1100" dirty="0" smtClean="0"/>
              <a:t>Each chair has max. 5 minutes time to report issues &amp; highlights</a:t>
            </a:r>
          </a:p>
          <a:p>
            <a:pPr lvl="1"/>
            <a:r>
              <a:rPr lang="en-US" sz="1100" dirty="0" smtClean="0"/>
              <a:t>Terms of Reference (</a:t>
            </a:r>
            <a:r>
              <a:rPr lang="en-US" sz="1100" dirty="0" err="1" smtClean="0"/>
              <a:t>ToR</a:t>
            </a:r>
            <a:r>
              <a:rPr lang="en-US" sz="1100" dirty="0" smtClean="0"/>
              <a:t>) are not planned to be discussed online, unless otherwise requested</a:t>
            </a:r>
          </a:p>
          <a:p>
            <a:pPr lvl="1"/>
            <a:r>
              <a:rPr lang="en-US" sz="1100" dirty="0" smtClean="0"/>
              <a:t>1023_rev1, SA1 </a:t>
            </a:r>
            <a:r>
              <a:rPr lang="en-US" sz="1100" dirty="0" err="1" smtClean="0"/>
              <a:t>ToR</a:t>
            </a:r>
            <a:r>
              <a:rPr lang="en-US" sz="1100" dirty="0" smtClean="0"/>
              <a:t>, revised (was proposed to be postponed now)</a:t>
            </a:r>
            <a:endParaRPr lang="en-US" sz="1400" dirty="0" smtClean="0"/>
          </a:p>
          <a:p>
            <a:r>
              <a:rPr lang="en-US" sz="1400" dirty="0" smtClean="0"/>
              <a:t>SA3 </a:t>
            </a:r>
            <a:r>
              <a:rPr lang="en-US" sz="1400" dirty="0"/>
              <a:t>Rel-17 </a:t>
            </a:r>
            <a:r>
              <a:rPr lang="en-US" sz="1400" dirty="0" err="1"/>
              <a:t>FS_eSBA</a:t>
            </a:r>
            <a:r>
              <a:rPr lang="en-US" sz="1400" dirty="0"/>
              <a:t> Security SID, AI 6.3 </a:t>
            </a:r>
          </a:p>
          <a:p>
            <a:pPr lvl="1"/>
            <a:r>
              <a:rPr lang="en-US" sz="1100" dirty="0"/>
              <a:t>2021, SA3, revised SID – received one objection, AI </a:t>
            </a:r>
            <a:r>
              <a:rPr lang="en-US" sz="1100" dirty="0" smtClean="0"/>
              <a:t>6.3</a:t>
            </a:r>
            <a:endParaRPr lang="en-US" sz="1100" dirty="0"/>
          </a:p>
          <a:p>
            <a:r>
              <a:rPr lang="en-US" sz="1400" dirty="0" smtClean="0"/>
              <a:t>SA2 </a:t>
            </a:r>
            <a:r>
              <a:rPr lang="en-US" sz="1400" dirty="0"/>
              <a:t>Rel-17 WID revisions, AI 6.4</a:t>
            </a:r>
          </a:p>
          <a:p>
            <a:pPr lvl="1"/>
            <a:r>
              <a:rPr lang="en-US" sz="1100" dirty="0"/>
              <a:t>1096 (rev of 972) </a:t>
            </a:r>
            <a:r>
              <a:rPr lang="en-US" sz="1100" dirty="0" err="1"/>
              <a:t>ProSe</a:t>
            </a:r>
            <a:r>
              <a:rPr lang="en-US" sz="1100" dirty="0"/>
              <a:t> WID, </a:t>
            </a:r>
            <a:r>
              <a:rPr lang="en-US" sz="1100" dirty="0" smtClean="0"/>
              <a:t>CATT, OPPO</a:t>
            </a:r>
            <a:endParaRPr lang="en-US" sz="1100" dirty="0"/>
          </a:p>
          <a:p>
            <a:pPr lvl="1"/>
            <a:r>
              <a:rPr lang="en-US" sz="1100" dirty="0"/>
              <a:t>1106 (rev of 974) 5G_MBS WID, Huawei</a:t>
            </a:r>
          </a:p>
          <a:p>
            <a:pPr lvl="1"/>
            <a:r>
              <a:rPr lang="en-US" sz="1100" dirty="0"/>
              <a:t>1099 (rev of 975), </a:t>
            </a:r>
            <a:r>
              <a:rPr lang="en-US" sz="1100" dirty="0" err="1"/>
              <a:t>eNA</a:t>
            </a:r>
            <a:r>
              <a:rPr lang="en-US" sz="1100" dirty="0"/>
              <a:t> WID, China Mobile</a:t>
            </a:r>
          </a:p>
          <a:p>
            <a:pPr lvl="1"/>
            <a:r>
              <a:rPr lang="en-US" sz="1100" dirty="0"/>
              <a:t>1107 (rev of 981), Edge Computing WID, </a:t>
            </a:r>
            <a:r>
              <a:rPr lang="en-US" sz="1100" dirty="0" smtClean="0"/>
              <a:t>Huawei</a:t>
            </a:r>
          </a:p>
          <a:p>
            <a:r>
              <a:rPr lang="en-US" sz="1400" dirty="0"/>
              <a:t>SA1 Rel-18 WIDs / CR packs, AI 6.7</a:t>
            </a:r>
          </a:p>
          <a:p>
            <a:pPr lvl="1"/>
            <a:r>
              <a:rPr lang="en-US" sz="1100" dirty="0" smtClean="0"/>
              <a:t>1109_rev1 </a:t>
            </a:r>
            <a:r>
              <a:rPr lang="en-US" sz="1100" dirty="0"/>
              <a:t>(rev of 1040) SFC mini-WID, Nokia</a:t>
            </a:r>
          </a:p>
          <a:p>
            <a:pPr lvl="1"/>
            <a:r>
              <a:rPr lang="en-US" sz="1100" dirty="0" smtClean="0"/>
              <a:t>1090_rev1 </a:t>
            </a:r>
            <a:r>
              <a:rPr lang="en-US" sz="1100" dirty="0"/>
              <a:t>(rev of 1041, 22.261 CR0478R2) SFC </a:t>
            </a:r>
            <a:r>
              <a:rPr lang="en-US" sz="1100" dirty="0" smtClean="0"/>
              <a:t>CR</a:t>
            </a:r>
          </a:p>
          <a:p>
            <a:r>
              <a:rPr lang="en-US" sz="1400" dirty="0" smtClean="0"/>
              <a:t>Issues raised by SA2 (944, AI 4.2)</a:t>
            </a:r>
          </a:p>
          <a:p>
            <a:r>
              <a:rPr lang="en-US" sz="1400" dirty="0" smtClean="0"/>
              <a:t>Small </a:t>
            </a:r>
            <a:r>
              <a:rPr lang="en-US" sz="1400" dirty="0"/>
              <a:t>revisions of WID/SID due to MCC request</a:t>
            </a:r>
          </a:p>
          <a:p>
            <a:pPr lvl="1"/>
            <a:r>
              <a:rPr lang="en-US" sz="1100" dirty="0" smtClean="0"/>
              <a:t>1019_rev1, AKMA, AI 6.1, SA3</a:t>
            </a:r>
          </a:p>
          <a:p>
            <a:pPr lvl="1"/>
            <a:r>
              <a:rPr lang="en-US" sz="1100" dirty="0" smtClean="0"/>
              <a:t>1018_rev4, MUSIM sec, AI 6.2, SA3</a:t>
            </a:r>
          </a:p>
          <a:p>
            <a:pPr lvl="1"/>
            <a:r>
              <a:rPr lang="en-US" sz="1100" dirty="0" smtClean="0"/>
              <a:t>1021_rev1, SBA sec, AI 6.2, SA3</a:t>
            </a:r>
          </a:p>
          <a:p>
            <a:pPr lvl="1"/>
            <a:r>
              <a:rPr lang="en-US" sz="1100" dirty="0" smtClean="0"/>
              <a:t>1020_rev1, BEST, AI 6.4, SA3</a:t>
            </a:r>
          </a:p>
          <a:p>
            <a:pPr lvl="1"/>
            <a:endParaRPr lang="en-US" sz="1200" dirty="0" smtClean="0"/>
          </a:p>
          <a:p>
            <a:pPr lvl="1"/>
            <a:endParaRPr lang="en-US" sz="1200" dirty="0" smtClean="0"/>
          </a:p>
          <a:p>
            <a:endParaRPr lang="en-US" sz="1600" dirty="0" smtClean="0"/>
          </a:p>
          <a:p>
            <a:pPr lvl="1"/>
            <a:endParaRPr lang="en-US" sz="1200" dirty="0" smtClean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5630779" y="1173763"/>
            <a:ext cx="5666072" cy="3090214"/>
          </a:xfrm>
        </p:spPr>
        <p:txBody>
          <a:bodyPr>
            <a:noAutofit/>
          </a:bodyPr>
          <a:lstStyle/>
          <a:p>
            <a:pPr marL="457200" lvl="1" indent="0">
              <a:buNone/>
            </a:pPr>
            <a:endParaRPr lang="en-US" sz="1100" dirty="0"/>
          </a:p>
          <a:p>
            <a:r>
              <a:rPr lang="en-US" sz="1400" dirty="0"/>
              <a:t>Rel-16 SA2 CRs, AI 16.2</a:t>
            </a:r>
          </a:p>
          <a:p>
            <a:pPr lvl="1"/>
            <a:r>
              <a:rPr lang="en-US" sz="1100" dirty="0"/>
              <a:t>1105 Disc URLLC </a:t>
            </a:r>
            <a:r>
              <a:rPr lang="en-US" sz="1100" dirty="0" err="1"/>
              <a:t>QoS</a:t>
            </a:r>
            <a:r>
              <a:rPr lang="en-US" sz="1100" dirty="0"/>
              <a:t> Monitoring, Huawei</a:t>
            </a:r>
          </a:p>
          <a:p>
            <a:pPr lvl="1"/>
            <a:r>
              <a:rPr lang="en-US" sz="1100" dirty="0"/>
              <a:t>952 CR Pack on URLLC </a:t>
            </a:r>
            <a:r>
              <a:rPr lang="en-US" sz="1100" dirty="0" err="1"/>
              <a:t>QoS</a:t>
            </a:r>
            <a:r>
              <a:rPr lang="en-US" sz="1100" dirty="0"/>
              <a:t> Monitoring </a:t>
            </a:r>
          </a:p>
          <a:p>
            <a:pPr lvl="1"/>
            <a:r>
              <a:rPr lang="en-US" sz="1100" dirty="0"/>
              <a:t>1091 rev of 23.502 CR2453 in SP-200960, </a:t>
            </a:r>
            <a:r>
              <a:rPr lang="en-US" sz="1100" dirty="0" err="1"/>
              <a:t>QoS</a:t>
            </a:r>
            <a:r>
              <a:rPr lang="en-US" sz="1100" dirty="0"/>
              <a:t> </a:t>
            </a:r>
            <a:r>
              <a:rPr lang="en-US" sz="1100" dirty="0" err="1"/>
              <a:t>Param</a:t>
            </a:r>
            <a:r>
              <a:rPr lang="en-US" sz="1100" dirty="0"/>
              <a:t>, Nokia</a:t>
            </a:r>
          </a:p>
          <a:p>
            <a:pPr lvl="1"/>
            <a:r>
              <a:rPr lang="en-US" sz="1100" dirty="0"/>
              <a:t>1108 Disc EPS FB correction, Huawei</a:t>
            </a:r>
          </a:p>
          <a:p>
            <a:pPr lvl="1"/>
            <a:r>
              <a:rPr lang="en-US" sz="1100" dirty="0"/>
              <a:t>946 CR Pack on </a:t>
            </a:r>
            <a:r>
              <a:rPr lang="en-US" sz="1100" dirty="0" err="1"/>
              <a:t>eNS</a:t>
            </a:r>
            <a:r>
              <a:rPr lang="en-US" sz="1100" dirty="0"/>
              <a:t>, TEI16 – objections received</a:t>
            </a:r>
          </a:p>
          <a:p>
            <a:r>
              <a:rPr lang="en-US" sz="1400" dirty="0" smtClean="0"/>
              <a:t>Rel-16 </a:t>
            </a:r>
            <a:r>
              <a:rPr lang="en-US" sz="1400" dirty="0"/>
              <a:t>SA3 CRs, AI 16.3</a:t>
            </a:r>
          </a:p>
          <a:p>
            <a:pPr lvl="1"/>
            <a:r>
              <a:rPr lang="en-US" sz="1100" dirty="0"/>
              <a:t>1115 Error </a:t>
            </a:r>
            <a:r>
              <a:rPr lang="en-US" sz="1100" dirty="0" err="1"/>
              <a:t>Corr</a:t>
            </a:r>
            <a:r>
              <a:rPr lang="en-US" sz="1100" dirty="0"/>
              <a:t> &amp; Annex O – 33.501 CR, postponed by SA3, Cable Labs</a:t>
            </a:r>
          </a:p>
          <a:p>
            <a:pPr lvl="1"/>
            <a:r>
              <a:rPr lang="en-US" sz="1100" dirty="0"/>
              <a:t>940 Lawful Interception - 33.128 CR0136R1 withdrawn from the CR Pack</a:t>
            </a:r>
          </a:p>
          <a:p>
            <a:r>
              <a:rPr lang="en-US" sz="1400" dirty="0"/>
              <a:t>Rel-17 SA1 issues, AI 17.1</a:t>
            </a:r>
          </a:p>
          <a:p>
            <a:pPr lvl="1"/>
            <a:r>
              <a:rPr lang="en-US" sz="1100" dirty="0"/>
              <a:t>926, 1101, 1102, 1103, 1104, 1112 – Requirements Enumeration</a:t>
            </a:r>
          </a:p>
          <a:p>
            <a:r>
              <a:rPr lang="en-US" sz="1400" dirty="0"/>
              <a:t>Any Other Business, AI 21</a:t>
            </a:r>
          </a:p>
          <a:p>
            <a:pPr lvl="1"/>
            <a:r>
              <a:rPr lang="en-US" sz="1000" dirty="0"/>
              <a:t>1110 E-Meeting Handling, discussion paper, Vivo</a:t>
            </a:r>
          </a:p>
          <a:p>
            <a:r>
              <a:rPr lang="en-US" sz="1600" dirty="0" smtClean="0"/>
              <a:t>Already available revisions / new documents / open issues</a:t>
            </a:r>
          </a:p>
          <a:p>
            <a:pPr lvl="1"/>
            <a:r>
              <a:rPr lang="en-US" sz="1050" dirty="0" smtClean="0"/>
              <a:t>if available: 1120, </a:t>
            </a:r>
            <a:r>
              <a:rPr lang="en-US" sz="1050" dirty="0" err="1" smtClean="0"/>
              <a:t>LSout</a:t>
            </a:r>
            <a:r>
              <a:rPr lang="en-US" sz="1050" dirty="0" smtClean="0"/>
              <a:t>, inclusive language to WGs, Puneet</a:t>
            </a:r>
          </a:p>
          <a:p>
            <a:pPr lvl="1"/>
            <a:r>
              <a:rPr lang="en-US" sz="1050" dirty="0" smtClean="0"/>
              <a:t>if available: 1121, </a:t>
            </a:r>
            <a:r>
              <a:rPr lang="en-US" sz="1050" dirty="0" err="1" smtClean="0"/>
              <a:t>LSout</a:t>
            </a:r>
            <a:r>
              <a:rPr lang="en-US" sz="1050" dirty="0" smtClean="0"/>
              <a:t>, inclusive language to external bodies, Puneet</a:t>
            </a:r>
          </a:p>
          <a:p>
            <a:r>
              <a:rPr lang="en-US" sz="1600" dirty="0" smtClean="0">
                <a:solidFill>
                  <a:srgbClr val="FF0000"/>
                </a:solidFill>
              </a:rPr>
              <a:t>Block </a:t>
            </a:r>
            <a:r>
              <a:rPr lang="en-US" sz="1600" dirty="0">
                <a:solidFill>
                  <a:srgbClr val="FF0000"/>
                </a:solidFill>
              </a:rPr>
              <a:t>Approval of BA-Group </a:t>
            </a:r>
            <a:r>
              <a:rPr lang="en-US" sz="1600" dirty="0" smtClean="0">
                <a:solidFill>
                  <a:srgbClr val="FF0000"/>
                </a:solidFill>
              </a:rPr>
              <a:t>2 and BA-Group 3</a:t>
            </a:r>
            <a:endParaRPr lang="en-US" sz="1600" dirty="0">
              <a:solidFill>
                <a:srgbClr val="FF0000"/>
              </a:solidFill>
            </a:endParaRPr>
          </a:p>
          <a:p>
            <a:pPr lvl="1"/>
            <a:r>
              <a:rPr lang="en-US" sz="1200" dirty="0"/>
              <a:t>AI </a:t>
            </a:r>
            <a:r>
              <a:rPr lang="en-US" sz="1200" dirty="0" smtClean="0"/>
              <a:t>2.2 </a:t>
            </a:r>
            <a:r>
              <a:rPr lang="en-US" sz="1200" dirty="0"/>
              <a:t>– </a:t>
            </a:r>
            <a:r>
              <a:rPr lang="en-US" sz="1200" dirty="0" smtClean="0"/>
              <a:t>LS-in which need action, </a:t>
            </a:r>
            <a:r>
              <a:rPr lang="en-US" sz="1200" dirty="0"/>
              <a:t>proposed </a:t>
            </a:r>
            <a:r>
              <a:rPr lang="en-US" sz="1200" dirty="0" smtClean="0"/>
              <a:t>noted (all already handled)</a:t>
            </a:r>
          </a:p>
          <a:p>
            <a:pPr lvl="1"/>
            <a:r>
              <a:rPr lang="en-US" sz="1200" dirty="0" smtClean="0"/>
              <a:t>AI 4 – WG Reports, </a:t>
            </a:r>
            <a:r>
              <a:rPr lang="en-US" sz="1200" dirty="0" err="1" smtClean="0"/>
              <a:t>ToRs</a:t>
            </a:r>
            <a:endParaRPr lang="en-US" sz="1200" dirty="0"/>
          </a:p>
          <a:p>
            <a:endParaRPr lang="en-US" sz="1500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 rot="1792624">
            <a:off x="9174512" y="827340"/>
            <a:ext cx="299088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u="sng" dirty="0">
                <a:hlinkClick r:id="rId3"/>
              </a:rPr>
              <a:t>https://</a:t>
            </a:r>
            <a:r>
              <a:rPr lang="en-US" u="sng" dirty="0" smtClean="0">
                <a:hlinkClick r:id="rId3"/>
              </a:rPr>
              <a:t>www.3gpp.org/tohru/</a:t>
            </a:r>
            <a:endParaRPr lang="en-US" dirty="0" smtClean="0"/>
          </a:p>
          <a:p>
            <a:pPr algn="ctr"/>
            <a:r>
              <a:rPr lang="en-US" dirty="0" smtClean="0"/>
              <a:t>Meeting </a:t>
            </a:r>
            <a:r>
              <a:rPr lang="en-US" dirty="0"/>
              <a:t>ID: </a:t>
            </a:r>
            <a:r>
              <a:rPr lang="en-US" b="1" dirty="0"/>
              <a:t>SA_90e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76089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363" y="20327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 smtClean="0"/>
              <a:t>SA#90-e GTM Friday 11 Dec</a:t>
            </a:r>
            <a:br>
              <a:rPr lang="en-US" dirty="0" smtClean="0"/>
            </a:br>
            <a:r>
              <a:rPr lang="en-GB" sz="2400" u="sng" dirty="0">
                <a:hlinkClick r:id="rId2"/>
              </a:rPr>
              <a:t>https://</a:t>
            </a:r>
            <a:r>
              <a:rPr lang="en-GB" sz="2400" u="sng" dirty="0" smtClean="0">
                <a:hlinkClick r:id="rId2"/>
              </a:rPr>
              <a:t>global.gotomeeting.com/join/350942005</a:t>
            </a:r>
            <a:r>
              <a:rPr lang="en-US" sz="2000" dirty="0" smtClean="0"/>
              <a:t> </a:t>
            </a:r>
            <a:r>
              <a:rPr lang="en-US" sz="2400" dirty="0" smtClean="0"/>
              <a:t>14:00-16:00 </a:t>
            </a:r>
            <a:r>
              <a:rPr lang="en-US" sz="2400" dirty="0"/>
              <a:t>UTC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6563" y="1385535"/>
            <a:ext cx="5181600" cy="5293895"/>
          </a:xfrm>
        </p:spPr>
        <p:txBody>
          <a:bodyPr>
            <a:normAutofit/>
          </a:bodyPr>
          <a:lstStyle/>
          <a:p>
            <a:r>
              <a:rPr lang="en-US" sz="1600" dirty="0" smtClean="0"/>
              <a:t>Hopefully quick issues</a:t>
            </a:r>
          </a:p>
          <a:p>
            <a:pPr lvl="1"/>
            <a:r>
              <a:rPr lang="en-US" sz="1200" dirty="0" smtClean="0"/>
              <a:t>917, 918 </a:t>
            </a:r>
            <a:r>
              <a:rPr lang="en-US" sz="1200" dirty="0" err="1" smtClean="0"/>
              <a:t>LSin</a:t>
            </a:r>
            <a:r>
              <a:rPr lang="en-US" sz="1200" dirty="0" smtClean="0"/>
              <a:t> from RAN to ITU-R to approve and send to PCG, AI 4.7</a:t>
            </a:r>
          </a:p>
          <a:p>
            <a:pPr lvl="1"/>
            <a:r>
              <a:rPr lang="en-US" sz="1200" dirty="0" smtClean="0"/>
              <a:t>1007 AKMA SA3 CRs, AI 6.1</a:t>
            </a:r>
          </a:p>
          <a:p>
            <a:pPr lvl="1"/>
            <a:r>
              <a:rPr lang="en-US" sz="1200" dirty="0" smtClean="0"/>
              <a:t>1020_rev2 BEST SA3 WID, AI 6.4</a:t>
            </a:r>
            <a:endParaRPr lang="en-US" sz="1600" dirty="0" smtClean="0"/>
          </a:p>
          <a:p>
            <a:pPr lvl="1"/>
            <a:r>
              <a:rPr lang="en-US" sz="1200" dirty="0" smtClean="0"/>
              <a:t>973_rev2 </a:t>
            </a:r>
            <a:r>
              <a:rPr lang="en-US" sz="1200" dirty="0" err="1" smtClean="0"/>
              <a:t>iIoT</a:t>
            </a:r>
            <a:r>
              <a:rPr lang="en-US" sz="1200" dirty="0" smtClean="0"/>
              <a:t> SA2 WID, AI 6.4</a:t>
            </a:r>
          </a:p>
          <a:p>
            <a:pPr lvl="1"/>
            <a:r>
              <a:rPr lang="en-US" sz="1200" dirty="0" smtClean="0"/>
              <a:t>1015_rev1 </a:t>
            </a:r>
            <a:r>
              <a:rPr lang="en-US" sz="1200" dirty="0" err="1" smtClean="0"/>
              <a:t>iIoT</a:t>
            </a:r>
            <a:r>
              <a:rPr lang="en-US" sz="1200" dirty="0" smtClean="0"/>
              <a:t> SA3 SID, AI 6.5</a:t>
            </a:r>
          </a:p>
          <a:p>
            <a:pPr lvl="1"/>
            <a:r>
              <a:rPr lang="en-US" sz="1200" dirty="0" smtClean="0"/>
              <a:t>1056 CR(s) on Closed loop SLS assurance, SA5, AI 16.5</a:t>
            </a:r>
          </a:p>
          <a:p>
            <a:r>
              <a:rPr lang="en-US" sz="1600" dirty="0" smtClean="0"/>
              <a:t>SA5 use of </a:t>
            </a:r>
            <a:r>
              <a:rPr lang="en-US" sz="1600" dirty="0" err="1" smtClean="0"/>
              <a:t>OpenAPI</a:t>
            </a:r>
            <a:endParaRPr lang="en-US" sz="1600" dirty="0" smtClean="0"/>
          </a:p>
          <a:p>
            <a:pPr lvl="1"/>
            <a:r>
              <a:rPr lang="en-US" sz="1200" dirty="0" smtClean="0"/>
              <a:t>1044 </a:t>
            </a:r>
            <a:r>
              <a:rPr lang="en-US" sz="1200" dirty="0"/>
              <a:t>CR(s) on Slice </a:t>
            </a:r>
            <a:r>
              <a:rPr lang="en-US" sz="1200" dirty="0" err="1"/>
              <a:t>Mgmt</a:t>
            </a:r>
            <a:r>
              <a:rPr lang="en-US" sz="1200" dirty="0"/>
              <a:t> Charging, SA5, AI 16.5</a:t>
            </a:r>
          </a:p>
          <a:p>
            <a:r>
              <a:rPr lang="en-US" sz="1600" dirty="0" smtClean="0"/>
              <a:t>Closing of Rel-18 in SA1</a:t>
            </a:r>
          </a:p>
          <a:p>
            <a:pPr lvl="1"/>
            <a:r>
              <a:rPr lang="en-US" sz="1200" dirty="0" smtClean="0"/>
              <a:t>1024 discussion paper from SA1 chair, AI 7.4</a:t>
            </a:r>
            <a:endParaRPr lang="en-US" sz="1100" dirty="0"/>
          </a:p>
          <a:p>
            <a:r>
              <a:rPr lang="en-US" sz="1600" dirty="0"/>
              <a:t>Issues raised by SA2 (944, AI 4.2</a:t>
            </a:r>
            <a:r>
              <a:rPr lang="en-US" sz="1600" dirty="0" smtClean="0"/>
              <a:t>)</a:t>
            </a:r>
          </a:p>
          <a:p>
            <a:pPr lvl="1"/>
            <a:r>
              <a:rPr lang="en-US" sz="1200" dirty="0" smtClean="0"/>
              <a:t>Allow for time to conclude Rel-17 Studies in Q1</a:t>
            </a:r>
          </a:p>
          <a:p>
            <a:pPr lvl="1"/>
            <a:r>
              <a:rPr lang="en-US" sz="1200" dirty="0" smtClean="0"/>
              <a:t>Request RAN WGs to allocate time in Q1 for Rel-17 SA2 LS responses</a:t>
            </a:r>
          </a:p>
          <a:p>
            <a:r>
              <a:rPr lang="en-US" sz="1600" dirty="0" smtClean="0"/>
              <a:t>Service Function Chaining</a:t>
            </a:r>
          </a:p>
          <a:p>
            <a:pPr lvl="1"/>
            <a:r>
              <a:rPr lang="en-US" sz="1200" dirty="0" smtClean="0"/>
              <a:t>1090_rev11, 1040 SFC SA1 WID, AI 6.7</a:t>
            </a:r>
          </a:p>
          <a:p>
            <a:pPr lvl="1"/>
            <a:r>
              <a:rPr lang="en-US" sz="1200" dirty="0" smtClean="0"/>
              <a:t>1109_rev5, 1041 CR on SFC in SA1, AI 6.7</a:t>
            </a:r>
          </a:p>
          <a:p>
            <a:pPr marL="0" indent="0">
              <a:buNone/>
            </a:pPr>
            <a:endParaRPr lang="en-US" sz="1600" dirty="0" smtClean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5630779" y="1385535"/>
            <a:ext cx="5666072" cy="3090214"/>
          </a:xfrm>
        </p:spPr>
        <p:txBody>
          <a:bodyPr>
            <a:noAutofit/>
          </a:bodyPr>
          <a:lstStyle/>
          <a:p>
            <a:r>
              <a:rPr lang="en-US" sz="1600" dirty="0"/>
              <a:t>Edge Computing Documentation (SA2)</a:t>
            </a:r>
          </a:p>
          <a:p>
            <a:pPr lvl="1"/>
            <a:r>
              <a:rPr lang="en-US" sz="1200" dirty="0" smtClean="0"/>
              <a:t>1107_rev3, </a:t>
            </a:r>
            <a:r>
              <a:rPr lang="en-US" sz="1200" dirty="0"/>
              <a:t>981 5G Edge Computing SA2 WID, AI 6.4</a:t>
            </a:r>
          </a:p>
          <a:p>
            <a:pPr lvl="1"/>
            <a:r>
              <a:rPr lang="en-US" sz="1200" dirty="0"/>
              <a:t>1098 discussion paper, Vodafone, AI 3.5</a:t>
            </a:r>
          </a:p>
          <a:p>
            <a:r>
              <a:rPr lang="en-US" sz="1600" dirty="0" smtClean="0"/>
              <a:t>SA2 </a:t>
            </a:r>
            <a:r>
              <a:rPr lang="en-US" sz="1600" dirty="0" err="1" smtClean="0"/>
              <a:t>eNS</a:t>
            </a:r>
            <a:r>
              <a:rPr lang="en-US" sz="1600" dirty="0" smtClean="0"/>
              <a:t> / EPS Fallback</a:t>
            </a:r>
            <a:endParaRPr lang="en-US" sz="1600" dirty="0"/>
          </a:p>
          <a:p>
            <a:pPr lvl="1"/>
            <a:r>
              <a:rPr lang="en-US" sz="1200" dirty="0" smtClean="0"/>
              <a:t>946_rev4 </a:t>
            </a:r>
            <a:r>
              <a:rPr lang="en-US" sz="1200" dirty="0"/>
              <a:t>SA2 </a:t>
            </a:r>
            <a:r>
              <a:rPr lang="en-US" sz="1200" dirty="0" err="1"/>
              <a:t>eNS</a:t>
            </a:r>
            <a:r>
              <a:rPr lang="en-US" sz="1200" dirty="0"/>
              <a:t> CR, AI 16.2</a:t>
            </a:r>
          </a:p>
          <a:p>
            <a:r>
              <a:rPr lang="en-US" sz="1600" dirty="0" smtClean="0"/>
              <a:t>5G </a:t>
            </a:r>
            <a:r>
              <a:rPr lang="en-US" sz="1600" dirty="0"/>
              <a:t>URLLC / </a:t>
            </a:r>
            <a:r>
              <a:rPr lang="en-US" sz="1600" dirty="0" err="1"/>
              <a:t>QoS</a:t>
            </a:r>
            <a:r>
              <a:rPr lang="en-US" sz="1600" dirty="0"/>
              <a:t> Monitoring</a:t>
            </a:r>
          </a:p>
          <a:p>
            <a:pPr lvl="1"/>
            <a:r>
              <a:rPr lang="en-US" sz="1200" dirty="0" smtClean="0">
                <a:solidFill>
                  <a:srgbClr val="FF0000"/>
                </a:solidFill>
              </a:rPr>
              <a:t>0952_rev4</a:t>
            </a:r>
            <a:r>
              <a:rPr lang="en-US" sz="1200" dirty="0" smtClean="0"/>
              <a:t> </a:t>
            </a:r>
            <a:r>
              <a:rPr lang="en-US" sz="1200" dirty="0"/>
              <a:t>CR to 23.502 on URLLC, AI 16.2</a:t>
            </a:r>
          </a:p>
          <a:p>
            <a:r>
              <a:rPr lang="en-US" sz="1600" dirty="0" smtClean="0"/>
              <a:t>Inclusive </a:t>
            </a:r>
            <a:r>
              <a:rPr lang="en-US" sz="1600" dirty="0"/>
              <a:t>Language outgoing LS’s</a:t>
            </a:r>
          </a:p>
          <a:p>
            <a:pPr lvl="1"/>
            <a:r>
              <a:rPr lang="en-US" sz="1200" dirty="0" smtClean="0"/>
              <a:t>1120_rev4 </a:t>
            </a:r>
            <a:r>
              <a:rPr lang="en-US" sz="1200" dirty="0"/>
              <a:t>LS-out to 3GPP WGs, AI 20.4</a:t>
            </a:r>
          </a:p>
          <a:p>
            <a:pPr lvl="1"/>
            <a:r>
              <a:rPr lang="en-US" sz="1200" dirty="0" smtClean="0"/>
              <a:t>1121_rev2 </a:t>
            </a:r>
            <a:r>
              <a:rPr lang="en-US" sz="1200" dirty="0"/>
              <a:t>LS-out to external bodies, AI 20.4</a:t>
            </a:r>
          </a:p>
          <a:p>
            <a:r>
              <a:rPr lang="en-US" sz="1600" dirty="0"/>
              <a:t>Requirements Enumeration </a:t>
            </a:r>
          </a:p>
          <a:p>
            <a:pPr lvl="1"/>
            <a:r>
              <a:rPr lang="en-US" sz="1200" dirty="0" smtClean="0"/>
              <a:t>1102_rev6, 1103_rev3, 1104_rev5 </a:t>
            </a:r>
            <a:r>
              <a:rPr lang="en-US" sz="1200" dirty="0"/>
              <a:t>CRs </a:t>
            </a:r>
            <a:r>
              <a:rPr lang="en-US" sz="1200" dirty="0" smtClean="0"/>
              <a:t>to SA1 specs </a:t>
            </a:r>
            <a:r>
              <a:rPr lang="en-US" sz="1200" dirty="0"/>
              <a:t>22.261 </a:t>
            </a:r>
            <a:r>
              <a:rPr lang="en-US" sz="1200" dirty="0" smtClean="0"/>
              <a:t>&amp; </a:t>
            </a:r>
            <a:r>
              <a:rPr lang="en-US" sz="1200" dirty="0"/>
              <a:t>22.104, AI </a:t>
            </a:r>
            <a:r>
              <a:rPr lang="en-US" sz="1200" dirty="0" smtClean="0"/>
              <a:t>17.1</a:t>
            </a:r>
          </a:p>
          <a:p>
            <a:pPr lvl="1"/>
            <a:r>
              <a:rPr lang="de-DE" sz="1200" dirty="0" smtClean="0"/>
              <a:t>1101_rev2 disc paper (which was incorrectly indicated as „noted“ before), AI 17.1</a:t>
            </a:r>
            <a:endParaRPr lang="en-US" sz="1200" dirty="0"/>
          </a:p>
          <a:p>
            <a:r>
              <a:rPr lang="en-US" sz="1600" dirty="0"/>
              <a:t>Multiple Rapporteurs</a:t>
            </a:r>
          </a:p>
          <a:p>
            <a:pPr lvl="1"/>
            <a:r>
              <a:rPr lang="en-US" sz="1200" dirty="0" smtClean="0"/>
              <a:t>1096_rev4, </a:t>
            </a:r>
            <a:r>
              <a:rPr lang="en-US" sz="1200" dirty="0"/>
              <a:t>972 5G </a:t>
            </a:r>
            <a:r>
              <a:rPr lang="en-US" sz="1200" dirty="0" err="1"/>
              <a:t>ProSe</a:t>
            </a:r>
            <a:r>
              <a:rPr lang="en-US" sz="1200" dirty="0"/>
              <a:t>, SA2 WID, AI 6.4</a:t>
            </a:r>
          </a:p>
          <a:p>
            <a:pPr lvl="1"/>
            <a:r>
              <a:rPr lang="en-US" sz="1200" dirty="0" smtClean="0"/>
              <a:t>1099_rev2, </a:t>
            </a:r>
            <a:r>
              <a:rPr lang="en-US" sz="1200" dirty="0"/>
              <a:t>975 </a:t>
            </a:r>
            <a:r>
              <a:rPr lang="en-US" sz="1200" dirty="0" err="1"/>
              <a:t>eNA</a:t>
            </a:r>
            <a:r>
              <a:rPr lang="en-US" sz="1200" dirty="0"/>
              <a:t>, SA2 WID, AI 6.4</a:t>
            </a:r>
          </a:p>
          <a:p>
            <a:pPr lvl="1"/>
            <a:r>
              <a:rPr lang="en-US" sz="1200" dirty="0"/>
              <a:t>937 5G media streaming extensions, SA4 WID, AI 6.3</a:t>
            </a:r>
          </a:p>
          <a:p>
            <a:r>
              <a:rPr lang="en-US" sz="1600" dirty="0"/>
              <a:t>Elections </a:t>
            </a:r>
            <a:r>
              <a:rPr lang="en-US" sz="1600" dirty="0" smtClean="0"/>
              <a:t>Test-Run</a:t>
            </a:r>
            <a:endParaRPr lang="en-US" sz="1050" dirty="0"/>
          </a:p>
          <a:p>
            <a:r>
              <a:rPr lang="en-US" sz="1800" dirty="0">
                <a:solidFill>
                  <a:srgbClr val="FF0000"/>
                </a:solidFill>
              </a:rPr>
              <a:t>Close of Technical Part of the Meeting</a:t>
            </a:r>
            <a:endParaRPr lang="en-US" sz="2000" dirty="0">
              <a:solidFill>
                <a:srgbClr val="FF0000"/>
              </a:solidFill>
            </a:endParaRPr>
          </a:p>
          <a:p>
            <a:endParaRPr lang="en-US" sz="1500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 rot="1792624">
            <a:off x="9174512" y="827340"/>
            <a:ext cx="299088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u="sng" dirty="0">
                <a:hlinkClick r:id="rId3"/>
              </a:rPr>
              <a:t>https://</a:t>
            </a:r>
            <a:r>
              <a:rPr lang="en-US" u="sng" dirty="0" smtClean="0">
                <a:hlinkClick r:id="rId3"/>
              </a:rPr>
              <a:t>www.3gpp.org/tohru/</a:t>
            </a:r>
            <a:endParaRPr lang="en-US" dirty="0" smtClean="0"/>
          </a:p>
          <a:p>
            <a:pPr algn="ctr"/>
            <a:r>
              <a:rPr lang="en-US" dirty="0" smtClean="0"/>
              <a:t>Meeting </a:t>
            </a:r>
            <a:r>
              <a:rPr lang="en-US" dirty="0"/>
              <a:t>ID: </a:t>
            </a:r>
            <a:r>
              <a:rPr lang="en-US" b="1" dirty="0"/>
              <a:t>SA_90e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905755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4901</TotalTime>
  <Words>1821</Words>
  <Application>Microsoft Office PowerPoint</Application>
  <PresentationFormat>Widescreen</PresentationFormat>
  <Paragraphs>309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Times New Roman</vt:lpstr>
      <vt:lpstr>Office Theme</vt:lpstr>
      <vt:lpstr>TSG SA#90-e  GoToMeeting Sessions  Agenda &amp; Details</vt:lpstr>
      <vt:lpstr>SA#90-e GTM Cheat Sheet</vt:lpstr>
      <vt:lpstr>GTM Sessions Agenda Overview</vt:lpstr>
      <vt:lpstr>SA#90-e GTM Monday 14 Dec https://global.gotomeeting.com/join/280443069 13:00-15:00 UTC</vt:lpstr>
      <vt:lpstr>Annex – Agenda of previous days</vt:lpstr>
      <vt:lpstr>SA#90-e GTM Tuesday 8 Dec https://global.gotomeeting.com/join/300251493 13:00-15:00 UTC</vt:lpstr>
      <vt:lpstr>SA#90-e GTM Thursday 10 Dec https://global.gotomeeting.com/join/630014981 13:00-15:00 UTC</vt:lpstr>
      <vt:lpstr>SA#90-e GTM Wednesday 9 Dec https://global.gotomeeting.com/join/799354085 14:00-16:00 UTC</vt:lpstr>
      <vt:lpstr>SA#90-e GTM Friday 11 Dec https://global.gotomeeting.com/join/350942005 14:00-16:00 UTC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Georg Mayer</dc:creator>
  <cp:lastModifiedBy>Georg Mayer</cp:lastModifiedBy>
  <cp:revision>87</cp:revision>
  <dcterms:created xsi:type="dcterms:W3CDTF">2020-11-24T12:35:48Z</dcterms:created>
  <dcterms:modified xsi:type="dcterms:W3CDTF">2020-12-14T12:10:18Z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1607604407</vt:lpwstr>
  </property>
</Properties>
</file>