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7"/>
  </p:notesMasterIdLst>
  <p:handoutMasterIdLst>
    <p:handoutMasterId r:id="rId38"/>
  </p:handoutMasterIdLst>
  <p:sldIdLst>
    <p:sldId id="303" r:id="rId5"/>
    <p:sldId id="621" r:id="rId6"/>
    <p:sldId id="922" r:id="rId7"/>
    <p:sldId id="939" r:id="rId8"/>
    <p:sldId id="933" r:id="rId9"/>
    <p:sldId id="936" r:id="rId10"/>
    <p:sldId id="949" r:id="rId11"/>
    <p:sldId id="636" r:id="rId12"/>
    <p:sldId id="869" r:id="rId13"/>
    <p:sldId id="879" r:id="rId14"/>
    <p:sldId id="880" r:id="rId15"/>
    <p:sldId id="881" r:id="rId16"/>
    <p:sldId id="882" r:id="rId17"/>
    <p:sldId id="948" r:id="rId18"/>
    <p:sldId id="884" r:id="rId19"/>
    <p:sldId id="885" r:id="rId20"/>
    <p:sldId id="886" r:id="rId21"/>
    <p:sldId id="737" r:id="rId22"/>
    <p:sldId id="930" r:id="rId23"/>
    <p:sldId id="635" r:id="rId24"/>
    <p:sldId id="627" r:id="rId25"/>
    <p:sldId id="861" r:id="rId26"/>
    <p:sldId id="944" r:id="rId27"/>
    <p:sldId id="945" r:id="rId28"/>
    <p:sldId id="865" r:id="rId29"/>
    <p:sldId id="934" r:id="rId30"/>
    <p:sldId id="946" r:id="rId31"/>
    <p:sldId id="932" r:id="rId32"/>
    <p:sldId id="935" r:id="rId33"/>
    <p:sldId id="942" r:id="rId34"/>
    <p:sldId id="878" r:id="rId35"/>
    <p:sldId id="883" r:id="rId3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72AF2F"/>
    <a:srgbClr val="C1E442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41622A-E565-485B-B6AB-91E9C8F550FB}" v="12" dt="2020-12-02T17:51:17.92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00" autoAdjust="0"/>
    <p:restoredTop sz="92197" autoAdjust="0"/>
  </p:normalViewPr>
  <p:slideViewPr>
    <p:cSldViewPr snapToGrid="0">
      <p:cViewPr>
        <p:scale>
          <a:sx n="80" d="100"/>
          <a:sy n="80" d="100"/>
        </p:scale>
        <p:origin x="102" y="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12/2/2020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12/2/2020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22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67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008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945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SP-201087, TSG SA#90-e,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E-meeting 8-11 December 2020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2020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4/Docs/SP-190367.zip" TargetMode="Externa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69.zip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854.zip" TargetMode="Externa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8E_Electronic/Docs/SP-200467.zip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71.zip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9E_Electronic/Docs/SP-200767.zip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3gpp.org/ftp/tsg_sa/TSG_SA/TSGS_88E_Electronic/Docs/SP-200545.zip" TargetMode="Externa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forge.3gpp.org/rep/sa5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Status Report to SA#90-e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r>
              <a:rPr lang="en-GB" altLang="zh-CN" sz="3200" b="1" dirty="0"/>
              <a:t>Operation, Administration, Maintenance &amp; Provisioning (OAM&amp;P)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GB" sz="2400" dirty="0">
                <a:latin typeface="Arial" charset="0"/>
              </a:rPr>
              <a:t>Thomas Tovinger, SA5 Chair, Ericsson</a:t>
            </a:r>
          </a:p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Vice Chair, 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Maryse Gardella,</a:t>
            </a:r>
            <a:r>
              <a:rPr lang="de-DE" altLang="de-DE" sz="2400" dirty="0">
                <a:latin typeface="Arial" charset="0"/>
              </a:rPr>
              <a:t> SA5 Vice Chair, </a:t>
            </a:r>
            <a:r>
              <a:rPr lang="en-GB" altLang="zh-CN" sz="2400" dirty="0">
                <a:latin typeface="Arial" charset="0"/>
              </a:rPr>
              <a:t>Nokia</a:t>
            </a:r>
            <a:endParaRPr lang="en-GB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>
                <a:latin typeface="Arial" charset="0"/>
              </a:rPr>
              <a:t>Mirko Cano Soveri, SA5 Secretary, ETSI MCC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140256"/>
              </p:ext>
            </p:extLst>
          </p:nvPr>
        </p:nvGraphicFramePr>
        <p:xfrm>
          <a:off x="205572" y="1116969"/>
          <a:ext cx="11681825" cy="1816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OAM_NPN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non-public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%-&gt;5%-&gt;15%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TS28.557/</a:t>
                      </a: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28.541/28.531/28.533/28.552/28.554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SP-200189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EMA5SLA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on Management Aspects of 5G Service-Level Agreement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%-&gt;5%-&gt;40%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TS28.531/28.541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SP-200190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eMEMTANE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the enhanced tenant concept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%-&gt;0%-&gt;5%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TS28.531/28.532/28.533/28.541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SP-200463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(Dec.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Tenant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393057"/>
            <a:ext cx="522922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OAM_NPN: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use case of NPN provisioning by network slice of PLMN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generic requirements for management of NPN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generic management aspects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use case on SNPN provisioning</a:t>
            </a:r>
          </a:p>
          <a:p>
            <a:endParaRPr lang="en-US" altLang="zh-CN" sz="14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eMEMTANE: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following topics are discussed and agreed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refine tenant information concept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/>
              <a:t>Rel-17 WI OAM_NPN/EMA5SLA/eMEMTANE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5643880" y="3349116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EMA5SLA: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agreed, the living document is updated.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concept of service level specification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NRM modelling of </a:t>
            </a:r>
            <a:r>
              <a:rPr lang="en-US" altLang="zh-CN" sz="1400" dirty="0" err="1">
                <a:latin typeface="+mn-lt"/>
              </a:rPr>
              <a:t>SliceProfile</a:t>
            </a:r>
            <a:endParaRPr lang="en-US" altLang="zh-CN" sz="1400" dirty="0">
              <a:latin typeface="+mn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Add positioning support in </a:t>
            </a:r>
            <a:r>
              <a:rPr lang="en-US" altLang="zh-CN" sz="1400" dirty="0" err="1">
                <a:latin typeface="+mn-lt"/>
              </a:rPr>
              <a:t>ServiceProfile</a:t>
            </a:r>
            <a:endParaRPr lang="en-US" altLang="zh-CN" sz="1400" dirty="0">
              <a:latin typeface="+mn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Add synchronicity support in </a:t>
            </a:r>
            <a:r>
              <a:rPr lang="en-US" altLang="zh-CN" sz="1400" dirty="0" err="1">
                <a:latin typeface="+mn-lt"/>
              </a:rPr>
              <a:t>ServiceProfile</a:t>
            </a:r>
            <a:endParaRPr lang="en-US" altLang="zh-CN" sz="1400" dirty="0">
              <a:latin typeface="+mn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GST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22191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/>
              <a:t>Rel-17 WI adNRM/ePM_KPI_5G/e_5GMDT/eQoE/MADCOL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5905500" y="3541905"/>
            <a:ext cx="5981896" cy="249299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ePM_KPI_5G: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measurements on NIDD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 Intra and Inter-frequency Handover related measurements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handover triggering measurements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New measurement “Mean interruption time interval for 5QI 1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QoS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Flow released due to double NG (double UE context)”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Add measurements on AF traffic influence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measurements on external parameter provisioning</a:t>
            </a:r>
          </a:p>
          <a:p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MADCOL: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and need more discussion.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TD Issues in data collection and discovery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</a:t>
            </a:r>
            <a:r>
              <a:rPr lang="en-GB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PerfMetricStore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profiles for Trace/MDT control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572" y="3211605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626572"/>
              </p:ext>
            </p:extLst>
          </p:nvPr>
        </p:nvGraphicFramePr>
        <p:xfrm>
          <a:off x="205572" y="486414"/>
          <a:ext cx="11681825" cy="2687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adNRM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Additional NRM features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%-&gt;0%-&gt;5%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TS28.540/28.541/28.622/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28.623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SP-200192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ePM_KPI_5G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5G performance measurements and KPIs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%-&gt;10%-&gt;20%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TS28.552/32.425/28.554/32.426/32.450/32.451/32.455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SA#93 (Sep. 2021)</a:t>
                      </a:r>
                      <a:endParaRPr lang="sv-SE" altLang="zh-CN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e_5GMDT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MDT enhancement in 5G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%-&gt;20%-&gt;50%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TS32.421/32.422/32.423/28.622/28.623/28.523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SP-200191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</a:t>
                      </a:r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SA#92 (Jun. 2021)</a:t>
                      </a:r>
                      <a:endParaRPr lang="sv-SE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eQoE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QoE Measurement Collection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%-&gt;0%-&gt;5%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TS28.307/28.308/28.309/28.404/28.405/28.406/28.622/28.623/28.533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SA#93 (Sep. 2021)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RAN2/RAN3/SA4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MADCOL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data collection control and discovery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%-&gt;0%-&gt;5%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TS28.533/28.532/28.622/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28.623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SA#93 (Sep. 2021)</a:t>
                      </a:r>
                      <a:endParaRPr lang="sv-SE" altLang="zh-CN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38126" y="3655504"/>
            <a:ext cx="54292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adNRM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endorsed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+mn-lt"/>
              </a:rPr>
              <a:t>Discuss on NR NRM update to support MOCN network sharing scenario</a:t>
            </a:r>
          </a:p>
          <a:p>
            <a:endParaRPr lang="en-US" altLang="zh-CN" sz="12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e_5GMDT: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Add additional information for MDT specific parameters in NR aligning with RAN TSs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Add new MDT specific parameter collection period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Add new MDT requirements for E-UTRAN </a:t>
            </a:r>
          </a:p>
          <a:p>
            <a:endParaRPr lang="en-US" altLang="zh-CN" sz="12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eQoE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and agreed</a:t>
            </a:r>
            <a:endParaRPr lang="en-US" altLang="zh-CN" sz="12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Adding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Signalling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Based Activation.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>
              <a:solidFill>
                <a:prstClr val="black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845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555643"/>
              </p:ext>
            </p:extLst>
          </p:nvPr>
        </p:nvGraphicFramePr>
        <p:xfrm>
          <a:off x="205572" y="1048319"/>
          <a:ext cx="11681825" cy="1775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FS_5GSAT_MO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Study on management and orchestration aspects with integrated satellite components in a 5G network</a:t>
                      </a:r>
                      <a:endParaRPr lang="zh-CN" altLang="zh-CN" sz="16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65%-&gt;70%-&gt;90%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28.808</a:t>
                      </a:r>
                      <a:endParaRPr lang="sv-SE" altLang="zh-CN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SP-190138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</a:t>
                      </a:r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SA#91 (Mar. 2021)</a:t>
                      </a:r>
                      <a:endParaRPr lang="sv-SE" altLang="zh-CN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TNO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ffectLst/>
                          <a:latin typeface="Arial" panose="020B0604020202020204" pitchFamily="34" charset="0"/>
                          <a:ea typeface="+mn-ea"/>
                        </a:rPr>
                        <a:t>FS_eEDGE_Mgt</a:t>
                      </a:r>
                      <a:endParaRPr lang="zh-CN" altLang="zh-CN" sz="16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>
                          <a:effectLst/>
                          <a:latin typeface="Arial" panose="020B0604020202020204" pitchFamily="34" charset="0"/>
                          <a:ea typeface="+mn-ea"/>
                        </a:rPr>
                        <a:t>Study on management aspects of edge computing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%-&gt;15%-&gt;25%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SP-200195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</a:t>
                      </a:r>
                      <a:r>
                        <a:rPr lang="en-GB" sz="105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SA#92 (Jun. 2021)</a:t>
                      </a:r>
                      <a:endParaRPr lang="en-GB" altLang="zh-CN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edge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472144"/>
            <a:ext cx="55951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FS_5GSAT_MO: </a:t>
            </a:r>
            <a:r>
              <a:rPr lang="en-US" altLang="zh-CN" sz="16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altLang="zh-CN" sz="1600" dirty="0">
                <a:latin typeface="+mn-lt"/>
              </a:rPr>
              <a:t>multi-RAT load-balancing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altLang="zh-CN" sz="1600" dirty="0">
                <a:latin typeface="+mn-lt"/>
              </a:rPr>
              <a:t> Add a solution to create and manage a network slice associated with satellite components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altLang="zh-CN" sz="1600" dirty="0">
                <a:latin typeface="+mn-lt"/>
              </a:rPr>
              <a:t>Add a solution to manage transparent and regenerative satellite components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altLang="zh-CN" sz="1600" dirty="0">
                <a:latin typeface="+mn-lt"/>
              </a:rPr>
              <a:t>Add conclusions and recommendations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altLang="zh-CN" sz="1600" dirty="0">
                <a:latin typeface="+mn-lt"/>
              </a:rPr>
              <a:t>TR 28.808 is sent to SA for information</a:t>
            </a:r>
            <a:endParaRPr lang="en-US" altLang="zh-CN" sz="16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SI FS_5GSAT_MO/</a:t>
            </a:r>
            <a:r>
              <a:rPr lang="en-US" altLang="zh-CN" sz="3200" kern="0" dirty="0" err="1"/>
              <a:t>FS_eEDGE_Mgt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134100" y="3472144"/>
            <a:ext cx="5619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FS_eEDGE_Mgt</a:t>
            </a:r>
            <a:r>
              <a:rPr lang="en-US" altLang="zh-CN" sz="16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6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US" altLang="zh-CN" sz="16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Edge Performance Assurance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edge computing deployment and LCM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endParaRPr lang="en-US" altLang="zh-CN" sz="1600" dirty="0">
              <a:latin typeface="+mn-lt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995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2" y="1847457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192300"/>
              </p:ext>
            </p:extLst>
          </p:nvPr>
        </p:nvGraphicFramePr>
        <p:xfrm>
          <a:off x="205572" y="1051167"/>
          <a:ext cx="11681825" cy="796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FS_EE5G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new aspects of EE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%-&gt;25%-&gt;45%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 28.813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Orange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SA2/EE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Energy saving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983984" y="2360541"/>
            <a:ext cx="73675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FS_EE5G: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this meeting: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EE KPI for 5GC – Further analysis of N3 based potential solution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EE KPI for 5GC – Further analysis of the N6 based potential solution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energySaving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state information exposure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Key Issue EE KPI for network slice types - Potential solution #3 enhancement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EE KPI in case of RAN sharing – Potential solution No. 2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New Key Issue: Network Slice Energy Consumption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SI FS_EE5G</a:t>
            </a:r>
            <a:endParaRPr lang="sv-SE" sz="3200" kern="0" dirty="0"/>
          </a:p>
        </p:txBody>
      </p:sp>
    </p:spTree>
    <p:extLst>
      <p:ext uri="{BB962C8B-B14F-4D97-AF65-F5344CB8AC3E}">
        <p14:creationId xmlns:p14="http://schemas.microsoft.com/office/powerpoint/2010/main" val="9049008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286915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682490"/>
              </p:ext>
            </p:extLst>
          </p:nvPr>
        </p:nvGraphicFramePr>
        <p:xfrm>
          <a:off x="205572" y="788492"/>
          <a:ext cx="11681825" cy="2019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ANL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Autonomous network levels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%-&gt;5%-&gt;30%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28.100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SP-200464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</a:t>
                      </a:r>
                      <a:r>
                        <a:rPr lang="en-GB" altLang="zh-CN" sz="105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CMCC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Autonomous network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IDMS_MN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Intent driven management service for mobile networks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%-&gt;55%-&gt;65%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TR28.812/TS 28.312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SP-180899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</a:t>
                      </a:r>
                      <a:r>
                        <a:rPr lang="en-GB" altLang="zh-CN" sz="105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Intent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NPM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Network policy management for 5G mobile networks based on NFV scenarios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%-&gt;55%-&gt;60%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 28.555/28.556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SP-191211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</a:t>
                      </a:r>
                      <a:r>
                        <a:rPr lang="en-GB" altLang="zh-CN" sz="105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endParaRPr lang="sv-S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CMCC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Policy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eCOSLA</a:t>
                      </a:r>
                      <a:endParaRPr lang="en-US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Enhanced Closed loop SLS Assurance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%-&gt;5%-&gt;10%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TS28.535/28.536/28.533/28.541/28.546/28.552/28.553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SP-200196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-&gt;SA#93 (Sep. 2021)</a:t>
                      </a:r>
                      <a:endParaRPr lang="sv-SE" altLang="zh-CN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ZSM/SA2/RAN3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Close loop interaction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WI ANL/</a:t>
            </a:r>
            <a:r>
              <a:rPr lang="en-GB" altLang="zh-CN" sz="3200" dirty="0"/>
              <a:t>IDMS_MN</a:t>
            </a:r>
            <a:r>
              <a:rPr lang="en-US" altLang="zh-CN" sz="3200" kern="0" dirty="0"/>
              <a:t>/</a:t>
            </a:r>
            <a:r>
              <a:rPr lang="en-GB" altLang="zh-CN" sz="3200" dirty="0"/>
              <a:t>NPM</a:t>
            </a:r>
            <a:r>
              <a:rPr lang="en-US" altLang="zh-CN" sz="3200" dirty="0"/>
              <a:t>/</a:t>
            </a:r>
            <a:r>
              <a:rPr lang="en-US" altLang="zh-CN" sz="3200" dirty="0" err="1"/>
              <a:t>eCOSLA</a:t>
            </a:r>
            <a:endParaRPr lang="sv-SE" sz="3200" kern="0" dirty="0"/>
          </a:p>
        </p:txBody>
      </p:sp>
      <p:sp>
        <p:nvSpPr>
          <p:cNvPr id="7" name="矩形 6"/>
          <p:cNvSpPr/>
          <p:nvPr/>
        </p:nvSpPr>
        <p:spPr>
          <a:xfrm>
            <a:off x="6274192" y="3161546"/>
            <a:ext cx="5519420" cy="304698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NPM: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the meeting.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28.555 add specification level use cases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28.556 Add skeleton and scope</a:t>
            </a:r>
            <a:endParaRPr lang="en-US" altLang="zh-CN" sz="1200" dirty="0"/>
          </a:p>
          <a:p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eCOSLA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CR topics are discussed and agreed.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concept of closed control loop governing and monitoring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of network resource usage and performance prediction assisted SLS communication service Assurance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for limiting actions of an assurance 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of network resource usage and performance prediction assisted SLS communication service Assurance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for limiting actions of an assurance 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for triggering assurance loop state change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agreed as input to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28.535 Coordination between control loops (6326 email approval)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and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req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for CL execution supervision(6366 email approval)</a:t>
            </a:r>
          </a:p>
        </p:txBody>
      </p:sp>
      <p:sp>
        <p:nvSpPr>
          <p:cNvPr id="8" name="矩形 7"/>
          <p:cNvSpPr/>
          <p:nvPr/>
        </p:nvSpPr>
        <p:spPr>
          <a:xfrm>
            <a:off x="205572" y="3149311"/>
            <a:ext cx="570754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ANL: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for normative phase are discussed and agreed in the meeting.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concept of autonomous network and autonomous network level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and requirements for coverage optimization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Introduction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Add definition for network and service management scenario types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dimensions for evaluating autonomous network levels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framework approach for evaluating autonomous network levels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nn-NO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skeleton for clause 5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1400" dirty="0">
              <a:latin typeface="+mn-lt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IDMS_MN: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for normative work are discussed and agreed in the meeting.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Clause 4.1.3 Intent categorizes based on management scenario types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Clause 4.1.1 Introduction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relation of intent driven management and policy driven management.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and requirements for coverage optimization, RAN UE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throughut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optimization, radio network deployment</a:t>
            </a:r>
          </a:p>
        </p:txBody>
      </p:sp>
    </p:spTree>
    <p:extLst>
      <p:ext uri="{BB962C8B-B14F-4D97-AF65-F5344CB8AC3E}">
        <p14:creationId xmlns:p14="http://schemas.microsoft.com/office/powerpoint/2010/main" val="3008247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146140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568829"/>
              </p:ext>
            </p:extLst>
          </p:nvPr>
        </p:nvGraphicFramePr>
        <p:xfrm>
          <a:off x="205572" y="718385"/>
          <a:ext cx="11681825" cy="252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eSON_5G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Enhancements of Self-Organizing Networks (SON) for 5G networks 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%-&gt;2%-&gt;5%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TS28.313/28.552/28.541/28.545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SP-200194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E_HOO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%-&gt;0%-&gt;5%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TS28.552/28.313/28.541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EE5GPLUS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on EE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%-&gt;0%-&gt;10%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TS28.310/28.552/28.554/28.541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SP-200188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Orange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SA2/RAN2/RAN3/ETSI/EE/ITU-T/GSMA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Energy saving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</a:t>
                      </a: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Discovery of management services in 5G  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 (R16) -&gt; 50% (R17)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-&gt;50%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28.533/28.532/531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SP-181072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(Sep-2021)</a:t>
                      </a:r>
                      <a:endParaRPr lang="sv-SE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based discovery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438528"/>
            <a:ext cx="54758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eSON_5G: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but need further discussion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LBO use cases, requirements, and related information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Load Balancing Optimization Requirements and Use Case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EE5GPLUS: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this meeting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Add EE KPI definitions for network slices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LS to ETSI EE EEPS and ITU-T Q6/5 on Network Slice EE KPIs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LS to GSMA 5GJA on Network Slice EE KPIs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endorsed: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Paper on providing cell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energySaving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Status information to NWDAF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WI eSON_5G/E_HOO/EE5GPLUS/5GDMS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046484" y="3438528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E_HOO: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paper on Management of Conditional Handover was endorsed.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5GDMS: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agreed as Rel-16 CR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Correct inconsistent terminology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agreed as input to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Clarify Management Service data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completion rate changed to 50% when moving to Rel-17 due to changed scope.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283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91504" y="2105666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850551"/>
              </p:ext>
            </p:extLst>
          </p:nvPr>
        </p:nvGraphicFramePr>
        <p:xfrm>
          <a:off x="191504" y="1085905"/>
          <a:ext cx="11681825" cy="972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FS_eMDAS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enhancement of Management Data Analytics Service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%-&gt;70%-&gt;90%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28.809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SP-190930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Data analytics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SI </a:t>
            </a:r>
            <a:r>
              <a:rPr lang="en-US" altLang="zh-CN" sz="3200" kern="0" dirty="0" err="1"/>
              <a:t>FS_eMDAS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230456" y="2614349"/>
            <a:ext cx="535910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FS_eMDAS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solution on MDA assisted energy saving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conclusion for resource utilization analytics use case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conclusion for coverage issue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the conclusion on KPI anomaly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HO Optimization based on UE Load, Gap Analysis for Handover Optimization based on UE trajectory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Load Balancing Optimization Solutions based on Resource Consumption and Service Specifics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solutions on subscription and reporting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solutions on request of Management Data Analytics Reports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conclusion for Alarm incident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conclusion for NAS congestion control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solution on MDA ML model training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19531" y="2829792"/>
            <a:ext cx="6096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the solution of Jitter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the conclusion on Network slice load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conclusion on E2E latency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the conclusion on service experience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the conclusion on throughput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New use case on slice coverage and throughput optimization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Gap analysis for inter-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gNB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beam selection Optimization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Alarm Malfunction Analytics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Gap Analysis for Security Risk Assessment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conclusion for fault predication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Gap Analysis for MDA assisted SON coordination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Gap Analysis for Mobility performance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MDAS detection of outlying MEs</a:t>
            </a:r>
          </a:p>
        </p:txBody>
      </p:sp>
    </p:spTree>
    <p:extLst>
      <p:ext uri="{BB962C8B-B14F-4D97-AF65-F5344CB8AC3E}">
        <p14:creationId xmlns:p14="http://schemas.microsoft.com/office/powerpoint/2010/main" val="1572783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366217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678725"/>
              </p:ext>
            </p:extLst>
          </p:nvPr>
        </p:nvGraphicFramePr>
        <p:xfrm>
          <a:off x="205572" y="1602041"/>
          <a:ext cx="11681825" cy="1764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FS_NSMEN</a:t>
                      </a:r>
                      <a:endParaRPr lang="zh-CN" altLang="zh-CN" sz="16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Study on network slice management enhancements </a:t>
                      </a:r>
                      <a:endParaRPr lang="zh-CN" altLang="zh-CN" sz="16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%-&gt;5%-&gt;20%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SP-191192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FS_YANG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YANG PUSH 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28.818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SP-200765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YANG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FS_MNSAC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access control for management service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</a:t>
                      </a:r>
                      <a:endParaRPr lang="sv-SE" sz="105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 28.817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SP-200853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security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61843" y="3781633"/>
            <a:ext cx="55951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FS_NSMEN: </a:t>
            </a:r>
            <a:r>
              <a:rPr lang="en-US" altLang="zh-CN" sz="16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Update scope to include security aspects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Add cross-operator concept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Add end to end concept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deploy two network slices by same customer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Add cross-operator network slicing scenarios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SI FS_NSMEN/</a:t>
            </a:r>
            <a:r>
              <a:rPr lang="en-GB" altLang="zh-CN" sz="3200" dirty="0"/>
              <a:t>FS_YANG/FS_MNSAC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134100" y="3781633"/>
            <a:ext cx="5619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FS_YANG: </a:t>
            </a:r>
            <a:r>
              <a:rPr lang="en-US" altLang="zh-CN" sz="16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solidFill>
                  <a:prstClr val="black"/>
                </a:solidFill>
                <a:latin typeface="Calibri"/>
              </a:rPr>
              <a:t>TR 28.818 Skeleton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FS_MNSAC: </a:t>
            </a:r>
            <a:r>
              <a:rPr lang="en-US" altLang="zh-CN" sz="16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US" altLang="zh-CN" sz="16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+mn-lt"/>
              </a:rPr>
              <a:t>TR 28.817 Skeleton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36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863" y="554024"/>
            <a:ext cx="9112251" cy="1143000"/>
          </a:xfrm>
        </p:spPr>
        <p:txBody>
          <a:bodyPr/>
          <a:lstStyle/>
          <a:p>
            <a:r>
              <a:rPr lang="sv-SE" dirty="0"/>
              <a:t>OAM TRs/TSs to be sent to SA#90e</a:t>
            </a:r>
            <a:br>
              <a:rPr lang="sv-SE" dirty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68191853"/>
              </p:ext>
            </p:extLst>
          </p:nvPr>
        </p:nvGraphicFramePr>
        <p:xfrm>
          <a:off x="415705" y="2459263"/>
          <a:ext cx="11776295" cy="1510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560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32386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87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294844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   SP-201077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   TR 28.807 Study on management aspects of non-public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44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SP-201078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28.808 Study on management and orchestration aspects of integrated satellite components in a 5G network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TNO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Information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340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1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278438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1871302" y="1762526"/>
            <a:ext cx="8449396" cy="473813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000" dirty="0">
                <a:cs typeface="Times New Roman" pitchFamily="18" charset="0"/>
              </a:rPr>
              <a:t>SA5		</a:t>
            </a: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de-DE" altLang="de-DE" sz="2000" dirty="0"/>
              <a:t>Zou Lan (Huawei)	</a:t>
            </a:r>
            <a:r>
              <a:rPr lang="en-GB" altLang="zh-CN" sz="2000" dirty="0">
                <a:cs typeface="Times New Roman" pitchFamily="18" charset="0"/>
              </a:rPr>
              <a:t>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8/2019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Maryse Gardella (Nokia)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8/2019</a:t>
            </a:r>
          </a:p>
          <a:p>
            <a:pPr>
              <a:lnSpc>
                <a:spcPct val="90000"/>
              </a:lnSpc>
              <a:buNone/>
            </a:pPr>
            <a:endParaRPr lang="en-GB" altLang="zh-CN" sz="2000" dirty="0"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GB" altLang="zh-CN" sz="20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 marL="609600" lvl="1" indent="0">
              <a:lnSpc>
                <a:spcPct val="90000"/>
              </a:lnSpc>
              <a:buNone/>
            </a:pPr>
            <a:br>
              <a:rPr lang="en-GB" altLang="zh-CN" sz="1800" dirty="0">
                <a:cs typeface="Times New Roman" pitchFamily="18" charset="0"/>
              </a:rPr>
            </a:br>
            <a:endParaRPr lang="en-GB" altLang="zh-CN" sz="18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2026170" y="357344"/>
            <a:ext cx="6834188" cy="692150"/>
          </a:xfrm>
        </p:spPr>
        <p:txBody>
          <a:bodyPr/>
          <a:lstStyle/>
          <a:p>
            <a:r>
              <a:rPr lang="en-GB" sz="4000" dirty="0"/>
              <a:t>SA5 leadership</a:t>
            </a:r>
          </a:p>
        </p:txBody>
      </p:sp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1354346"/>
              </p:ext>
            </p:extLst>
          </p:nvPr>
        </p:nvGraphicFramePr>
        <p:xfrm>
          <a:off x="995680" y="1899704"/>
          <a:ext cx="10281920" cy="2005683"/>
        </p:xfrm>
        <a:graphic>
          <a:graphicData uri="http://schemas.openxmlformats.org/drawingml/2006/table">
            <a:tbl>
              <a:tblPr/>
              <a:tblGrid>
                <a:gridCol w="132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2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8960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455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SP-201079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SID on charging aspects of Proximity-based Services in 5GC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0300568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SP-201081</a:t>
                      </a:r>
                      <a:b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Aspect of 5G LAN-type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0203457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SP-201082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SID on charging aspects for enhancements of Network Slicing Phase 2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Matrixx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712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55" y="278490"/>
            <a:ext cx="9102725" cy="828207"/>
          </a:xfrm>
        </p:spPr>
        <p:txBody>
          <a:bodyPr/>
          <a:lstStyle/>
          <a:p>
            <a:r>
              <a:rPr lang="sv-SE" sz="3200" dirty="0"/>
              <a:t>Summary of </a:t>
            </a:r>
            <a:r>
              <a:rPr lang="sv-SE" sz="3200" dirty="0" err="1"/>
              <a:t>ongoing</a:t>
            </a:r>
            <a:r>
              <a:rPr lang="sv-SE" sz="3200" dirty="0"/>
              <a:t> CH </a:t>
            </a:r>
            <a:r>
              <a:rPr lang="sv-SE" sz="3200" dirty="0" err="1"/>
              <a:t>WIs</a:t>
            </a:r>
            <a:r>
              <a:rPr lang="sv-SE" sz="3200" dirty="0"/>
              <a:t>/SIs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97277" y="1585754"/>
          <a:ext cx="10397446" cy="4402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844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542696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480685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1766950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932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637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5GSIMSCH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Charging in 5G System Architecture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30%-&gt;40%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051932"/>
                  </a:ext>
                </a:extLst>
              </a:tr>
              <a:tr h="637291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5G_URLLC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 for URLLC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20%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(06/2021) 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637291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TEI17_NIESGU 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N40 Interface Enhancements to Support GERAN and UTRAN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5%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 (09/2021)</a:t>
                      </a: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424987"/>
                  </a:ext>
                </a:extLst>
              </a:tr>
              <a:tr h="57361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30%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  <a:tr h="280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FS_5G_CIoT_CH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Study on charging aspects of 5GS </a:t>
                      </a:r>
                      <a:r>
                        <a:rPr lang="en-US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CIoT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15%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 (09/2021)</a:t>
                      </a: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521851"/>
                  </a:ext>
                </a:extLst>
              </a:tr>
              <a:tr h="538923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FS_5G_Prose_CH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  Study on charging aspects of Proximity-based Services in 5GC</a:t>
                      </a:r>
                      <a:endParaRPr lang="fr-FR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%-&gt;   15%</a:t>
                      </a:r>
                      <a:endParaRPr kumimoji="0" lang="sv-S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364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48394" y="1623105"/>
          <a:ext cx="11295212" cy="194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5GSIMSCH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Charging in 5G System Architecture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40%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32.260, TS 32.275, TS 32.281,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32.290, TS 32.291, TS 32.298, TS 32.297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SP-190367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5GSIMSCH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013513"/>
            <a:ext cx="11269350" cy="27392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32.260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IMS converged charging architecture also applicable in offline charging to MRFC, IMS-GWF and SIP AS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Default triggers applicable for offline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CHF CDRs generation for IMS charging 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32.275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MMTel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):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Introduction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of MMTEL converged charging architecture also applicable in offline charging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Adding converged charging for applicability to supplementary services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32.290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adding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IMS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Nodes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as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Nchf_ConvergedCharging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service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consumers</a:t>
            </a: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688736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48394" y="1623105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5G_URLLC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enhancement for URLLC</a:t>
                      </a:r>
                      <a:endParaRPr lang="en-US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20%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Nokia Pure Text Light" panose="020B0403020202020204" pitchFamily="34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SP-200769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(06/2021)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5G_URLLC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013513"/>
            <a:ext cx="11269350" cy="36009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32.255 for introduction of: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URLLC Charging Requirement and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some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principles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for the 3 scenarios:</a:t>
            </a:r>
          </a:p>
          <a:p>
            <a:pPr lvl="2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- Dual Connectivity based end to end Redundant User Plane Paths;</a:t>
            </a:r>
          </a:p>
          <a:p>
            <a:pPr lvl="2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- Redundant transmission on N3/N9 interfaces;</a:t>
            </a:r>
          </a:p>
          <a:p>
            <a:pPr lvl="2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- Redundant transmission at transport layer.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URLLC trigger and 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one message flow PDU session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with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URLLC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specific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steps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description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Preliminary description for usage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reporting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still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in discussion on how to report for 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Redundant transmission on N3/N9 interfaces and Redundant transmission at transport layer)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5335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964171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48394" y="1623105"/>
          <a:ext cx="11295212" cy="1613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2095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TEI17_NIESGU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N40 Interface Enhancements to Support GERAN and UTRAN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32.251,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 TS 32.290,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SP-200854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(09/2021)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TEI17_NIESGU 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013513"/>
            <a:ext cx="11269350" cy="20621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32.240 on introduction of PGW in service-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based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architecture applicable per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Operator’s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Policy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TS 32.290 to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add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PGW as a consumer of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ConvergedCharging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service per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Operator’s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Policy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Conclusion to have the description in the new TS 32.255 (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Interworking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Annex)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instead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of the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legacy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TS 32.251.</a:t>
            </a: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5335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24016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40%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28.815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SP-200467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 Corporation (UK) Ltd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FS_EDGE_CH</a:t>
            </a:r>
          </a:p>
        </p:txBody>
      </p:sp>
      <p:sp>
        <p:nvSpPr>
          <p:cNvPr id="9" name="矩形 8"/>
          <p:cNvSpPr/>
          <p:nvPr/>
        </p:nvSpPr>
        <p:spPr>
          <a:xfrm>
            <a:off x="297012" y="3527973"/>
            <a:ext cx="11269350" cy="32932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TR 28.815 for introduction of: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Business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roles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description (ASP, ECSP, MNO)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SA6 and SA2 architectures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baseline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references</a:t>
            </a: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Principles: ASP and/or ECSP charging for 5GS capabilities provided for edge computing, end-user charging for using the 5G capabilities supporting edge computing, </a:t>
            </a: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charging scenarios and key issues on charging for edge enabling resources and services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key issue on charging of 5GS capabilities supporting EC based on monitored QoS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potential requirements and key issues on inter-provider charging for 5GS capabilities supporting EC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possible solutions for end-user charging of 5GS capabilities supporting edge computing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Proposals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to cover the area of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Billing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domain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not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considered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(not part of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our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800" dirty="0" err="1">
                <a:latin typeface="Calibri" pitchFamily="34" charset="0"/>
                <a:ea typeface="宋体" pitchFamily="2" charset="-122"/>
                <a:cs typeface="Arial" charset="0"/>
              </a:rPr>
              <a:t>ToR</a:t>
            </a:r>
            <a:r>
              <a:rPr lang="fr-FR" sz="1800" dirty="0">
                <a:latin typeface="Calibri" pitchFamily="34" charset="0"/>
                <a:ea typeface="宋体" pitchFamily="2" charset="-122"/>
                <a:cs typeface="Arial" charset="0"/>
              </a:rPr>
              <a:t>)   </a:t>
            </a:r>
            <a:endParaRPr lang="en-US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407692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FS_5G_CIoT_CH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5GS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0%-&gt;  15%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SP-200771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(09/2021)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FS_5G_CIoT_CH</a:t>
            </a:r>
          </a:p>
        </p:txBody>
      </p:sp>
      <p:sp>
        <p:nvSpPr>
          <p:cNvPr id="9" name="矩形 8"/>
          <p:cNvSpPr/>
          <p:nvPr/>
        </p:nvSpPr>
        <p:spPr>
          <a:xfrm>
            <a:off x="461325" y="3860514"/>
            <a:ext cx="11269350" cy="19082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28.816 for introduction of background related to: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data connectivity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control plane data transfer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monitoring event charging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CP optimization for data connectivity charging  </a:t>
            </a:r>
            <a:endParaRPr lang="fr-FR" sz="1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16011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FS_5G_Prose_CH</a:t>
                      </a:r>
                      <a:endParaRPr lang="fr-FR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Proximity-based Services in 5GC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15%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32.846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u="sng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hlinkClick r:id="rId2"/>
                        </a:rPr>
                        <a:t>SP-200767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FS_5G_Prose_CH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6" name="矩形 8">
            <a:extLst>
              <a:ext uri="{FF2B5EF4-FFF2-40B4-BE49-F238E27FC236}">
                <a16:creationId xmlns:a16="http://schemas.microsoft.com/office/drawing/2014/main" id="{E2F50771-D582-4BB4-AC25-5A8582F5DEDC}"/>
              </a:ext>
            </a:extLst>
          </p:cNvPr>
          <p:cNvSpPr/>
          <p:nvPr/>
        </p:nvSpPr>
        <p:spPr>
          <a:xfrm>
            <a:off x="380975" y="3740013"/>
            <a:ext cx="11269350" cy="218521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 agreed to TR 32.846 for introduction of 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architecture considerations for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charging in 5GS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for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Direct Discovery &amp; </a:t>
            </a:r>
            <a:r>
              <a:rPr lang="en-US" sz="1800" dirty="0" err="1">
                <a:latin typeface="Calibri" pitchFamily="34" charset="0"/>
                <a:ea typeface="宋体" pitchFamily="2" charset="-122"/>
                <a:cs typeface="Arial" charset="0"/>
              </a:rPr>
              <a:t>ProSe</a:t>
            </a: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 Direct Communication scenarios: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general description and assumptions 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Potential charging requirements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1800" dirty="0">
                <a:latin typeface="Calibri" pitchFamily="34" charset="0"/>
                <a:ea typeface="宋体" pitchFamily="2" charset="-122"/>
                <a:cs typeface="Arial" charset="0"/>
              </a:rPr>
              <a:t>key issues description for Converged charging</a:t>
            </a: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0227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999511" y="822631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sv-SE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TEI</a:t>
            </a:r>
            <a:r>
              <a:rPr lang="sv-SE" sz="3200" kern="0" dirty="0">
                <a:solidFill>
                  <a:srgbClr val="FF0000"/>
                </a:solidFill>
                <a:latin typeface="Calibri"/>
                <a:cs typeface="+mj-cs"/>
              </a:rPr>
              <a:t> 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CRs (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Charging &amp; OAM) </a:t>
            </a:r>
          </a:p>
          <a:p>
            <a:pPr algn="ctr">
              <a:defRPr/>
            </a:pPr>
            <a:endParaRPr lang="en-GB" altLang="zh-CN" sz="3200" kern="0" dirty="0">
              <a:solidFill>
                <a:srgbClr val="FF0000"/>
              </a:solidFill>
              <a:latin typeface="Calibri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4382403"/>
              </p:ext>
            </p:extLst>
          </p:nvPr>
        </p:nvGraphicFramePr>
        <p:xfrm>
          <a:off x="1050914" y="1994758"/>
          <a:ext cx="9000373" cy="3048524"/>
        </p:xfrm>
        <a:graphic>
          <a:graphicData uri="http://schemas.openxmlformats.org/drawingml/2006/table">
            <a:tbl>
              <a:tblPr/>
              <a:tblGrid>
                <a:gridCol w="1439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SP-201048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Rel-11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32606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SP-201049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8551646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TEI Batch 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489639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TEI Batch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4027427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260366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SP-201088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Rel-16 CRs on TEI Batch 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763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050007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1620" y="95199"/>
            <a:ext cx="9112251" cy="914400"/>
          </a:xfrm>
        </p:spPr>
        <p:txBody>
          <a:bodyPr/>
          <a:lstStyle/>
          <a:p>
            <a:r>
              <a:rPr lang="sv-SE" sz="3600" dirty="0"/>
              <a:t>OAM CRs (1)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48067234"/>
              </p:ext>
            </p:extLst>
          </p:nvPr>
        </p:nvGraphicFramePr>
        <p:xfrm>
          <a:off x="1935400" y="1439358"/>
          <a:ext cx="7290682" cy="3979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9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6398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415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4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Self-Organizing Networks (SON) for 5G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411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SP-201046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Management of the enhanced tenant concept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SP-201047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Energy efficiency of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823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Management Aspects of 5G Service-Level Agreement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Enhancement of performance assurance for 5G networks including network slicing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Integration of ONAP and 3GPP 5G management framework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668394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Closed loop SLS Assurance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3809521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NRM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5272457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Enhancements of 5G performance measurements and KPIs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5013824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CRs on Performance Assurance for 5G networks including network slicing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757073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Enhancements of 5G performance measurements and KPIs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508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253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9334409"/>
              </p:ext>
            </p:extLst>
          </p:nvPr>
        </p:nvGraphicFramePr>
        <p:xfrm>
          <a:off x="1378579" y="1398741"/>
          <a:ext cx="8716369" cy="4165026"/>
        </p:xfrm>
        <a:graphic>
          <a:graphicData uri="http://schemas.openxmlformats.org/drawingml/2006/table">
            <a:tbl>
              <a:tblPr/>
              <a:tblGrid>
                <a:gridCol w="1163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2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24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0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SA5#129e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24 Feb – 4 Mar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SA5#130e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20-28 Apr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SA5#131e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25 May – 3 June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SA5#132e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17-28 Aug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645974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SA5#133e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12-21 Oct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SA5#134e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16-25 Nov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 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20379" y="421303"/>
            <a:ext cx="6834188" cy="628650"/>
          </a:xfrm>
        </p:spPr>
        <p:txBody>
          <a:bodyPr/>
          <a:lstStyle/>
          <a:p>
            <a:r>
              <a:rPr lang="en-GB" dirty="0"/>
              <a:t>2020 meeting calendar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20199357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325" y="171104"/>
            <a:ext cx="9112251" cy="914400"/>
          </a:xfrm>
        </p:spPr>
        <p:txBody>
          <a:bodyPr/>
          <a:lstStyle/>
          <a:p>
            <a:r>
              <a:rPr lang="sv-SE" sz="3600" dirty="0"/>
              <a:t>OAM CRs (2)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365027412"/>
              </p:ext>
            </p:extLst>
          </p:nvPr>
        </p:nvGraphicFramePr>
        <p:xfrm>
          <a:off x="1954112" y="1429914"/>
          <a:ext cx="7290682" cy="3152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9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6398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415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4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KPI reporting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411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Enhancements on EE for 5G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Management of MDT in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823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CRs on Network Resource Model (NRM) for 5G networks and network slicing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Intent driven management service for mobile network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Enhancements of Self-Organizing Networks (SON) for 5G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5486559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Streaming trace reporting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816209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SP-201075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Closed loop SLS Assurance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2121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42665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49511" y="644122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 </a:t>
            </a:r>
            <a:endParaRPr lang="en-GB" altLang="zh-CN" sz="3200" i="1" dirty="0">
              <a:solidFill>
                <a:srgbClr val="FF0000"/>
              </a:solidFill>
              <a:highlight>
                <a:srgbClr val="FFFF00"/>
              </a:highlight>
              <a:latin typeface="Calibri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4" name="Table Placeholder 4">
            <a:extLst>
              <a:ext uri="{FF2B5EF4-FFF2-40B4-BE49-F238E27FC236}">
                <a16:creationId xmlns:a16="http://schemas.microsoft.com/office/drawing/2014/main" id="{73EF28D9-587C-43B2-AFA2-340B027A6564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538576855"/>
              </p:ext>
            </p:extLst>
          </p:nvPr>
        </p:nvGraphicFramePr>
        <p:xfrm>
          <a:off x="1993300" y="1460550"/>
          <a:ext cx="7290682" cy="3674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9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6398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415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4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Network Slice Performance and Analytics Charging in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411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SP-201044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Network Slice Management Charging in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Charging enhancement for URLLC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823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IMS Charging in 5G System Architecture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CHF-controlled quota management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Rel-17 CRs on N40 Interface Enhancements to Support GERAN and UTRAN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CRs on Service Based Interface for 5G Charging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219585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SP-201072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Rel-15 CRs on SMS Charging in 5G System Architecture Phase 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901852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Charging Aspect for 5WWC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9644139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SP-201076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Rel-16 CRs on Charging aspects of ETSUN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480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015084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0000" y="0"/>
            <a:ext cx="4661163" cy="578961"/>
          </a:xfrm>
        </p:spPr>
        <p:txBody>
          <a:bodyPr/>
          <a:lstStyle/>
          <a:p>
            <a:r>
              <a:rPr lang="sv-SE" sz="2400" dirty="0"/>
              <a:t>Thank you!</a:t>
            </a:r>
          </a:p>
        </p:txBody>
      </p:sp>
      <p:pic>
        <p:nvPicPr>
          <p:cNvPr id="4" name="Picture 3" descr="A picture containing photo, various, posing, many&#10;&#10;Description automatically generated">
            <a:extLst>
              <a:ext uri="{FF2B5EF4-FFF2-40B4-BE49-F238E27FC236}">
                <a16:creationId xmlns:a16="http://schemas.microsoft.com/office/drawing/2014/main" id="{4C61C344-E129-4F13-8E02-811A38148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95" y="376518"/>
            <a:ext cx="11982818" cy="600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5619442"/>
              </p:ext>
            </p:extLst>
          </p:nvPr>
        </p:nvGraphicFramePr>
        <p:xfrm>
          <a:off x="1378579" y="1398741"/>
          <a:ext cx="8716369" cy="4191858"/>
        </p:xfrm>
        <a:graphic>
          <a:graphicData uri="http://schemas.openxmlformats.org/drawingml/2006/table">
            <a:tbl>
              <a:tblPr/>
              <a:tblGrid>
                <a:gridCol w="1163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2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24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0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SA5#135e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25 Jan – 23 Feb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SA5#136e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1-10 Mar.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SA5#137e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10-19 May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23-27 Aug.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Sophia Antipolis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France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F3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645974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SA5#139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11-15 Oct. 2021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SA5#140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15-19 Nov. 2021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20379" y="421303"/>
            <a:ext cx="6834188" cy="628650"/>
          </a:xfrm>
        </p:spPr>
        <p:txBody>
          <a:bodyPr/>
          <a:lstStyle/>
          <a:p>
            <a:r>
              <a:rPr lang="en-GB" dirty="0"/>
              <a:t>2021 meeting calendar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2011926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E62A4-B345-417F-BFA3-BE66644DE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E-meeting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849AD-0E05-4A08-BB9D-CB91E5D72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860" y="2086378"/>
            <a:ext cx="9715030" cy="1983346"/>
          </a:xfrm>
        </p:spPr>
        <p:txBody>
          <a:bodyPr/>
          <a:lstStyle/>
          <a:p>
            <a:r>
              <a:rPr lang="sv-SE" sz="2000" dirty="0"/>
              <a:t>Latest version for SA5#134e described and agreed in S5-206002</a:t>
            </a:r>
          </a:p>
          <a:p>
            <a:r>
              <a:rPr lang="sv-SE" sz="2000" dirty="0"/>
              <a:t>Based on experiences from the first five e-meetings</a:t>
            </a:r>
          </a:p>
          <a:p>
            <a:r>
              <a:rPr lang="sv-SE" sz="2000" dirty="0"/>
              <a:t>Expected to be ”fine-tuned” for next meeting</a:t>
            </a:r>
            <a:endParaRPr lang="en-US" sz="2000" dirty="0"/>
          </a:p>
          <a:p>
            <a:pPr marL="0" indent="0">
              <a:buNone/>
            </a:pPr>
            <a:endParaRPr lang="sv-SE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31060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768" y="169087"/>
            <a:ext cx="9112251" cy="1143000"/>
          </a:xfrm>
        </p:spPr>
        <p:txBody>
          <a:bodyPr/>
          <a:lstStyle/>
          <a:p>
            <a:r>
              <a:rPr lang="sv-SE" sz="3600" dirty="0"/>
              <a:t>Revised SA5 Terms of Reference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068418313"/>
              </p:ext>
            </p:extLst>
          </p:nvPr>
        </p:nvGraphicFramePr>
        <p:xfrm>
          <a:off x="1875182" y="1312087"/>
          <a:ext cx="7290682" cy="10404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9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6398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7357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4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SP-201084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Proposed revision of SA WG5 ToR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86D6B63-7A87-48FE-AE9B-B9A84AE86412}"/>
              </a:ext>
            </a:extLst>
          </p:cNvPr>
          <p:cNvSpPr txBox="1">
            <a:spLocks/>
          </p:cNvSpPr>
          <p:nvPr/>
        </p:nvSpPr>
        <p:spPr bwMode="auto">
          <a:xfrm>
            <a:off x="1238485" y="2704564"/>
            <a:ext cx="9715030" cy="252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SA5-agreed; presented to SA for approval (agenda 4.5)</a:t>
            </a:r>
          </a:p>
          <a:p>
            <a:r>
              <a:rPr lang="en-US" sz="2000" kern="0" dirty="0"/>
              <a:t>Reasons: </a:t>
            </a:r>
          </a:p>
          <a:p>
            <a:pPr lvl="1"/>
            <a:r>
              <a:rPr lang="en-US" sz="1800" kern="0" dirty="0"/>
              <a:t>The latest ToR in </a:t>
            </a:r>
            <a:r>
              <a:rPr lang="en-GB" sz="1800" b="1" u="sng" dirty="0">
                <a:solidFill>
                  <a:srgbClr val="0000FF"/>
                </a:solidFill>
                <a:latin typeface="Arial" panose="020B0604020202020204" pitchFamily="34" charset="0"/>
                <a:hlinkClick r:id="rId5"/>
              </a:rPr>
              <a:t>SP-200545</a:t>
            </a:r>
            <a:r>
              <a:rPr lang="en-GB" sz="1800" b="1" u="sng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sz="1800" kern="0" dirty="0"/>
              <a:t>approved at SA#88-e has been updated to follow the new ToR template proposed by the TSG leadership.</a:t>
            </a:r>
          </a:p>
          <a:p>
            <a:endParaRPr lang="en-US" sz="2000" kern="0" dirty="0"/>
          </a:p>
          <a:p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1635690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768" y="169087"/>
            <a:ext cx="9112251" cy="1143000"/>
          </a:xfrm>
        </p:spPr>
        <p:txBody>
          <a:bodyPr/>
          <a:lstStyle/>
          <a:p>
            <a:r>
              <a:rPr lang="sv-SE" sz="3600" dirty="0"/>
              <a:t>3GPP Forge repository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86D6B63-7A87-48FE-AE9B-B9A84AE86412}"/>
              </a:ext>
            </a:extLst>
          </p:cNvPr>
          <p:cNvSpPr txBox="1">
            <a:spLocks/>
          </p:cNvSpPr>
          <p:nvPr/>
        </p:nvSpPr>
        <p:spPr bwMode="auto">
          <a:xfrm>
            <a:off x="810768" y="1937795"/>
            <a:ext cx="9715030" cy="252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dirty="0"/>
              <a:t>SA5 has created a 3GPP Forge repository, thanks to excellent support from the ETSI/MCC Forge experts and SA5 stage 3 code experts: </a:t>
            </a:r>
            <a:r>
              <a:rPr lang="en-GB" sz="2000" dirty="0">
                <a:hlinkClick r:id="rId5"/>
              </a:rPr>
              <a:t>https://forge.3gpp.org/rep/sa5</a:t>
            </a:r>
            <a:r>
              <a:rPr lang="en-GB" sz="2000" dirty="0"/>
              <a:t> </a:t>
            </a:r>
          </a:p>
          <a:p>
            <a:r>
              <a:rPr lang="en-GB" sz="2000" dirty="0"/>
              <a:t>All SA5 OAM stage 3 specification code has been successfully validated and published there and is constantly kept up to date with all agreed pCRs and CRs.</a:t>
            </a:r>
          </a:p>
          <a:p>
            <a:r>
              <a:rPr lang="en-GB" sz="2000" dirty="0"/>
              <a:t>Discussion started for considering relocation of Charging </a:t>
            </a:r>
            <a:r>
              <a:rPr lang="en-GB" sz="2000" dirty="0" err="1"/>
              <a:t>OpenAPIs</a:t>
            </a:r>
            <a:r>
              <a:rPr lang="en-GB" sz="2000" dirty="0"/>
              <a:t> from current CT Forge repository to the SA5 Forge repository.</a:t>
            </a:r>
            <a:endParaRPr lang="en-US" sz="2000" dirty="0"/>
          </a:p>
          <a:p>
            <a:endParaRPr lang="en-US" sz="2000" kern="0" dirty="0"/>
          </a:p>
          <a:p>
            <a:endParaRPr 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807150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650479" y="363381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OAM Work Items / Study Items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262135"/>
              </p:ext>
            </p:extLst>
          </p:nvPr>
        </p:nvGraphicFramePr>
        <p:xfrm>
          <a:off x="144517" y="2112160"/>
          <a:ext cx="11902965" cy="1074270"/>
        </p:xfrm>
        <a:graphic>
          <a:graphicData uri="http://schemas.openxmlformats.org/drawingml/2006/table">
            <a:tbl>
              <a:tblPr/>
              <a:tblGrid>
                <a:gridCol w="1203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6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85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78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155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926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related groups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SP-201080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 for Management Aspects of 5G Network Sharing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Unicom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RAN</a:t>
                      </a: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1016000"/>
          </a:xfrm>
        </p:spPr>
        <p:txBody>
          <a:bodyPr/>
          <a:lstStyle/>
          <a:p>
            <a:pPr algn="l"/>
            <a:r>
              <a:rPr lang="en-US" sz="3600" dirty="0"/>
              <a:t>Overview of SA5 OAM ongoing WIs/SIs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875199" y="1424781"/>
          <a:ext cx="5871324" cy="45252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78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2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 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Rel-17 Operations, Administration, Maintenance and Provisioning (OAM&amp;P)</a:t>
                      </a:r>
                      <a:r>
                        <a:rPr lang="en-GB" sz="1200" b="1" dirty="0">
                          <a:effectLst/>
                        </a:rPr>
                        <a:t> 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Additional NRM features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adNRM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Arial" panose="020B0604020202020204" pitchFamily="34" charset="0"/>
                          <a:ea typeface="+mn-ea"/>
                        </a:rPr>
                        <a:t>870026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5G performance measurements and KPIs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ePM_KPI_5G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MDT enhancement in 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e_5GMDT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Measurement Collection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eQoE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data collection control and discovery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MADCOL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58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New WID for Management Aspects of 5G Network Sharing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Autonomous network levels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Intent driven management service for mobile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IDMS_MN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Network policy management for 5G mobile networks 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NPM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860024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Enhanced Closed loop SLS Assurance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eCOSLA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870030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Self-Organizing Networks (SON) for 5G networks 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eSON_5G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E_HOO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880029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on EE for 5G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EE5GPLUS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13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Discovery of management services in 5G  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MS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820035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non-public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OAM_NPN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870023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on Management Aspects of 5G Service-Level Agreement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EMA5SLA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the enhanced tenant concept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eMEMTANE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72979" y="2682241"/>
          <a:ext cx="5430651" cy="30527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5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Rel-17 OAM&amp;P Studies 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management and orchestration aspects with integrated satellite components in a 5G network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FS_5GSAT_MO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830025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enhancement of Management Data Analytics Service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FS_eMDAS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850028 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new aspects of EE for 5G networks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FS_EE5G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870021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network slice management enhancements 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FS_NSMEN</a:t>
                      </a:r>
                      <a:endParaRPr lang="zh-CN" sz="1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860022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enhancements of edge computing management 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FS_eEDGE_Mgt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870029</a:t>
                      </a:r>
                      <a:endParaRPr lang="zh-CN" sz="16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6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YANG PUSH 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FS_YANG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890017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access control for management service 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FS_MNSAC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890016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Study on autonomous network levels (finished)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FS_ANL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850032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84851" y="1352713"/>
            <a:ext cx="49999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Rel-17: 23 ongoing WIs/SIs, 1 finished SI, 1 WI for SA approval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16 ongoing WIs, 1 WI wait for SA approval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7 ongoing SIs, 1 finished SI</a:t>
            </a:r>
          </a:p>
        </p:txBody>
      </p:sp>
    </p:spTree>
    <p:extLst>
      <p:ext uri="{BB962C8B-B14F-4D97-AF65-F5344CB8AC3E}">
        <p14:creationId xmlns:p14="http://schemas.microsoft.com/office/powerpoint/2010/main" val="2550203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40807</TotalTime>
  <Words>4255</Words>
  <Application>Microsoft Office PowerPoint</Application>
  <PresentationFormat>Widescreen</PresentationFormat>
  <Paragraphs>967</Paragraphs>
  <Slides>32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微软雅黑</vt:lpstr>
      <vt:lpstr>Arial</vt:lpstr>
      <vt:lpstr>Calibri</vt:lpstr>
      <vt:lpstr>Courier New</vt:lpstr>
      <vt:lpstr>Times New Roman</vt:lpstr>
      <vt:lpstr>Wingdings</vt:lpstr>
      <vt:lpstr>Office Theme</vt:lpstr>
      <vt:lpstr>    SA5 Status Report to SA#90-e  Charging Management (CH) Operation, Administration, Maintenance &amp; Provisioning (OAM&amp;P)  </vt:lpstr>
      <vt:lpstr>SA5 leadership</vt:lpstr>
      <vt:lpstr>2020 meeting calendar</vt:lpstr>
      <vt:lpstr>2021 meeting calendar</vt:lpstr>
      <vt:lpstr>E-meeting process</vt:lpstr>
      <vt:lpstr>Revised SA5 Terms of Reference</vt:lpstr>
      <vt:lpstr>3GPP Forge repository</vt:lpstr>
      <vt:lpstr>PowerPoint Presentation</vt:lpstr>
      <vt:lpstr>Overview of SA5 OAM ongoing WIs/SIs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 TRs/TSs to be sent to SA#90e </vt:lpstr>
      <vt:lpstr>Charging (CH) WIs/SIs</vt:lpstr>
      <vt:lpstr>PowerPoint Presentation</vt:lpstr>
      <vt:lpstr>Summary of ongoing CH WIs/SIs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 CRs (1)</vt:lpstr>
      <vt:lpstr>OAM CRs (2)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Thomas Tovinger</cp:lastModifiedBy>
  <cp:revision>154</cp:revision>
  <dcterms:created xsi:type="dcterms:W3CDTF">2019-03-13T01:38:36Z</dcterms:created>
  <dcterms:modified xsi:type="dcterms:W3CDTF">2020-12-02T17:59:18Z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