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61"/>
  </p:notesMasterIdLst>
  <p:handoutMasterIdLst>
    <p:handoutMasterId r:id="rId62"/>
  </p:handoutMasterIdLst>
  <p:sldIdLst>
    <p:sldId id="445" r:id="rId5"/>
    <p:sldId id="493" r:id="rId6"/>
    <p:sldId id="444" r:id="rId7"/>
    <p:sldId id="500" r:id="rId8"/>
    <p:sldId id="501" r:id="rId9"/>
    <p:sldId id="446" r:id="rId10"/>
    <p:sldId id="447" r:id="rId11"/>
    <p:sldId id="448" r:id="rId12"/>
    <p:sldId id="494" r:id="rId13"/>
    <p:sldId id="528" r:id="rId14"/>
    <p:sldId id="449" r:id="rId15"/>
    <p:sldId id="451" r:id="rId16"/>
    <p:sldId id="452" r:id="rId17"/>
    <p:sldId id="453" r:id="rId18"/>
    <p:sldId id="457" r:id="rId19"/>
    <p:sldId id="481" r:id="rId20"/>
    <p:sldId id="450" r:id="rId21"/>
    <p:sldId id="483" r:id="rId22"/>
    <p:sldId id="484" r:id="rId23"/>
    <p:sldId id="515" r:id="rId24"/>
    <p:sldId id="459" r:id="rId25"/>
    <p:sldId id="462" r:id="rId26"/>
    <p:sldId id="460" r:id="rId27"/>
    <p:sldId id="504" r:id="rId28"/>
    <p:sldId id="506" r:id="rId29"/>
    <p:sldId id="507" r:id="rId30"/>
    <p:sldId id="517" r:id="rId31"/>
    <p:sldId id="513" r:id="rId32"/>
    <p:sldId id="511" r:id="rId33"/>
    <p:sldId id="512" r:id="rId34"/>
    <p:sldId id="509" r:id="rId35"/>
    <p:sldId id="525" r:id="rId36"/>
    <p:sldId id="508" r:id="rId37"/>
    <p:sldId id="510" r:id="rId38"/>
    <p:sldId id="530" r:id="rId39"/>
    <p:sldId id="516" r:id="rId40"/>
    <p:sldId id="531" r:id="rId41"/>
    <p:sldId id="465" r:id="rId42"/>
    <p:sldId id="466" r:id="rId43"/>
    <p:sldId id="514" r:id="rId44"/>
    <p:sldId id="472" r:id="rId45"/>
    <p:sldId id="490" r:id="rId46"/>
    <p:sldId id="489" r:id="rId47"/>
    <p:sldId id="488" r:id="rId48"/>
    <p:sldId id="497" r:id="rId49"/>
    <p:sldId id="505" r:id="rId50"/>
    <p:sldId id="518" r:id="rId51"/>
    <p:sldId id="519" r:id="rId52"/>
    <p:sldId id="520" r:id="rId53"/>
    <p:sldId id="521" r:id="rId54"/>
    <p:sldId id="522" r:id="rId55"/>
    <p:sldId id="523" r:id="rId56"/>
    <p:sldId id="524" r:id="rId57"/>
    <p:sldId id="529" r:id="rId58"/>
    <p:sldId id="526" r:id="rId59"/>
    <p:sldId id="439" r:id="rId6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B3537D-8A38-4ECC-83E0-AECD7023785B}">
          <p14:sldIdLst>
            <p14:sldId id="445"/>
            <p14:sldId id="493"/>
            <p14:sldId id="444"/>
            <p14:sldId id="500"/>
            <p14:sldId id="501"/>
            <p14:sldId id="446"/>
            <p14:sldId id="447"/>
            <p14:sldId id="448"/>
            <p14:sldId id="494"/>
            <p14:sldId id="528"/>
            <p14:sldId id="449"/>
            <p14:sldId id="451"/>
            <p14:sldId id="452"/>
            <p14:sldId id="453"/>
            <p14:sldId id="457"/>
            <p14:sldId id="481"/>
            <p14:sldId id="450"/>
            <p14:sldId id="483"/>
            <p14:sldId id="484"/>
            <p14:sldId id="515"/>
          </p14:sldIdLst>
        </p14:section>
        <p14:section name="Pre Rel-17 topics" id="{1EF8425E-62E1-48F1-8D8C-D9544C24DB83}">
          <p14:sldIdLst>
            <p14:sldId id="459"/>
            <p14:sldId id="462"/>
            <p14:sldId id="460"/>
            <p14:sldId id="504"/>
            <p14:sldId id="506"/>
            <p14:sldId id="507"/>
            <p14:sldId id="517"/>
          </p14:sldIdLst>
        </p14:section>
        <p14:section name="Rel-17 topics" id="{A00AF6B0-C339-4E4D-998C-6EB3E7048D5B}">
          <p14:sldIdLst>
            <p14:sldId id="513"/>
            <p14:sldId id="511"/>
            <p14:sldId id="512"/>
            <p14:sldId id="509"/>
            <p14:sldId id="525"/>
            <p14:sldId id="508"/>
            <p14:sldId id="510"/>
            <p14:sldId id="530"/>
            <p14:sldId id="516"/>
            <p14:sldId id="531"/>
            <p14:sldId id="465"/>
            <p14:sldId id="466"/>
            <p14:sldId id="514"/>
            <p14:sldId id="472"/>
            <p14:sldId id="490"/>
            <p14:sldId id="489"/>
            <p14:sldId id="488"/>
            <p14:sldId id="497"/>
            <p14:sldId id="505"/>
            <p14:sldId id="518"/>
            <p14:sldId id="519"/>
            <p14:sldId id="520"/>
            <p14:sldId id="521"/>
            <p14:sldId id="522"/>
            <p14:sldId id="523"/>
            <p14:sldId id="524"/>
            <p14:sldId id="529"/>
            <p14:sldId id="526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EDEDED"/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2A30D7-2565-4663-B4F9-B34E4FC9364A}" v="5" dt="2020-12-01T14:30:41.8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08" d="100"/>
          <a:sy n="108" d="100"/>
        </p:scale>
        <p:origin x="120" y="39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Worksheet%20in%20draft_SP-19wxyz-SA3_Status_Report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Worksheet%20in%20draft_SP-19wxyz-SA3_Status_Report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8810702120198486E-2"/>
          <c:y val="4.9960875984251966E-2"/>
          <c:w val="0.90945113953398771"/>
          <c:h val="0.757009713991936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'[Worksheet in draft_SP-19wxyz-SA3_Status_Report]Sheet1'!$B$1</c:f>
              <c:strCache>
                <c:ptCount val="1"/>
                <c:pt idx="0">
                  <c:v>Number of Documents</c:v>
                </c:pt>
              </c:strCache>
            </c:strRef>
          </c:tx>
          <c:invertIfNegative val="0"/>
          <c:cat>
            <c:strRef>
              <c:f>'[Worksheet in draft_SP-19wxyz-SA3_Status_Report]Sheet1'!$A$2:$A$45</c:f>
              <c:strCache>
                <c:ptCount val="44"/>
                <c:pt idx="0">
                  <c:v>SA3 #71</c:v>
                </c:pt>
                <c:pt idx="1">
                  <c:v>SA# #72</c:v>
                </c:pt>
                <c:pt idx="2">
                  <c:v>SA3 #73</c:v>
                </c:pt>
                <c:pt idx="3">
                  <c:v>SA3 #74</c:v>
                </c:pt>
                <c:pt idx="4">
                  <c:v>SA3 #74bis</c:v>
                </c:pt>
                <c:pt idx="5">
                  <c:v>SA3 #75</c:v>
                </c:pt>
                <c:pt idx="6">
                  <c:v>SA3 #76</c:v>
                </c:pt>
                <c:pt idx="7">
                  <c:v>SA3 #77</c:v>
                </c:pt>
                <c:pt idx="8">
                  <c:v>SA3 #78</c:v>
                </c:pt>
                <c:pt idx="9">
                  <c:v>SA3 #79</c:v>
                </c:pt>
                <c:pt idx="10">
                  <c:v>SA3#79bis</c:v>
                </c:pt>
                <c:pt idx="11">
                  <c:v>SA3 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</c:strCache>
            </c:strRef>
          </c:cat>
          <c:val>
            <c:numRef>
              <c:f>'[Worksheet in draft_SP-19wxyz-SA3_Status_Report]Sheet1'!$B$2:$B$45</c:f>
              <c:numCache>
                <c:formatCode>General</c:formatCode>
                <c:ptCount val="44"/>
                <c:pt idx="0">
                  <c:v>264</c:v>
                </c:pt>
                <c:pt idx="1">
                  <c:v>284</c:v>
                </c:pt>
                <c:pt idx="2">
                  <c:v>288</c:v>
                </c:pt>
                <c:pt idx="3">
                  <c:v>298</c:v>
                </c:pt>
                <c:pt idx="4">
                  <c:v>272</c:v>
                </c:pt>
                <c:pt idx="5">
                  <c:v>347</c:v>
                </c:pt>
                <c:pt idx="6">
                  <c:v>356</c:v>
                </c:pt>
                <c:pt idx="7">
                  <c:v>230</c:v>
                </c:pt>
                <c:pt idx="8">
                  <c:v>212</c:v>
                </c:pt>
                <c:pt idx="9">
                  <c:v>324</c:v>
                </c:pt>
                <c:pt idx="10">
                  <c:v>94</c:v>
                </c:pt>
                <c:pt idx="11">
                  <c:v>418</c:v>
                </c:pt>
                <c:pt idx="12">
                  <c:v>396</c:v>
                </c:pt>
                <c:pt idx="13">
                  <c:v>329</c:v>
                </c:pt>
                <c:pt idx="14">
                  <c:v>441</c:v>
                </c:pt>
                <c:pt idx="15">
                  <c:v>390</c:v>
                </c:pt>
                <c:pt idx="16">
                  <c:v>224</c:v>
                </c:pt>
                <c:pt idx="17">
                  <c:v>509</c:v>
                </c:pt>
                <c:pt idx="18">
                  <c:v>495</c:v>
                </c:pt>
                <c:pt idx="19">
                  <c:v>340</c:v>
                </c:pt>
                <c:pt idx="20">
                  <c:v>557</c:v>
                </c:pt>
                <c:pt idx="21">
                  <c:v>477</c:v>
                </c:pt>
                <c:pt idx="22">
                  <c:v>376</c:v>
                </c:pt>
                <c:pt idx="23">
                  <c:v>507</c:v>
                </c:pt>
                <c:pt idx="24">
                  <c:v>445</c:v>
                </c:pt>
                <c:pt idx="25">
                  <c:v>446</c:v>
                </c:pt>
                <c:pt idx="26">
                  <c:v>481</c:v>
                </c:pt>
                <c:pt idx="27">
                  <c:v>477</c:v>
                </c:pt>
                <c:pt idx="28">
                  <c:v>585</c:v>
                </c:pt>
                <c:pt idx="29">
                  <c:v>370</c:v>
                </c:pt>
                <c:pt idx="30">
                  <c:v>616</c:v>
                </c:pt>
                <c:pt idx="31">
                  <c:v>548</c:v>
                </c:pt>
                <c:pt idx="32">
                  <c:v>436</c:v>
                </c:pt>
                <c:pt idx="33">
                  <c:v>685</c:v>
                </c:pt>
                <c:pt idx="34">
                  <c:v>646</c:v>
                </c:pt>
                <c:pt idx="35">
                  <c:v>683</c:v>
                </c:pt>
                <c:pt idx="36">
                  <c:v>550</c:v>
                </c:pt>
                <c:pt idx="37">
                  <c:v>772</c:v>
                </c:pt>
                <c:pt idx="38">
                  <c:v>481</c:v>
                </c:pt>
                <c:pt idx="39">
                  <c:v>235</c:v>
                </c:pt>
                <c:pt idx="40">
                  <c:v>580</c:v>
                </c:pt>
                <c:pt idx="41">
                  <c:v>747</c:v>
                </c:pt>
                <c:pt idx="42">
                  <c:v>493</c:v>
                </c:pt>
                <c:pt idx="43">
                  <c:v>753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52-4223-BDAF-2EA903CD8108}"/>
            </c:ext>
          </c:extLst>
        </c:ser>
        <c:ser>
          <c:idx val="1"/>
          <c:order val="1"/>
          <c:tx>
            <c:strRef>
              <c:f>'[Worksheet in draft_SP-19wxyz-SA3_Status_Report]Sheet1'!$C$1</c:f>
              <c:strCache>
                <c:ptCount val="1"/>
                <c:pt idx="0">
                  <c:v>CRs Agreed</c:v>
                </c:pt>
              </c:strCache>
            </c:strRef>
          </c:tx>
          <c:invertIfNegative val="0"/>
          <c:cat>
            <c:strRef>
              <c:f>'[Worksheet in draft_SP-19wxyz-SA3_Status_Report]Sheet1'!$A$2:$A$45</c:f>
              <c:strCache>
                <c:ptCount val="44"/>
                <c:pt idx="0">
                  <c:v>SA3 #71</c:v>
                </c:pt>
                <c:pt idx="1">
                  <c:v>SA# #72</c:v>
                </c:pt>
                <c:pt idx="2">
                  <c:v>SA3 #73</c:v>
                </c:pt>
                <c:pt idx="3">
                  <c:v>SA3 #74</c:v>
                </c:pt>
                <c:pt idx="4">
                  <c:v>SA3 #74bis</c:v>
                </c:pt>
                <c:pt idx="5">
                  <c:v>SA3 #75</c:v>
                </c:pt>
                <c:pt idx="6">
                  <c:v>SA3 #76</c:v>
                </c:pt>
                <c:pt idx="7">
                  <c:v>SA3 #77</c:v>
                </c:pt>
                <c:pt idx="8">
                  <c:v>SA3 #78</c:v>
                </c:pt>
                <c:pt idx="9">
                  <c:v>SA3 #79</c:v>
                </c:pt>
                <c:pt idx="10">
                  <c:v>SA3#79bis</c:v>
                </c:pt>
                <c:pt idx="11">
                  <c:v>SA3 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</c:strCache>
            </c:strRef>
          </c:cat>
          <c:val>
            <c:numRef>
              <c:f>'[Worksheet in draft_SP-19wxyz-SA3_Status_Report]Sheet1'!$C$2:$C$45</c:f>
              <c:numCache>
                <c:formatCode>General</c:formatCode>
                <c:ptCount val="44"/>
                <c:pt idx="0">
                  <c:v>27</c:v>
                </c:pt>
                <c:pt idx="1">
                  <c:v>10</c:v>
                </c:pt>
                <c:pt idx="2">
                  <c:v>13</c:v>
                </c:pt>
                <c:pt idx="3">
                  <c:v>17</c:v>
                </c:pt>
                <c:pt idx="4">
                  <c:v>0</c:v>
                </c:pt>
                <c:pt idx="5">
                  <c:v>39</c:v>
                </c:pt>
                <c:pt idx="6">
                  <c:v>78</c:v>
                </c:pt>
                <c:pt idx="7">
                  <c:v>62</c:v>
                </c:pt>
                <c:pt idx="8">
                  <c:v>22</c:v>
                </c:pt>
                <c:pt idx="9">
                  <c:v>35</c:v>
                </c:pt>
                <c:pt idx="10">
                  <c:v>0</c:v>
                </c:pt>
                <c:pt idx="11">
                  <c:v>42</c:v>
                </c:pt>
                <c:pt idx="12">
                  <c:v>52</c:v>
                </c:pt>
                <c:pt idx="13">
                  <c:v>26</c:v>
                </c:pt>
                <c:pt idx="14">
                  <c:v>59</c:v>
                </c:pt>
                <c:pt idx="15">
                  <c:v>17</c:v>
                </c:pt>
                <c:pt idx="16">
                  <c:v>0</c:v>
                </c:pt>
                <c:pt idx="17">
                  <c:v>26</c:v>
                </c:pt>
                <c:pt idx="18">
                  <c:v>14</c:v>
                </c:pt>
                <c:pt idx="19">
                  <c:v>2</c:v>
                </c:pt>
                <c:pt idx="20">
                  <c:v>24</c:v>
                </c:pt>
                <c:pt idx="21">
                  <c:v>26</c:v>
                </c:pt>
                <c:pt idx="22">
                  <c:v>17</c:v>
                </c:pt>
                <c:pt idx="23">
                  <c:v>23</c:v>
                </c:pt>
                <c:pt idx="24">
                  <c:v>10</c:v>
                </c:pt>
                <c:pt idx="25">
                  <c:v>14</c:v>
                </c:pt>
                <c:pt idx="26">
                  <c:v>58</c:v>
                </c:pt>
                <c:pt idx="27">
                  <c:v>68</c:v>
                </c:pt>
                <c:pt idx="28">
                  <c:v>116</c:v>
                </c:pt>
                <c:pt idx="29">
                  <c:v>0</c:v>
                </c:pt>
                <c:pt idx="30">
                  <c:v>110</c:v>
                </c:pt>
                <c:pt idx="31">
                  <c:v>64</c:v>
                </c:pt>
                <c:pt idx="32">
                  <c:v>0</c:v>
                </c:pt>
                <c:pt idx="33">
                  <c:v>44</c:v>
                </c:pt>
                <c:pt idx="34">
                  <c:v>30</c:v>
                </c:pt>
                <c:pt idx="35">
                  <c:v>54</c:v>
                </c:pt>
                <c:pt idx="36">
                  <c:v>0</c:v>
                </c:pt>
                <c:pt idx="37">
                  <c:v>67</c:v>
                </c:pt>
                <c:pt idx="38">
                  <c:v>44</c:v>
                </c:pt>
                <c:pt idx="39">
                  <c:v>0</c:v>
                </c:pt>
                <c:pt idx="40">
                  <c:v>67</c:v>
                </c:pt>
                <c:pt idx="41">
                  <c:v>98</c:v>
                </c:pt>
                <c:pt idx="42">
                  <c:v>0</c:v>
                </c:pt>
                <c:pt idx="43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52-4223-BDAF-2EA903CD81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0562800"/>
        <c:axId val="1"/>
      </c:barChart>
      <c:catAx>
        <c:axId val="830562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830562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6326961824497719"/>
          <c:y val="6.0897367413393182E-2"/>
          <c:w val="0.30042468155494584"/>
          <c:h val="0.15384611471241516"/>
        </c:manualLayout>
      </c:layout>
      <c:overlay val="0"/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sv-S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sv-S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6572150661333868E-2"/>
          <c:y val="0.13500496712424104"/>
          <c:w val="0.90677379937651625"/>
          <c:h val="0.615038038504476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'[Worksheet in draft_SP-19wxyz-SA3_Status_Report]Sheet1'!$B$1</c:f>
              <c:strCache>
                <c:ptCount val="1"/>
                <c:pt idx="0">
                  <c:v>Number of Delegates</c:v>
                </c:pt>
              </c:strCache>
            </c:strRef>
          </c:tx>
          <c:invertIfNegative val="0"/>
          <c:cat>
            <c:strRef>
              <c:f>'[Worksheet in draft_SP-19wxyz-SA3_Status_Report]Sheet1'!$A$2:$A$45</c:f>
              <c:strCache>
                <c:ptCount val="44"/>
                <c:pt idx="0">
                  <c:v>SA3 #71</c:v>
                </c:pt>
                <c:pt idx="1">
                  <c:v>SA3 #72</c:v>
                </c:pt>
                <c:pt idx="2">
                  <c:v>SA3 #73</c:v>
                </c:pt>
                <c:pt idx="3">
                  <c:v>SA3#74</c:v>
                </c:pt>
                <c:pt idx="4">
                  <c:v>SA3#74bis</c:v>
                </c:pt>
                <c:pt idx="5">
                  <c:v>SA3#75</c:v>
                </c:pt>
                <c:pt idx="6">
                  <c:v>SA3#76</c:v>
                </c:pt>
                <c:pt idx="7">
                  <c:v>SA3#77</c:v>
                </c:pt>
                <c:pt idx="8">
                  <c:v>SA3#78</c:v>
                </c:pt>
                <c:pt idx="9">
                  <c:v>SA3#79</c:v>
                </c:pt>
                <c:pt idx="10">
                  <c:v>SA3#79bis</c:v>
                </c:pt>
                <c:pt idx="11">
                  <c:v>SA3#80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</c:strCache>
            </c:strRef>
          </c:cat>
          <c:val>
            <c:numRef>
              <c:f>'[Worksheet in draft_SP-19wxyz-SA3_Status_Report]Sheet1'!$B$2:$B$45</c:f>
              <c:numCache>
                <c:formatCode>General</c:formatCode>
                <c:ptCount val="44"/>
                <c:pt idx="0">
                  <c:v>55</c:v>
                </c:pt>
                <c:pt idx="1">
                  <c:v>62</c:v>
                </c:pt>
                <c:pt idx="2">
                  <c:v>95</c:v>
                </c:pt>
                <c:pt idx="3">
                  <c:v>56</c:v>
                </c:pt>
                <c:pt idx="4">
                  <c:v>45</c:v>
                </c:pt>
                <c:pt idx="5">
                  <c:v>69</c:v>
                </c:pt>
                <c:pt idx="6">
                  <c:v>52</c:v>
                </c:pt>
                <c:pt idx="7">
                  <c:v>88</c:v>
                </c:pt>
                <c:pt idx="8">
                  <c:v>77</c:v>
                </c:pt>
                <c:pt idx="9">
                  <c:v>54</c:v>
                </c:pt>
                <c:pt idx="10">
                  <c:v>14</c:v>
                </c:pt>
                <c:pt idx="11">
                  <c:v>58</c:v>
                </c:pt>
                <c:pt idx="12">
                  <c:v>52</c:v>
                </c:pt>
                <c:pt idx="13">
                  <c:v>54</c:v>
                </c:pt>
                <c:pt idx="14">
                  <c:v>48</c:v>
                </c:pt>
                <c:pt idx="15">
                  <c:v>51</c:v>
                </c:pt>
                <c:pt idx="16">
                  <c:v>53</c:v>
                </c:pt>
                <c:pt idx="17">
                  <c:v>65</c:v>
                </c:pt>
                <c:pt idx="18">
                  <c:v>61</c:v>
                </c:pt>
                <c:pt idx="19">
                  <c:v>58</c:v>
                </c:pt>
                <c:pt idx="20">
                  <c:v>57</c:v>
                </c:pt>
                <c:pt idx="21">
                  <c:v>66</c:v>
                </c:pt>
                <c:pt idx="22">
                  <c:v>54</c:v>
                </c:pt>
                <c:pt idx="23">
                  <c:v>125</c:v>
                </c:pt>
                <c:pt idx="24">
                  <c:v>95</c:v>
                </c:pt>
                <c:pt idx="25">
                  <c:v>52</c:v>
                </c:pt>
                <c:pt idx="26">
                  <c:v>67</c:v>
                </c:pt>
                <c:pt idx="27">
                  <c:v>58</c:v>
                </c:pt>
                <c:pt idx="28">
                  <c:v>68</c:v>
                </c:pt>
                <c:pt idx="29">
                  <c:v>59</c:v>
                </c:pt>
                <c:pt idx="30">
                  <c:v>106</c:v>
                </c:pt>
                <c:pt idx="31">
                  <c:v>73</c:v>
                </c:pt>
                <c:pt idx="32">
                  <c:v>67</c:v>
                </c:pt>
                <c:pt idx="33">
                  <c:v>67</c:v>
                </c:pt>
                <c:pt idx="34">
                  <c:v>154</c:v>
                </c:pt>
                <c:pt idx="35">
                  <c:v>97</c:v>
                </c:pt>
                <c:pt idx="36">
                  <c:v>57</c:v>
                </c:pt>
                <c:pt idx="37">
                  <c:v>175</c:v>
                </c:pt>
                <c:pt idx="38">
                  <c:v>78</c:v>
                </c:pt>
                <c:pt idx="39">
                  <c:v>35</c:v>
                </c:pt>
                <c:pt idx="40">
                  <c:v>92</c:v>
                </c:pt>
                <c:pt idx="41">
                  <c:v>117</c:v>
                </c:pt>
                <c:pt idx="42">
                  <c:v>114</c:v>
                </c:pt>
                <c:pt idx="43">
                  <c:v>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E6-42CF-BBD6-1A60129E49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5609416"/>
        <c:axId val="1"/>
      </c:barChart>
      <c:catAx>
        <c:axId val="575609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5756094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78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sv-SE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F72396-069F-4C14-91E7-CEC9F6CA2C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1613854-09B5-42A5-93EA-05B31C546A1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CE6D722-8AC5-4F92-BAD8-FFCF831A9C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7692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10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7447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622022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652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FE93A-C5D7-4348-916B-BD659C1121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E8DAF74-0A82-4476-BE6C-D901FC58B3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7C90D66D-CDF0-40AC-8CC4-56074BB8E30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57732400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12918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6DC2A2-C49B-44AB-B7D0-411607A7EA7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981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038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77D24182-54B7-434C-B0E6-6ED76F65A2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A73F332-35E1-4209-B2DB-F2884EB6D7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410826E-1EDC-4B8C-B56A-F895F02481E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20B66678-CBD7-4194-AF02-6791FF682AA3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SP-201003 TSG SA WG3 Report to TSG SA#90-e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8" r:id="rId5"/>
    <p:sldLayoutId id="2147485417" r:id="rId6"/>
    <p:sldLayoutId id="2147485419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noamen.ben.henda@ericsson.co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6728FBE-69DB-4798-A669-DD87FB9E1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/>
              <a:t>SA3 Status Report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08C7280A-3D5E-4F37-BEAF-CC4302920B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Noamen Ben Henda, </a:t>
            </a:r>
            <a:r>
              <a:rPr lang="en-US" altLang="en-US" sz="2000" dirty="0">
                <a:latin typeface="Arial" panose="020B0604020202020204" pitchFamily="34" charset="0"/>
              </a:rPr>
              <a:t>SA3 Chair, Ericsson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Mirko Cano Soveri, </a:t>
            </a:r>
            <a:r>
              <a:rPr lang="en-US" altLang="en-US" sz="2000" dirty="0">
                <a:latin typeface="Arial" panose="020B0604020202020204" pitchFamily="34" charset="0"/>
              </a:rPr>
              <a:t>SA3 Secretary, MCC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Alex Leadbeater, </a:t>
            </a:r>
            <a:r>
              <a:rPr lang="en-US" altLang="en-US" sz="2000" dirty="0">
                <a:latin typeface="Arial" panose="020B0604020202020204" pitchFamily="34" charset="0"/>
              </a:rPr>
              <a:t>SA3-LI Chair, BT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Carmine Rizzo,</a:t>
            </a:r>
            <a:r>
              <a:rPr lang="en-US" altLang="en-US" sz="2000" dirty="0">
                <a:latin typeface="Arial" panose="020B0604020202020204" pitchFamily="34" charset="0"/>
              </a:rPr>
              <a:t> SA3-LI Secretary, MCC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766229"/>
              </p:ext>
            </p:extLst>
          </p:nvPr>
        </p:nvGraphicFramePr>
        <p:xfrm>
          <a:off x="401844" y="1837001"/>
          <a:ext cx="10951958" cy="1563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Network Slice-Specific Authentication and Authorization Function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SCAS_5G_NSSAAF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33.326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Enhancements to UPIP Support in 5GS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Anand Palanigounder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(Qualcomm)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eUPIP_SEC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SP-200719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33.501, TS 33.401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770947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40294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DE8DF69-6F5B-43E7-91E0-5A596F0FB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3GPP SA3 and SA3-LI officials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6FCD0A2E-639E-4767-8B23-EC74310A8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SA3 Officials</a:t>
            </a:r>
          </a:p>
          <a:p>
            <a:pPr lvl="1"/>
            <a:r>
              <a:rPr lang="en-US" altLang="en-US" sz="2000" dirty="0"/>
              <a:t>Chair: Noamen Ben Henda (Ericsson)</a:t>
            </a:r>
          </a:p>
          <a:p>
            <a:pPr lvl="1"/>
            <a:r>
              <a:rPr lang="en-US" altLang="en-US" sz="2000" dirty="0"/>
              <a:t>Vice-chairs:</a:t>
            </a:r>
          </a:p>
          <a:p>
            <a:pPr lvl="2"/>
            <a:r>
              <a:rPr lang="en-US" altLang="ja-JP" dirty="0"/>
              <a:t>Rajavelsamy Rajadurai (Samsung)</a:t>
            </a:r>
          </a:p>
          <a:p>
            <a:pPr lvl="2"/>
            <a:r>
              <a:rPr lang="en-US" altLang="ja-JP" dirty="0"/>
              <a:t>Minpeng Qi (China Mobile) </a:t>
            </a:r>
          </a:p>
          <a:p>
            <a:pPr lvl="1"/>
            <a:r>
              <a:rPr lang="en-US" altLang="en-US" sz="2000" dirty="0"/>
              <a:t>Secretary: Mirko Cano Soveri (MCC)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SA3 LI Officials</a:t>
            </a:r>
          </a:p>
          <a:p>
            <a:pPr lvl="1"/>
            <a:r>
              <a:rPr lang="en-US" altLang="en-US" sz="2000" dirty="0"/>
              <a:t>Chair: Alex Leadbeater (BT)</a:t>
            </a:r>
          </a:p>
          <a:p>
            <a:pPr lvl="1"/>
            <a:r>
              <a:rPr lang="en-US" altLang="en-US" sz="2000" dirty="0"/>
              <a:t>Vice-chair: Maurizio Iovieno (Ericsson)</a:t>
            </a:r>
          </a:p>
          <a:p>
            <a:pPr lvl="1"/>
            <a:r>
              <a:rPr lang="en-US" altLang="en-US" sz="2000" dirty="0"/>
              <a:t>Secretary:</a:t>
            </a:r>
            <a:r>
              <a:rPr lang="ja-JP" altLang="en-US" sz="2000" dirty="0"/>
              <a:t> </a:t>
            </a:r>
            <a:r>
              <a:rPr lang="en-US" altLang="ja-JP" sz="2000" dirty="0"/>
              <a:t>Carmine Rizzo (MCC)</a:t>
            </a:r>
            <a:endParaRPr lang="en-US" altLang="en-US" sz="2000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9F95F65-9C31-446B-B416-783D50ED6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Meetings since previous SA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726B3E7-43F2-4F53-BCB0-816C6D0C9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</a:t>
            </a:r>
          </a:p>
          <a:p>
            <a:pPr lvl="1"/>
            <a:r>
              <a:rPr lang="en-US" altLang="en-US" dirty="0"/>
              <a:t>SA3#100bis-e:		12</a:t>
            </a:r>
            <a:r>
              <a:rPr lang="en-US" altLang="en-US" baseline="30000" dirty="0"/>
              <a:t>th</a:t>
            </a:r>
            <a:r>
              <a:rPr lang="en-US" altLang="en-US" dirty="0"/>
              <a:t> –  16</a:t>
            </a:r>
            <a:r>
              <a:rPr lang="en-US" altLang="en-US" baseline="30000" dirty="0"/>
              <a:t>th</a:t>
            </a:r>
            <a:r>
              <a:rPr lang="en-US" altLang="en-US" dirty="0"/>
              <a:t> October 2020, Online.</a:t>
            </a:r>
          </a:p>
          <a:p>
            <a:pPr lvl="1"/>
            <a:r>
              <a:rPr lang="en-US" altLang="en-US" dirty="0"/>
              <a:t>SA3#101-e:		9</a:t>
            </a:r>
            <a:r>
              <a:rPr lang="en-US" altLang="en-US" baseline="30000" dirty="0"/>
              <a:t>th</a:t>
            </a:r>
            <a:r>
              <a:rPr lang="en-US" altLang="en-US" dirty="0"/>
              <a:t> –  20</a:t>
            </a:r>
            <a:r>
              <a:rPr lang="en-US" altLang="en-US" baseline="30000" dirty="0"/>
              <a:t>th</a:t>
            </a:r>
            <a:r>
              <a:rPr lang="en-US" altLang="en-US" dirty="0"/>
              <a:t> November 2020, Online.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SA3-LI</a:t>
            </a:r>
          </a:p>
          <a:p>
            <a:pPr lvl="1"/>
            <a:r>
              <a:rPr lang="sv-SE" altLang="ja-JP" dirty="0"/>
              <a:t>SA3#78-LI-e-e:		6</a:t>
            </a:r>
            <a:r>
              <a:rPr lang="sv-SE" altLang="ja-JP" baseline="30000" dirty="0"/>
              <a:t>th</a:t>
            </a:r>
            <a:r>
              <a:rPr lang="sv-SE" altLang="ja-JP" dirty="0"/>
              <a:t> – 7</a:t>
            </a:r>
            <a:r>
              <a:rPr lang="sv-SE" altLang="ja-JP" baseline="30000" dirty="0"/>
              <a:t>th</a:t>
            </a:r>
            <a:r>
              <a:rPr lang="sv-SE" altLang="ja-JP" dirty="0"/>
              <a:t> October 2020, Online.</a:t>
            </a:r>
          </a:p>
          <a:p>
            <a:pPr lvl="1"/>
            <a:r>
              <a:rPr lang="sv-SE" altLang="ja-JP" dirty="0"/>
              <a:t>SA3#79-LI-e-a:		19</a:t>
            </a:r>
            <a:r>
              <a:rPr lang="sv-SE" altLang="ja-JP" baseline="30000" dirty="0"/>
              <a:t>th</a:t>
            </a:r>
            <a:r>
              <a:rPr lang="sv-SE" altLang="ja-JP" dirty="0"/>
              <a:t> – 23</a:t>
            </a:r>
            <a:r>
              <a:rPr lang="sv-SE" altLang="ja-JP" baseline="30000" dirty="0"/>
              <a:t>rd</a:t>
            </a:r>
            <a:r>
              <a:rPr lang="sv-SE" altLang="ja-JP" dirty="0"/>
              <a:t> October 2020, Online.</a:t>
            </a:r>
          </a:p>
          <a:p>
            <a:pPr lvl="1"/>
            <a:r>
              <a:rPr lang="sv-SE" altLang="ja-JP" dirty="0"/>
              <a:t>SA3#79-LI-e-b:		10</a:t>
            </a:r>
            <a:r>
              <a:rPr lang="sv-SE" altLang="ja-JP" baseline="30000" dirty="0"/>
              <a:t>th</a:t>
            </a:r>
            <a:r>
              <a:rPr lang="sv-SE" altLang="ja-JP" dirty="0"/>
              <a:t> – 12</a:t>
            </a:r>
            <a:r>
              <a:rPr lang="sv-SE" altLang="ja-JP" baseline="30000" dirty="0"/>
              <a:t>th</a:t>
            </a:r>
            <a:r>
              <a:rPr lang="sv-SE" altLang="ja-JP" dirty="0"/>
              <a:t> November 2020, Online.</a:t>
            </a:r>
          </a:p>
          <a:p>
            <a:pPr lvl="1"/>
            <a:endParaRPr lang="en-US" altLang="en-US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D2E22A7-3349-407C-9A51-D2EEDD170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Next SA3 and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4B086B12-4B08-416D-99D3-D40008E7A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83" y="1825625"/>
            <a:ext cx="11206064" cy="4351338"/>
          </a:xfrm>
        </p:spPr>
        <p:txBody>
          <a:bodyPr/>
          <a:lstStyle/>
          <a:p>
            <a:r>
              <a:rPr lang="en-US" altLang="ja-JP" dirty="0"/>
              <a:t>SA3</a:t>
            </a:r>
            <a:endParaRPr lang="en-US" altLang="en-US" dirty="0"/>
          </a:p>
          <a:p>
            <a:pPr lvl="1"/>
            <a:r>
              <a:rPr lang="en-US" altLang="en-US" dirty="0"/>
              <a:t>SA3#102-e:		18</a:t>
            </a:r>
            <a:r>
              <a:rPr lang="en-US" altLang="en-US" baseline="30000" dirty="0"/>
              <a:t>th</a:t>
            </a:r>
            <a:r>
              <a:rPr lang="en-US" altLang="en-US" dirty="0"/>
              <a:t> –  25</a:t>
            </a:r>
            <a:r>
              <a:rPr lang="en-US" altLang="en-US" baseline="30000" dirty="0"/>
              <a:t>th</a:t>
            </a:r>
            <a:r>
              <a:rPr lang="en-US" altLang="en-US" dirty="0"/>
              <a:t> January 2021, Online.</a:t>
            </a:r>
          </a:p>
          <a:p>
            <a:pPr lvl="1"/>
            <a:r>
              <a:rPr lang="en-US" altLang="en-US" dirty="0"/>
              <a:t>SA3#102bis-e:		1</a:t>
            </a:r>
            <a:r>
              <a:rPr lang="en-US" altLang="en-US" baseline="30000" dirty="0"/>
              <a:t>st</a:t>
            </a:r>
            <a:r>
              <a:rPr lang="en-US" altLang="en-US" dirty="0"/>
              <a:t> –  5</a:t>
            </a:r>
            <a:r>
              <a:rPr lang="en-US" altLang="en-US" baseline="30000" dirty="0"/>
              <a:t>th</a:t>
            </a:r>
            <a:r>
              <a:rPr lang="en-US" altLang="en-US" dirty="0"/>
              <a:t> March 2021, Online.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SA3-LI</a:t>
            </a:r>
          </a:p>
          <a:p>
            <a:pPr lvl="1"/>
            <a:r>
              <a:rPr lang="sv-SE" altLang="ja-JP" dirty="0"/>
              <a:t>SA3#80-LI-e-a:		25th – 29th January 2021, Online.</a:t>
            </a:r>
          </a:p>
          <a:p>
            <a:pPr lvl="1"/>
            <a:r>
              <a:rPr lang="sv-SE" altLang="ja-JP" dirty="0"/>
              <a:t>SA3#80-LI-e-b:		04th – 05th March 2021, Online.</a:t>
            </a:r>
          </a:p>
          <a:p>
            <a:pPr lvl="1"/>
            <a:endParaRPr lang="en-US" altLang="en-US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8A6AC563-40DB-483F-A022-6F25DFCC3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SA3 statistics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31A321A9-967A-431C-B09E-B77EF9224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SA3#100bis-e: 12</a:t>
            </a:r>
            <a:r>
              <a:rPr lang="en-US" altLang="en-US" baseline="30000" dirty="0"/>
              <a:t>th</a:t>
            </a:r>
            <a:r>
              <a:rPr lang="en-US" altLang="en-US" dirty="0"/>
              <a:t> –  16</a:t>
            </a:r>
            <a:r>
              <a:rPr lang="en-US" altLang="en-US" baseline="30000" dirty="0"/>
              <a:t>th</a:t>
            </a:r>
            <a:r>
              <a:rPr lang="en-US" altLang="en-US" dirty="0"/>
              <a:t> October 2020, Online</a:t>
            </a:r>
          </a:p>
          <a:p>
            <a:pPr lvl="1"/>
            <a:endParaRPr lang="en-GB" altLang="zh-CN" dirty="0"/>
          </a:p>
          <a:p>
            <a:pPr lvl="1"/>
            <a:r>
              <a:rPr lang="en-GB" altLang="zh-CN" dirty="0"/>
              <a:t>Registered 114 delegates </a:t>
            </a:r>
          </a:p>
          <a:p>
            <a:pPr lvl="1"/>
            <a:r>
              <a:rPr lang="en-GB" altLang="zh-CN" dirty="0"/>
              <a:t>494 temporary documents </a:t>
            </a:r>
          </a:p>
          <a:p>
            <a:pPr lvl="1"/>
            <a:r>
              <a:rPr lang="en-GB" altLang="ja-JP" dirty="0"/>
              <a:t>28 incoming LS</a:t>
            </a:r>
          </a:p>
          <a:p>
            <a:pPr lvl="1"/>
            <a:r>
              <a:rPr lang="en-GB" altLang="ja-JP" dirty="0">
                <a:ea typeface="SimSun" panose="02010600030101010101" pitchFamily="2" charset="-122"/>
              </a:rPr>
              <a:t>8</a:t>
            </a:r>
            <a:r>
              <a:rPr lang="en-GB" altLang="ja-JP" dirty="0"/>
              <a:t> outgoing LS</a:t>
            </a:r>
          </a:p>
          <a:p>
            <a:endParaRPr lang="sv-SE" altLang="sv-SE" sz="32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88110D-8D30-42D9-B2AB-A5B13B8F5AB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en-US" dirty="0"/>
              <a:t>SA3#101-e: 9</a:t>
            </a:r>
            <a:r>
              <a:rPr lang="en-US" altLang="en-US" baseline="30000" dirty="0"/>
              <a:t>th</a:t>
            </a:r>
            <a:r>
              <a:rPr lang="en-US" altLang="en-US" dirty="0"/>
              <a:t> –  20</a:t>
            </a:r>
            <a:r>
              <a:rPr lang="en-US" altLang="en-US" baseline="30000" dirty="0"/>
              <a:t>th</a:t>
            </a:r>
            <a:r>
              <a:rPr lang="en-US" altLang="en-US" dirty="0"/>
              <a:t> November 2020, Online</a:t>
            </a:r>
          </a:p>
          <a:p>
            <a:pPr lvl="1"/>
            <a:endParaRPr lang="en-GB" altLang="zh-CN" dirty="0"/>
          </a:p>
          <a:p>
            <a:pPr lvl="1"/>
            <a:r>
              <a:rPr lang="en-GB" altLang="zh-CN" dirty="0"/>
              <a:t>Registered 119 delegates </a:t>
            </a:r>
          </a:p>
          <a:p>
            <a:pPr lvl="1"/>
            <a:r>
              <a:rPr lang="en-GB" altLang="zh-CN" dirty="0"/>
              <a:t>753 temporary documents </a:t>
            </a:r>
          </a:p>
          <a:p>
            <a:pPr lvl="1"/>
            <a:r>
              <a:rPr lang="en-GB" altLang="ja-JP" dirty="0"/>
              <a:t>43 incoming LS</a:t>
            </a:r>
          </a:p>
          <a:p>
            <a:pPr lvl="1"/>
            <a:r>
              <a:rPr lang="en-GB" altLang="ja-JP" dirty="0">
                <a:ea typeface="SimSun" panose="02010600030101010101" pitchFamily="2" charset="-122"/>
              </a:rPr>
              <a:t>17</a:t>
            </a:r>
            <a:r>
              <a:rPr lang="en-GB" altLang="ja-JP" dirty="0"/>
              <a:t> outgoing LS</a:t>
            </a:r>
          </a:p>
          <a:p>
            <a:pPr lvl="1"/>
            <a:r>
              <a:rPr lang="en-GB" altLang="ja-JP" dirty="0"/>
              <a:t>55 agreed CRs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6748C07E-6378-43E7-BCB8-162899351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Document statistics</a:t>
            </a:r>
          </a:p>
        </p:txBody>
      </p:sp>
      <p:sp>
        <p:nvSpPr>
          <p:cNvPr id="13315" name="テキスト ボックス 9">
            <a:extLst>
              <a:ext uri="{FF2B5EF4-FFF2-40B4-BE49-F238E27FC236}">
                <a16:creationId xmlns:a16="http://schemas.microsoft.com/office/drawing/2014/main" id="{4F372886-FDE2-4E9D-9FED-689BF5BF6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3954" y="5384145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Meetings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60DC8A7-9B52-4CBD-B42A-B1C78C92D9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921606"/>
              </p:ext>
            </p:extLst>
          </p:nvPr>
        </p:nvGraphicFramePr>
        <p:xfrm>
          <a:off x="1432635" y="1690688"/>
          <a:ext cx="8298190" cy="4762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139CDD-033F-4D57-BA9B-45D957FA0B3F}"/>
              </a:ext>
            </a:extLst>
          </p:cNvPr>
          <p:cNvSpPr/>
          <p:nvPr/>
        </p:nvSpPr>
        <p:spPr>
          <a:xfrm>
            <a:off x="8205953" y="3172231"/>
            <a:ext cx="2869324" cy="18871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Title 1">
            <a:extLst>
              <a:ext uri="{FF2B5EF4-FFF2-40B4-BE49-F238E27FC236}">
                <a16:creationId xmlns:a16="http://schemas.microsoft.com/office/drawing/2014/main" id="{129E5489-0D7D-4ECC-9DEF-485AAF8AE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Delegate statistics</a:t>
            </a:r>
          </a:p>
        </p:txBody>
      </p:sp>
      <p:sp>
        <p:nvSpPr>
          <p:cNvPr id="14339" name="テキスト ボックス 7">
            <a:extLst>
              <a:ext uri="{FF2B5EF4-FFF2-40B4-BE49-F238E27FC236}">
                <a16:creationId xmlns:a16="http://schemas.microsoft.com/office/drawing/2014/main" id="{E693512B-4CAB-4E4A-B020-CF2DACC38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1981200"/>
            <a:ext cx="18462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Number of delegates</a:t>
            </a:r>
            <a:endParaRPr lang="en-GB" altLang="en-US" sz="140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340" name="テキスト ボックス 9">
            <a:extLst>
              <a:ext uri="{FF2B5EF4-FFF2-40B4-BE49-F238E27FC236}">
                <a16:creationId xmlns:a16="http://schemas.microsoft.com/office/drawing/2014/main" id="{A43F5E27-BAC6-4B21-98E1-20093E44F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5002" y="4905375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Meetings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テキスト ボックス 9">
            <a:extLst>
              <a:ext uri="{FF2B5EF4-FFF2-40B4-BE49-F238E27FC236}">
                <a16:creationId xmlns:a16="http://schemas.microsoft.com/office/drawing/2014/main" id="{C8016456-E6CE-4EAC-807B-A1FC1985D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4049" y="3172231"/>
            <a:ext cx="19612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i="1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For electronic meetings only registrations are tracked</a:t>
            </a:r>
            <a:endParaRPr lang="en-GB" altLang="en-US" sz="1100" i="1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BEBF061-4625-49A5-BB95-EF0F9CF4F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350572"/>
              </p:ext>
            </p:extLst>
          </p:nvPr>
        </p:nvGraphicFramePr>
        <p:xfrm>
          <a:off x="1521619" y="1798637"/>
          <a:ext cx="7793182" cy="4181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>
            <a:extLst>
              <a:ext uri="{FF2B5EF4-FFF2-40B4-BE49-F238E27FC236}">
                <a16:creationId xmlns:a16="http://schemas.microsoft.com/office/drawing/2014/main" id="{DE6131B3-0905-4FD4-BD88-4E540AD2A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SA3-LI</a:t>
            </a:r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>
            <a:extLst>
              <a:ext uri="{FF2B5EF4-FFF2-40B4-BE49-F238E27FC236}">
                <a16:creationId xmlns:a16="http://schemas.microsoft.com/office/drawing/2014/main" id="{7EC485BE-77B7-414D-989F-26E6C4E69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General</a:t>
            </a:r>
          </a:p>
        </p:txBody>
      </p:sp>
      <p:sp>
        <p:nvSpPr>
          <p:cNvPr id="16387" name="Content Placeholder 4">
            <a:extLst>
              <a:ext uri="{FF2B5EF4-FFF2-40B4-BE49-F238E27FC236}">
                <a16:creationId xmlns:a16="http://schemas.microsoft.com/office/drawing/2014/main" id="{1E6CD892-9FE2-40E9-A007-7B5F090BC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en-GB" altLang="en-US" dirty="0"/>
              <a:t>Stage 1 - TS 33.126 </a:t>
            </a:r>
          </a:p>
          <a:p>
            <a:pPr lvl="1"/>
            <a:r>
              <a:rPr lang="en-GB" altLang="en-US" sz="2000" dirty="0"/>
              <a:t>R16 Complete. </a:t>
            </a:r>
          </a:p>
          <a:p>
            <a:pPr lvl="1"/>
            <a:r>
              <a:rPr lang="en-GB" altLang="en-US" sz="2000" dirty="0"/>
              <a:t>R17 in progress.</a:t>
            </a:r>
          </a:p>
          <a:p>
            <a:pPr lvl="1"/>
            <a:endParaRPr lang="en-GB" altLang="en-US" sz="2000" dirty="0"/>
          </a:p>
          <a:p>
            <a:r>
              <a:rPr lang="en-GB" altLang="en-US" dirty="0"/>
              <a:t>Stage 2 - TS 33.127 &amp; 33.107.</a:t>
            </a:r>
          </a:p>
          <a:p>
            <a:pPr lvl="1"/>
            <a:r>
              <a:rPr lang="en-GB" altLang="en-US" sz="2000" dirty="0"/>
              <a:t>R16 </a:t>
            </a:r>
          </a:p>
          <a:p>
            <a:pPr lvl="2"/>
            <a:r>
              <a:rPr lang="en-GB" altLang="en-US" sz="1800" dirty="0"/>
              <a:t>100% complete at SA#90.</a:t>
            </a:r>
            <a:endParaRPr lang="en-GB" altLang="en-US" sz="2800" dirty="0"/>
          </a:p>
          <a:p>
            <a:pPr lvl="2"/>
            <a:endParaRPr lang="en-GB" altLang="en-US" sz="2800" dirty="0"/>
          </a:p>
          <a:p>
            <a:pPr lvl="2"/>
            <a:endParaRPr lang="en-GB" altLang="en-US" sz="2800" dirty="0"/>
          </a:p>
          <a:p>
            <a:pPr lvl="2"/>
            <a:endParaRPr lang="en-GB" altLang="en-US" sz="2800" dirty="0"/>
          </a:p>
          <a:p>
            <a:endParaRPr lang="sv-SE" altLang="en-US" sz="4000" dirty="0"/>
          </a:p>
        </p:txBody>
      </p:sp>
      <p:sp>
        <p:nvSpPr>
          <p:cNvPr id="16388" name="Content Placeholder 5">
            <a:extLst>
              <a:ext uri="{FF2B5EF4-FFF2-40B4-BE49-F238E27FC236}">
                <a16:creationId xmlns:a16="http://schemas.microsoft.com/office/drawing/2014/main" id="{DAAA817F-72AD-42D4-A455-8C166613C72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en-GB" altLang="en-US" sz="2400" dirty="0"/>
              <a:t>Stage 3 – TS 33.128 &amp; 33.108.</a:t>
            </a:r>
          </a:p>
          <a:p>
            <a:pPr lvl="1"/>
            <a:r>
              <a:rPr lang="en-GB" altLang="en-US" sz="2000" dirty="0"/>
              <a:t>R16 </a:t>
            </a:r>
          </a:p>
          <a:p>
            <a:pPr lvl="2"/>
            <a:r>
              <a:rPr lang="en-GB" altLang="en-US" sz="1800" dirty="0"/>
              <a:t>95% Complete Dec 2020.</a:t>
            </a:r>
          </a:p>
          <a:p>
            <a:endParaRPr lang="en-GB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CCF479EE-3AC6-4440-9CF5-B76A18C6D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Documents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8DFDE8-5B7C-4AE6-9E7D-56AD69B96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Packs of agreed CRs submitted to SA#90-e: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SP-200939 Rel-15</a:t>
            </a:r>
          </a:p>
          <a:p>
            <a:pPr lvl="1"/>
            <a:r>
              <a:rPr lang="en-US" altLang="en-US" dirty="0">
                <a:sym typeface="Wingdings" panose="05000000000000000000" pitchFamily="2" charset="2"/>
              </a:rPr>
              <a:t>SP-200940 Rel-16</a:t>
            </a:r>
          </a:p>
          <a:p>
            <a:pPr marL="0" indent="0">
              <a:buNone/>
            </a:pPr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TR 33.929 v0.0.6, available on portal </a:t>
            </a:r>
            <a:r>
              <a:rPr lang="en-GB" altLang="en-US" dirty="0">
                <a:sym typeface="Wingdings" panose="05000000000000000000" pitchFamily="2" charset="2"/>
              </a:rPr>
              <a:t> </a:t>
            </a:r>
            <a:endParaRPr lang="en-US" altLang="en-US" dirty="0">
              <a:sym typeface="Wingdings" panose="05000000000000000000" pitchFamily="2" charset="2"/>
            </a:endParaRPr>
          </a:p>
          <a:p>
            <a:pPr lvl="1"/>
            <a:r>
              <a:rPr lang="fr-FR" i="1" dirty="0" err="1"/>
              <a:t>Lawful</a:t>
            </a:r>
            <a:r>
              <a:rPr lang="fr-FR" i="1" dirty="0"/>
              <a:t> Interception (LI) </a:t>
            </a:r>
            <a:r>
              <a:rPr lang="fr-FR" i="1" dirty="0" err="1"/>
              <a:t>implementation</a:t>
            </a:r>
            <a:r>
              <a:rPr lang="fr-FR" i="1" dirty="0"/>
              <a:t> guidance</a:t>
            </a:r>
          </a:p>
          <a:p>
            <a:pPr lvl="1"/>
            <a:r>
              <a:rPr lang="fr-FR" altLang="ja-JP" i="1" dirty="0" err="1">
                <a:sym typeface="Wingdings" panose="05000000000000000000" pitchFamily="2" charset="2"/>
              </a:rPr>
              <a:t>Expected</a:t>
            </a:r>
            <a:r>
              <a:rPr lang="fr-FR" altLang="ja-JP" i="1" dirty="0">
                <a:sym typeface="Wingdings" panose="05000000000000000000" pitchFamily="2" charset="2"/>
              </a:rPr>
              <a:t> for R17 </a:t>
            </a:r>
            <a:r>
              <a:rPr lang="fr-FR" altLang="ja-JP" i="1" dirty="0" err="1">
                <a:sym typeface="Wingdings" panose="05000000000000000000" pitchFamily="2" charset="2"/>
              </a:rPr>
              <a:t>Approval</a:t>
            </a:r>
            <a:r>
              <a:rPr lang="fr-FR" altLang="ja-JP" i="1" dirty="0">
                <a:sym typeface="Wingdings" panose="05000000000000000000" pitchFamily="2" charset="2"/>
              </a:rPr>
              <a:t>.</a:t>
            </a:r>
            <a:endParaRPr lang="en-US" altLang="ja-JP" i="1" dirty="0">
              <a:sym typeface="Wingdings" panose="05000000000000000000" pitchFamily="2" charset="2"/>
            </a:endParaRPr>
          </a:p>
          <a:p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6BDC-C0A7-4596-BE2C-A0505E60F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Highlights!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C8A38-A592-4F23-85BF-32325E014C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News!</a:t>
            </a:r>
          </a:p>
          <a:p>
            <a:pPr lvl="1"/>
            <a:r>
              <a:rPr lang="en-US" altLang="ja-JP" dirty="0"/>
              <a:t>Colin Blanchard (BT) retired!</a:t>
            </a:r>
          </a:p>
          <a:p>
            <a:pPr lvl="2"/>
            <a:r>
              <a:rPr lang="en-US" altLang="ja-JP" dirty="0"/>
              <a:t>Colin has been attending SA3 since meeting number #1 until meeting #100</a:t>
            </a:r>
          </a:p>
          <a:p>
            <a:pPr lvl="2"/>
            <a:r>
              <a:rPr lang="en-US" altLang="ja-JP" dirty="0"/>
              <a:t>Some quotes by fellow delegates</a:t>
            </a:r>
          </a:p>
          <a:p>
            <a:pPr lvl="3"/>
            <a:r>
              <a:rPr lang="en-US" altLang="ja-JP" i="1" dirty="0"/>
              <a:t>“…living museum for mobile…”</a:t>
            </a:r>
          </a:p>
          <a:p>
            <a:pPr lvl="3"/>
            <a:r>
              <a:rPr lang="en-US" altLang="ja-JP" i="1" dirty="0"/>
              <a:t>“…most longstanding members of SA3…”</a:t>
            </a:r>
          </a:p>
          <a:p>
            <a:pPr marL="457200" lvl="1" indent="0">
              <a:buNone/>
            </a:pPr>
            <a:endParaRPr lang="en-US" altLang="ja-JP" sz="1800" b="1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en-US" altLang="ja-JP" dirty="0"/>
          </a:p>
          <a:p>
            <a:endParaRPr lang="sv-SE" sz="3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8F96A-616C-4298-A501-BC503C92FED3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dirty="0"/>
              <a:t>Completed Items</a:t>
            </a:r>
          </a:p>
          <a:p>
            <a:pPr lvl="1"/>
            <a:r>
              <a:rPr lang="en-GB" dirty="0">
                <a:ea typeface="Batang" panose="02030600000101010101" pitchFamily="18" charset="-127"/>
                <a:cs typeface="Arial" panose="020B0604020202020204" pitchFamily="34" charset="0"/>
              </a:rPr>
              <a:t>MCXSec R16 security</a:t>
            </a:r>
          </a:p>
          <a:p>
            <a:pPr lvl="1"/>
            <a:endParaRPr lang="en-GB" b="1" dirty="0">
              <a:ea typeface="Batang" panose="02030600000101010101" pitchFamily="18" charset="-127"/>
              <a:cs typeface="Arial" panose="020B0604020202020204" pitchFamily="34" charset="0"/>
            </a:endParaRPr>
          </a:p>
          <a:p>
            <a:r>
              <a:rPr lang="en-GB" dirty="0">
                <a:ea typeface="Batang" panose="02030600000101010101" pitchFamily="18" charset="-127"/>
                <a:cs typeface="Arial" panose="020B0604020202020204" pitchFamily="34" charset="0"/>
              </a:rPr>
              <a:t>Updates</a:t>
            </a:r>
          </a:p>
          <a:p>
            <a:pPr lvl="1"/>
            <a:r>
              <a:rPr lang="en-GB" dirty="0">
                <a:ea typeface="Batang" panose="02030600000101010101" pitchFamily="18" charset="-127"/>
                <a:cs typeface="Arial" panose="020B0604020202020204" pitchFamily="34" charset="0"/>
              </a:rPr>
              <a:t>CVD process updates for information in SP-201086</a:t>
            </a:r>
          </a:p>
          <a:p>
            <a:pPr lvl="1"/>
            <a:r>
              <a:rPr lang="en-GB" dirty="0">
                <a:ea typeface="Batang" panose="02030600000101010101" pitchFamily="18" charset="-127"/>
                <a:cs typeface="Arial" panose="020B0604020202020204" pitchFamily="34" charset="0"/>
              </a:rPr>
              <a:t>SA3 </a:t>
            </a:r>
            <a:r>
              <a:rPr lang="en-GB" dirty="0" err="1">
                <a:ea typeface="Batang" panose="02030600000101010101" pitchFamily="18" charset="-127"/>
                <a:cs typeface="Arial" panose="020B0604020202020204" pitchFamily="34" charset="0"/>
              </a:rPr>
              <a:t>ToR</a:t>
            </a:r>
            <a:r>
              <a:rPr lang="en-GB" dirty="0">
                <a:ea typeface="Batang" panose="02030600000101010101" pitchFamily="18" charset="-127"/>
                <a:cs typeface="Arial" panose="020B0604020202020204" pitchFamily="34" charset="0"/>
              </a:rPr>
              <a:t> updates for approval in SP-201085</a:t>
            </a:r>
            <a:endParaRPr lang="sv-SE" dirty="0"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lvl="1"/>
            <a:endParaRPr lang="sv-SE" dirty="0"/>
          </a:p>
          <a:p>
            <a:pPr lvl="1"/>
            <a:endParaRPr lang="sv-SE" dirty="0"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lvl="1"/>
            <a:endParaRPr lang="sv-SE" dirty="0"/>
          </a:p>
          <a:p>
            <a:pPr lvl="1"/>
            <a:endParaRPr lang="sv-SE" sz="20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20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20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dirty="0">
              <a:solidFill>
                <a:schemeClr val="dk1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en-GB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97878272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9BB02-AB54-4336-A00A-71330CB76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SA3-LI Processes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02EA2-E7FC-4A37-B42D-6F4061FDF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252"/>
            <a:ext cx="10901714" cy="4372711"/>
          </a:xfrm>
        </p:spPr>
        <p:txBody>
          <a:bodyPr/>
          <a:lstStyle/>
          <a:p>
            <a:r>
              <a:rPr lang="en-GB" altLang="en-US" sz="2000" dirty="0"/>
              <a:t>New CR process based on ETSI / 3GPP Forge still under discussion.</a:t>
            </a:r>
          </a:p>
          <a:p>
            <a:endParaRPr lang="en-GB" altLang="en-US" sz="2000" dirty="0"/>
          </a:p>
          <a:p>
            <a:r>
              <a:rPr lang="en-GB" altLang="en-US" sz="2000" dirty="0"/>
              <a:t>Formal recommendations delayed, expected by SA#91.</a:t>
            </a:r>
          </a:p>
          <a:p>
            <a:endParaRPr lang="en-GB" altLang="en-US" sz="2000" dirty="0"/>
          </a:p>
          <a:p>
            <a:r>
              <a:rPr lang="en-GB" altLang="en-US" sz="2000" dirty="0"/>
              <a:t>Ideally Forge will be used within SA3-LI to handle all ASN.1 and XML code applicable to TS 33.128.</a:t>
            </a:r>
          </a:p>
          <a:p>
            <a:r>
              <a:rPr lang="en-GB" altLang="en-US" sz="2000" dirty="0"/>
              <a:t>SA3-LI Forge repository already being used in parallel with normal CR processes.</a:t>
            </a:r>
          </a:p>
          <a:p>
            <a:r>
              <a:rPr lang="en-GB" altLang="en-US" sz="2000" dirty="0"/>
              <a:t>SA3-LI Forge includes automated ASN.1 quality checks.</a:t>
            </a:r>
          </a:p>
          <a:p>
            <a:r>
              <a:rPr lang="en-GB" altLang="en-US" sz="2000" dirty="0"/>
              <a:t>Joint discussions with other SA / CT group have not progressed.</a:t>
            </a:r>
          </a:p>
        </p:txBody>
      </p:sp>
    </p:spTree>
    <p:extLst>
      <p:ext uri="{BB962C8B-B14F-4D97-AF65-F5344CB8AC3E}">
        <p14:creationId xmlns:p14="http://schemas.microsoft.com/office/powerpoint/2010/main" val="71632654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6">
            <a:extLst>
              <a:ext uri="{FF2B5EF4-FFF2-40B4-BE49-F238E27FC236}">
                <a16:creationId xmlns:a16="http://schemas.microsoft.com/office/drawing/2014/main" id="{F75A4A87-AECA-436F-8449-2A7CC23E1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 Work Items</a:t>
            </a: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5G System Security</a:t>
            </a:r>
            <a:br>
              <a:rPr lang="sv-SE" altLang="sv-SE" sz="4000" dirty="0"/>
            </a:br>
            <a:r>
              <a:rPr lang="sv-SE" altLang="sv-SE" sz="3200" dirty="0"/>
              <a:t>(5GS_Ph1-SEC)</a:t>
            </a:r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8 CR to TS 33.501 submitted for approval in SP-201012</a:t>
            </a:r>
          </a:p>
          <a:p>
            <a:pPr lvl="1"/>
            <a:r>
              <a:rPr lang="en-US" altLang="en-US" dirty="0"/>
              <a:t>5 related SBA security</a:t>
            </a:r>
          </a:p>
          <a:p>
            <a:pPr lvl="1"/>
            <a:r>
              <a:rPr lang="en-US" altLang="en-US" dirty="0"/>
              <a:t>1 related to Secondary Authentication</a:t>
            </a:r>
          </a:p>
          <a:p>
            <a:pPr lvl="1"/>
            <a:r>
              <a:rPr lang="en-US" altLang="en-US" dirty="0"/>
              <a:t>1 related to key derivation</a:t>
            </a:r>
          </a:p>
          <a:p>
            <a:pPr lvl="1"/>
            <a:r>
              <a:rPr lang="en-US" altLang="en-US" dirty="0"/>
              <a:t>1 related to SEAF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endParaRPr lang="en-US" altLang="en-US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2">
            <a:extLst>
              <a:ext uri="{FF2B5EF4-FFF2-40B4-BE49-F238E27FC236}">
                <a16:creationId xmlns:a16="http://schemas.microsoft.com/office/drawing/2014/main" id="{EE5B4F66-EC57-4D26-825B-AA648CE88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sz="4000" dirty="0"/>
              <a:t>Mission Critical</a:t>
            </a:r>
            <a:br>
              <a:rPr lang="sv-SE" altLang="sv-SE" sz="4000" dirty="0"/>
            </a:br>
            <a:r>
              <a:rPr lang="sv-SE" altLang="sv-SE" sz="3200" dirty="0"/>
              <a:t>(MCXSec)</a:t>
            </a:r>
            <a:endParaRPr lang="sv-SE" altLang="sv-SE" sz="4000" dirty="0"/>
          </a:p>
        </p:txBody>
      </p:sp>
      <p:sp>
        <p:nvSpPr>
          <p:cNvPr id="20483" name="Content Placeholder 3">
            <a:extLst>
              <a:ext uri="{FF2B5EF4-FFF2-40B4-BE49-F238E27FC236}">
                <a16:creationId xmlns:a16="http://schemas.microsoft.com/office/drawing/2014/main" id="{1FABEECB-69D4-46F2-9459-826A8DC574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80% </a:t>
            </a:r>
            <a:r>
              <a:rPr lang="en-US" altLang="ja-JP" dirty="0">
                <a:sym typeface="Wingdings" panose="05000000000000000000" pitchFamily="2" charset="2"/>
              </a:rPr>
              <a:t> 100%</a:t>
            </a:r>
            <a:endParaRPr lang="en-US" altLang="en-US" dirty="0"/>
          </a:p>
          <a:p>
            <a:pPr lvl="1"/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Documents: </a:t>
            </a:r>
          </a:p>
          <a:p>
            <a:pPr lvl="1"/>
            <a:r>
              <a:rPr lang="en-US" altLang="en-US" dirty="0"/>
              <a:t>Rel-16 CR to TS 33.180 for approval in SP-201005</a:t>
            </a:r>
          </a:p>
          <a:p>
            <a:pPr lvl="2"/>
            <a:r>
              <a:rPr lang="en-US" altLang="en-US" dirty="0"/>
              <a:t>Terminology fixes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dirty="0"/>
              <a:t>Security aspects of </a:t>
            </a:r>
            <a:br>
              <a:rPr lang="en-US" altLang="ja-JP" sz="4000" dirty="0"/>
            </a:br>
            <a:r>
              <a:rPr lang="en-US" altLang="ja-JP" sz="4000" dirty="0"/>
              <a:t>Enhancement of Network Slicing </a:t>
            </a:r>
            <a:r>
              <a:rPr lang="en-US" altLang="ja-JP" sz="3200" dirty="0"/>
              <a:t>(</a:t>
            </a:r>
            <a:r>
              <a:rPr lang="en-US" altLang="ja-JP" sz="3200" dirty="0" err="1"/>
              <a:t>eNS_SEC</a:t>
            </a:r>
            <a:r>
              <a:rPr lang="en-US" altLang="ja-JP" sz="3200" dirty="0"/>
              <a:t>)</a:t>
            </a:r>
            <a:endParaRPr lang="sv-SE" altLang="sv-SE" sz="4000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97%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Rel-16 CR to TS 33.501 for approval in SP-201013</a:t>
            </a:r>
          </a:p>
          <a:p>
            <a:pPr lvl="2"/>
            <a:r>
              <a:rPr lang="sv-SE" altLang="sv-SE" dirty="0"/>
              <a:t>Clean-ups of the related services</a:t>
            </a: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2">
            <a:extLst>
              <a:ext uri="{FF2B5EF4-FFF2-40B4-BE49-F238E27FC236}">
                <a16:creationId xmlns:a16="http://schemas.microsoft.com/office/drawing/2014/main" id="{1A53A4FF-8856-4823-87A2-6600214C5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795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Security Aspects of 3GPP support </a:t>
            </a:r>
            <a:br>
              <a:rPr lang="en-US" altLang="ja-JP" sz="4000" dirty="0"/>
            </a:br>
            <a:r>
              <a:rPr lang="en-US" altLang="ja-JP" sz="4000" dirty="0"/>
              <a:t>for Advanced V2X Services </a:t>
            </a:r>
            <a:r>
              <a:rPr lang="en-US" altLang="ja-JP" sz="3200" dirty="0"/>
              <a:t>(eV2XARC)</a:t>
            </a:r>
            <a:endParaRPr lang="sv-SE" altLang="sv-SE" sz="4000" dirty="0"/>
          </a:p>
        </p:txBody>
      </p:sp>
      <p:sp>
        <p:nvSpPr>
          <p:cNvPr id="39940" name="Content Placeholder 4">
            <a:extLst>
              <a:ext uri="{FF2B5EF4-FFF2-40B4-BE49-F238E27FC236}">
                <a16:creationId xmlns:a16="http://schemas.microsoft.com/office/drawing/2014/main" id="{9931A01B-815D-46CA-9994-E1B688EF7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98% </a:t>
            </a:r>
            <a:r>
              <a:rPr lang="en-US" altLang="ja-JP" dirty="0">
                <a:sym typeface="Wingdings" panose="05000000000000000000" pitchFamily="2" charset="2"/>
              </a:rPr>
              <a:t> 99%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Rel-16 CRs to TS 33.536 </a:t>
            </a:r>
            <a:r>
              <a:rPr lang="en-US" altLang="sv-SE" dirty="0"/>
              <a:t>for approval in SP-201014</a:t>
            </a:r>
          </a:p>
          <a:p>
            <a:pPr lvl="2"/>
            <a:r>
              <a:rPr lang="en-US" altLang="sv-SE" dirty="0"/>
              <a:t>Clarifications mainly related to security policy handling</a:t>
            </a:r>
          </a:p>
        </p:txBody>
      </p:sp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Authentication and key management for </a:t>
            </a:r>
            <a:br>
              <a:rPr lang="en-US" sz="3600" dirty="0"/>
            </a:br>
            <a:r>
              <a:rPr lang="en-US" sz="3600" dirty="0"/>
              <a:t>applications based on 3GPP credential in 5G</a:t>
            </a:r>
            <a:br>
              <a:rPr lang="en-US" sz="3600" dirty="0"/>
            </a:br>
            <a:r>
              <a:rPr lang="en-US" sz="3600" dirty="0"/>
              <a:t>(AKMA)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96% </a:t>
            </a:r>
            <a:r>
              <a:rPr lang="en-US" altLang="ja-JP" dirty="0">
                <a:sym typeface="Wingdings" panose="05000000000000000000" pitchFamily="2" charset="2"/>
              </a:rPr>
              <a:t> 97%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en-US" altLang="sv-SE" dirty="0"/>
              <a:t>Rel-16 CRs to TS 33.535 for approval in SP-201006</a:t>
            </a:r>
          </a:p>
          <a:p>
            <a:pPr lvl="2"/>
            <a:r>
              <a:rPr lang="en-US" altLang="sv-SE" dirty="0"/>
              <a:t>Editorials and clarifications.</a:t>
            </a:r>
            <a:endParaRPr lang="sv-SE" altLang="sv-S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CB6F616-7F20-4D66-AF61-3AEECF280D4B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/>
              <a:t>Feature transfer to Rel-17:</a:t>
            </a:r>
          </a:p>
          <a:p>
            <a:pPr lvl="1"/>
            <a:r>
              <a:rPr lang="en-US" dirty="0"/>
              <a:t>Rel-16 CRs to TS 33.501 and TS 33.220 on Removal of AKMA from Rel-16 for approval in SP-201007</a:t>
            </a:r>
          </a:p>
          <a:p>
            <a:pPr lvl="1"/>
            <a:r>
              <a:rPr lang="en-US" dirty="0"/>
              <a:t>New WID on Removal of AKMA from Rel-16 for approval in SP-201019</a:t>
            </a:r>
          </a:p>
          <a:p>
            <a:pPr lvl="1"/>
            <a:r>
              <a:rPr lang="en-US" dirty="0"/>
              <a:t>WID revised: Authentication and key management for applications based on 3GPP credential in 5G for approval in SP-201017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F799ADD9-4BB8-4842-BF80-14D8C0B2B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Other CRs for approval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B2600771-65E4-4D4A-BC2E-1E6B6E8FD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sz="2000" dirty="0"/>
              <a:t>3GPP profiles for cryptographic algorithms and security protocols</a:t>
            </a:r>
          </a:p>
          <a:p>
            <a:pPr lvl="1"/>
            <a:r>
              <a:rPr lang="sv-SE" altLang="sv-SE" sz="1800" dirty="0"/>
              <a:t>Rel-16 CRs to TS 33.222 for approval in SP-201010</a:t>
            </a:r>
          </a:p>
          <a:p>
            <a:pPr lvl="2"/>
            <a:r>
              <a:rPr lang="sv-SE" altLang="sv-SE" sz="1600" dirty="0"/>
              <a:t>Aligning TLS profiles</a:t>
            </a:r>
          </a:p>
          <a:p>
            <a:endParaRPr lang="en-US" sz="2000" dirty="0"/>
          </a:p>
          <a:p>
            <a:r>
              <a:rPr lang="en-US" sz="2000" dirty="0"/>
              <a:t>Security Assurance Specification for 5G (5G_SCAS) </a:t>
            </a:r>
          </a:p>
          <a:p>
            <a:pPr lvl="1"/>
            <a:r>
              <a:rPr lang="sv-SE" altLang="sv-SE" sz="1800" dirty="0"/>
              <a:t>Rel-16 CRs to TS 33.51[2-6] and TS 33.519 for approval in SP-201004</a:t>
            </a:r>
          </a:p>
          <a:p>
            <a:pPr lvl="2"/>
            <a:r>
              <a:rPr lang="sv-SE" altLang="sv-SE" sz="1600" dirty="0"/>
              <a:t>SBA-related clarifications</a:t>
            </a:r>
          </a:p>
          <a:p>
            <a:pPr lvl="2"/>
            <a:endParaRPr lang="en-US" sz="105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C96FBB-21F8-46A5-B38C-1646F6F85DF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altLang="sv-SE" sz="2000" dirty="0"/>
              <a:t>Rel-16 maintenance (TEI16)</a:t>
            </a:r>
          </a:p>
          <a:p>
            <a:pPr lvl="1"/>
            <a:r>
              <a:rPr lang="sv-SE" sz="1800" dirty="0"/>
              <a:t>Rel-16 CRs to TS 33.501 for approval in SP-201009</a:t>
            </a:r>
          </a:p>
          <a:p>
            <a:pPr lvl="2"/>
            <a:r>
              <a:rPr lang="sv-SE" sz="1600" dirty="0"/>
              <a:t>SBA-related, security parameter storage and DTLS usage corrections</a:t>
            </a:r>
          </a:p>
          <a:p>
            <a:pPr lvl="1"/>
            <a:r>
              <a:rPr lang="sv-SE" sz="1800" dirty="0"/>
              <a:t>Rel-16 CR to TS 33.310 for approval in SP-201009</a:t>
            </a:r>
          </a:p>
          <a:p>
            <a:pPr lvl="2"/>
            <a:r>
              <a:rPr lang="sv-SE" sz="1600" dirty="0"/>
              <a:t>Editorial corrections</a:t>
            </a:r>
          </a:p>
          <a:p>
            <a:endParaRPr lang="en-US" sz="2000" dirty="0"/>
          </a:p>
          <a:p>
            <a:r>
              <a:rPr lang="en-US" sz="2000" dirty="0"/>
              <a:t>Security Aspects of the 5G Service </a:t>
            </a:r>
            <a:br>
              <a:rPr lang="en-US" sz="2000" dirty="0"/>
            </a:br>
            <a:r>
              <a:rPr lang="en-US" sz="2000" dirty="0"/>
              <a:t>Based Architecture (eSBA)</a:t>
            </a:r>
          </a:p>
          <a:p>
            <a:pPr lvl="1"/>
            <a:r>
              <a:rPr lang="en-US" sz="1800" dirty="0"/>
              <a:t>Rel-16 CRs to TS 33.501 for approval in SP-201011</a:t>
            </a:r>
          </a:p>
          <a:p>
            <a:pPr lvl="2"/>
            <a:r>
              <a:rPr lang="en-US" sz="1600" dirty="0"/>
              <a:t>SCP-related corrections</a:t>
            </a:r>
          </a:p>
        </p:txBody>
      </p:sp>
    </p:spTree>
    <p:extLst>
      <p:ext uri="{BB962C8B-B14F-4D97-AF65-F5344CB8AC3E}">
        <p14:creationId xmlns:p14="http://schemas.microsoft.com/office/powerpoint/2010/main" val="2846940794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CFAD3-8C25-4CF6-861A-2DF4558EB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Integration of GBA into 5GC</a:t>
            </a:r>
            <a:br>
              <a:rPr lang="en-US" dirty="0"/>
            </a:br>
            <a:r>
              <a:rPr lang="en-US" sz="3200" dirty="0"/>
              <a:t>(GBA_5G)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F4142-79F9-4BFD-9624-5900A61F6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50% </a:t>
            </a:r>
            <a:r>
              <a:rPr lang="en-US" altLang="ja-JP" dirty="0">
                <a:sym typeface="Wingdings" panose="05000000000000000000" pitchFamily="2" charset="2"/>
              </a:rPr>
              <a:t> 55%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living documents: draft CRs to TS 33.223 and TS 33.220</a:t>
            </a:r>
          </a:p>
        </p:txBody>
      </p:sp>
    </p:spTree>
    <p:extLst>
      <p:ext uri="{BB962C8B-B14F-4D97-AF65-F5344CB8AC3E}">
        <p14:creationId xmlns:p14="http://schemas.microsoft.com/office/powerpoint/2010/main" val="2377337130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IMS </a:t>
            </a:r>
            <a:r>
              <a:rPr lang="en-US" sz="3200" dirty="0"/>
              <a:t>(SCAS_IMS)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40% </a:t>
            </a:r>
            <a:r>
              <a:rPr lang="en-US" altLang="ja-JP" dirty="0">
                <a:sym typeface="Wingdings" panose="05000000000000000000" pitchFamily="2" charset="2"/>
              </a:rPr>
              <a:t> 60%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33.226 </a:t>
            </a:r>
            <a:r>
              <a:rPr lang="en-US" altLang="sv-SE" dirty="0"/>
              <a:t>Security assurance for IP Multimedia Subsystem (IMS)</a:t>
            </a:r>
            <a:endParaRPr lang="sv-SE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8717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A8858C8-EC54-49FD-95A8-33728CE9D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17E6A27-06FC-4FB7-BB5A-034788D74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sz="2400" dirty="0"/>
              <a:t>Specifications/Reports for approval (None)</a:t>
            </a: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pPr lvl="1"/>
            <a:endParaRPr lang="en-GB" altLang="ja-JP" sz="20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Enhancements for 5G </a:t>
            </a:r>
            <a:r>
              <a:rPr lang="en-US" sz="3200" dirty="0"/>
              <a:t>(eSCAS_5G)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10% </a:t>
            </a:r>
            <a:r>
              <a:rPr lang="en-US" altLang="ja-JP" dirty="0">
                <a:sym typeface="Wingdings" panose="05000000000000000000" pitchFamily="2" charset="2"/>
              </a:rPr>
              <a:t> 25%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living documents: draft CRs to TR 33.926, TS 33.117, TS 33.511 and TS 33.512</a:t>
            </a:r>
            <a:endParaRPr lang="sv-SE" alt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98424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N3IWF </a:t>
            </a:r>
            <a:r>
              <a:rPr lang="en-US" sz="3200" dirty="0"/>
              <a:t>(SCAS_5G_N3IWF)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33.520 </a:t>
            </a:r>
            <a:r>
              <a:rPr lang="en-US" altLang="sv-SE" dirty="0"/>
              <a:t>Security Assurance Specification for Non-3GPP InterWorking Function (N3IWF)</a:t>
            </a:r>
            <a:endParaRPr lang="sv-SE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859743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Security Assurance Specification for Inter PLMN UP Security </a:t>
            </a:r>
            <a:r>
              <a:rPr lang="en-US" sz="3200" dirty="0"/>
              <a:t>(SCAS_5G_IPUPS)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0%  20%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a living document: draft CR to TR 33.926</a:t>
            </a:r>
            <a:endParaRPr lang="sv-SE" alt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794731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5G NWDAF </a:t>
            </a:r>
            <a:r>
              <a:rPr lang="en-US" sz="3200" dirty="0"/>
              <a:t>(SCAS_5G_NWDAF)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10%  60%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33.521 </a:t>
            </a:r>
            <a:r>
              <a:rPr lang="en-US" altLang="sv-SE" dirty="0"/>
              <a:t>Security Assurance Specification (SCAS) for the Network Data Analytics Function (NWDAF) network product class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913061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74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Service Communication Proxy </a:t>
            </a:r>
            <a:br>
              <a:rPr lang="en-US" dirty="0"/>
            </a:br>
            <a:r>
              <a:rPr lang="en-US" sz="3200" dirty="0"/>
              <a:t>(SCAS_5G_SECOP)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33.522 </a:t>
            </a:r>
            <a:r>
              <a:rPr lang="en-US" altLang="sv-SE" dirty="0"/>
              <a:t>5G Security Assurance Specification (SCAS) Service Communication Proxy (SCP) </a:t>
            </a:r>
          </a:p>
          <a:p>
            <a:pPr lvl="1"/>
            <a:endParaRPr lang="en-US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14846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74"/>
            <a:ext cx="10515600" cy="1325563"/>
          </a:xfrm>
        </p:spPr>
        <p:txBody>
          <a:bodyPr/>
          <a:lstStyle/>
          <a:p>
            <a:r>
              <a:rPr lang="en-US" sz="4000" dirty="0"/>
              <a:t>eSCAS_5G for Network Slice-Specific Authentication and Authorization </a:t>
            </a:r>
            <a:br>
              <a:rPr lang="en-US" sz="4000" dirty="0"/>
            </a:br>
            <a:r>
              <a:rPr lang="en-US" sz="4000" dirty="0"/>
              <a:t>Function </a:t>
            </a:r>
            <a:r>
              <a:rPr lang="en-US" sz="2800" dirty="0"/>
              <a:t>(SCAS_5G_NSSAAF)</a:t>
            </a:r>
            <a:endParaRPr lang="en-US" sz="4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0%  5%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33.326 </a:t>
            </a:r>
            <a:r>
              <a:rPr lang="en-US" altLang="sv-SE" dirty="0"/>
              <a:t>Security Assurance Specification (SCAS) for the Network Slice-Specific Authentication and Authorization Function (NSSAAF) </a:t>
            </a:r>
          </a:p>
          <a:p>
            <a:pPr lvl="1"/>
            <a:endParaRPr lang="en-US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88645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A456-5B30-40B3-874F-D3C0DA908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Mission Critical</a:t>
            </a:r>
            <a:br>
              <a:rPr lang="sv-SE" dirty="0"/>
            </a:br>
            <a:r>
              <a:rPr lang="en-US" sz="3200" dirty="0">
                <a:solidFill>
                  <a:prstClr val="black"/>
                </a:solidFill>
              </a:rPr>
              <a:t>(MCXSec2)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58CE5-AC98-4C07-8C55-F3C7DE9E8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0% </a:t>
            </a:r>
            <a:r>
              <a:rPr lang="en-US" altLang="ja-JP" dirty="0">
                <a:sym typeface="Wingdings" panose="05000000000000000000" pitchFamily="2" charset="2"/>
              </a:rPr>
              <a:t> 10%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en-US" dirty="0"/>
              <a:t>Documents: </a:t>
            </a:r>
          </a:p>
          <a:p>
            <a:pPr lvl="1"/>
            <a:r>
              <a:rPr lang="en-US" altLang="en-US" dirty="0"/>
              <a:t>Rel-17 CRs to TS 33.180 for approval in SP-200772</a:t>
            </a:r>
          </a:p>
          <a:p>
            <a:pPr lvl="2"/>
            <a:r>
              <a:rPr lang="en-US" altLang="en-US" dirty="0" err="1"/>
              <a:t>MCData</a:t>
            </a:r>
            <a:r>
              <a:rPr lang="en-US" altLang="en-US" dirty="0"/>
              <a:t> message store security mechanisms</a:t>
            </a:r>
          </a:p>
          <a:p>
            <a:pPr lvl="1"/>
            <a:r>
              <a:rPr lang="en-US" altLang="ja-JP" dirty="0"/>
              <a:t>New WID on mission critical security enhancements for release 17 for approval in SP-200718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7590459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F799ADD9-4BB8-4842-BF80-14D8C0B2B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Other CRs for approval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B2600771-65E4-4D4A-BC2E-1E6B6E8FD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sv-SE" dirty="0"/>
          </a:p>
          <a:p>
            <a:r>
              <a:rPr lang="en-US" altLang="sv-SE" dirty="0"/>
              <a:t>Rel-17 maintenance (TEI17)</a:t>
            </a:r>
          </a:p>
          <a:p>
            <a:pPr lvl="1"/>
            <a:r>
              <a:rPr lang="sv-SE" altLang="sv-SE" dirty="0"/>
              <a:t>Rel-17 CRs to TS 33.220 for approval in SP-201008</a:t>
            </a:r>
          </a:p>
          <a:p>
            <a:pPr lvl="2"/>
            <a:r>
              <a:rPr lang="sv-SE" altLang="sv-SE" dirty="0"/>
              <a:t>Deprecation of SHA-1 in the GBA feature</a:t>
            </a:r>
          </a:p>
          <a:p>
            <a:endParaRPr lang="en-US" dirty="0"/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28321492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New/Revised WIDs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ja-JP" dirty="0"/>
          </a:p>
          <a:p>
            <a:r>
              <a:rPr lang="en-US" altLang="ja-JP" dirty="0"/>
              <a:t>New/Revised WIDs for approval:</a:t>
            </a:r>
          </a:p>
          <a:p>
            <a:pPr lvl="1"/>
            <a:r>
              <a:rPr lang="en-US" altLang="ja-JP" dirty="0"/>
              <a:t>New WID on Adapting BEST for use in 5G networks for approval in SP-201020</a:t>
            </a:r>
          </a:p>
          <a:p>
            <a:pPr lvl="1"/>
            <a:r>
              <a:rPr lang="en-US" altLang="ja-JP" dirty="0"/>
              <a:t>WID revised: Authentication and key management for applications based on 3GPP credential in 5G for approval in SP-201017</a:t>
            </a:r>
          </a:p>
          <a:p>
            <a:pPr lvl="1"/>
            <a:r>
              <a:rPr lang="en-US" altLang="ja-JP" dirty="0"/>
              <a:t>New WID on Removal of AKMA from Rel-16 for approval in SP-201019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>
            <a:extLst>
              <a:ext uri="{FF2B5EF4-FFF2-40B4-BE49-F238E27FC236}">
                <a16:creationId xmlns:a16="http://schemas.microsoft.com/office/drawing/2014/main" id="{E89A129E-7D73-49B6-A07B-624EFB5E2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Status Report on SA3 Study Items</a:t>
            </a:r>
            <a:endParaRPr lang="sv-SE" altLang="sv-SE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CF5E54-D0A6-4ABD-997E-733FA9BB8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Note: Study items associated with specific work item are reported under work item</a:t>
            </a:r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D3A66-F726-4275-BF15-22FC83CD4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D56B2-7237-4776-BD0D-DC44FAC833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Specifications/Reports for information (None)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67888732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2">
            <a:extLst>
              <a:ext uri="{FF2B5EF4-FFF2-40B4-BE49-F238E27FC236}">
                <a16:creationId xmlns:a16="http://schemas.microsoft.com/office/drawing/2014/main" id="{EC7272D3-6354-4EE3-8C01-74C97DCE2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dirty="0"/>
              <a:t>Study on User Plane Integrity Protection</a:t>
            </a:r>
            <a:endParaRPr lang="sv-SE" altLang="sv-SE" sz="4000" dirty="0"/>
          </a:p>
        </p:txBody>
      </p:sp>
      <p:sp>
        <p:nvSpPr>
          <p:cNvPr id="36867" name="Content Placeholder 3">
            <a:extLst>
              <a:ext uri="{FF2B5EF4-FFF2-40B4-BE49-F238E27FC236}">
                <a16:creationId xmlns:a16="http://schemas.microsoft.com/office/drawing/2014/main" id="{4CE39F7E-9B3C-4FAD-9903-DDDF36287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SI code: </a:t>
            </a:r>
          </a:p>
          <a:p>
            <a:pPr lvl="1"/>
            <a:r>
              <a:rPr lang="sv-SE" altLang="sv-SE" dirty="0"/>
              <a:t>FS_UP_IP_Sec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85% </a:t>
            </a:r>
            <a:r>
              <a:rPr lang="en-US" altLang="ja-JP" dirty="0">
                <a:sym typeface="Wingdings" panose="05000000000000000000" pitchFamily="2" charset="2"/>
              </a:rPr>
              <a:t> 95%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en-US" altLang="sv-SE" dirty="0"/>
              <a:t>TR 33.853: Key issues and potential solutions for integrity protection of the user plane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1B094-E9E7-410C-A449-E115F3F04E8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sv-SE" dirty="0"/>
              <a:t>TR 33.853: </a:t>
            </a:r>
          </a:p>
          <a:p>
            <a:pPr lvl="1"/>
            <a:r>
              <a:rPr lang="en-US" altLang="sv-SE" dirty="0"/>
              <a:t>8 Key issues</a:t>
            </a:r>
          </a:p>
          <a:p>
            <a:pPr lvl="1"/>
            <a:r>
              <a:rPr lang="en-US" altLang="sv-SE" dirty="0"/>
              <a:t>16 </a:t>
            </a:r>
            <a:r>
              <a:rPr lang="en-US" altLang="ja-JP" dirty="0">
                <a:sym typeface="Wingdings" panose="05000000000000000000" pitchFamily="2" charset="2"/>
              </a:rPr>
              <a:t></a:t>
            </a:r>
            <a:r>
              <a:rPr lang="en-US" altLang="sv-SE" dirty="0"/>
              <a:t> 24 Solutions</a:t>
            </a:r>
          </a:p>
          <a:p>
            <a:pPr lvl="1"/>
            <a:r>
              <a:rPr lang="en-US" altLang="sv-SE" dirty="0"/>
              <a:t>1 Conclusion</a:t>
            </a: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12793884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>
            <a:extLst>
              <a:ext uri="{FF2B5EF4-FFF2-40B4-BE49-F238E27FC236}">
                <a16:creationId xmlns:a16="http://schemas.microsoft.com/office/drawing/2014/main" id="{1EB03B1D-E454-4C69-840D-4365DD00F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025"/>
            <a:ext cx="10515600" cy="1325563"/>
          </a:xfrm>
        </p:spPr>
        <p:txBody>
          <a:bodyPr/>
          <a:lstStyle/>
          <a:p>
            <a:r>
              <a:rPr lang="en-US" altLang="sv-SE" sz="4000" dirty="0"/>
              <a:t>Study on 5G security enhancements </a:t>
            </a:r>
            <a:br>
              <a:rPr lang="en-US" altLang="sv-SE" sz="4000" dirty="0"/>
            </a:br>
            <a:r>
              <a:rPr lang="en-US" altLang="sv-SE" sz="4000" dirty="0"/>
              <a:t>against false base stations</a:t>
            </a:r>
            <a:endParaRPr lang="sv-SE" altLang="sv-SE" sz="4000" dirty="0"/>
          </a:p>
        </p:txBody>
      </p:sp>
      <p:sp>
        <p:nvSpPr>
          <p:cNvPr id="31747" name="Content Placeholder 3">
            <a:extLst>
              <a:ext uri="{FF2B5EF4-FFF2-40B4-BE49-F238E27FC236}">
                <a16:creationId xmlns:a16="http://schemas.microsoft.com/office/drawing/2014/main" id="{BDA64400-EDD8-43F0-85CA-D46D7BF99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FS_5GFBS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83% </a:t>
            </a:r>
            <a:r>
              <a:rPr lang="en-US" altLang="ja-JP" dirty="0">
                <a:sym typeface="Wingdings" panose="05000000000000000000" pitchFamily="2" charset="2"/>
              </a:rPr>
              <a:t> 85%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33.809 </a:t>
            </a:r>
            <a:r>
              <a:rPr lang="en-US" altLang="ja-JP" dirty="0"/>
              <a:t>Study on 5G security enhancements against false base stations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1748" name="Content Placeholder 4">
            <a:extLst>
              <a:ext uri="{FF2B5EF4-FFF2-40B4-BE49-F238E27FC236}">
                <a16:creationId xmlns:a16="http://schemas.microsoft.com/office/drawing/2014/main" id="{4FAA343A-8207-429A-8ABA-E992B845433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33.809:</a:t>
            </a:r>
          </a:p>
          <a:p>
            <a:pPr lvl="1"/>
            <a:r>
              <a:rPr lang="sv-SE" altLang="sv-SE" dirty="0"/>
              <a:t>7 Key issues</a:t>
            </a:r>
          </a:p>
          <a:p>
            <a:pPr lvl="1"/>
            <a:r>
              <a:rPr lang="sv-SE" altLang="sv-SE" dirty="0"/>
              <a:t>23 </a:t>
            </a:r>
            <a:r>
              <a:rPr lang="en-US" altLang="ja-JP" dirty="0">
                <a:sym typeface="Wingdings" panose="05000000000000000000" pitchFamily="2" charset="2"/>
              </a:rPr>
              <a:t> 24 </a:t>
            </a:r>
            <a:r>
              <a:rPr lang="sv-SE" altLang="sv-SE" dirty="0"/>
              <a:t>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Conclusions</a:t>
            </a:r>
          </a:p>
        </p:txBody>
      </p:sp>
    </p:spTree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909" y="1825625"/>
            <a:ext cx="51808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FS_AUTH_ENH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60% </a:t>
            </a:r>
            <a:r>
              <a:rPr lang="en-US" altLang="ja-JP" dirty="0">
                <a:sym typeface="Wingdings" panose="05000000000000000000" pitchFamily="2" charset="2"/>
              </a:rPr>
              <a:t> 70%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33.846 </a:t>
            </a:r>
            <a:r>
              <a:rPr lang="en-US" dirty="0"/>
              <a:t>Study on authentication enhancements in 5GS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33.846: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10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1 </a:t>
            </a:r>
            <a:r>
              <a:rPr lang="sv-SE" altLang="sv-SE" dirty="0"/>
              <a:t>Conclusions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1AF72CF9-8732-40F2-BADA-B80FF7538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20076"/>
            <a:ext cx="8353426" cy="1081088"/>
          </a:xfrm>
        </p:spPr>
        <p:txBody>
          <a:bodyPr/>
          <a:lstStyle/>
          <a:p>
            <a:r>
              <a:rPr lang="en-US" sz="4000" dirty="0"/>
              <a:t>Study on authentication enhancements in 5GS</a:t>
            </a:r>
            <a:endParaRPr lang="sv-SE" sz="4000" dirty="0"/>
          </a:p>
        </p:txBody>
      </p:sp>
    </p:spTree>
    <p:extLst>
      <p:ext uri="{BB962C8B-B14F-4D97-AF65-F5344CB8AC3E}">
        <p14:creationId xmlns:p14="http://schemas.microsoft.com/office/powerpoint/2010/main" val="2916555874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Impacts of </a:t>
            </a:r>
            <a:br>
              <a:rPr lang="en-US" altLang="ja-JP" dirty="0"/>
            </a:br>
            <a:r>
              <a:rPr lang="en-US" altLang="ja-JP" dirty="0"/>
              <a:t>Virtualisation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FS_SIV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33.848 </a:t>
            </a:r>
            <a:r>
              <a:rPr lang="en-US" altLang="ja-JP" dirty="0"/>
              <a:t>Study on Security Impacts of Virtualisation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33.848:</a:t>
            </a:r>
          </a:p>
          <a:p>
            <a:pPr lvl="1"/>
            <a:r>
              <a:rPr lang="sv-SE" altLang="sv-SE" dirty="0"/>
              <a:t>21 Key issues</a:t>
            </a:r>
          </a:p>
          <a:p>
            <a:pPr lvl="1"/>
            <a:r>
              <a:rPr lang="sv-SE" altLang="sv-SE" dirty="0"/>
              <a:t>2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685791513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New SID on SECAM and SCAS for 3GPP virtualized network products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dirty="0">
                <a:latin typeface="Arial" panose="020B0604020202020204" pitchFamily="34" charset="0"/>
                <a:ea typeface="MS Mincho" panose="02020609040205080304" pitchFamily="49" charset="-128"/>
              </a:rPr>
              <a:t>FS_VNP_SECAM_SCAS</a:t>
            </a:r>
            <a:endParaRPr lang="sv-SE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60%  70%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33.818 </a:t>
            </a:r>
            <a:r>
              <a:rPr lang="en-US" dirty="0"/>
              <a:t>Security Assurance Methodology (SECAM) and Security Assurance Specification (SCAS) for 3GPP virtualized network products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33.818:</a:t>
            </a:r>
          </a:p>
          <a:p>
            <a:pPr lvl="1"/>
            <a:r>
              <a:rPr lang="sv-SE" altLang="sv-SE" dirty="0"/>
              <a:t>Different type of skeleton to accomodate process description rather than technical features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39  44 </a:t>
            </a:r>
            <a:r>
              <a:rPr lang="sv-SE" altLang="sv-SE" dirty="0"/>
              <a:t>Editor’s Notes</a:t>
            </a:r>
          </a:p>
          <a:p>
            <a:pPr lvl="1"/>
            <a:endParaRPr lang="sv-SE" alt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41890708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9168114" cy="1325563"/>
          </a:xfrm>
        </p:spPr>
        <p:txBody>
          <a:bodyPr/>
          <a:lstStyle/>
          <a:p>
            <a:r>
              <a:rPr lang="en-US" altLang="ja-JP" sz="3600" dirty="0"/>
              <a:t>Study on storage and transport of 5GC security parameters for ARPF authentication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FS_5GC_SEC_ARPF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75% </a:t>
            </a:r>
            <a:r>
              <a:rPr lang="en-US" altLang="ja-JP" dirty="0">
                <a:sym typeface="Wingdings" panose="05000000000000000000" pitchFamily="2" charset="2"/>
              </a:rPr>
              <a:t> 90%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33.845 </a:t>
            </a:r>
            <a:r>
              <a:rPr lang="en-US" dirty="0"/>
              <a:t>Study on storage and transport of 5GC security parameters for ARPF authentication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33.845:</a:t>
            </a:r>
          </a:p>
          <a:p>
            <a:pPr lvl="1"/>
            <a:r>
              <a:rPr lang="sv-SE" altLang="sv-SE" dirty="0"/>
              <a:t>9 Key issues</a:t>
            </a:r>
          </a:p>
          <a:p>
            <a:pPr lvl="1"/>
            <a:r>
              <a:rPr lang="sv-SE" altLang="sv-SE" dirty="0"/>
              <a:t>5 </a:t>
            </a:r>
            <a:r>
              <a:rPr lang="en-US" altLang="ja-JP" dirty="0">
                <a:sym typeface="Wingdings" panose="05000000000000000000" pitchFamily="2" charset="2"/>
              </a:rPr>
              <a:t></a:t>
            </a:r>
            <a:r>
              <a:rPr lang="sv-SE" altLang="sv-SE" dirty="0"/>
              <a:t> 11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372541459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2">
            <a:extLst>
              <a:ext uri="{FF2B5EF4-FFF2-40B4-BE49-F238E27FC236}">
                <a16:creationId xmlns:a16="http://schemas.microsoft.com/office/drawing/2014/main" id="{43F37F5C-6C46-44C9-BABE-6B7078F5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8415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for NR Integrated </a:t>
            </a:r>
            <a:br>
              <a:rPr lang="en-US" altLang="ja-JP" sz="4000" dirty="0"/>
            </a:br>
            <a:r>
              <a:rPr lang="en-US" altLang="ja-JP" sz="4000" dirty="0"/>
              <a:t>Access and Backhaul </a:t>
            </a:r>
            <a:r>
              <a:rPr lang="en-US" altLang="ja-JP" sz="3200" dirty="0"/>
              <a:t>(</a:t>
            </a:r>
            <a:r>
              <a:rPr lang="sv-SE" altLang="sv-SE" sz="3200" dirty="0"/>
              <a:t>FS_NR_IAB_Sec</a:t>
            </a:r>
            <a:r>
              <a:rPr lang="en-US" altLang="ja-JP" sz="3200" dirty="0"/>
              <a:t>)</a:t>
            </a:r>
            <a:endParaRPr lang="sv-SE" altLang="sv-SE" dirty="0"/>
          </a:p>
        </p:txBody>
      </p:sp>
      <p:sp>
        <p:nvSpPr>
          <p:cNvPr id="38915" name="Content Placeholder 3">
            <a:extLst>
              <a:ext uri="{FF2B5EF4-FFF2-40B4-BE49-F238E27FC236}">
                <a16:creationId xmlns:a16="http://schemas.microsoft.com/office/drawing/2014/main" id="{75E3DEE9-609C-4ABA-8E06-22CB6481D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75%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Jun 21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33.824 Study on Security for NR Integrated Access and Backhaul</a:t>
            </a:r>
            <a:endParaRPr lang="sv-SE" altLang="sv-SE" dirty="0"/>
          </a:p>
          <a:p>
            <a:endParaRPr lang="sv-SE" altLang="sv-S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F38CFFD-DF25-4C5A-80F5-AE0D3C5F9B1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altLang="sv-SE" dirty="0"/>
              <a:t>TR 33.824:</a:t>
            </a:r>
          </a:p>
          <a:p>
            <a:pPr lvl="1"/>
            <a:r>
              <a:rPr lang="sv-SE" altLang="ja-JP" dirty="0">
                <a:sym typeface="Wingdings" panose="05000000000000000000" pitchFamily="2" charset="2"/>
              </a:rPr>
              <a:t>5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4 Solutions</a:t>
            </a:r>
          </a:p>
          <a:p>
            <a:pPr lvl="1"/>
            <a:r>
              <a:rPr lang="sv-SE" altLang="sv-SE" dirty="0"/>
              <a:t>3 Conclusions</a:t>
            </a:r>
          </a:p>
          <a:p>
            <a:r>
              <a:rPr lang="en-US" altLang="ja-JP" dirty="0"/>
              <a:t>Other documents</a:t>
            </a:r>
          </a:p>
          <a:p>
            <a:pPr lvl="1"/>
            <a:r>
              <a:rPr lang="en-US" dirty="0"/>
              <a:t>SID revision for approval in SP-201016</a:t>
            </a:r>
          </a:p>
        </p:txBody>
      </p:sp>
    </p:spTree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aspects of </a:t>
            </a:r>
            <a:br>
              <a:rPr lang="en-US" altLang="ja-JP" dirty="0"/>
            </a:br>
            <a:r>
              <a:rPr lang="en-US" altLang="ja-JP" dirty="0"/>
              <a:t>Unmanned Aerial Systems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FS_UAS_SEC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30%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33.854 </a:t>
            </a:r>
            <a:r>
              <a:rPr lang="en-US" altLang="ja-JP" dirty="0"/>
              <a:t>Study on security aspects of Unmanned Aerial Systems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33.854:</a:t>
            </a:r>
          </a:p>
          <a:p>
            <a:pPr lvl="1"/>
            <a:r>
              <a:rPr lang="sv-SE" altLang="sv-SE" dirty="0"/>
              <a:t>7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1 </a:t>
            </a:r>
            <a:r>
              <a:rPr lang="en-US" altLang="ja-JP" dirty="0">
                <a:sym typeface="Wingdings" panose="05000000000000000000" pitchFamily="2" charset="2"/>
              </a:rPr>
              <a:t> 11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472816535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</a:t>
            </a:r>
            <a:br>
              <a:rPr lang="en-US" altLang="ja-JP" sz="3600" dirty="0"/>
            </a:br>
            <a:r>
              <a:rPr lang="en-US" altLang="ja-JP" sz="3600" dirty="0"/>
              <a:t>Enhancement of Support for Edge </a:t>
            </a:r>
            <a:br>
              <a:rPr lang="en-US" altLang="ja-JP" sz="3600" dirty="0"/>
            </a:br>
            <a:r>
              <a:rPr lang="en-US" altLang="ja-JP" sz="3600" dirty="0"/>
              <a:t>Computing in 5GC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FS_eEDGE_SEC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30%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33.839 </a:t>
            </a:r>
            <a:r>
              <a:rPr lang="en-US" altLang="ja-JP" dirty="0"/>
              <a:t>Study on Security Aspects of Enhancement of Support for Edge Computing in 5GC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33.839:</a:t>
            </a:r>
          </a:p>
          <a:p>
            <a:pPr lvl="1"/>
            <a:r>
              <a:rPr lang="sv-SE" altLang="sv-SE" dirty="0"/>
              <a:t>10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3 </a:t>
            </a:r>
            <a:r>
              <a:rPr lang="en-US" altLang="ja-JP" dirty="0">
                <a:sym typeface="Wingdings" panose="05000000000000000000" pitchFamily="2" charset="2"/>
              </a:rPr>
              <a:t> 22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784023312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</a:t>
            </a:r>
            <a:br>
              <a:rPr lang="en-US" altLang="ja-JP" sz="3600" dirty="0"/>
            </a:br>
            <a:r>
              <a:rPr lang="en-US" altLang="ja-JP" sz="3600" dirty="0"/>
              <a:t>Enhancement for Proximity Based </a:t>
            </a:r>
            <a:br>
              <a:rPr lang="en-US" altLang="ja-JP" sz="3600" dirty="0"/>
            </a:br>
            <a:r>
              <a:rPr lang="en-US" altLang="ja-JP" sz="3600" dirty="0"/>
              <a:t>Services in 5GS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FS_5G_ProSe_Sec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45%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Jun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33.847 </a:t>
            </a:r>
            <a:r>
              <a:rPr lang="en-US" altLang="ja-JP" dirty="0"/>
              <a:t>Study on Security Aspects of Enhancement for Proximity Based Services in 5GS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33.847:</a:t>
            </a:r>
          </a:p>
          <a:p>
            <a:pPr lvl="1"/>
            <a:r>
              <a:rPr lang="sv-SE" altLang="sv-SE" dirty="0"/>
              <a:t>10 </a:t>
            </a:r>
            <a:r>
              <a:rPr lang="en-US" altLang="ja-JP" dirty="0">
                <a:sym typeface="Wingdings" panose="05000000000000000000" pitchFamily="2" charset="2"/>
              </a:rPr>
              <a:t> 16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2 </a:t>
            </a:r>
            <a:r>
              <a:rPr lang="en-US" altLang="ja-JP" dirty="0">
                <a:sym typeface="Wingdings" panose="05000000000000000000" pitchFamily="2" charset="2"/>
              </a:rPr>
              <a:t> 21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133011727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CF581-829B-442E-B13B-7D6929CDF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77614-C093-4BB9-92B2-2262844F9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WIDs/SIDs/Revisions for approval</a:t>
            </a:r>
          </a:p>
          <a:p>
            <a:pPr lvl="1"/>
            <a:r>
              <a:rPr lang="en-US" altLang="ja-JP" sz="2000" dirty="0"/>
              <a:t>New WID on Adapting BEST for use in 5G networks for approval in SP-201020</a:t>
            </a:r>
          </a:p>
          <a:p>
            <a:pPr lvl="1"/>
            <a:r>
              <a:rPr lang="en-US" altLang="ja-JP" sz="2000" dirty="0"/>
              <a:t>WID revised: Authentication and key management for applications based on 3GPP credential in 5G for approval in SP-201017</a:t>
            </a:r>
          </a:p>
          <a:p>
            <a:pPr lvl="1"/>
            <a:r>
              <a:rPr lang="en-US" altLang="ja-JP" sz="2000" dirty="0"/>
              <a:t>New WID on Removal of AKMA from Rel-16 for approval in SP-201019</a:t>
            </a:r>
          </a:p>
          <a:p>
            <a:pPr lvl="1"/>
            <a:r>
              <a:rPr lang="en-US" altLang="ja-JP" sz="2000" dirty="0"/>
              <a:t>New SID on the security of the system enablers for devices having multiple Universal Subscriber Identity Modules (USIM) for approval in SP-201018</a:t>
            </a:r>
          </a:p>
          <a:p>
            <a:pPr lvl="1"/>
            <a:r>
              <a:rPr lang="en-US" altLang="ja-JP" sz="2000" dirty="0"/>
              <a:t>SID revised: Study on Security for NR Integrated Access and Backhaul for approval in SP-201016</a:t>
            </a:r>
          </a:p>
          <a:p>
            <a:pPr lvl="1"/>
            <a:r>
              <a:rPr lang="en-US" altLang="ja-JP" sz="2000" dirty="0"/>
              <a:t>SID revised: Study on security for enhanced support of Industrial IoT for approval in SP-201015</a:t>
            </a:r>
          </a:p>
          <a:p>
            <a:pPr lvl="1"/>
            <a:r>
              <a:rPr lang="en-US" altLang="ja-JP" sz="2000" dirty="0"/>
              <a:t>New SID for Study on enhanced Security Aspects of the 5G Service Based Architecture for approval in SP-201021</a:t>
            </a:r>
          </a:p>
          <a:p>
            <a:pPr lvl="2"/>
            <a:r>
              <a:rPr lang="en-US" altLang="ja-JP" sz="1600" dirty="0"/>
              <a:t>One sustained objection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45588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for enhanced </a:t>
            </a:r>
            <a:br>
              <a:rPr lang="en-US" altLang="ja-JP" dirty="0"/>
            </a:br>
            <a:r>
              <a:rPr lang="en-US" altLang="ja-JP" dirty="0"/>
              <a:t>support of Industrial IoT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FS_IIoT_SEC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33.851 </a:t>
            </a:r>
            <a:r>
              <a:rPr lang="en-US" altLang="ja-JP" dirty="0"/>
              <a:t>Study on security for enhanced support of Industrial Internet of Things (IIoT)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33.851:</a:t>
            </a:r>
          </a:p>
          <a:p>
            <a:pPr lvl="1"/>
            <a:r>
              <a:rPr lang="sv-SE" altLang="sv-SE" dirty="0"/>
              <a:t>3 </a:t>
            </a:r>
            <a:r>
              <a:rPr lang="en-US" altLang="ja-JP" dirty="0">
                <a:sym typeface="Wingdings" panose="05000000000000000000" pitchFamily="2" charset="2"/>
              </a:rPr>
              <a:t> 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3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896810520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697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</a:t>
            </a:r>
            <a:br>
              <a:rPr lang="en-US" altLang="ja-JP" sz="3600" dirty="0"/>
            </a:br>
            <a:r>
              <a:rPr lang="en-US" altLang="ja-JP" sz="3600" dirty="0"/>
              <a:t>Enhancements for 5G </a:t>
            </a:r>
            <a:br>
              <a:rPr lang="en-US" altLang="ja-JP" sz="3600" dirty="0"/>
            </a:br>
            <a:r>
              <a:rPr lang="en-US" altLang="ja-JP" sz="3600" dirty="0"/>
              <a:t>Multicast-Broadcast Services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FS_5MBS_SEC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30%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33.850 </a:t>
            </a:r>
            <a:r>
              <a:rPr lang="en-US" altLang="ja-JP" dirty="0"/>
              <a:t>Study on Security Aspects of Enhancements for 5G Multicast-Broadcast Services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33.850:</a:t>
            </a:r>
          </a:p>
          <a:p>
            <a:pPr lvl="1"/>
            <a:r>
              <a:rPr lang="sv-SE" altLang="sv-SE" dirty="0"/>
              <a:t>3 </a:t>
            </a:r>
            <a:r>
              <a:rPr lang="en-US" altLang="ja-JP" dirty="0">
                <a:sym typeface="Wingdings" panose="05000000000000000000" pitchFamily="2" charset="2"/>
              </a:rPr>
              <a:t> 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7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076257808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enhanced security support </a:t>
            </a:r>
            <a:br>
              <a:rPr lang="en-US" altLang="ja-JP" dirty="0"/>
            </a:br>
            <a:r>
              <a:rPr lang="en-US" altLang="ja-JP" dirty="0"/>
              <a:t>for Non-Public Networks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FS_eNPN_SEC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35%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33.857 </a:t>
            </a:r>
            <a:r>
              <a:rPr lang="en-US" altLang="ja-JP" dirty="0"/>
              <a:t>Study on enhanced security support for Non-Public Networks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33.857:</a:t>
            </a:r>
          </a:p>
          <a:p>
            <a:pPr lvl="1"/>
            <a:r>
              <a:rPr lang="sv-SE" altLang="sv-SE" dirty="0"/>
              <a:t>3 </a:t>
            </a:r>
            <a:r>
              <a:rPr lang="en-US" altLang="ja-JP" dirty="0">
                <a:sym typeface="Wingdings" panose="05000000000000000000" pitchFamily="2" charset="2"/>
              </a:rPr>
              <a:t> 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11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784000445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aspects of the Disaggregated gNB Architecture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FS_disagg_gNB_Sec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33.840 </a:t>
            </a:r>
            <a:r>
              <a:rPr lang="en-US" altLang="ja-JP" dirty="0"/>
              <a:t>Study on security aspects of the Disaggregated gNB Architecture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33.840:</a:t>
            </a:r>
          </a:p>
          <a:p>
            <a:pPr lvl="1"/>
            <a:r>
              <a:rPr lang="sv-SE" altLang="sv-SE" dirty="0"/>
              <a:t>0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785653286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the security of the system enablers </a:t>
            </a:r>
            <a:br>
              <a:rPr lang="en-US" altLang="ja-JP" sz="4000" dirty="0"/>
            </a:br>
            <a:r>
              <a:rPr lang="en-US" altLang="ja-JP" sz="4000" dirty="0"/>
              <a:t>for devices having multiple USIMs</a:t>
            </a:r>
            <a:endParaRPr lang="sv-SE" altLang="sv-SE" sz="40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FS_MUSIM_SEC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33.840 </a:t>
            </a:r>
            <a:r>
              <a:rPr lang="en-US" altLang="ja-JP" dirty="0"/>
              <a:t>Study on the security of the system enablers for devices having Multiple USIMs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33.TBD:</a:t>
            </a:r>
          </a:p>
          <a:p>
            <a:pPr lvl="1"/>
            <a:r>
              <a:rPr lang="sv-SE" altLang="sv-SE" dirty="0"/>
              <a:t>0</a:t>
            </a:r>
            <a:r>
              <a:rPr lang="en-US" altLang="ja-JP" dirty="0">
                <a:sym typeface="Wingdings" panose="05000000000000000000" pitchFamily="2" charset="2"/>
              </a:rPr>
              <a:t>  2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3579022456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New/Revised SIDs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ja-JP" dirty="0"/>
          </a:p>
          <a:p>
            <a:r>
              <a:rPr lang="en-US" altLang="ja-JP" dirty="0"/>
              <a:t>New/Revised SIDs for approval:</a:t>
            </a:r>
          </a:p>
          <a:p>
            <a:pPr lvl="1"/>
            <a:r>
              <a:rPr lang="en-US" altLang="ja-JP" sz="2000" dirty="0"/>
              <a:t>New SID on the security of the system enablers for devices having multiple Universal Subscriber Identity Modules (USIM) for approval in SP-201018</a:t>
            </a:r>
          </a:p>
          <a:p>
            <a:pPr lvl="1"/>
            <a:r>
              <a:rPr lang="en-US" altLang="ja-JP" sz="2000" dirty="0"/>
              <a:t>SID revised: Study on Security for NR Integrated Access and Backhaul for approval in SP-201016</a:t>
            </a:r>
          </a:p>
          <a:p>
            <a:pPr lvl="1"/>
            <a:r>
              <a:rPr lang="en-US" altLang="ja-JP" sz="2000" dirty="0"/>
              <a:t>SID revised: Study on security for enhanced support of Industrial IoT for approval in SP-201015</a:t>
            </a:r>
          </a:p>
          <a:p>
            <a:pPr lvl="1"/>
            <a:r>
              <a:rPr lang="en-US" altLang="ja-JP" sz="2000" dirty="0"/>
              <a:t>New SID for Study on enhanced Security Aspects of the 5G Service Based Architecture for approval in SP-201021</a:t>
            </a:r>
          </a:p>
          <a:p>
            <a:pPr lvl="2"/>
            <a:r>
              <a:rPr lang="en-US" altLang="ja-JP" sz="1600" dirty="0"/>
              <a:t>One sustained objection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714991266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6230365-BE61-438F-A983-A2BEBDE64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Noamen Ben Henda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noamen.ben.henda@ericsson.com</a:t>
            </a:r>
            <a:r>
              <a:rPr lang="sv-SE" altLang="en-US" sz="1600" dirty="0"/>
              <a:t>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+46 725 074 574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3ADEF568-B996-41B4-BE7D-0BF2BC333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144" y="1955402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260FE65-9329-4DFC-AF27-6CD9F254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8624933"/>
              </p:ext>
            </p:extLst>
          </p:nvPr>
        </p:nvGraphicFramePr>
        <p:xfrm>
          <a:off x="414144" y="1779205"/>
          <a:ext cx="10939656" cy="4084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80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180952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66278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10095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1510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7190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6460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556694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630881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0311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</a:t>
                      </a: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92.5%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97.5%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 20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lvl="0" indent="0" algn="l" defTabSz="895350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89535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MCXSec R16 security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Woodward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(Motorola)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MCXSec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77" marB="1777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SP-180439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33.180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240667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5G NWDAF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SCAS_5G_NWDAF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33.521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4744505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Service Communication Proxy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Lu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SCAS_5G_SECOP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33.522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191189811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Unmanned Aerial Systems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Adrian Escott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(Qualcomm)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FS_UAS_SEC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33.854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9577862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of Support for Edge Computing in 5GC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FS_eEDGE_SEC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33.839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156083702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for Proximity Based Services in 5GS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Zhou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(CATT)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FS_5G_ProSe_Sec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2676769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enhanced support of Industrial IoT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FS_IIoT_SEC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64709159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8C44D13-6235-402C-96D1-8582DCCDE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0791725"/>
              </p:ext>
            </p:extLst>
          </p:nvPr>
        </p:nvGraphicFramePr>
        <p:xfrm>
          <a:off x="446949" y="1828799"/>
          <a:ext cx="10906850" cy="4387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771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1525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2421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4422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28867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46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4144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0685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15851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65519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6308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695" marB="45695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eV2XARC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Dongjoo Kim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(LG Electronics)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eV2XARC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SP-191125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33.536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extLst>
                  <a:ext uri="{0D108BD9-81ED-4DB2-BD59-A6C34878D82A}">
                    <a16:rowId xmlns:a16="http://schemas.microsoft.com/office/drawing/2014/main" val="3521418170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IMS 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SCAS_IMS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SP-191128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33.226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1" marB="17771"/>
                </a:tc>
                <a:extLst>
                  <a:ext uri="{0D108BD9-81ED-4DB2-BD59-A6C34878D82A}">
                    <a16:rowId xmlns:a16="http://schemas.microsoft.com/office/drawing/2014/main" val="226258930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Study on 5G security enhancements against false base stations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Ivy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(Apple)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FS_5GFBS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83%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SP-180690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33.809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446884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SECAM </a:t>
                      </a: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and SCAS for 3GPP virtualized network products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  <a:p>
                      <a:pPr marL="0"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sv-SE" sz="100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FS_VNP_SECAM_SCAS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33.818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911825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Enhanced Network Slicing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Suresh Nair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eNS_SEC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3867803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Non-3GPP InterWorking Function (N3IWF)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Feng Gao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Unicom)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SCAS_5G_N3IWF 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33.520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2936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Enhancements for 5G Multicast-Broadcast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Longhua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FS_5MBS_SEC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33.850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8287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enablers for Network Automation (</a:t>
                      </a:r>
                      <a:r>
                        <a:rPr lang="en-US" sz="10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eNA</a:t>
                      </a: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) for the 5G system (5GS) Phase 2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FS_eNA_SEC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00127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2771266"/>
              </p:ext>
            </p:extLst>
          </p:nvPr>
        </p:nvGraphicFramePr>
        <p:xfrm>
          <a:off x="401844" y="1837001"/>
          <a:ext cx="10951958" cy="4297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Plane Integrity Protection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FS_UP_IP_Sec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SP-181035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33.853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696696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Impacts of Virtualisation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Alex Leadbeater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(BT)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FS_SIV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SP‑181236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33.848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authentication enhancements in 5GS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FS_AUTH_ENH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SP-190713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33.846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NR Integrated Access and Backhaul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Rajavelsamy Rajadurai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(Samsung)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FS_NR_IAB_Sec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SP-201016</a:t>
                      </a:r>
                      <a:endParaRPr lang="sv-SE" sz="10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33.824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 </a:t>
                      </a:r>
                      <a:r>
                        <a:rPr lang="en-US" altLang="ja-JP" sz="1000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 17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2636827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integrating GBA to 5GC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GBA_5G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 TS 33.222 TS 33.223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Enhancements for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eSCAS_5G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33.926, TS 33.117, TS 33.511, TS 33.512, TS 33.513, TS 33.514, TS 33.515, TS 33.516, TS 33.517, TS 33.518, TS 33.519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153610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support for Non-Public Networks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Henrik Normann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FS_eNPN-SEC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SP-200353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57270860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Consent for 3GPP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FS_UC3S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SP-200885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5526518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864878"/>
              </p:ext>
            </p:extLst>
          </p:nvPr>
        </p:nvGraphicFramePr>
        <p:xfrm>
          <a:off x="401844" y="1837001"/>
          <a:ext cx="10951958" cy="4516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storage and transport of 5GC security parameters for ARPF authentication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 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FS_5GC_SEC_ARPF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SP-190708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33.845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Authentication and key management for applications based on 3GPP credential in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AKMA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33.535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 </a:t>
                      </a:r>
                      <a:r>
                        <a:rPr lang="en-US" altLang="ja-JP" sz="1000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 17</a:t>
                      </a:r>
                      <a:endParaRPr lang="sv-SE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Disaggregated gNB Architecture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Sen Xu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Telecom)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FS_disagg_gNB_Sec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61814612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Inter PLMN UP Security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Jin Peng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(ZTE)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SCAS_5G_IPUPS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 TS 33.513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2690927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Mission critical security enhancements phase 2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Woodward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(Motorola Solutions)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MCXSec2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33.180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86486755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MSGin5G Service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FS_SEC_5GMSG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SP-200878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18403702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AMF re-allocation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FS_AMFREAL_SEC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%30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the system enablers for devices having multiple Universal Subscriber Identity Modules (USIM)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Abhijeet Kolekar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(Intel Corporation)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FS_MUSIM_SEC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33.TBD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770947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04324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DC8DFC-ED20-4E30-80E7-D4BA81D1F4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A6CF3D-809C-4971-A966-5D3B5EF94E3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CD98B35-FD84-40DD-8F09-C86EC0F06C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3723</Words>
  <Application>Microsoft Office PowerPoint</Application>
  <PresentationFormat>Widescreen</PresentationFormat>
  <Paragraphs>927</Paragraphs>
  <Slides>56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Arial</vt:lpstr>
      <vt:lpstr>Calibri</vt:lpstr>
      <vt:lpstr>Calibri Light</vt:lpstr>
      <vt:lpstr>Times New Roman</vt:lpstr>
      <vt:lpstr>Wingdings</vt:lpstr>
      <vt:lpstr>Office Theme</vt:lpstr>
      <vt:lpstr>SA3 Status Report</vt:lpstr>
      <vt:lpstr>Highlights!</vt:lpstr>
      <vt:lpstr>Summary</vt:lpstr>
      <vt:lpstr>Summary</vt:lpstr>
      <vt:lpstr>Summary</vt:lpstr>
      <vt:lpstr>Summary</vt:lpstr>
      <vt:lpstr>Summary</vt:lpstr>
      <vt:lpstr>Summary</vt:lpstr>
      <vt:lpstr>Summary</vt:lpstr>
      <vt:lpstr>Summary</vt:lpstr>
      <vt:lpstr>3GPP SA3 and SA3-LI officials</vt:lpstr>
      <vt:lpstr>Meetings since previous SA</vt:lpstr>
      <vt:lpstr>Next SA3 and SA3-LI meetings</vt:lpstr>
      <vt:lpstr>SA3 statistics</vt:lpstr>
      <vt:lpstr>Document statistics</vt:lpstr>
      <vt:lpstr>Delegate statistics</vt:lpstr>
      <vt:lpstr>Status Report on SA3-LI</vt:lpstr>
      <vt:lpstr>Lawful Interception (LI)  General</vt:lpstr>
      <vt:lpstr>Lawful Interception (LI)  Documents</vt:lpstr>
      <vt:lpstr>SA3-LI Processes Update</vt:lpstr>
      <vt:lpstr>Status Report on SA3 Work Items</vt:lpstr>
      <vt:lpstr>5G System Security (5GS_Ph1-SEC)</vt:lpstr>
      <vt:lpstr>Mission Critical (MCXSec)</vt:lpstr>
      <vt:lpstr>Security aspects of  Enhancement of Network Slicing (eNS_SEC)</vt:lpstr>
      <vt:lpstr>Security Aspects of 3GPP support  for Advanced V2X Services (eV2XARC)</vt:lpstr>
      <vt:lpstr>Authentication and key management for  applications based on 3GPP credential in 5G (AKMA)</vt:lpstr>
      <vt:lpstr>Other CRs for approval</vt:lpstr>
      <vt:lpstr>Rel-17 Integration of GBA into 5GC (GBA_5G)</vt:lpstr>
      <vt:lpstr>Rel-17 Security Assurance Specification  for IMS (SCAS_IMS)</vt:lpstr>
      <vt:lpstr>Rel-17 Security Assurance Specification Enhancements for 5G (eSCAS_5G)</vt:lpstr>
      <vt:lpstr>Rel-17 Security Assurance Specification  for N3IWF (SCAS_5G_N3IWF)</vt:lpstr>
      <vt:lpstr>Security Assurance Specification for Inter PLMN UP Security (SCAS_5G_IPUPS)</vt:lpstr>
      <vt:lpstr>Rel-17 Security Assurance Specification  for 5G NWDAF (SCAS_5G_NWDAF)</vt:lpstr>
      <vt:lpstr>Rel-17 Security Assurance Specification  for Service Communication Proxy  (SCAS_5G_SECOP)</vt:lpstr>
      <vt:lpstr>eSCAS_5G for Network Slice-Specific Authentication and Authorization  Function (SCAS_5G_NSSAAF)</vt:lpstr>
      <vt:lpstr>Mission Critical (MCXSec2)</vt:lpstr>
      <vt:lpstr>Other CRs for approval</vt:lpstr>
      <vt:lpstr>New/Revised WIDs</vt:lpstr>
      <vt:lpstr>Status Report on SA3 Study Items</vt:lpstr>
      <vt:lpstr>Study on User Plane Integrity Protection</vt:lpstr>
      <vt:lpstr>Study on 5G security enhancements  against false base stations</vt:lpstr>
      <vt:lpstr>Study on authentication enhancements in 5GS</vt:lpstr>
      <vt:lpstr>Study on Security Impacts of  Virtualisation</vt:lpstr>
      <vt:lpstr>New SID on SECAM and SCAS for 3GPP virtualized network products</vt:lpstr>
      <vt:lpstr>Study on storage and transport of 5GC security parameters for ARPF authentication</vt:lpstr>
      <vt:lpstr>Study on Security for NR Integrated  Access and Backhaul (FS_NR_IAB_Sec)</vt:lpstr>
      <vt:lpstr>Study on security aspects of  Unmanned Aerial Systems</vt:lpstr>
      <vt:lpstr>Study on Security Aspects of  Enhancement of Support for Edge  Computing in 5GC</vt:lpstr>
      <vt:lpstr>Study on Security Aspects of  Enhancement for Proximity Based  Services in 5GS</vt:lpstr>
      <vt:lpstr>Study on security for enhanced  support of Industrial IoT</vt:lpstr>
      <vt:lpstr>Study on Security Aspects of  Enhancements for 5G  Multicast-Broadcast Services</vt:lpstr>
      <vt:lpstr>Study on enhanced security support  for Non-Public Networks</vt:lpstr>
      <vt:lpstr>Study on security aspects of the Disaggregated gNB Architecture</vt:lpstr>
      <vt:lpstr>Study on the security of the system enablers  for devices having multiple USIMs</vt:lpstr>
      <vt:lpstr>New/Revised SIDs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2020-12-01T14:30:45Z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