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37"/>
  </p:notesMasterIdLst>
  <p:handoutMasterIdLst>
    <p:handoutMasterId r:id="rId38"/>
  </p:handoutMasterIdLst>
  <p:sldIdLst>
    <p:sldId id="303" r:id="rId5"/>
    <p:sldId id="705" r:id="rId6"/>
    <p:sldId id="706" r:id="rId7"/>
    <p:sldId id="874" r:id="rId8"/>
    <p:sldId id="876" r:id="rId9"/>
    <p:sldId id="881" r:id="rId10"/>
    <p:sldId id="709" r:id="rId11"/>
    <p:sldId id="713" r:id="rId12"/>
    <p:sldId id="898" r:id="rId13"/>
    <p:sldId id="897" r:id="rId14"/>
    <p:sldId id="858" r:id="rId15"/>
    <p:sldId id="808" r:id="rId16"/>
    <p:sldId id="861" r:id="rId17"/>
    <p:sldId id="865" r:id="rId18"/>
    <p:sldId id="885" r:id="rId19"/>
    <p:sldId id="895" r:id="rId20"/>
    <p:sldId id="899" r:id="rId21"/>
    <p:sldId id="862" r:id="rId22"/>
    <p:sldId id="894" r:id="rId23"/>
    <p:sldId id="846" r:id="rId24"/>
    <p:sldId id="879" r:id="rId25"/>
    <p:sldId id="887" r:id="rId26"/>
    <p:sldId id="888" r:id="rId27"/>
    <p:sldId id="889" r:id="rId28"/>
    <p:sldId id="890" r:id="rId29"/>
    <p:sldId id="891" r:id="rId30"/>
    <p:sldId id="896" r:id="rId31"/>
    <p:sldId id="833" r:id="rId32"/>
    <p:sldId id="790" r:id="rId33"/>
    <p:sldId id="900" r:id="rId34"/>
    <p:sldId id="751" r:id="rId35"/>
    <p:sldId id="735" r:id="rId36"/>
  </p:sldIdLst>
  <p:sldSz cx="9144000" cy="6858000" type="screen4x3"/>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00CC66"/>
    <a:srgbClr val="33CC33"/>
    <a:srgbClr val="008000"/>
    <a:srgbClr val="D0D8E8"/>
    <a:srgbClr val="006600"/>
    <a:srgbClr val="00CC00"/>
    <a:srgbClr val="72AF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370" autoAdjust="0"/>
  </p:normalViewPr>
  <p:slideViewPr>
    <p:cSldViewPr snapToGrid="0">
      <p:cViewPr varScale="1">
        <p:scale>
          <a:sx n="68" d="100"/>
          <a:sy n="68" d="100"/>
        </p:scale>
        <p:origin x="1258" y="34"/>
      </p:cViewPr>
      <p:guideLst>
        <p:guide orient="horz" pos="2160"/>
        <p:guide pos="288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12/2/2020</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‹N°›</a:t>
            </a:fld>
            <a:endParaRPr lang="en-GB"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12/2/2020</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‹N°›</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31</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#90-e</a:t>
            </a:r>
          </a:p>
          <a:p>
            <a:pPr eaLnBrk="1" hangingPunct="1">
              <a:defRPr/>
            </a:pPr>
            <a:r>
              <a:rPr lang="en-US" altLang="en-US" sz="1200" b="1" dirty="0">
                <a:latin typeface="Arial "/>
              </a:rPr>
              <a:t>8 - 14 December 2020, Electronic meeting</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SP-200928</a:t>
            </a:r>
            <a:endParaRPr lang="en-GB" altLang="en-US" sz="1200" dirty="0">
              <a:highlight>
                <a:srgbClr val="FFFF00"/>
              </a:highligh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538163" y="6394450"/>
            <a:ext cx="4325937" cy="311150"/>
          </a:xfrm>
          <a:prstGeom prst="rect">
            <a:avLst/>
          </a:prstGeom>
          <a:noFill/>
        </p:spPr>
        <p:txBody>
          <a:bodyPr anchor="ctr">
            <a:normAutofit/>
          </a:bodyPr>
          <a:lstStyle/>
          <a:p>
            <a:pPr>
              <a:defRPr/>
            </a:pPr>
            <a:r>
              <a:rPr lang="en-GB" spc="300" dirty="0"/>
              <a:t>3GPP TSG SA#90-e, 8 - 14 December 2020</a:t>
            </a:r>
            <a:endParaRPr lang="en-GB"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b="1" smtClean="0"/>
              <a:pPr algn="ctr">
                <a:defRPr/>
              </a:pPr>
              <a:t>‹N°›</a:t>
            </a:fld>
            <a:endParaRPr lang="en-GB" altLang="en-US" b="1" dirty="0"/>
          </a:p>
          <a:p>
            <a:pPr>
              <a:defRPr/>
            </a:pPr>
            <a:endParaRPr lang="en-GB" altLang="en-US"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1.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sa/WG4_CODEC/TSGS4_111-e/Docs/S4-201538.zip" TargetMode="External"/><Relationship Id="rId2" Type="http://schemas.openxmlformats.org/officeDocument/2006/relationships/hyperlink" Target="http://www.3gpp.org/ftp/tsg_sa/TSG_SA/TSGS_82/Docs/SP-180985.zip" TargetMode="Externa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hyperlink" Target="https://www.3gpp.org/ftp/tsg_sa/WG4_CODEC/TSGS4_111-e/Docs/S4-201631.zip" TargetMode="External"/><Relationship Id="rId4" Type="http://schemas.openxmlformats.org/officeDocument/2006/relationships/hyperlink" Target="https://www.3gpp.org/ftp/tsg_sa/WG4_CODEC/TSGS4_111-e/Docs/S4-201554.zip"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3/Docs/SP-190040.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6/Docs/SP-191212.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88E_Electronic/Docs/SP-200398.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WG4_CODEC/TSGS4_111-e/Docs/S4-201501.zip" TargetMode="External"/><Relationship Id="rId2" Type="http://schemas.openxmlformats.org/officeDocument/2006/relationships/hyperlink" Target="https://www.3gpp.org/ftp/tsg_sa/TSG_SA/TSGS_89E_Electronic/Docs/SP-200667.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s://www.3gpp.org/ftp/tsg_sa/WG4_CODEC/TSGS4_111-e/Docs/S4-201502.zip"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5/Docs/SP-190642.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sa/WG4_CODEC/TSGS4_111-e/Docs/S4-201515.zip" TargetMode="External"/><Relationship Id="rId2" Type="http://schemas.openxmlformats.org/officeDocument/2006/relationships/hyperlink" Target="http://www.3gpp.org/ftp/tsg_sa/TSG_SA/TSGS_87E_Electronic/Docs/SP-200055.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sa/WG4_CODEC/TSGS4_111-e/Docs/S4-201505.zip" TargetMode="External"/><Relationship Id="rId2" Type="http://schemas.openxmlformats.org/officeDocument/2006/relationships/hyperlink" Target="http://www.3gpp.org/ftp/tsg_sa/TSG_SA/TSGS_87E_Electronic/Docs/SP-200054.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s://www.3gpp.org/ftp/tsg_sa/WG4_CODEC/TSGS4_111-e/Docs/S4-201633.zip"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87E_Electronic/Docs/SP-200056.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tsg_sa/WG4_CODEC/TSGS4_111-e/Docs/S4-201515.zip" TargetMode="External"/><Relationship Id="rId2" Type="http://schemas.openxmlformats.org/officeDocument/2006/relationships/hyperlink" Target="https://www.3gpp.org/ftp/tsg_sa/TSG_SA/TSGS_87E_Electronic/Docs/SP-200052.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s://www.3gpp.org/ftp/tsg_sa/WG4_CODEC/TSGS4_111-e/Docs/S4-201513.zip"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87E_Electronic/Docs/SP-200053.zip"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TSG_SA/WG4_CODEC/TSGS4_111-e/Docs/S4-201496.zip" TargetMode="External"/><Relationship Id="rId2" Type="http://schemas.openxmlformats.org/officeDocument/2006/relationships/hyperlink" Target="https://www.3gpp.org/ftp/tsg_sa/TSG_SA/TSGS_88E_Electronic/Docs/SP-200399.zip" TargetMode="Externa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hyperlink" Target="https://www.3gpp.org/ftp/TSG_SA/WG4_CODEC/TSGS4_111-e/Docs/S4-201509.zip" TargetMode="External"/><Relationship Id="rId4" Type="http://schemas.openxmlformats.org/officeDocument/2006/relationships/hyperlink" Target="https://www.3gpp.org/ftp/TSG_SA/WG4_CODEC/TSGS4_111-e/Docs/S4-201510.zip"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658813" y="1671638"/>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SA#90-e</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1371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Laboratories Inc.)</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1338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a:t>
            </a:r>
            <a:r>
              <a:rPr lang="en-US" altLang="en-US" dirty="0"/>
              <a:t>Rel-16 and earlier - 2</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841428"/>
          </a:xfrm>
        </p:spPr>
        <p:txBody>
          <a:bodyPr/>
          <a:lstStyle/>
          <a:p>
            <a:pPr>
              <a:lnSpc>
                <a:spcPct val="85000"/>
              </a:lnSpc>
              <a:spcBef>
                <a:spcPct val="0"/>
              </a:spcBef>
              <a:defRPr/>
            </a:pPr>
            <a:r>
              <a:rPr lang="en-US" altLang="en-US" sz="2000" dirty="0"/>
              <a:t>MBMS User Service: SP-200934	CRs to TS 26.346 CRs on :</a:t>
            </a:r>
          </a:p>
          <a:p>
            <a:pPr lvl="1">
              <a:lnSpc>
                <a:spcPct val="85000"/>
              </a:lnSpc>
              <a:spcBef>
                <a:spcPct val="0"/>
              </a:spcBef>
              <a:defRPr/>
            </a:pPr>
            <a:r>
              <a:rPr lang="en-US" altLang="en-US" sz="1600" dirty="0"/>
              <a:t>Feature Request – from ETSI - for 5G Broadcast </a:t>
            </a:r>
          </a:p>
          <a:p>
            <a:pPr lvl="1">
              <a:lnSpc>
                <a:spcPct val="85000"/>
              </a:lnSpc>
              <a:spcBef>
                <a:spcPct val="0"/>
              </a:spcBef>
              <a:defRPr/>
            </a:pPr>
            <a:r>
              <a:rPr lang="en-US" altLang="en-US" sz="1600" dirty="0"/>
              <a:t>Correction on Subcarrier Spacing in USD for ROM Service Delivery</a:t>
            </a:r>
          </a:p>
          <a:p>
            <a:pPr>
              <a:lnSpc>
                <a:spcPct val="85000"/>
              </a:lnSpc>
              <a:spcBef>
                <a:spcPct val="0"/>
              </a:spcBef>
              <a:defRPr/>
            </a:pPr>
            <a:endParaRPr lang="en-US" altLang="en-US" sz="2000" dirty="0"/>
          </a:p>
          <a:p>
            <a:pPr>
              <a:lnSpc>
                <a:spcPct val="85000"/>
              </a:lnSpc>
              <a:spcBef>
                <a:spcPct val="0"/>
              </a:spcBef>
              <a:defRPr/>
            </a:pPr>
            <a:r>
              <a:rPr lang="en-US" altLang="en-US" sz="2000" dirty="0"/>
              <a:t>PSS: SP-200933 CR to TS 26.234 on correction of reference to </a:t>
            </a:r>
            <a:r>
              <a:rPr lang="en-US" altLang="en-US" sz="2000" dirty="0" err="1"/>
              <a:t>UAProf</a:t>
            </a:r>
            <a:endParaRPr lang="en-US" altLang="en-US" sz="2000" dirty="0"/>
          </a:p>
          <a:p>
            <a:pPr>
              <a:lnSpc>
                <a:spcPct val="85000"/>
              </a:lnSpc>
              <a:spcBef>
                <a:spcPct val="0"/>
              </a:spcBef>
              <a:defRPr/>
            </a:pPr>
            <a:endParaRPr lang="en-US" altLang="en-US" sz="2000" dirty="0"/>
          </a:p>
          <a:p>
            <a:pPr>
              <a:lnSpc>
                <a:spcPct val="85000"/>
              </a:lnSpc>
              <a:spcBef>
                <a:spcPct val="0"/>
              </a:spcBef>
              <a:defRPr/>
            </a:pPr>
            <a:r>
              <a:rPr lang="en-US" altLang="en-US" sz="2000" dirty="0"/>
              <a:t>MTSI: SP-200931 CR on 26.114 for editorial improvements</a:t>
            </a:r>
          </a:p>
          <a:p>
            <a:pPr>
              <a:lnSpc>
                <a:spcPct val="85000"/>
              </a:lnSpc>
              <a:spcBef>
                <a:spcPct val="0"/>
              </a:spcBef>
              <a:defRPr/>
            </a:pPr>
            <a:endParaRPr lang="en-US" altLang="en-US" sz="2000" dirty="0"/>
          </a:p>
          <a:p>
            <a:pPr>
              <a:lnSpc>
                <a:spcPct val="85000"/>
              </a:lnSpc>
              <a:spcBef>
                <a:spcPct val="0"/>
              </a:spcBef>
              <a:defRPr/>
            </a:pPr>
            <a:r>
              <a:rPr lang="en-US" altLang="en-US" sz="2000" dirty="0" err="1"/>
              <a:t>VRstream</a:t>
            </a:r>
            <a:r>
              <a:rPr lang="en-US" altLang="en-US" sz="2000" dirty="0"/>
              <a:t>: SP-200932 CR to 26.118 on Corrections to Video Operation Points</a:t>
            </a:r>
          </a:p>
          <a:p>
            <a:pPr>
              <a:lnSpc>
                <a:spcPct val="85000"/>
              </a:lnSpc>
              <a:spcBef>
                <a:spcPct val="0"/>
              </a:spcBef>
              <a:defRPr/>
            </a:pPr>
            <a:endParaRPr lang="en-US" altLang="en-US" sz="2000" dirty="0"/>
          </a:p>
          <a:p>
            <a:pPr>
              <a:lnSpc>
                <a:spcPct val="85000"/>
              </a:lnSpc>
              <a:spcBef>
                <a:spcPct val="0"/>
              </a:spcBef>
              <a:defRPr/>
            </a:pPr>
            <a:r>
              <a:rPr lang="en-US" altLang="en-US" sz="2000" dirty="0"/>
              <a:t>FS_5GXR: SP-200936 CR to TR 26.928 on Use Case Update for AR/MR Device Type</a:t>
            </a:r>
          </a:p>
          <a:p>
            <a:pPr>
              <a:lnSpc>
                <a:spcPct val="85000"/>
              </a:lnSpc>
              <a:spcBef>
                <a:spcPct val="0"/>
              </a:spcBef>
              <a:defRPr/>
            </a:pPr>
            <a:endParaRPr lang="en-US" altLang="en-US" sz="2000" dirty="0"/>
          </a:p>
          <a:p>
            <a:pPr>
              <a:lnSpc>
                <a:spcPct val="85000"/>
              </a:lnSpc>
              <a:spcBef>
                <a:spcPct val="0"/>
              </a:spcBef>
              <a:defRPr/>
            </a:pPr>
            <a:endParaRPr lang="en-US" altLang="en-US" sz="2000" dirty="0"/>
          </a:p>
          <a:p>
            <a:pPr lvl="1">
              <a:lnSpc>
                <a:spcPct val="85000"/>
              </a:lnSpc>
              <a:spcBef>
                <a:spcPct val="0"/>
              </a:spcBef>
              <a:defRPr/>
            </a:pPr>
            <a:endParaRPr lang="en-US" altLang="en-US" sz="1600" dirty="0"/>
          </a:p>
        </p:txBody>
      </p:sp>
    </p:spTree>
    <p:extLst>
      <p:ext uri="{BB962C8B-B14F-4D97-AF65-F5344CB8AC3E}">
        <p14:creationId xmlns:p14="http://schemas.microsoft.com/office/powerpoint/2010/main" val="18962433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Rel-17</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400" dirty="0"/>
              <a:t> Rel-17 Work Items</a:t>
            </a:r>
          </a:p>
          <a:p>
            <a:pPr marL="400050" eaLnBrk="1" hangingPunct="1">
              <a:lnSpc>
                <a:spcPct val="90000"/>
              </a:lnSpc>
              <a:buFont typeface="Calibri" panose="020F0502020204030204" pitchFamily="34" charset="0"/>
              <a:buAutoNum type="arabicPeriod"/>
            </a:pPr>
            <a:r>
              <a:rPr lang="en-US" altLang="en-US" sz="1800" dirty="0" err="1"/>
              <a:t>IVAS_Codec</a:t>
            </a:r>
            <a:r>
              <a:rPr lang="en-US" altLang="en-US" sz="1800" dirty="0"/>
              <a:t> (EVS Codec Extension for Immersive Voice and Audio Services)</a:t>
            </a:r>
          </a:p>
          <a:p>
            <a:pPr marL="400050" eaLnBrk="1" hangingPunct="1">
              <a:lnSpc>
                <a:spcPct val="90000"/>
              </a:lnSpc>
              <a:buFont typeface="Calibri" panose="020F0502020204030204" pitchFamily="34" charset="0"/>
              <a:buAutoNum type="arabicPeriod"/>
            </a:pPr>
            <a:r>
              <a:rPr lang="en-US" altLang="en-US" sz="1800" dirty="0"/>
              <a:t>ITT4RT (Support of Immersive Teleconferencing and Telepresence for Remote Terminals) </a:t>
            </a:r>
          </a:p>
          <a:p>
            <a:pPr marL="400050" eaLnBrk="1" hangingPunct="1">
              <a:lnSpc>
                <a:spcPct val="90000"/>
              </a:lnSpc>
              <a:buFont typeface="Calibri" panose="020F0502020204030204" pitchFamily="34" charset="0"/>
              <a:buAutoNum type="arabicPeriod"/>
            </a:pPr>
            <a:r>
              <a:rPr lang="en-US" altLang="en-US" sz="1800" dirty="0"/>
              <a:t>ATIAS (Terminal Audio quality performance and Test methods for Immersive Audio Services)</a:t>
            </a:r>
          </a:p>
          <a:p>
            <a:pPr marL="400050" eaLnBrk="1" hangingPunct="1">
              <a:lnSpc>
                <a:spcPct val="90000"/>
              </a:lnSpc>
              <a:buFont typeface="Calibri" panose="020F0502020204030204" pitchFamily="34" charset="0"/>
              <a:buAutoNum type="arabicPeriod"/>
            </a:pPr>
            <a:r>
              <a:rPr lang="en-US" sz="1800" dirty="0" err="1"/>
              <a:t>HaNTE</a:t>
            </a:r>
            <a:r>
              <a:rPr lang="en-US" sz="1800" dirty="0"/>
              <a:t> (Handsets Featuring Non-Traditional Earpieces)</a:t>
            </a:r>
          </a:p>
          <a:p>
            <a:pPr marL="400050" eaLnBrk="1" hangingPunct="1">
              <a:lnSpc>
                <a:spcPct val="90000"/>
              </a:lnSpc>
              <a:buFont typeface="Calibri" panose="020F0502020204030204" pitchFamily="34" charset="0"/>
              <a:buAutoNum type="arabicPeriod"/>
            </a:pPr>
            <a:r>
              <a:rPr lang="en-US" sz="1800" dirty="0" err="1"/>
              <a:t>HInT</a:t>
            </a:r>
            <a:r>
              <a:rPr lang="en-US" sz="1800" dirty="0"/>
              <a:t> (Extension for headset interface tests of UE)</a:t>
            </a:r>
          </a:p>
          <a:p>
            <a:pPr marL="400050" eaLnBrk="1" hangingPunct="1">
              <a:lnSpc>
                <a:spcPct val="90000"/>
              </a:lnSpc>
              <a:buFont typeface="Calibri" panose="020F0502020204030204" pitchFamily="34" charset="0"/>
              <a:buAutoNum type="arabicPeriod"/>
            </a:pPr>
            <a:r>
              <a:rPr lang="da-DK" sz="1800" dirty="0"/>
              <a:t>8K_VR_5G (Operation Points for 8K VR 360 Video over 5G)	</a:t>
            </a:r>
            <a:endParaRPr lang="en-US" sz="1800" dirty="0"/>
          </a:p>
          <a:p>
            <a:pPr marL="400050" eaLnBrk="1" hangingPunct="1">
              <a:lnSpc>
                <a:spcPct val="90000"/>
              </a:lnSpc>
              <a:buFont typeface="Calibri" panose="020F0502020204030204" pitchFamily="34" charset="0"/>
              <a:buAutoNum type="arabicPeriod"/>
            </a:pPr>
            <a:endParaRPr lang="en-US" sz="1800" dirty="0"/>
          </a:p>
          <a:p>
            <a:pPr marL="400050" eaLnBrk="1" hangingPunct="1">
              <a:lnSpc>
                <a:spcPct val="90000"/>
              </a:lnSpc>
              <a:buFont typeface="Calibri" panose="020F0502020204030204" pitchFamily="34" charset="0"/>
              <a:buAutoNum type="arabicPeriod"/>
            </a:pPr>
            <a:endParaRPr lang="en-US" altLang="en-US" sz="1800" dirty="0"/>
          </a:p>
        </p:txBody>
      </p:sp>
    </p:spTree>
    <p:extLst>
      <p:ext uri="{BB962C8B-B14F-4D97-AF65-F5344CB8AC3E}">
        <p14:creationId xmlns:p14="http://schemas.microsoft.com/office/powerpoint/2010/main" val="381841379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IVAS_Codec</a:t>
            </a:r>
            <a:r>
              <a:rPr lang="en-US" altLang="en-US" sz="2800" dirty="0"/>
              <a:t> (EVS Codec Extension for Immersive Voice and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1752"/>
            <a:ext cx="8388350" cy="3545332"/>
          </a:xfrm>
        </p:spPr>
        <p:txBody>
          <a:bodyPr/>
          <a:lstStyle/>
          <a:p>
            <a:pPr>
              <a:lnSpc>
                <a:spcPct val="90000"/>
              </a:lnSpc>
              <a:spcBef>
                <a:spcPts val="1200"/>
              </a:spcBef>
            </a:pPr>
            <a:r>
              <a:rPr lang="en-US" altLang="en-US" sz="1600" dirty="0"/>
              <a:t>The overall objective of this work item is to develop a single general-purpose audio codec for immersive 4G and 5G services and applications including the VR use cases envisioned in 3GPP TR 26.918. WID: </a:t>
            </a:r>
            <a:r>
              <a:rPr lang="en-US" sz="1600" u="sng" dirty="0">
                <a:hlinkClick r:id="rId2"/>
              </a:rPr>
              <a:t>SP-170611</a:t>
            </a:r>
            <a:endParaRPr lang="en-US" altLang="en-US" sz="1600" dirty="0">
              <a:cs typeface="Arial" panose="020B0604020202020204" pitchFamily="34" charset="0"/>
            </a:endParaRPr>
          </a:p>
          <a:p>
            <a:pPr>
              <a:lnSpc>
                <a:spcPct val="90000"/>
              </a:lnSpc>
              <a:spcBef>
                <a:spcPts val="1200"/>
              </a:spcBef>
            </a:pPr>
            <a:r>
              <a:rPr lang="en-US" altLang="en-US" sz="1600" dirty="0"/>
              <a:t>Since SA#89-e, the following progress was achieved:</a:t>
            </a:r>
          </a:p>
          <a:p>
            <a:pPr lvl="1">
              <a:lnSpc>
                <a:spcPct val="90000"/>
              </a:lnSpc>
              <a:spcBef>
                <a:spcPts val="1200"/>
              </a:spcBef>
            </a:pPr>
            <a:r>
              <a:rPr lang="en-US" altLang="en-US" sz="1400" dirty="0"/>
              <a:t>The </a:t>
            </a:r>
            <a:r>
              <a:rPr lang="en-US" altLang="en-US" sz="1400" dirty="0" err="1"/>
              <a:t>timeplan</a:t>
            </a:r>
            <a:r>
              <a:rPr lang="en-US" altLang="en-US" sz="1400" dirty="0"/>
              <a:t> was updated: IVAS codec selection is scheduled for August 2022. Completion in December 2022.</a:t>
            </a:r>
          </a:p>
          <a:p>
            <a:pPr lvl="1">
              <a:lnSpc>
                <a:spcPct val="90000"/>
              </a:lnSpc>
              <a:spcBef>
                <a:spcPts val="1200"/>
              </a:spcBef>
            </a:pPr>
            <a:r>
              <a:rPr lang="en-US" altLang="en-US" sz="1400" dirty="0"/>
              <a:t>Detailed description of how to handle </a:t>
            </a:r>
            <a:r>
              <a:rPr lang="en-US" altLang="en-US" sz="1400" dirty="0" err="1"/>
              <a:t>LoIs</a:t>
            </a:r>
            <a:r>
              <a:rPr lang="en-US" altLang="en-US" sz="1400" dirty="0"/>
              <a:t> for funding of testing and other related aspects was provided (S4-201417). The group discussed and wishes to get into discussion with ETSI MCC to be prepared in time for collecting funding for testing.</a:t>
            </a:r>
          </a:p>
          <a:p>
            <a:pPr lvl="1">
              <a:lnSpc>
                <a:spcPct val="90000"/>
              </a:lnSpc>
              <a:spcBef>
                <a:spcPts val="1200"/>
              </a:spcBef>
            </a:pPr>
            <a:r>
              <a:rPr lang="en-US" altLang="en-US" sz="1400" dirty="0"/>
              <a:t>Current Terms of Reference of Public Collaboration were presented for information. It was suggested to clarify that IVAS codec Public Collaboration does not imply any change in the 3GPP-agreed standardization procedures and no change of the IVAS codec WID. </a:t>
            </a: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381650155"/>
              </p:ext>
            </p:extLst>
          </p:nvPr>
        </p:nvGraphicFramePr>
        <p:xfrm>
          <a:off x="590550" y="5007578"/>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27%</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 </a:t>
                      </a:r>
                      <a:r>
                        <a:rPr lang="en-GB" sz="1000" b="0" kern="1200" dirty="0">
                          <a:solidFill>
                            <a:srgbClr val="0000FF"/>
                          </a:solidFill>
                          <a:latin typeface="Arial "/>
                          <a:ea typeface="+mn-ea"/>
                          <a:cs typeface="Arial" pitchFamily="34" charset="0"/>
                        </a:rPr>
                        <a:t>-&gt; SA#98</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5246599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ITT4RT (Support of Immersive Teleconferencing and Telepresence for Remote Terminals)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90464" y="1463040"/>
            <a:ext cx="8388350" cy="3123027"/>
          </a:xfrm>
        </p:spPr>
        <p:txBody>
          <a:bodyPr/>
          <a:lstStyle/>
          <a:p>
            <a:pPr>
              <a:lnSpc>
                <a:spcPct val="90000"/>
              </a:lnSpc>
              <a:spcBef>
                <a:spcPts val="1200"/>
              </a:spcBef>
            </a:pPr>
            <a:r>
              <a:rPr lang="en-US" altLang="en-US" sz="1600" dirty="0"/>
              <a:t>The objective of this Work Item is to specify VR support in MTSI in TS 26.114 and IMS-based Telepresence in TS 26.223 to enable support of an immersive experience for remote terminals joining teleconferencing and telepresence sessions. WID: </a:t>
            </a:r>
            <a:r>
              <a:rPr lang="en-US" sz="1600" u="sng" dirty="0">
                <a:hlinkClick r:id="rId2"/>
              </a:rPr>
              <a:t>SP-180985</a:t>
            </a:r>
            <a:endParaRPr lang="en-US" altLang="en-US" sz="1600" dirty="0"/>
          </a:p>
          <a:p>
            <a:pPr>
              <a:lnSpc>
                <a:spcPct val="90000"/>
              </a:lnSpc>
              <a:spcBef>
                <a:spcPts val="1200"/>
              </a:spcBef>
            </a:pPr>
            <a:r>
              <a:rPr lang="en-US" altLang="en-US" sz="1600" dirty="0"/>
              <a:t>Since SA#89-e, the following progress was achieved:</a:t>
            </a:r>
            <a:endParaRPr lang="en-US" altLang="en-US" sz="1200" dirty="0"/>
          </a:p>
          <a:p>
            <a:pPr lvl="1">
              <a:lnSpc>
                <a:spcPct val="90000"/>
              </a:lnSpc>
              <a:spcBef>
                <a:spcPts val="1200"/>
              </a:spcBef>
            </a:pPr>
            <a:r>
              <a:rPr lang="en-US" sz="1400" dirty="0"/>
              <a:t>Agreed on a draft CR to TS 26.114 in </a:t>
            </a:r>
            <a:r>
              <a:rPr lang="en-US" sz="1400" u="sng" dirty="0">
                <a:hlinkClick r:id="rId3"/>
              </a:rPr>
              <a:t>S4-201538.zip</a:t>
            </a:r>
            <a:r>
              <a:rPr lang="en-US" sz="1400" dirty="0"/>
              <a:t> introducing the ITT4RT functionality over MTSI, defining general functional description, end-to-end architecture and interfaces, projected and fisheye 360-degree video support, session negotiation procedures, video codec and bitstream requirements, SEI message usage, and viewport information signaling. </a:t>
            </a:r>
          </a:p>
          <a:p>
            <a:pPr lvl="1">
              <a:lnSpc>
                <a:spcPct val="90000"/>
              </a:lnSpc>
              <a:spcBef>
                <a:spcPts val="1200"/>
              </a:spcBef>
            </a:pPr>
            <a:r>
              <a:rPr lang="en-US" sz="1400" dirty="0"/>
              <a:t>Agreed on an updated version of the permanent document in </a:t>
            </a:r>
            <a:r>
              <a:rPr lang="en-US" sz="1400" u="sng" dirty="0">
                <a:hlinkClick r:id="rId4"/>
              </a:rPr>
              <a:t>S4-201554.zip</a:t>
            </a:r>
            <a:r>
              <a:rPr lang="en-US" sz="1400" dirty="0"/>
              <a:t>, with further potential solutions addressing conditional overlays and frame-packed stereoscopic 360-degree video.</a:t>
            </a:r>
          </a:p>
          <a:p>
            <a:pPr lvl="1">
              <a:lnSpc>
                <a:spcPct val="90000"/>
              </a:lnSpc>
              <a:spcBef>
                <a:spcPts val="1200"/>
              </a:spcBef>
            </a:pPr>
            <a:r>
              <a:rPr lang="en-US" sz="1400" dirty="0"/>
              <a:t>Updated the time plan in </a:t>
            </a:r>
            <a:r>
              <a:rPr lang="en-US" sz="1400" u="sng" dirty="0">
                <a:hlinkClick r:id="rId5"/>
              </a:rPr>
              <a:t>S4-201631.zip</a:t>
            </a:r>
            <a:r>
              <a:rPr lang="en-US" sz="1400" u="sng" dirty="0"/>
              <a:t> </a:t>
            </a:r>
            <a:r>
              <a:rPr lang="en-US" sz="1400" dirty="0"/>
              <a:t>to schedule 3 </a:t>
            </a:r>
            <a:r>
              <a:rPr lang="en-US" sz="1400" dirty="0" err="1"/>
              <a:t>telcos</a:t>
            </a:r>
            <a:r>
              <a:rPr lang="en-US" sz="1400" dirty="0"/>
              <a:t> to progress the work prior to SA4#112-e.</a:t>
            </a:r>
          </a:p>
          <a:p>
            <a:pPr lvl="1">
              <a:lnSpc>
                <a:spcPct val="90000"/>
              </a:lnSpc>
              <a:spcBef>
                <a:spcPts val="1200"/>
              </a:spcBef>
            </a:pPr>
            <a:endParaRPr lang="en-US" altLang="en-US" sz="1400"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165900472"/>
              </p:ext>
            </p:extLst>
          </p:nvPr>
        </p:nvGraphicFramePr>
        <p:xfrm>
          <a:off x="590550" y="4855192"/>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50% </a:t>
                      </a:r>
                      <a:r>
                        <a:rPr lang="en-GB" sz="1000" b="0" kern="1200" noProof="0" dirty="0">
                          <a:solidFill>
                            <a:srgbClr val="0000FF"/>
                          </a:solidFill>
                          <a:latin typeface="Arial "/>
                          <a:ea typeface="+mn-ea"/>
                          <a:cs typeface="Arial" pitchFamily="34" charset="0"/>
                        </a:rPr>
                        <a:t>-&gt; 55%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 </a:t>
                      </a:r>
                      <a:r>
                        <a:rPr lang="en-GB" sz="1000" b="0" kern="1200" dirty="0">
                          <a:solidFill>
                            <a:srgbClr val="0000FF"/>
                          </a:solidFill>
                          <a:latin typeface="Arial "/>
                          <a:ea typeface="+mn-ea"/>
                          <a:cs typeface="Arial" pitchFamily="34" charset="0"/>
                        </a:rPr>
                        <a:t>-&gt; 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6"/>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212292888"/>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ATIAS (Terminal Audio quality performance and Test methods for Immersive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6"/>
            <a:ext cx="8388350" cy="2872721"/>
          </a:xfrm>
        </p:spPr>
        <p:txBody>
          <a:bodyPr/>
          <a:lstStyle/>
          <a:p>
            <a:pPr>
              <a:lnSpc>
                <a:spcPct val="90000"/>
              </a:lnSpc>
              <a:spcBef>
                <a:spcPts val="1200"/>
              </a:spcBef>
            </a:pPr>
            <a:r>
              <a:rPr lang="en-US" altLang="en-US" sz="16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 WID: </a:t>
            </a:r>
            <a:r>
              <a:rPr lang="fr-FR" sz="1600" u="sng" dirty="0">
                <a:hlinkClick r:id="rId2"/>
              </a:rPr>
              <a:t>SP-190040</a:t>
            </a:r>
            <a:endParaRPr lang="en-US" altLang="en-US" sz="1600" dirty="0"/>
          </a:p>
          <a:p>
            <a:pPr>
              <a:lnSpc>
                <a:spcPct val="90000"/>
              </a:lnSpc>
              <a:spcBef>
                <a:spcPts val="1200"/>
              </a:spcBef>
            </a:pPr>
            <a:r>
              <a:rPr lang="en-US" altLang="en-US" sz="1600" dirty="0"/>
              <a:t>Since SA#89-e, the following progress was achieved:</a:t>
            </a:r>
          </a:p>
          <a:p>
            <a:pPr lvl="1">
              <a:lnSpc>
                <a:spcPct val="90000"/>
              </a:lnSpc>
              <a:spcBef>
                <a:spcPts val="1200"/>
              </a:spcBef>
            </a:pPr>
            <a:r>
              <a:rPr lang="en-US" sz="1400" dirty="0"/>
              <a:t>Draft CR to TS 26.260 agreed at SA4#111-e, containing proposals on test interfaces, scenarios, metrics and methods. Time plan extended until end 2022 to align with IVAS updates.</a:t>
            </a:r>
          </a:p>
          <a:p>
            <a:pPr lvl="1">
              <a:lnSpc>
                <a:spcPct val="90000"/>
              </a:lnSpc>
              <a:spcBef>
                <a:spcPts val="1200"/>
              </a:spcBef>
            </a:pPr>
            <a:r>
              <a:rPr lang="en-US" sz="1400" dirty="0"/>
              <a:t>Ad Hoc </a:t>
            </a:r>
            <a:r>
              <a:rPr lang="en-US" sz="1400" dirty="0" err="1"/>
              <a:t>Telcos</a:t>
            </a:r>
            <a:r>
              <a:rPr lang="en-US" sz="1400" dirty="0"/>
              <a:t> scheduled.</a:t>
            </a:r>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307480999"/>
              </p:ext>
            </p:extLst>
          </p:nvPr>
        </p:nvGraphicFramePr>
        <p:xfrm>
          <a:off x="590550" y="4737061"/>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ATIAS (Terminal Audio quality performance and Test methods for Immersive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26.261 Terminal audio quality performance requirements for immersive audio services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15% </a:t>
                      </a:r>
                      <a:r>
                        <a:rPr lang="en-GB" sz="1000" b="0" kern="1200" noProof="0" dirty="0">
                          <a:solidFill>
                            <a:srgbClr val="0000FF"/>
                          </a:solidFill>
                          <a:latin typeface="Arial "/>
                          <a:ea typeface="+mn-ea"/>
                          <a:cs typeface="Arial" pitchFamily="34" charset="0"/>
                        </a:rPr>
                        <a:t>-&gt;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 </a:t>
                      </a:r>
                      <a:r>
                        <a:rPr lang="en-GB" sz="1000" b="0" kern="1200" dirty="0">
                          <a:solidFill>
                            <a:srgbClr val="0000FF"/>
                          </a:solidFill>
                          <a:latin typeface="Arial "/>
                          <a:ea typeface="+mn-ea"/>
                          <a:cs typeface="Arial" pitchFamily="34" charset="0"/>
                        </a:rPr>
                        <a:t>-&gt; SA#98</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6856824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sz="2800" dirty="0" err="1"/>
              <a:t>HaNTE</a:t>
            </a:r>
            <a:r>
              <a:rPr lang="en-US" sz="2800" dirty="0"/>
              <a:t> (Handsets Featuring Non-Traditional Earpieces)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2531655"/>
          </a:xfrm>
        </p:spPr>
        <p:txBody>
          <a:bodyPr/>
          <a:lstStyle/>
          <a:p>
            <a:pPr>
              <a:lnSpc>
                <a:spcPct val="90000"/>
              </a:lnSpc>
              <a:spcBef>
                <a:spcPts val="1200"/>
              </a:spcBef>
            </a:pPr>
            <a:r>
              <a:rPr lang="en-US" altLang="en-US" sz="1600" dirty="0"/>
              <a:t>UEs supporting handset mode communication without a traditional earpiece to produce sound are becoming available in the market, and 3GPP specs require updates to allow for their appropriate testing. WID: </a:t>
            </a:r>
            <a:r>
              <a:rPr lang="fr-FR" sz="1600" dirty="0">
                <a:hlinkClick r:id="rId2"/>
              </a:rPr>
              <a:t>SP-191212</a:t>
            </a:r>
            <a:endParaRPr lang="en-US" sz="1600" u="sng" dirty="0"/>
          </a:p>
          <a:p>
            <a:pPr>
              <a:lnSpc>
                <a:spcPct val="90000"/>
              </a:lnSpc>
              <a:spcBef>
                <a:spcPts val="1200"/>
              </a:spcBef>
            </a:pPr>
            <a:r>
              <a:rPr lang="en-US" altLang="en-US" sz="1600" dirty="0"/>
              <a:t>Since SA#89-e, </a:t>
            </a:r>
            <a:r>
              <a:rPr lang="en-US" sz="1600" dirty="0"/>
              <a:t>measurement data for one additional laboratory in the round robin effort has been collected and presented</a:t>
            </a:r>
          </a:p>
          <a:p>
            <a:pPr>
              <a:lnSpc>
                <a:spcPct val="90000"/>
              </a:lnSpc>
              <a:spcBef>
                <a:spcPts val="1200"/>
              </a:spcBef>
            </a:pPr>
            <a:endParaRPr lang="en-US" altLang="en-US" sz="1600" dirty="0">
              <a:highlight>
                <a:srgbClr val="FFFF00"/>
              </a:highlight>
            </a:endParaRPr>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81909838"/>
              </p:ext>
            </p:extLst>
          </p:nvPr>
        </p:nvGraphicFramePr>
        <p:xfrm>
          <a:off x="581673" y="4198072"/>
          <a:ext cx="7810500" cy="176776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2102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52389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HaNTE</a:t>
                      </a:r>
                      <a:r>
                        <a:rPr lang="en-US" sz="1000" dirty="0">
                          <a:latin typeface="Arial" panose="020B0604020202020204" pitchFamily="34" charset="0"/>
                          <a:cs typeface="Arial" panose="020B0604020202020204" pitchFamily="34" charset="0"/>
                        </a:rPr>
                        <a:t> (Handsets Featuring Non-Traditional Earpieces)</a:t>
                      </a:r>
                      <a:endParaRPr lang="en-GB" alt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26.131 on </a:t>
                      </a:r>
                      <a:r>
                        <a:rPr lang="en-GB" sz="1000" dirty="0">
                          <a:effectLst/>
                          <a:latin typeface="Arial" panose="020B0604020202020204" pitchFamily="34" charset="0"/>
                          <a:cs typeface="Arial" panose="020B0604020202020204" pitchFamily="34" charset="0"/>
                        </a:rPr>
                        <a:t>update of receive direction requirements</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26.132 on update of receive direction test methods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26.801 on update with new findings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35% -&gt; </a:t>
                      </a:r>
                      <a:r>
                        <a:rPr lang="en-GB" sz="1000" b="0" kern="1200" noProof="0" dirty="0">
                          <a:solidFill>
                            <a:srgbClr val="0000FF"/>
                          </a:solidFill>
                          <a:latin typeface="Arial" panose="020B0604020202020204" pitchFamily="34" charset="0"/>
                          <a:ea typeface="+mn-ea"/>
                          <a:cs typeface="Arial" panose="020B0604020202020204" pitchFamily="34" charset="0"/>
                        </a:rPr>
                        <a:t>40%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SA#90 </a:t>
                      </a:r>
                      <a:r>
                        <a:rPr lang="en-GB" sz="1000" b="0" kern="1200" dirty="0">
                          <a:solidFill>
                            <a:srgbClr val="0000FF"/>
                          </a:solidFill>
                          <a:latin typeface="Arial" panose="020B0604020202020204" pitchFamily="34" charset="0"/>
                          <a:ea typeface="+mn-ea"/>
                          <a:cs typeface="Arial" panose="020B0604020202020204" pitchFamily="34" charset="0"/>
                        </a:rPr>
                        <a:t>-&gt; SA#91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94896076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sz="2800" dirty="0" err="1"/>
              <a:t>HInT</a:t>
            </a:r>
            <a:r>
              <a:rPr lang="en-US" sz="2800" dirty="0"/>
              <a:t> (Extension for headset interface tests of UE)</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3027466"/>
          </a:xfrm>
        </p:spPr>
        <p:txBody>
          <a:bodyPr/>
          <a:lstStyle/>
          <a:p>
            <a:pPr>
              <a:spcBef>
                <a:spcPts val="600"/>
              </a:spcBef>
              <a:defRPr/>
            </a:pPr>
            <a:r>
              <a:rPr lang="en-US" sz="1600" dirty="0" err="1"/>
              <a:t>HInT</a:t>
            </a:r>
            <a:r>
              <a:rPr lang="en-US" sz="1600" dirty="0"/>
              <a:t> (Extension for headset interface tests of UE) Objective (summary): Update of TS 26.131 and TS 26.132 to include standardized analogue (wired) and digital (wired and wireless) headset interfaces definitions, setup of headset interface testing, new headset interface tests and new requirements and objectives of headset interface tests. WID: </a:t>
            </a:r>
            <a:r>
              <a:rPr lang="en-US" sz="1600" dirty="0">
                <a:hlinkClick r:id="rId2"/>
              </a:rPr>
              <a:t>SP-200398</a:t>
            </a:r>
            <a:endParaRPr lang="en-US" sz="1600" dirty="0"/>
          </a:p>
          <a:p>
            <a:pPr>
              <a:spcBef>
                <a:spcPts val="600"/>
              </a:spcBef>
              <a:defRPr/>
            </a:pPr>
            <a:r>
              <a:rPr lang="en-US" sz="1600" dirty="0"/>
              <a:t>Since SA#89-e, the following progress was achieved:</a:t>
            </a:r>
          </a:p>
          <a:p>
            <a:pPr lvl="1">
              <a:spcBef>
                <a:spcPts val="600"/>
              </a:spcBef>
              <a:defRPr/>
            </a:pPr>
            <a:r>
              <a:rPr lang="en-US" sz="1400" dirty="0"/>
              <a:t>Initial draft CRs on TS 26.131 and TS 26.132 were agreed at SA4#111-e. They include a draft definition of the electrical interface and a skeleton for test cases extended to the electrical interface including initial draft measurement methods on selected test cases.</a:t>
            </a:r>
          </a:p>
          <a:p>
            <a:pPr lvl="1">
              <a:spcBef>
                <a:spcPts val="600"/>
              </a:spcBef>
              <a:defRPr/>
            </a:pPr>
            <a:r>
              <a:rPr lang="fr-FR" sz="1400" dirty="0"/>
              <a:t>Ad Hoc </a:t>
            </a:r>
            <a:r>
              <a:rPr lang="fr-FR" sz="1400" dirty="0" err="1"/>
              <a:t>Telcos</a:t>
            </a:r>
            <a:r>
              <a:rPr lang="fr-FR" sz="1400" dirty="0"/>
              <a:t> </a:t>
            </a:r>
            <a:r>
              <a:rPr lang="fr-FR" sz="1400" dirty="0" err="1"/>
              <a:t>scheduled</a:t>
            </a:r>
            <a:r>
              <a:rPr lang="fr-FR" sz="1400" dirty="0"/>
              <a:t>.</a:t>
            </a:r>
          </a:p>
          <a:p>
            <a:pPr>
              <a:spcBef>
                <a:spcPts val="600"/>
              </a:spcBef>
              <a:defRPr/>
            </a:pPr>
            <a:endParaRPr lang="fr-FR" sz="1600" dirty="0"/>
          </a:p>
          <a:p>
            <a:pPr>
              <a:lnSpc>
                <a:spcPct val="90000"/>
              </a:lnSpc>
              <a:spcBef>
                <a:spcPts val="1200"/>
              </a:spcBef>
            </a:pPr>
            <a:endParaRPr lang="en-US" altLang="en-US"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956885322"/>
              </p:ext>
            </p:extLst>
          </p:nvPr>
        </p:nvGraphicFramePr>
        <p:xfrm>
          <a:off x="581673" y="5162842"/>
          <a:ext cx="7810500" cy="953011"/>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1978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709135">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HInT</a:t>
                      </a:r>
                      <a:r>
                        <a:rPr lang="en-US" sz="1000" dirty="0">
                          <a:latin typeface="Arial" panose="020B0604020202020204" pitchFamily="34" charset="0"/>
                          <a:cs typeface="Arial" panose="020B0604020202020204" pitchFamily="34" charset="0"/>
                        </a:rPr>
                        <a:t> (Extension for headset interface tests of UE)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26.131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10% </a:t>
                      </a:r>
                      <a:r>
                        <a:rPr lang="en-GB" sz="1000" b="0" kern="1200" noProof="0" dirty="0">
                          <a:solidFill>
                            <a:srgbClr val="0000FF"/>
                          </a:solidFill>
                          <a:latin typeface="Arial" panose="020B0604020202020204" pitchFamily="34" charset="0"/>
                          <a:ea typeface="+mn-ea"/>
                          <a:cs typeface="Arial" panose="020B0604020202020204" pitchFamily="34" charset="0"/>
                        </a:rPr>
                        <a:t>-&gt; 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SA#93</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06343876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da-DK" sz="2800" dirty="0"/>
              <a:t>8K_VR_5G (Operation Points for 8K VR 360 Video over 5G)</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3022777"/>
          </a:xfrm>
        </p:spPr>
        <p:txBody>
          <a:bodyPr/>
          <a:lstStyle/>
          <a:p>
            <a:pPr>
              <a:spcBef>
                <a:spcPts val="600"/>
              </a:spcBef>
              <a:defRPr/>
            </a:pPr>
            <a:r>
              <a:rPr lang="en-US" sz="1600" dirty="0"/>
              <a:t>The objective of this Work Item is to specify operation points in VR streaming specification TS 26.118 as well as new media decoding capabilities for 5GMS in TS 26.511 in order to enable support for up to 8K video. WID: </a:t>
            </a:r>
            <a:r>
              <a:rPr lang="en-US" sz="1600" dirty="0">
                <a:hlinkClick r:id="rId2"/>
              </a:rPr>
              <a:t>SP-200667</a:t>
            </a:r>
            <a:endParaRPr lang="en-US" sz="1600" dirty="0"/>
          </a:p>
          <a:p>
            <a:pPr>
              <a:spcBef>
                <a:spcPts val="600"/>
              </a:spcBef>
              <a:defRPr/>
            </a:pPr>
            <a:r>
              <a:rPr lang="en-US" sz="1600" dirty="0"/>
              <a:t>Since SA#89-e, the following progress was achieved:</a:t>
            </a:r>
          </a:p>
          <a:p>
            <a:pPr lvl="1">
              <a:lnSpc>
                <a:spcPct val="90000"/>
              </a:lnSpc>
              <a:spcBef>
                <a:spcPts val="1200"/>
              </a:spcBef>
            </a:pPr>
            <a:r>
              <a:rPr lang="en-US" sz="1400" dirty="0"/>
              <a:t>Agreed on a draft CR to TS 26.118 in </a:t>
            </a:r>
            <a:r>
              <a:rPr lang="en-US" sz="1400" dirty="0">
                <a:hlinkClick r:id="rId3"/>
              </a:rPr>
              <a:t>S4-201501.zip</a:t>
            </a:r>
            <a:r>
              <a:rPr lang="en-US" sz="1400" dirty="0"/>
              <a:t> defining a new operation point for 8K VR 360 Video based on H.265/HEVC Main-10 Profile Main Tier Profile Level 6.1. </a:t>
            </a:r>
          </a:p>
          <a:p>
            <a:pPr lvl="1">
              <a:lnSpc>
                <a:spcPct val="90000"/>
              </a:lnSpc>
              <a:spcBef>
                <a:spcPts val="1200"/>
              </a:spcBef>
            </a:pPr>
            <a:r>
              <a:rPr lang="en-US" sz="1400" dirty="0"/>
              <a:t>Approved a liaison statement to the VR Industry Forum (VRIF) in </a:t>
            </a:r>
            <a:r>
              <a:rPr lang="en-US" sz="1400" u="sng" dirty="0">
                <a:hlinkClick r:id="rId4"/>
              </a:rPr>
              <a:t>S4-201502.zip</a:t>
            </a:r>
            <a:r>
              <a:rPr lang="en-US" sz="1400" dirty="0"/>
              <a:t>  to obtain feedback on the 8K operation point, specifically around (</a:t>
            </a:r>
            <a:r>
              <a:rPr lang="en-US" sz="1400" dirty="0" err="1"/>
              <a:t>i</a:t>
            </a:r>
            <a:r>
              <a:rPr lang="en-US" sz="1400" dirty="0"/>
              <a:t>) limitations of resolution/frame rate/bit rate to match already deployed device capabilities, and (ii) necessary tools to be supported of the distribution of 8K VR 360 video, particularly around region-wise packing and tile-based streaming.</a:t>
            </a:r>
          </a:p>
          <a:p>
            <a:pPr>
              <a:spcBef>
                <a:spcPts val="600"/>
              </a:spcBef>
              <a:defRPr/>
            </a:pPr>
            <a:endParaRPr lang="en-US" sz="1600" dirty="0"/>
          </a:p>
          <a:p>
            <a:pPr>
              <a:spcBef>
                <a:spcPts val="600"/>
              </a:spcBef>
              <a:defRPr/>
            </a:pPr>
            <a:endParaRPr lang="fr-FR" sz="1600" dirty="0"/>
          </a:p>
          <a:p>
            <a:pPr>
              <a:lnSpc>
                <a:spcPct val="90000"/>
              </a:lnSpc>
              <a:spcBef>
                <a:spcPts val="1200"/>
              </a:spcBef>
            </a:pPr>
            <a:endParaRPr lang="en-US" altLang="en-US"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072029073"/>
              </p:ext>
            </p:extLst>
          </p:nvPr>
        </p:nvGraphicFramePr>
        <p:xfrm>
          <a:off x="581673" y="5162842"/>
          <a:ext cx="7810500" cy="953011"/>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1978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709135">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da-DK" sz="1000" dirty="0"/>
                        <a:t>8K_VR_5G (Operation Points for 8K VR 360 Video over 5G)</a:t>
                      </a:r>
                      <a:endParaRPr 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t>CR to TS 26.118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t>CR to TS 26.511</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t>CR to TR 26.925</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0% </a:t>
                      </a:r>
                      <a:r>
                        <a:rPr lang="en-GB" sz="1000" b="0" kern="1200" noProof="0" dirty="0">
                          <a:solidFill>
                            <a:srgbClr val="0000FF"/>
                          </a:solidFill>
                          <a:latin typeface="Arial" panose="020B0604020202020204" pitchFamily="34" charset="0"/>
                          <a:ea typeface="+mn-ea"/>
                          <a:cs typeface="Arial" panose="020B0604020202020204" pitchFamily="34" charset="0"/>
                        </a:rPr>
                        <a:t>-&gt; 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SA#91</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439085778"/>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1874821431"/>
              </p:ext>
            </p:extLst>
          </p:nvPr>
        </p:nvGraphicFramePr>
        <p:xfrm>
          <a:off x="446088" y="1323975"/>
          <a:ext cx="7810500" cy="329209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27%</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 </a:t>
                      </a:r>
                      <a:r>
                        <a:rPr lang="en-GB" sz="1000" b="0" kern="1200" dirty="0">
                          <a:solidFill>
                            <a:srgbClr val="0000FF"/>
                          </a:solidFill>
                          <a:latin typeface="Arial "/>
                          <a:ea typeface="+mn-ea"/>
                          <a:cs typeface="Arial" pitchFamily="34" charset="0"/>
                        </a:rPr>
                        <a:t>-&gt; SA#98</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50% </a:t>
                      </a:r>
                      <a:r>
                        <a:rPr lang="en-GB" sz="1000" b="0" kern="1200" noProof="0" dirty="0">
                          <a:solidFill>
                            <a:srgbClr val="0000FF"/>
                          </a:solidFill>
                          <a:latin typeface="Arial "/>
                          <a:ea typeface="+mn-ea"/>
                          <a:cs typeface="Arial" pitchFamily="34" charset="0"/>
                        </a:rPr>
                        <a:t>-&gt; 55%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 </a:t>
                      </a:r>
                      <a:r>
                        <a:rPr lang="en-GB" sz="1000" b="0" kern="1200" dirty="0">
                          <a:solidFill>
                            <a:srgbClr val="0000FF"/>
                          </a:solidFill>
                          <a:latin typeface="Arial "/>
                          <a:ea typeface="+mn-ea"/>
                          <a:cs typeface="Arial" pitchFamily="34" charset="0"/>
                        </a:rPr>
                        <a:t>-&gt; 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ATIAS (Terminal Audio quality performance and Test methods for Immersive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26.261 Terminal audio quality performance requirements for immersive audio services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15% </a:t>
                      </a:r>
                      <a:r>
                        <a:rPr lang="en-GB" sz="1000" b="0" kern="1200" noProof="0" dirty="0">
                          <a:solidFill>
                            <a:srgbClr val="0000FF"/>
                          </a:solidFill>
                          <a:latin typeface="Arial "/>
                          <a:ea typeface="+mn-ea"/>
                          <a:cs typeface="Arial" pitchFamily="34" charset="0"/>
                        </a:rPr>
                        <a:t>-&gt;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 </a:t>
                      </a:r>
                      <a:r>
                        <a:rPr lang="en-GB" sz="1000" b="0" kern="1200" dirty="0">
                          <a:solidFill>
                            <a:srgbClr val="0000FF"/>
                          </a:solidFill>
                          <a:latin typeface="Arial "/>
                          <a:ea typeface="+mn-ea"/>
                          <a:cs typeface="Arial" pitchFamily="34" charset="0"/>
                        </a:rPr>
                        <a:t>-&gt; SA#98</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2227894849"/>
                  </a:ext>
                </a:extLst>
              </a:tr>
            </a:tbl>
          </a:graphicData>
        </a:graphic>
      </p:graphicFrame>
    </p:spTree>
    <p:extLst>
      <p:ext uri="{BB962C8B-B14F-4D97-AF65-F5344CB8AC3E}">
        <p14:creationId xmlns:p14="http://schemas.microsoft.com/office/powerpoint/2010/main" val="234849541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33378291"/>
              </p:ext>
            </p:extLst>
          </p:nvPr>
        </p:nvGraphicFramePr>
        <p:xfrm>
          <a:off x="446088" y="1323975"/>
          <a:ext cx="7810500" cy="359766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HaNTE</a:t>
                      </a:r>
                      <a:r>
                        <a:rPr lang="en-US" sz="1000" dirty="0">
                          <a:latin typeface="Arial" panose="020B0604020202020204" pitchFamily="34" charset="0"/>
                          <a:cs typeface="Arial" panose="020B0604020202020204" pitchFamily="34" charset="0"/>
                        </a:rPr>
                        <a:t> (Handsets Featuring Non-Traditional Earpieces)</a:t>
                      </a:r>
                      <a:endParaRPr lang="en-GB" alt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26.131 on </a:t>
                      </a:r>
                      <a:r>
                        <a:rPr lang="en-GB" sz="1000" dirty="0">
                          <a:effectLst/>
                          <a:latin typeface="Arial" panose="020B0604020202020204" pitchFamily="34" charset="0"/>
                          <a:cs typeface="Arial" panose="020B0604020202020204" pitchFamily="34" charset="0"/>
                        </a:rPr>
                        <a:t>update of receive direction requirements</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26.132 on update of receive direction test methods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26.801 on update with new findings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35% -&gt; </a:t>
                      </a:r>
                      <a:r>
                        <a:rPr lang="en-GB" sz="1000" b="0" kern="1200" noProof="0" dirty="0">
                          <a:solidFill>
                            <a:srgbClr val="0000FF"/>
                          </a:solidFill>
                          <a:latin typeface="Arial" panose="020B0604020202020204" pitchFamily="34" charset="0"/>
                          <a:ea typeface="+mn-ea"/>
                          <a:cs typeface="Arial" panose="020B0604020202020204" pitchFamily="34" charset="0"/>
                        </a:rPr>
                        <a:t>40%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SA#90 </a:t>
                      </a:r>
                      <a:r>
                        <a:rPr lang="en-GB" sz="1000" b="0" kern="1200" dirty="0">
                          <a:solidFill>
                            <a:srgbClr val="0000FF"/>
                          </a:solidFill>
                          <a:latin typeface="Arial" panose="020B0604020202020204" pitchFamily="34" charset="0"/>
                          <a:ea typeface="+mn-ea"/>
                          <a:cs typeface="Arial" panose="020B0604020202020204" pitchFamily="34" charset="0"/>
                        </a:rPr>
                        <a:t>-&gt; SA#91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HInT</a:t>
                      </a:r>
                      <a:r>
                        <a:rPr lang="en-US" sz="1000" dirty="0">
                          <a:latin typeface="Arial" panose="020B0604020202020204" pitchFamily="34" charset="0"/>
                          <a:cs typeface="Arial" panose="020B0604020202020204" pitchFamily="34" charset="0"/>
                        </a:rPr>
                        <a:t> (Extension for headset interface tests of UE)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26.131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10% </a:t>
                      </a:r>
                      <a:r>
                        <a:rPr lang="en-GB" sz="1000" b="0" kern="1200" noProof="0" dirty="0">
                          <a:solidFill>
                            <a:srgbClr val="0000FF"/>
                          </a:solidFill>
                          <a:latin typeface="Arial" panose="020B0604020202020204" pitchFamily="34" charset="0"/>
                          <a:ea typeface="+mn-ea"/>
                          <a:cs typeface="Arial" panose="020B0604020202020204" pitchFamily="34" charset="0"/>
                        </a:rPr>
                        <a:t>-&gt; 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SA#93</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da-DK" sz="1000" dirty="0">
                          <a:latin typeface="Arial" panose="020B0604020202020204" pitchFamily="34" charset="0"/>
                          <a:cs typeface="Arial" panose="020B0604020202020204" pitchFamily="34" charset="0"/>
                        </a:rPr>
                        <a:t>8K_VR_5G (Operation Points for 8K VR 360 Video over 5G)</a:t>
                      </a:r>
                      <a:endParaRPr 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CRs to TS 26.118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CRs to TS 26.511</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CRs to TR 26.925</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0% </a:t>
                      </a:r>
                      <a:r>
                        <a:rPr lang="en-GB" sz="1000" b="0" kern="1200" noProof="0" dirty="0">
                          <a:solidFill>
                            <a:srgbClr val="0000FF"/>
                          </a:solidFill>
                          <a:latin typeface="Arial" panose="020B0604020202020204" pitchFamily="34" charset="0"/>
                          <a:ea typeface="+mn-ea"/>
                          <a:cs typeface="Arial" panose="020B0604020202020204" pitchFamily="34" charset="0"/>
                        </a:rPr>
                        <a:t>-&gt; 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SA#91</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764513975"/>
                  </a:ext>
                </a:extLst>
              </a:tr>
            </a:tbl>
          </a:graphicData>
        </a:graphic>
      </p:graphicFrame>
    </p:spTree>
    <p:extLst>
      <p:ext uri="{BB962C8B-B14F-4D97-AF65-F5344CB8AC3E}">
        <p14:creationId xmlns:p14="http://schemas.microsoft.com/office/powerpoint/2010/main" val="116944993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7171" name="Content Placeholder 2">
            <a:extLst>
              <a:ext uri="{FF2B5EF4-FFF2-40B4-BE49-F238E27FC236}">
                <a16:creationId xmlns:a16="http://schemas.microsoft.com/office/drawing/2014/main" id="{49870376-A098-4C63-94A4-A99644EBEBB1}"/>
              </a:ext>
            </a:extLst>
          </p:cNvPr>
          <p:cNvSpPr>
            <a:spLocks noGrp="1"/>
          </p:cNvSpPr>
          <p:nvPr>
            <p:ph idx="1"/>
          </p:nvPr>
        </p:nvSpPr>
        <p:spPr>
          <a:xfrm>
            <a:off x="485775" y="1249363"/>
            <a:ext cx="8388350" cy="4830762"/>
          </a:xfrm>
        </p:spPr>
        <p:txBody>
          <a:bodyPr/>
          <a:lstStyle/>
          <a:p>
            <a:pPr>
              <a:lnSpc>
                <a:spcPct val="90000"/>
              </a:lnSpc>
              <a:spcBef>
                <a:spcPts val="500"/>
              </a:spcBef>
            </a:pPr>
            <a:r>
              <a:rPr lang="en-US" altLang="en-US" sz="2400" dirty="0"/>
              <a:t>General</a:t>
            </a:r>
          </a:p>
          <a:p>
            <a:pPr lvl="1">
              <a:lnSpc>
                <a:spcPct val="90000"/>
              </a:lnSpc>
              <a:spcBef>
                <a:spcPts val="300"/>
              </a:spcBef>
            </a:pPr>
            <a:r>
              <a:rPr lang="en-US" altLang="en-US" sz="1800" dirty="0"/>
              <a:t>Leadership and subgroups </a:t>
            </a:r>
          </a:p>
          <a:p>
            <a:pPr lvl="1">
              <a:lnSpc>
                <a:spcPct val="90000"/>
              </a:lnSpc>
              <a:spcBef>
                <a:spcPts val="300"/>
              </a:spcBef>
            </a:pPr>
            <a:r>
              <a:rPr lang="en-US" altLang="en-US" sz="1800" dirty="0"/>
              <a:t>Meetings and statistics</a:t>
            </a:r>
          </a:p>
          <a:p>
            <a:pPr lvl="1">
              <a:lnSpc>
                <a:spcPct val="90000"/>
              </a:lnSpc>
              <a:spcBef>
                <a:spcPts val="300"/>
              </a:spcBef>
            </a:pPr>
            <a:r>
              <a:rPr lang="en-US" altLang="en-US" sz="1800" dirty="0"/>
              <a:t>Progress highlights</a:t>
            </a:r>
          </a:p>
          <a:p>
            <a:pPr>
              <a:lnSpc>
                <a:spcPct val="90000"/>
              </a:lnSpc>
              <a:spcBef>
                <a:spcPts val="1500"/>
              </a:spcBef>
            </a:pPr>
            <a:r>
              <a:rPr lang="en-US" altLang="en-US" sz="2400" dirty="0"/>
              <a:t>Work progress </a:t>
            </a:r>
          </a:p>
          <a:p>
            <a:pPr lvl="1">
              <a:lnSpc>
                <a:spcPct val="90000"/>
              </a:lnSpc>
              <a:spcBef>
                <a:spcPts val="300"/>
              </a:spcBef>
            </a:pPr>
            <a:r>
              <a:rPr lang="en-US" altLang="en-US" sz="1800" dirty="0"/>
              <a:t>CRs to features in Rel-16 and earlier </a:t>
            </a:r>
          </a:p>
          <a:p>
            <a:pPr lvl="1">
              <a:lnSpc>
                <a:spcPct val="90000"/>
              </a:lnSpc>
              <a:spcBef>
                <a:spcPts val="300"/>
              </a:spcBef>
            </a:pPr>
            <a:r>
              <a:rPr lang="fi-FI" altLang="en-US" sz="1800" dirty="0"/>
              <a:t>Rel-17 Work Items</a:t>
            </a:r>
          </a:p>
          <a:p>
            <a:pPr lvl="1">
              <a:lnSpc>
                <a:spcPct val="90000"/>
              </a:lnSpc>
              <a:spcBef>
                <a:spcPts val="300"/>
              </a:spcBef>
            </a:pPr>
            <a:r>
              <a:rPr lang="fi-FI" altLang="en-US" sz="1800" dirty="0"/>
              <a:t>Study Items</a:t>
            </a:r>
            <a:endParaRPr lang="en-US" altLang="en-US" sz="1800" dirty="0"/>
          </a:p>
          <a:p>
            <a:pPr>
              <a:lnSpc>
                <a:spcPct val="90000"/>
              </a:lnSpc>
              <a:spcBef>
                <a:spcPts val="1500"/>
              </a:spcBef>
            </a:pPr>
            <a:r>
              <a:rPr lang="fi-FI" altLang="en-US" sz="2400" dirty="0"/>
              <a:t>Proposed new WIDs/SIDs</a:t>
            </a:r>
            <a:endParaRPr lang="en-US" altLang="en-US" sz="2400" dirty="0"/>
          </a:p>
          <a:p>
            <a:pPr>
              <a:lnSpc>
                <a:spcPct val="90000"/>
              </a:lnSpc>
              <a:spcBef>
                <a:spcPts val="1500"/>
              </a:spcBef>
            </a:pPr>
            <a:r>
              <a:rPr lang="en-US" altLang="en-US" sz="24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Study Items</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 Ongoing Study Items </a:t>
            </a:r>
          </a:p>
          <a:p>
            <a:pPr marL="400050" eaLnBrk="1" hangingPunct="1">
              <a:lnSpc>
                <a:spcPct val="90000"/>
              </a:lnSpc>
              <a:buFont typeface="Calibri" panose="020F0502020204030204" pitchFamily="34" charset="0"/>
              <a:buAutoNum type="arabicPeriod"/>
            </a:pPr>
            <a:r>
              <a:rPr lang="en-US" altLang="en-US" sz="1800" dirty="0" err="1"/>
              <a:t>FS_VR_CoGui</a:t>
            </a:r>
            <a:r>
              <a:rPr lang="en-US" altLang="en-US" sz="1800" dirty="0"/>
              <a:t> (VR Streaming Conformance and Guidelines)</a:t>
            </a:r>
          </a:p>
          <a:p>
            <a:pPr marL="400050" eaLnBrk="1" hangingPunct="1">
              <a:lnSpc>
                <a:spcPct val="90000"/>
              </a:lnSpc>
              <a:buFont typeface="Calibri" panose="020F0502020204030204" pitchFamily="34" charset="0"/>
              <a:buAutoNum type="arabicPeriod"/>
            </a:pPr>
            <a:r>
              <a:rPr lang="en-US" altLang="en-US" sz="1800" dirty="0"/>
              <a:t>FS_5GMS_Multicast (Feasibility Study on Multicast Architecture Enhancements for 5GMSA)</a:t>
            </a:r>
          </a:p>
          <a:p>
            <a:pPr marL="400050" eaLnBrk="1" hangingPunct="1">
              <a:lnSpc>
                <a:spcPct val="90000"/>
              </a:lnSpc>
              <a:buFont typeface="Calibri" panose="020F0502020204030204" pitchFamily="34" charset="0"/>
              <a:buAutoNum type="arabicPeriod"/>
            </a:pPr>
            <a:r>
              <a:rPr lang="en-US" altLang="en-US" sz="1800" dirty="0" err="1"/>
              <a:t>FS_XRTraffic</a:t>
            </a:r>
            <a:r>
              <a:rPr lang="en-US" altLang="en-US" sz="1800" dirty="0"/>
              <a:t> (Feasibility Study on Typical Traffic Characteristics for XR Services and other Media)</a:t>
            </a:r>
          </a:p>
          <a:p>
            <a:pPr marL="400050" eaLnBrk="1" hangingPunct="1">
              <a:lnSpc>
                <a:spcPct val="90000"/>
              </a:lnSpc>
              <a:buFont typeface="Calibri" panose="020F0502020204030204" pitchFamily="34" charset="0"/>
              <a:buAutoNum type="arabicPeriod"/>
            </a:pPr>
            <a:r>
              <a:rPr lang="en-US" altLang="en-US" sz="1800" dirty="0"/>
              <a:t>FS_EMSA (Feasibility Study on Streaming Architecture extensions For Edge processing)</a:t>
            </a:r>
          </a:p>
          <a:p>
            <a:pPr marL="400050" eaLnBrk="1" hangingPunct="1">
              <a:lnSpc>
                <a:spcPct val="90000"/>
              </a:lnSpc>
              <a:buFont typeface="Calibri" panose="020F0502020204030204" pitchFamily="34" charset="0"/>
              <a:buAutoNum type="arabicPeriod"/>
            </a:pPr>
            <a:r>
              <a:rPr lang="en-US" altLang="en-US" sz="1800" dirty="0"/>
              <a:t>FS_5GVideo (Feasibility Study on 5G Video Codec Characteristics)</a:t>
            </a:r>
          </a:p>
          <a:p>
            <a:pPr marL="400050" eaLnBrk="1" hangingPunct="1">
              <a:lnSpc>
                <a:spcPct val="90000"/>
              </a:lnSpc>
              <a:buFont typeface="Calibri" panose="020F0502020204030204" pitchFamily="34" charset="0"/>
              <a:buAutoNum type="arabicPeriod"/>
            </a:pPr>
            <a:r>
              <a:rPr lang="en-US" altLang="en-US" sz="1800" dirty="0"/>
              <a:t>FS_FLUS_NBMP (Feasibility Study on the use of NBMP in E_FLUS)</a:t>
            </a:r>
          </a:p>
          <a:p>
            <a:pPr marL="400050" eaLnBrk="1" hangingPunct="1">
              <a:lnSpc>
                <a:spcPct val="90000"/>
              </a:lnSpc>
              <a:buFont typeface="Calibri" panose="020F0502020204030204" pitchFamily="34" charset="0"/>
              <a:buAutoNum type="arabicPeriod"/>
            </a:pPr>
            <a:r>
              <a:rPr lang="en-US" altLang="en-US" sz="1800" dirty="0"/>
              <a:t>FS_5GSTAR (Feasibility Study on 5G Glass-type AR/MR Devices)</a:t>
            </a:r>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val="3047462350"/>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spcBef>
                <a:spcPts val="600"/>
              </a:spcBef>
              <a:defRPr/>
            </a:pPr>
            <a:r>
              <a:rPr lang="en-US" sz="2800" dirty="0" err="1"/>
              <a:t>FS_VR_CoGui</a:t>
            </a:r>
            <a:r>
              <a:rPr lang="en-US" sz="2800" dirty="0"/>
              <a:t> (Feasibility Study on VR Streaming Conformance and Guidelines)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772529"/>
            <a:ext cx="8388350" cy="4394908"/>
          </a:xfrm>
        </p:spPr>
        <p:txBody>
          <a:bodyPr/>
          <a:lstStyle/>
          <a:p>
            <a:pPr>
              <a:lnSpc>
                <a:spcPct val="90000"/>
              </a:lnSpc>
              <a:spcBef>
                <a:spcPts val="1200"/>
              </a:spcBef>
            </a:pPr>
            <a:r>
              <a:rPr lang="fr-FR" sz="1600" dirty="0"/>
              <a:t>Objective: </a:t>
            </a:r>
            <a:r>
              <a:rPr lang="en-US" sz="1600" dirty="0"/>
              <a:t>provide content generation and usage guidelines for the technologies defined in TS 26.118. </a:t>
            </a:r>
            <a:r>
              <a:rPr lang="en-US" altLang="en-US" sz="1600" dirty="0"/>
              <a:t>WID: </a:t>
            </a:r>
            <a:r>
              <a:rPr lang="fr-FR" sz="1600" b="1" u="sng" dirty="0">
                <a:hlinkClick r:id="rId2"/>
              </a:rPr>
              <a:t>SP-190642</a:t>
            </a:r>
            <a:endParaRPr lang="fr-FR" sz="1600" b="1" u="sng" dirty="0"/>
          </a:p>
          <a:p>
            <a:pPr>
              <a:lnSpc>
                <a:spcPct val="90000"/>
              </a:lnSpc>
              <a:spcBef>
                <a:spcPts val="1200"/>
              </a:spcBef>
            </a:pPr>
            <a:r>
              <a:rPr lang="en-US" altLang="en-US" sz="1600" dirty="0"/>
              <a:t>Since SA#89-e there was n</a:t>
            </a:r>
            <a:r>
              <a:rPr lang="en-US" sz="1600" dirty="0"/>
              <a:t>o progress since other Rel-16 and Rel-17 work was given a higher priority.</a:t>
            </a: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461435093"/>
              </p:ext>
            </p:extLst>
          </p:nvPr>
        </p:nvGraphicFramePr>
        <p:xfrm>
          <a:off x="590550" y="4994504"/>
          <a:ext cx="7810500" cy="10973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FS_VR_CoGui</a:t>
                      </a:r>
                      <a:r>
                        <a:rPr lang="en-US" altLang="en-US" sz="1000" dirty="0">
                          <a:latin typeface="Arial "/>
                        </a:rPr>
                        <a:t> (Feasibility Study on VR Streaming Conformance and Guidelines)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New TR 26.999 Virtual Reality (VR) streaming interoperability and characterization</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SA#90 -&gt; </a:t>
                      </a:r>
                      <a:r>
                        <a:rPr lang="en-GB" sz="1000" b="0" kern="1200" dirty="0">
                          <a:solidFill>
                            <a:srgbClr val="0000FF"/>
                          </a:solidFill>
                          <a:latin typeface="Arial "/>
                          <a:ea typeface="+mn-ea"/>
                          <a:cs typeface="Arial" pitchFamily="34" charset="0"/>
                        </a:rPr>
                        <a:t>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00078506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sz="2800" dirty="0"/>
              <a:t>FS_5GMS_Multicast (Feasibility Study on Multicast Architecture Enhancements for 5GMSA)</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6"/>
            <a:ext cx="8388350" cy="4525961"/>
          </a:xfrm>
        </p:spPr>
        <p:txBody>
          <a:bodyPr/>
          <a:lstStyle/>
          <a:p>
            <a:pPr>
              <a:lnSpc>
                <a:spcPct val="90000"/>
              </a:lnSpc>
              <a:spcBef>
                <a:spcPts val="1200"/>
              </a:spcBef>
            </a:pPr>
            <a:r>
              <a:rPr lang="fr-FR" sz="1600" dirty="0"/>
              <a:t>Objective: </a:t>
            </a:r>
            <a:r>
              <a:rPr lang="en-US" sz="1600" dirty="0"/>
              <a:t>The goal of this study item is to identify and evaluate potential enhancements to the 5G Media Streaming Architecture to provide multicast-broadcast media streaming services. </a:t>
            </a:r>
            <a:r>
              <a:rPr lang="en-US" altLang="en-US" sz="1600" dirty="0"/>
              <a:t>WID: </a:t>
            </a:r>
            <a:r>
              <a:rPr lang="fr-FR" sz="1600" b="1" u="sng" dirty="0">
                <a:hlinkClick r:id="rId2"/>
              </a:rPr>
              <a:t>SP-200055</a:t>
            </a:r>
            <a:endParaRPr lang="fr-FR" sz="1600" b="1" u="sng" dirty="0"/>
          </a:p>
          <a:p>
            <a:pPr>
              <a:lnSpc>
                <a:spcPct val="90000"/>
              </a:lnSpc>
              <a:spcBef>
                <a:spcPts val="1200"/>
              </a:spcBef>
            </a:pPr>
            <a:r>
              <a:rPr lang="en-US" altLang="en-US" sz="1600" dirty="0"/>
              <a:t>Since SA#89-e, </a:t>
            </a:r>
            <a:r>
              <a:rPr lang="en-US" sz="1600" dirty="0"/>
              <a:t>the following progress was achieved:</a:t>
            </a:r>
          </a:p>
          <a:p>
            <a:pPr lvl="1" fontAlgn="ctr">
              <a:lnSpc>
                <a:spcPct val="90000"/>
              </a:lnSpc>
            </a:pPr>
            <a:r>
              <a:rPr lang="en-US" sz="1400" dirty="0"/>
              <a:t>Documented existing multicast and broadcast specifications and ongoing multicast and broadcast works in 3GPP and standardization efforts outside 3GPP, relevant to this study item, in </a:t>
            </a:r>
            <a:r>
              <a:rPr lang="en-US" sz="1400" dirty="0">
                <a:hlinkClick r:id="rId3"/>
              </a:rPr>
              <a:t>S4-201626 </a:t>
            </a:r>
            <a:r>
              <a:rPr lang="en-US" sz="1400" dirty="0"/>
              <a:t>as a basis for further work</a:t>
            </a:r>
          </a:p>
          <a:p>
            <a:pPr lvl="1" fontAlgn="ctr">
              <a:lnSpc>
                <a:spcPct val="90000"/>
              </a:lnSpc>
            </a:pPr>
            <a:r>
              <a:rPr lang="en-US" sz="1400" dirty="0"/>
              <a:t>Aligned on study of key issues on re-use of existing relevant MBMS service layer functionalities, and documented in </a:t>
            </a:r>
            <a:r>
              <a:rPr lang="en-US" sz="1400" dirty="0">
                <a:hlinkClick r:id="rId3"/>
              </a:rPr>
              <a:t>S4-201384 </a:t>
            </a:r>
            <a:endParaRPr lang="en-US" sz="1400" dirty="0"/>
          </a:p>
          <a:p>
            <a:pPr lvl="1" fontAlgn="ctr">
              <a:lnSpc>
                <a:spcPct val="90000"/>
              </a:lnSpc>
            </a:pPr>
            <a:r>
              <a:rPr lang="en-US" sz="1400" dirty="0"/>
              <a:t>Progressed on mapping new 5G Multicast/Broadcast architecture and function split with 5G Media Streaming architecture, and documented in </a:t>
            </a:r>
            <a:r>
              <a:rPr lang="en-US" sz="1400" dirty="0">
                <a:hlinkClick r:id="rId3"/>
              </a:rPr>
              <a:t>S4-201585</a:t>
            </a:r>
            <a:r>
              <a:rPr lang="en-US" sz="1400" dirty="0"/>
              <a:t>   </a:t>
            </a:r>
          </a:p>
          <a:p>
            <a:pPr lvl="1" fontAlgn="ctr">
              <a:lnSpc>
                <a:spcPct val="90000"/>
              </a:lnSpc>
            </a:pPr>
            <a:r>
              <a:rPr lang="en-US" sz="1400" dirty="0"/>
              <a:t>Initiated discussion of key issues on multicast distribution in local and/or private network, multicast ABR, and important collaboration/deployment scenarios for 5G Multicast Media Streaming</a:t>
            </a:r>
          </a:p>
          <a:p>
            <a:pPr lvl="1" fontAlgn="ctr">
              <a:lnSpc>
                <a:spcPct val="90000"/>
              </a:lnSpc>
            </a:pPr>
            <a:r>
              <a:rPr lang="en-US" altLang="ko-KR" sz="1400" dirty="0"/>
              <a:t>Scheduled four conference calls to progress work prior to SA4#112-e </a:t>
            </a:r>
            <a:r>
              <a:rPr lang="en-US" sz="1400" dirty="0"/>
              <a:t>in </a:t>
            </a:r>
            <a:r>
              <a:rPr lang="en-US" sz="1400" dirty="0">
                <a:hlinkClick r:id="rId3"/>
              </a:rPr>
              <a:t>S4-201625</a:t>
            </a:r>
            <a:endParaRPr lang="fr-FR" sz="1400" dirty="0"/>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046258183"/>
              </p:ext>
            </p:extLst>
          </p:nvPr>
        </p:nvGraphicFramePr>
        <p:xfrm>
          <a:off x="581172" y="5065374"/>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FS_5GMS_Multicast (Feasibility Study on Multicast Architecture Enhancements for 5GMSA)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26.802 Multicast delivery in 5GMS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 -&gt; </a:t>
                      </a:r>
                      <a:r>
                        <a:rPr lang="en-GB" sz="1000" b="0" kern="1200" noProof="0" dirty="0">
                          <a:solidFill>
                            <a:srgbClr val="0000FF"/>
                          </a:solidFill>
                          <a:latin typeface="Arial "/>
                          <a:ea typeface="+mn-ea"/>
                          <a:cs typeface="Arial" pitchFamily="34" charset="0"/>
                        </a:rPr>
                        <a:t>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SA#90 -&gt; </a:t>
                      </a:r>
                      <a:r>
                        <a:rPr lang="en-GB" sz="1000" b="0" kern="1200" dirty="0">
                          <a:solidFill>
                            <a:srgbClr val="0000FF"/>
                          </a:solidFill>
                          <a:latin typeface="Arial "/>
                          <a:ea typeface="+mn-ea"/>
                          <a:cs typeface="Arial" pitchFamily="34" charset="0"/>
                        </a:rPr>
                        <a:t>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32984798"/>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sz="2800" dirty="0" err="1"/>
              <a:t>FS_XRTraffic</a:t>
            </a:r>
            <a:r>
              <a:rPr lang="en-US" sz="2800" dirty="0"/>
              <a:t> (Feasibility Study on Typical Traffic Characteristics for XR Services and other Media)</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3404136"/>
          </a:xfrm>
        </p:spPr>
        <p:txBody>
          <a:bodyPr/>
          <a:lstStyle/>
          <a:p>
            <a:pPr>
              <a:lnSpc>
                <a:spcPct val="90000"/>
              </a:lnSpc>
              <a:spcBef>
                <a:spcPts val="1200"/>
              </a:spcBef>
            </a:pPr>
            <a:r>
              <a:rPr lang="fr-FR" sz="1600" dirty="0"/>
              <a:t>Objective: </a:t>
            </a:r>
            <a:r>
              <a:rPr lang="en-US" sz="1600" dirty="0"/>
              <a:t>Collect and document traffic characteristics for different services, and additional information, such as codecs and protocols in use. Identify additional relevant XR and other media services and document their traffic characteristics. </a:t>
            </a:r>
            <a:r>
              <a:rPr lang="en-US" altLang="en-US" sz="1600" dirty="0"/>
              <a:t>WID: </a:t>
            </a:r>
            <a:r>
              <a:rPr lang="fr-FR" sz="1600" b="1" u="sng" dirty="0">
                <a:hlinkClick r:id="rId2"/>
              </a:rPr>
              <a:t>SP-200054</a:t>
            </a:r>
            <a:endParaRPr lang="fr-FR" sz="1600" b="1" u="sng" dirty="0"/>
          </a:p>
          <a:p>
            <a:pPr>
              <a:lnSpc>
                <a:spcPct val="90000"/>
              </a:lnSpc>
              <a:spcBef>
                <a:spcPts val="1200"/>
              </a:spcBef>
            </a:pPr>
            <a:r>
              <a:rPr lang="en-US" altLang="en-US" sz="1600" dirty="0"/>
              <a:t>Since SA#89-e, </a:t>
            </a:r>
            <a:r>
              <a:rPr lang="en-US" sz="1600" dirty="0"/>
              <a:t>the following progress was achieved:</a:t>
            </a:r>
          </a:p>
          <a:p>
            <a:pPr lvl="1" fontAlgn="ctr"/>
            <a:r>
              <a:rPr lang="en-US" sz="1400" dirty="0"/>
              <a:t>Improved and completed the design assumptions for XR Split Rendering</a:t>
            </a:r>
          </a:p>
          <a:p>
            <a:pPr lvl="1" fontAlgn="ctr"/>
            <a:r>
              <a:rPr lang="en-US" sz="1400" dirty="0"/>
              <a:t>Developed and added the system design assumptions for Viewport Dependent 6DoF Streaming</a:t>
            </a:r>
          </a:p>
          <a:p>
            <a:pPr lvl="1" fontAlgn="ctr"/>
            <a:r>
              <a:rPr lang="en-US" sz="1400" dirty="0"/>
              <a:t>Initiated the system design assumptions for AR1 : “XR Distributed Computing” and AR2: “XR Conversational”</a:t>
            </a:r>
          </a:p>
          <a:p>
            <a:pPr lvl="1" fontAlgn="ctr"/>
            <a:r>
              <a:rPr lang="en-US" sz="1400" dirty="0"/>
              <a:t>Progressed the simulation model for XR Split Rendering traffic model</a:t>
            </a:r>
          </a:p>
          <a:p>
            <a:pPr lvl="1" fontAlgn="ctr"/>
            <a:r>
              <a:rPr lang="en-US" sz="1400" dirty="0"/>
              <a:t>Identified and documented all the dependencies of XR RAN study on SA4 work</a:t>
            </a:r>
          </a:p>
          <a:p>
            <a:pPr lvl="1" fontAlgn="ctr"/>
            <a:r>
              <a:rPr lang="en-US" sz="1400" dirty="0"/>
              <a:t>Updates are document in Permanent Document </a:t>
            </a:r>
            <a:r>
              <a:rPr lang="en-US" sz="1400" dirty="0">
                <a:hlinkClick r:id="rId3"/>
              </a:rPr>
              <a:t>S4-201505</a:t>
            </a:r>
            <a:endParaRPr lang="en-US" sz="1400" dirty="0"/>
          </a:p>
          <a:p>
            <a:pPr lvl="1" fontAlgn="ctr"/>
            <a:r>
              <a:rPr lang="en-US" sz="1400" dirty="0"/>
              <a:t>Scheduled three conference calls to provide input to RAN1 based on time plan in </a:t>
            </a:r>
            <a:r>
              <a:rPr lang="en-US" sz="1400" dirty="0">
                <a:hlinkClick r:id="rId4"/>
              </a:rPr>
              <a:t>S4-201633</a:t>
            </a:r>
            <a:endParaRPr lang="en-US" sz="1400" dirty="0"/>
          </a:p>
          <a:p>
            <a:pPr lvl="1">
              <a:lnSpc>
                <a:spcPct val="90000"/>
              </a:lnSpc>
              <a:spcBef>
                <a:spcPts val="1200"/>
              </a:spcBef>
            </a:pPr>
            <a:endParaRPr lang="fr-FR" sz="1200" dirty="0"/>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113772369"/>
              </p:ext>
            </p:extLst>
          </p:nvPr>
        </p:nvGraphicFramePr>
        <p:xfrm>
          <a:off x="581171" y="5179010"/>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FS_XRTraffic</a:t>
                      </a:r>
                      <a:r>
                        <a:rPr lang="en-US" altLang="en-US" sz="1000" dirty="0">
                          <a:latin typeface="Arial "/>
                        </a:rPr>
                        <a:t> (Feasibility Study on Typical Traffic Characteristics for XR Services and other Media)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26.925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a:t>
                      </a:r>
                      <a:r>
                        <a:rPr lang="en-GB" sz="1000" b="0" kern="1200" noProof="0" dirty="0">
                          <a:solidFill>
                            <a:srgbClr val="0000FF"/>
                          </a:solidFill>
                          <a:latin typeface="Arial "/>
                          <a:ea typeface="+mn-ea"/>
                          <a:cs typeface="Arial" pitchFamily="34" charset="0"/>
                        </a:rPr>
                        <a:t>-&gt; 40%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85537236"/>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FS_EMSA (Feasibility Study on Streaming Architecture extensions For Edge processing)</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3310352"/>
          </a:xfrm>
        </p:spPr>
        <p:txBody>
          <a:bodyPr/>
          <a:lstStyle/>
          <a:p>
            <a:pPr>
              <a:lnSpc>
                <a:spcPct val="90000"/>
              </a:lnSpc>
              <a:spcBef>
                <a:spcPts val="1200"/>
              </a:spcBef>
            </a:pPr>
            <a:r>
              <a:rPr lang="fr-FR" sz="1600" dirty="0"/>
              <a:t>Objective: </a:t>
            </a:r>
            <a:r>
              <a:rPr lang="en-US" sz="1600" dirty="0"/>
              <a:t>determine the processes for discovering, configuring, running, and managing media processing workflows on the 5G edge and network. Study the mapping of the new processes into the 5GMSA architecture. How to leverage architecture and functions defined by SA2 and SA6 for edge computing and applications. </a:t>
            </a:r>
            <a:r>
              <a:rPr lang="en-US" altLang="en-US" sz="1600" dirty="0"/>
              <a:t>WID: </a:t>
            </a:r>
            <a:r>
              <a:rPr lang="fr-FR" sz="1600" dirty="0">
                <a:hlinkClick r:id="rId2"/>
              </a:rPr>
              <a:t>SP-200056</a:t>
            </a:r>
            <a:endParaRPr lang="fr-FR" sz="1600" dirty="0"/>
          </a:p>
          <a:p>
            <a:pPr>
              <a:lnSpc>
                <a:spcPct val="90000"/>
              </a:lnSpc>
              <a:spcBef>
                <a:spcPts val="1200"/>
              </a:spcBef>
            </a:pPr>
            <a:r>
              <a:rPr lang="en-US" altLang="en-US" sz="1600" dirty="0"/>
              <a:t>Since SA#89-e, </a:t>
            </a:r>
            <a:r>
              <a:rPr lang="en-US" sz="1600" dirty="0"/>
              <a:t>the following progress was achieved:</a:t>
            </a:r>
          </a:p>
          <a:p>
            <a:pPr lvl="1">
              <a:lnSpc>
                <a:spcPct val="90000"/>
              </a:lnSpc>
              <a:spcBef>
                <a:spcPts val="1200"/>
              </a:spcBef>
            </a:pPr>
            <a:r>
              <a:rPr lang="en-US" sz="1400" dirty="0"/>
              <a:t>Agreed TR 26.803 text proposals related to:</a:t>
            </a:r>
          </a:p>
          <a:p>
            <a:pPr lvl="1">
              <a:lnSpc>
                <a:spcPct val="90000"/>
              </a:lnSpc>
              <a:spcBef>
                <a:spcPts val="1200"/>
              </a:spcBef>
            </a:pPr>
            <a:r>
              <a:rPr lang="en-US" sz="1400" dirty="0"/>
              <a:t>Update on Caching Downlink Streaming Content use case, </a:t>
            </a:r>
          </a:p>
          <a:p>
            <a:pPr lvl="1">
              <a:lnSpc>
                <a:spcPct val="90000"/>
              </a:lnSpc>
              <a:spcBef>
                <a:spcPts val="1200"/>
              </a:spcBef>
            </a:pPr>
            <a:r>
              <a:rPr lang="en-US" sz="1400" dirty="0"/>
              <a:t>Addition of User-generated live streaming use case, </a:t>
            </a:r>
          </a:p>
          <a:p>
            <a:pPr lvl="1">
              <a:lnSpc>
                <a:spcPct val="90000"/>
              </a:lnSpc>
              <a:spcBef>
                <a:spcPts val="1200"/>
              </a:spcBef>
            </a:pPr>
            <a:r>
              <a:rPr lang="en-US" sz="1400" dirty="0"/>
              <a:t>Overview of concluded edge application server discovery solutions in SA2, </a:t>
            </a:r>
          </a:p>
          <a:p>
            <a:pPr lvl="1">
              <a:lnSpc>
                <a:spcPct val="90000"/>
              </a:lnSpc>
              <a:spcBef>
                <a:spcPts val="1200"/>
              </a:spcBef>
            </a:pPr>
            <a:r>
              <a:rPr lang="en-US" sz="1400" dirty="0"/>
              <a:t>Update and Correction on Overview of Relevant Architectures</a:t>
            </a:r>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213021295"/>
              </p:ext>
            </p:extLst>
          </p:nvPr>
        </p:nvGraphicFramePr>
        <p:xfrm>
          <a:off x="590550" y="5060684"/>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FS_EMSA (Feasibility Study on Streaming Architecture extensions For Edge processing)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a:t>
                      </a:r>
                      <a:r>
                        <a:rPr lang="en-GB" sz="1000" b="0" kern="1200" noProof="0" dirty="0">
                          <a:solidFill>
                            <a:srgbClr val="0000FF"/>
                          </a:solidFill>
                          <a:latin typeface="Arial "/>
                          <a:ea typeface="+mn-ea"/>
                          <a:cs typeface="Arial" pitchFamily="34" charset="0"/>
                        </a:rPr>
                        <a:t>-&gt; 30%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SA#90 -&gt; </a:t>
                      </a:r>
                      <a:r>
                        <a:rPr lang="en-GB" sz="1000" b="0" kern="1200" dirty="0">
                          <a:solidFill>
                            <a:srgbClr val="0000FF"/>
                          </a:solidFill>
                          <a:latin typeface="Arial "/>
                          <a:ea typeface="+mn-ea"/>
                          <a:cs typeface="Arial" pitchFamily="34" charset="0"/>
                        </a:rPr>
                        <a:t>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798635910"/>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FS_5GVideo (Feasibility Study on 5G Video Codec Characteristics)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958658"/>
          </a:xfrm>
        </p:spPr>
        <p:txBody>
          <a:bodyPr/>
          <a:lstStyle/>
          <a:p>
            <a:pPr>
              <a:lnSpc>
                <a:spcPct val="90000"/>
              </a:lnSpc>
              <a:spcBef>
                <a:spcPts val="1200"/>
              </a:spcBef>
            </a:pPr>
            <a:r>
              <a:rPr lang="fr-FR" sz="1600" dirty="0"/>
              <a:t>Objective: </a:t>
            </a:r>
            <a:r>
              <a:rPr lang="en-US" sz="1600" dirty="0"/>
              <a:t>primarily to identify relevant interoperability requirements, performance characteristics and implementation constraints of video codecs in 5G services, and to characterize existing 3GPP video codecs, in particular H.264/AVC and H.265/HEVC in order to have a benchmark for the addition of potential future video codecs. </a:t>
            </a:r>
            <a:r>
              <a:rPr lang="en-US" altLang="en-US" sz="1600" dirty="0"/>
              <a:t>WID: </a:t>
            </a:r>
            <a:r>
              <a:rPr lang="fr-FR" sz="1600" dirty="0">
                <a:hlinkClick r:id="rId2"/>
              </a:rPr>
              <a:t>SP-200052</a:t>
            </a:r>
            <a:endParaRPr lang="fr-FR" sz="1600" dirty="0"/>
          </a:p>
          <a:p>
            <a:pPr>
              <a:lnSpc>
                <a:spcPct val="90000"/>
              </a:lnSpc>
              <a:spcBef>
                <a:spcPts val="1200"/>
              </a:spcBef>
            </a:pPr>
            <a:r>
              <a:rPr lang="en-US" altLang="en-US" sz="1600" dirty="0"/>
              <a:t>Since SA#89-e, </a:t>
            </a:r>
            <a:r>
              <a:rPr lang="en-US" sz="1600" dirty="0"/>
              <a:t>the following progress was achieved:</a:t>
            </a:r>
          </a:p>
          <a:p>
            <a:pPr lvl="1" fontAlgn="ctr"/>
            <a:r>
              <a:rPr lang="en-US" sz="1400" dirty="0"/>
              <a:t>Finalized all five relevant scenarios </a:t>
            </a:r>
            <a:r>
              <a:rPr lang="en-US" sz="1400" dirty="0" err="1"/>
              <a:t>FullHD</a:t>
            </a:r>
            <a:r>
              <a:rPr lang="en-US" sz="1400" dirty="0"/>
              <a:t>, 4K TV, Messaging, Screen Content, and Online Gaming </a:t>
            </a:r>
          </a:p>
          <a:p>
            <a:pPr lvl="1" fontAlgn="ctr"/>
            <a:r>
              <a:rPr lang="en-US" sz="1400" dirty="0"/>
              <a:t>Characterization framework, Metrics, Data Management, and Software packages agreed in principle</a:t>
            </a:r>
          </a:p>
          <a:p>
            <a:pPr lvl="1" fontAlgn="ctr"/>
            <a:r>
              <a:rPr lang="en-US" sz="1400" dirty="0"/>
              <a:t>Sequences for each of the scenarios progressed by selecting appropriate ones. </a:t>
            </a:r>
          </a:p>
          <a:p>
            <a:pPr lvl="1" fontAlgn="ctr"/>
            <a:r>
              <a:rPr lang="en-US" sz="1400" dirty="0"/>
              <a:t>Information on Essential Video Coding (EVC) added.</a:t>
            </a:r>
          </a:p>
          <a:p>
            <a:pPr lvl="1" fontAlgn="ctr"/>
            <a:r>
              <a:rPr lang="en-US" sz="1400" dirty="0"/>
              <a:t>All updates are documented in a revised TR 26.955 in </a:t>
            </a:r>
            <a:r>
              <a:rPr lang="en-US" sz="1400" dirty="0">
                <a:hlinkClick r:id="rId3"/>
              </a:rPr>
              <a:t>S4-201515</a:t>
            </a:r>
            <a:r>
              <a:rPr lang="en-US" sz="1400" dirty="0"/>
              <a:t>.</a:t>
            </a:r>
          </a:p>
          <a:p>
            <a:pPr lvl="1" fontAlgn="ctr"/>
            <a:r>
              <a:rPr lang="en-US" sz="1400" dirty="0"/>
              <a:t>Telco scheduled (</a:t>
            </a:r>
            <a:r>
              <a:rPr lang="en-US" sz="1400" dirty="0">
                <a:hlinkClick r:id="rId4"/>
              </a:rPr>
              <a:t>S4-201513</a:t>
            </a:r>
            <a:r>
              <a:rPr lang="en-US" sz="1400" dirty="0"/>
              <a:t>) to progress work to produce anchors by SA4#112-e</a:t>
            </a:r>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752666068"/>
              </p:ext>
            </p:extLst>
          </p:nvPr>
        </p:nvGraphicFramePr>
        <p:xfrm>
          <a:off x="590550" y="4765263"/>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FS_5GVideo (Feasibility Study on 5G Video Codec Characteristics)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26.955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30% </a:t>
                      </a:r>
                      <a:r>
                        <a:rPr lang="en-GB" sz="1000" b="0" kern="1200" noProof="0" dirty="0">
                          <a:solidFill>
                            <a:srgbClr val="0000FF"/>
                          </a:solidFill>
                          <a:latin typeface="Arial "/>
                          <a:ea typeface="+mn-ea"/>
                          <a:cs typeface="Arial" pitchFamily="34" charset="0"/>
                        </a:rPr>
                        <a:t>-&gt; 45%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SA#90 -&gt; </a:t>
                      </a:r>
                      <a:r>
                        <a:rPr lang="en-GB" sz="1000" b="0" kern="1200" dirty="0">
                          <a:solidFill>
                            <a:srgbClr val="0000FF"/>
                          </a:solidFill>
                          <a:latin typeface="Arial "/>
                          <a:ea typeface="+mn-ea"/>
                          <a:cs typeface="Arial" pitchFamily="34" charset="0"/>
                        </a:rPr>
                        <a:t>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252358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FS_FLUS_NBMP (Feasibility Study on the use of NBMP in E_FLUS)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6"/>
            <a:ext cx="8388350" cy="2878941"/>
          </a:xfrm>
        </p:spPr>
        <p:txBody>
          <a:bodyPr/>
          <a:lstStyle/>
          <a:p>
            <a:pPr>
              <a:lnSpc>
                <a:spcPct val="90000"/>
              </a:lnSpc>
              <a:spcBef>
                <a:spcPts val="1200"/>
              </a:spcBef>
            </a:pPr>
            <a:r>
              <a:rPr lang="fr-FR" sz="1600" dirty="0"/>
              <a:t>Objective: </a:t>
            </a:r>
            <a:r>
              <a:rPr lang="en-US" sz="1600" dirty="0"/>
              <a:t>to identify the workflow for NBMP (Network Based Media Processing ) media processing with the TS 26.238. Such workflow should start from a request for the establishment of a FLUS session and then include the instantiation, running and monitoring of media processing application requested by FLUS source on a FLUS sink. </a:t>
            </a:r>
            <a:r>
              <a:rPr lang="en-US" altLang="en-US" sz="1600" dirty="0"/>
              <a:t>WID: </a:t>
            </a:r>
            <a:r>
              <a:rPr lang="fr-FR" sz="1600" dirty="0">
                <a:hlinkClick r:id="rId2"/>
              </a:rPr>
              <a:t>SP-200053</a:t>
            </a:r>
            <a:endParaRPr lang="fr-FR" sz="1600" dirty="0"/>
          </a:p>
          <a:p>
            <a:pPr>
              <a:lnSpc>
                <a:spcPct val="90000"/>
              </a:lnSpc>
              <a:spcBef>
                <a:spcPts val="1200"/>
              </a:spcBef>
            </a:pPr>
            <a:r>
              <a:rPr lang="en-US" altLang="en-US" sz="1600" dirty="0"/>
              <a:t>Since SA#89-e, </a:t>
            </a:r>
            <a:r>
              <a:rPr lang="en-US" sz="1600" dirty="0"/>
              <a:t>the following progress was achieved:</a:t>
            </a:r>
          </a:p>
          <a:p>
            <a:pPr lvl="1">
              <a:lnSpc>
                <a:spcPct val="90000"/>
              </a:lnSpc>
              <a:spcBef>
                <a:spcPts val="1200"/>
              </a:spcBef>
            </a:pPr>
            <a:r>
              <a:rPr lang="en-US" altLang="en-US" sz="1400" dirty="0">
                <a:cs typeface="Arial" panose="020B0604020202020204" pitchFamily="34" charset="0"/>
              </a:rPr>
              <a:t>Agreed on updates to the Permanent Document to incorporate, potential solutions, updates on NBMP-FLUS mappings, addition and clarification of deployment scenarios, procedure description for NBMP-enabled FLUS.</a:t>
            </a:r>
          </a:p>
          <a:p>
            <a:pPr lvl="1">
              <a:lnSpc>
                <a:spcPct val="90000"/>
              </a:lnSpc>
              <a:spcBef>
                <a:spcPts val="1200"/>
              </a:spcBef>
            </a:pPr>
            <a:r>
              <a:rPr lang="en-US" altLang="en-US" sz="1400" dirty="0">
                <a:cs typeface="Arial" panose="020B0604020202020204" pitchFamily="34" charset="0"/>
              </a:rPr>
              <a:t>Agreed on a draft CR to TR 26.939 to describe the use of NBMP for FLUS</a:t>
            </a:r>
          </a:p>
          <a:p>
            <a:pPr lvl="1">
              <a:lnSpc>
                <a:spcPct val="90000"/>
              </a:lnSpc>
              <a:spcBef>
                <a:spcPts val="1200"/>
              </a:spcBef>
            </a:pPr>
            <a:r>
              <a:rPr lang="en-US" altLang="en-US" sz="1400" dirty="0">
                <a:cs typeface="Arial" panose="020B0604020202020204" pitchFamily="34" charset="0"/>
              </a:rPr>
              <a:t>Agreed to schedule one telco</a:t>
            </a:r>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530745585"/>
              </p:ext>
            </p:extLst>
          </p:nvPr>
        </p:nvGraphicFramePr>
        <p:xfrm>
          <a:off x="590550" y="4765263"/>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FS_FLUS_NBMP (Feasibility Study on the use of NBMP in E_FLUS)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a:t>
                      </a:r>
                      <a:r>
                        <a:rPr lang="en-GB" sz="1000" b="0" kern="1200" noProof="0" dirty="0">
                          <a:solidFill>
                            <a:srgbClr val="0000FF"/>
                          </a:solidFill>
                          <a:latin typeface="Arial "/>
                          <a:ea typeface="+mn-ea"/>
                          <a:cs typeface="Arial" pitchFamily="34" charset="0"/>
                        </a:rPr>
                        <a:t>-&gt; 30%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SA#90 -&gt; </a:t>
                      </a:r>
                      <a:r>
                        <a:rPr lang="en-GB" sz="1000" b="0" kern="1200" dirty="0">
                          <a:solidFill>
                            <a:srgbClr val="0000FF"/>
                          </a:solidFill>
                          <a:latin typeface="Arial "/>
                          <a:ea typeface="+mn-ea"/>
                          <a:cs typeface="Arial" pitchFamily="34" charset="0"/>
                        </a:rPr>
                        <a:t>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87893532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FS_5GSTAR (Feasibility Study on 5G Glass-type AR/MR Devices)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947940"/>
          </a:xfrm>
        </p:spPr>
        <p:txBody>
          <a:bodyPr/>
          <a:lstStyle/>
          <a:p>
            <a:pPr>
              <a:lnSpc>
                <a:spcPct val="90000"/>
              </a:lnSpc>
              <a:spcBef>
                <a:spcPts val="1200"/>
              </a:spcBef>
            </a:pPr>
            <a:r>
              <a:rPr lang="en-US" sz="1600" dirty="0"/>
              <a:t>Objectives (summary): Provide formal definitions for the functional structures of AR glasses, describe key use cases for AR services over 5G, describe the architecture for media flow relevant to the use cases identified and Identify necessary content delivery transport protocols and capability exchange mechanisms, as well as suitable 5G system functionalities (e.g., device, edge, network) and QoS. </a:t>
            </a:r>
            <a:r>
              <a:rPr lang="en-US" altLang="en-US" sz="1600" dirty="0"/>
              <a:t>WID: </a:t>
            </a:r>
            <a:r>
              <a:rPr lang="en-US" sz="1600" dirty="0">
                <a:hlinkClick r:id="rId2"/>
              </a:rPr>
              <a:t>SP-200399</a:t>
            </a:r>
            <a:endParaRPr lang="en-US" altLang="en-US" sz="1600" dirty="0">
              <a:cs typeface="Arial" panose="020B0604020202020204" pitchFamily="34" charset="0"/>
            </a:endParaRPr>
          </a:p>
          <a:p>
            <a:pPr>
              <a:lnSpc>
                <a:spcPct val="90000"/>
              </a:lnSpc>
              <a:spcBef>
                <a:spcPts val="1200"/>
              </a:spcBef>
            </a:pPr>
            <a:r>
              <a:rPr lang="en-US" altLang="en-US" sz="1600" dirty="0"/>
              <a:t>Since SA#89-e, </a:t>
            </a:r>
            <a:r>
              <a:rPr lang="en-US" sz="1600" dirty="0"/>
              <a:t>the following progress was achieved:</a:t>
            </a:r>
          </a:p>
          <a:p>
            <a:pPr lvl="1">
              <a:lnSpc>
                <a:spcPct val="90000"/>
              </a:lnSpc>
              <a:spcBef>
                <a:spcPts val="1200"/>
              </a:spcBef>
            </a:pPr>
            <a:r>
              <a:rPr lang="en-US" altLang="ko-KR" sz="1400" dirty="0"/>
              <a:t>Agreed a list of use cases and scenarios for AR/MR services</a:t>
            </a:r>
          </a:p>
          <a:p>
            <a:pPr lvl="1">
              <a:lnSpc>
                <a:spcPct val="90000"/>
              </a:lnSpc>
              <a:spcBef>
                <a:spcPts val="1200"/>
              </a:spcBef>
            </a:pPr>
            <a:r>
              <a:rPr lang="en-US" altLang="ko-KR" sz="1400" dirty="0"/>
              <a:t>Identified device functional structures and basic interfaces in principle</a:t>
            </a:r>
          </a:p>
          <a:p>
            <a:pPr lvl="1">
              <a:lnSpc>
                <a:spcPct val="90000"/>
              </a:lnSpc>
              <a:spcBef>
                <a:spcPts val="1200"/>
              </a:spcBef>
            </a:pPr>
            <a:r>
              <a:rPr lang="en-US" altLang="ko-KR" sz="1400" dirty="0"/>
              <a:t>Documented all updates in a revised TR 26.998 (</a:t>
            </a:r>
            <a:r>
              <a:rPr lang="en-US" altLang="ko-KR" sz="1400" dirty="0">
                <a:hlinkClick r:id="rId3"/>
              </a:rPr>
              <a:t>S4-201496</a:t>
            </a:r>
            <a:r>
              <a:rPr lang="en-US" altLang="ko-KR" sz="1400" dirty="0"/>
              <a:t>) and a Permanent Document (</a:t>
            </a:r>
            <a:r>
              <a:rPr lang="en-US" altLang="ko-KR" sz="1400" dirty="0">
                <a:hlinkClick r:id="rId4"/>
              </a:rPr>
              <a:t>S4-201510</a:t>
            </a:r>
            <a:r>
              <a:rPr lang="en-US" altLang="ko-KR" sz="1400" dirty="0"/>
              <a:t>)</a:t>
            </a:r>
          </a:p>
          <a:p>
            <a:pPr lvl="1">
              <a:lnSpc>
                <a:spcPct val="90000"/>
              </a:lnSpc>
              <a:spcBef>
                <a:spcPts val="1200"/>
              </a:spcBef>
            </a:pPr>
            <a:r>
              <a:rPr lang="en-US" altLang="ko-KR" sz="1400" dirty="0"/>
              <a:t>Scheduled four conference calls to progress work prior to SA4#112-e in </a:t>
            </a:r>
            <a:r>
              <a:rPr lang="en-US" altLang="ko-KR" sz="1400" dirty="0">
                <a:hlinkClick r:id="rId5"/>
              </a:rPr>
              <a:t>S4-201509</a:t>
            </a:r>
            <a:endParaRPr lang="fr-FR" sz="1600" dirty="0"/>
          </a:p>
          <a:p>
            <a:pPr>
              <a:lnSpc>
                <a:spcPct val="90000"/>
              </a:lnSpc>
              <a:spcBef>
                <a:spcPts val="1200"/>
              </a:spcBef>
            </a:pPr>
            <a:endParaRPr lang="en-US" sz="1600"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895584570"/>
              </p:ext>
            </p:extLst>
          </p:nvPr>
        </p:nvGraphicFramePr>
        <p:xfrm>
          <a:off x="590550" y="4894219"/>
          <a:ext cx="7810500" cy="10973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FS_5GSTAR (Feasibility Study on 5G Glass-type AR/MR Devices)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26.998 Support of 5G glass-type Augmented Reality / Mixed Reality (AR/MR) devices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6"/>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162706510"/>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488950" y="6188477"/>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1179290554"/>
              </p:ext>
            </p:extLst>
          </p:nvPr>
        </p:nvGraphicFramePr>
        <p:xfrm>
          <a:off x="550069" y="1322773"/>
          <a:ext cx="7810500" cy="501070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579462">
                  <a:extLst>
                    <a:ext uri="{9D8B030D-6E8A-4147-A177-3AD203B41FA5}">
                      <a16:colId xmlns:a16="http://schemas.microsoft.com/office/drawing/2014/main" val="20001"/>
                    </a:ext>
                  </a:extLst>
                </a:gridCol>
                <a:gridCol w="1118586">
                  <a:extLst>
                    <a:ext uri="{9D8B030D-6E8A-4147-A177-3AD203B41FA5}">
                      <a16:colId xmlns:a16="http://schemas.microsoft.com/office/drawing/2014/main" val="20002"/>
                    </a:ext>
                  </a:extLst>
                </a:gridCol>
                <a:gridCol w="1083076">
                  <a:extLst>
                    <a:ext uri="{9D8B030D-6E8A-4147-A177-3AD203B41FA5}">
                      <a16:colId xmlns:a16="http://schemas.microsoft.com/office/drawing/2014/main" val="20003"/>
                    </a:ext>
                  </a:extLst>
                </a:gridCol>
                <a:gridCol w="2314876">
                  <a:extLst>
                    <a:ext uri="{9D8B030D-6E8A-4147-A177-3AD203B41FA5}">
                      <a16:colId xmlns:a16="http://schemas.microsoft.com/office/drawing/2014/main" val="20004"/>
                    </a:ext>
                  </a:extLst>
                </a:gridCol>
              </a:tblGrid>
              <a:tr h="42134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69213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FS_VR_CoGui</a:t>
                      </a:r>
                      <a:r>
                        <a:rPr lang="en-US" altLang="en-US" sz="1000" dirty="0">
                          <a:latin typeface="Arial "/>
                        </a:rPr>
                        <a:t> (Feasibility Study on VR Streaming Conformance and Guidelines)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New TR 26.999 Virtual Reality (VR) streaming interoperability and characterization</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SA#90 -&gt; </a:t>
                      </a:r>
                      <a:r>
                        <a:rPr lang="en-GB" sz="1000" b="0" kern="1200" dirty="0">
                          <a:solidFill>
                            <a:srgbClr val="0000FF"/>
                          </a:solidFill>
                          <a:latin typeface="Arial "/>
                          <a:ea typeface="+mn-ea"/>
                          <a:cs typeface="Arial" pitchFamily="34" charset="0"/>
                        </a:rPr>
                        <a:t>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63195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FS_5GMS_Multicast (Feasibility Study on Multicast Architecture Enhancements for 5GMSA)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26.802 Multicast delivery in 5GMS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 -&gt; </a:t>
                      </a:r>
                      <a:r>
                        <a:rPr lang="en-GB" sz="1000" b="0" kern="1200" noProof="0" dirty="0">
                          <a:solidFill>
                            <a:srgbClr val="0000FF"/>
                          </a:solidFill>
                          <a:latin typeface="Arial "/>
                          <a:ea typeface="+mn-ea"/>
                          <a:cs typeface="Arial" pitchFamily="34" charset="0"/>
                        </a:rPr>
                        <a:t>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SA#90 -&gt; </a:t>
                      </a:r>
                      <a:r>
                        <a:rPr lang="en-GB" sz="1000" b="0" kern="1200" dirty="0">
                          <a:solidFill>
                            <a:srgbClr val="0000FF"/>
                          </a:solidFill>
                          <a:latin typeface="Arial "/>
                          <a:ea typeface="+mn-ea"/>
                          <a:cs typeface="Arial" pitchFamily="34" charset="0"/>
                        </a:rPr>
                        <a:t>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63195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FS_XRTraffic</a:t>
                      </a:r>
                      <a:r>
                        <a:rPr lang="en-US" altLang="en-US" sz="1000" dirty="0">
                          <a:latin typeface="Arial "/>
                        </a:rPr>
                        <a:t> (Feasibility Study on Typical Traffic Characteristics for XR Services and other Media)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26.925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a:t>
                      </a:r>
                      <a:r>
                        <a:rPr lang="en-GB" sz="1000" b="0" kern="1200" noProof="0" dirty="0">
                          <a:solidFill>
                            <a:srgbClr val="0000FF"/>
                          </a:solidFill>
                          <a:latin typeface="Arial "/>
                          <a:ea typeface="+mn-ea"/>
                          <a:cs typeface="Arial" pitchFamily="34" charset="0"/>
                        </a:rPr>
                        <a:t>-&gt; 40%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447544421"/>
                  </a:ext>
                </a:extLst>
              </a:tr>
              <a:tr h="63195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FS_EMSA (Feasibility Study on Streaming Architecture extensions For Edge processing)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a:t>
                      </a:r>
                      <a:r>
                        <a:rPr lang="en-GB" sz="1000" b="0" kern="1200" noProof="0" dirty="0">
                          <a:solidFill>
                            <a:srgbClr val="0000FF"/>
                          </a:solidFill>
                          <a:latin typeface="Arial "/>
                          <a:ea typeface="+mn-ea"/>
                          <a:cs typeface="Arial" pitchFamily="34" charset="0"/>
                        </a:rPr>
                        <a:t>-&gt; 30%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SA#90 -&gt; </a:t>
                      </a:r>
                      <a:r>
                        <a:rPr lang="en-GB" sz="1000" b="0" kern="1200" dirty="0">
                          <a:solidFill>
                            <a:srgbClr val="0000FF"/>
                          </a:solidFill>
                          <a:latin typeface="Arial "/>
                          <a:ea typeface="+mn-ea"/>
                          <a:cs typeface="Arial" pitchFamily="34" charset="0"/>
                        </a:rPr>
                        <a:t>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178411"/>
                  </a:ext>
                </a:extLst>
              </a:tr>
              <a:tr h="554446">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FS_5GVideo (Feasibility Study on 5G Video Codec Characteristics)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26.955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30% </a:t>
                      </a:r>
                      <a:r>
                        <a:rPr lang="en-GB" sz="1000" b="0" kern="1200" noProof="0" dirty="0">
                          <a:solidFill>
                            <a:srgbClr val="0000FF"/>
                          </a:solidFill>
                          <a:latin typeface="Arial "/>
                          <a:ea typeface="+mn-ea"/>
                          <a:cs typeface="Arial" pitchFamily="34" charset="0"/>
                        </a:rPr>
                        <a:t>-&gt; 45%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SA#90 -&gt; </a:t>
                      </a:r>
                      <a:r>
                        <a:rPr lang="en-GB" sz="1000" b="0" kern="1200" dirty="0">
                          <a:solidFill>
                            <a:srgbClr val="0000FF"/>
                          </a:solidFill>
                          <a:latin typeface="Arial "/>
                          <a:ea typeface="+mn-ea"/>
                          <a:cs typeface="Arial" pitchFamily="34" charset="0"/>
                        </a:rPr>
                        <a:t>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225003558"/>
                  </a:ext>
                </a:extLst>
              </a:tr>
              <a:tr h="554446">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FS_FLUS_NBMP (Feasibility Study on the use of NBMP in E_FLUS)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a:t>
                      </a:r>
                      <a:r>
                        <a:rPr lang="en-GB" sz="1000" b="0" kern="1200" noProof="0" dirty="0">
                          <a:solidFill>
                            <a:srgbClr val="0000FF"/>
                          </a:solidFill>
                          <a:latin typeface="Arial "/>
                          <a:ea typeface="+mn-ea"/>
                          <a:cs typeface="Arial" pitchFamily="34" charset="0"/>
                        </a:rPr>
                        <a:t>-&gt; 30%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SA#90 -&gt; </a:t>
                      </a:r>
                      <a:r>
                        <a:rPr lang="en-GB" sz="1000" b="0" kern="1200" dirty="0">
                          <a:solidFill>
                            <a:srgbClr val="0000FF"/>
                          </a:solidFill>
                          <a:latin typeface="Arial "/>
                          <a:ea typeface="+mn-ea"/>
                          <a:cs typeface="Arial" pitchFamily="34" charset="0"/>
                        </a:rPr>
                        <a:t>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387958083"/>
                  </a:ext>
                </a:extLst>
              </a:tr>
              <a:tr h="8425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FS_5GSTAR (Feasibility Study on 5G Glass-type AR/MR Devices)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26.998 Support of 5G glass-type Augmented Reality / Mixed Reality (AR/MR) devices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2091687311"/>
                  </a:ext>
                </a:extLst>
              </a:tr>
            </a:tbl>
          </a:graphicData>
        </a:graphic>
      </p:graphicFrame>
    </p:spTree>
    <p:extLst>
      <p:ext uri="{BB962C8B-B14F-4D97-AF65-F5344CB8AC3E}">
        <p14:creationId xmlns:p14="http://schemas.microsoft.com/office/powerpoint/2010/main" val="255993585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SID</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p:txBody>
          <a:bodyPr/>
          <a:lstStyle/>
          <a:p>
            <a:pPr>
              <a:spcBef>
                <a:spcPts val="600"/>
              </a:spcBef>
              <a:defRPr/>
            </a:pPr>
            <a:endParaRPr lang="en-GB" altLang="en-US" sz="1800" dirty="0"/>
          </a:p>
          <a:p>
            <a:pPr marL="0" indent="0">
              <a:spcBef>
                <a:spcPts val="600"/>
              </a:spcBef>
              <a:buNone/>
              <a:defRPr/>
            </a:pPr>
            <a:endParaRPr lang="en-US" altLang="en-US" sz="1100" dirty="0"/>
          </a:p>
          <a:p>
            <a:pPr marL="0" indent="0">
              <a:spcBef>
                <a:spcPts val="600"/>
              </a:spcBef>
              <a:buFontTx/>
              <a:buNone/>
              <a:defRPr/>
            </a:pPr>
            <a:endParaRPr lang="en-GB" altLang="en-US" sz="1800" dirty="0"/>
          </a:p>
        </p:txBody>
      </p:sp>
      <p:sp>
        <p:nvSpPr>
          <p:cNvPr id="5" name="Content Placeholder 2">
            <a:extLst>
              <a:ext uri="{FF2B5EF4-FFF2-40B4-BE49-F238E27FC236}">
                <a16:creationId xmlns:a16="http://schemas.microsoft.com/office/drawing/2014/main" id="{B8D41966-16A7-493F-9DBA-E9768D08A736}"/>
              </a:ext>
            </a:extLst>
          </p:cNvPr>
          <p:cNvSpPr txBox="1">
            <a:spLocks/>
          </p:cNvSpPr>
          <p:nvPr/>
        </p:nvSpPr>
        <p:spPr bwMode="auto">
          <a:xfrm>
            <a:off x="485775" y="1641476"/>
            <a:ext cx="8388350" cy="4525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600"/>
              </a:spcBef>
              <a:defRPr/>
            </a:pPr>
            <a:r>
              <a:rPr lang="en-US" sz="2400" b="1" kern="0" dirty="0"/>
              <a:t>SP-200937:	5G media streaming extensions (FS_5GMS-EXT)</a:t>
            </a:r>
          </a:p>
          <a:p>
            <a:pPr lvl="1">
              <a:spcBef>
                <a:spcPts val="600"/>
              </a:spcBef>
              <a:defRPr/>
            </a:pPr>
            <a:r>
              <a:rPr lang="en-US" sz="2000" kern="0" dirty="0"/>
              <a:t>The objective of this study is in the context of the following potential improvements and extensions to 5G Media streaming: Content Preparation, Traffic Identification, Additional / New transport protocols, Uplink media streaming, Background traffic, Content Aware Streaming, Network Event usage, Per-application-authorization, Support for encrypted and high-value content, Scalable distribution of unicast Live Services. </a:t>
            </a:r>
          </a:p>
          <a:p>
            <a:pPr lvl="1">
              <a:spcBef>
                <a:spcPts val="600"/>
              </a:spcBef>
              <a:defRPr/>
            </a:pPr>
            <a:r>
              <a:rPr lang="en-US" sz="2000" kern="0" dirty="0"/>
              <a:t>Output: New TR 26.8xx 5G Media Streaming Extensions</a:t>
            </a:r>
          </a:p>
          <a:p>
            <a:pPr lvl="1">
              <a:spcBef>
                <a:spcPts val="600"/>
              </a:spcBef>
              <a:defRPr/>
            </a:pPr>
            <a:r>
              <a:rPr lang="en-US" altLang="en-US" sz="2000" dirty="0"/>
              <a:t>UID - 900029</a:t>
            </a:r>
            <a:endParaRPr lang="en-US" sz="2000" kern="0" dirty="0"/>
          </a:p>
          <a:p>
            <a:pPr lvl="1">
              <a:spcBef>
                <a:spcPts val="600"/>
              </a:spcBef>
              <a:defRPr/>
            </a:pPr>
            <a:r>
              <a:rPr lang="en-US" sz="2000" kern="0" dirty="0"/>
              <a:t>Target date: SA#93</a:t>
            </a:r>
          </a:p>
          <a:p>
            <a:pPr lvl="1">
              <a:spcBef>
                <a:spcPts val="600"/>
              </a:spcBef>
              <a:defRPr/>
            </a:pPr>
            <a:r>
              <a:rPr lang="en-US" sz="2000" kern="0"/>
              <a:t>Target Release</a:t>
            </a:r>
            <a:r>
              <a:rPr lang="en-US" sz="2000" kern="0" dirty="0"/>
              <a:t>: Rel-17</a:t>
            </a:r>
          </a:p>
          <a:p>
            <a:pPr>
              <a:spcBef>
                <a:spcPts val="600"/>
              </a:spcBef>
              <a:defRPr/>
            </a:pPr>
            <a:endParaRPr lang="en-US" altLang="en-US" sz="1400" kern="0" dirty="0"/>
          </a:p>
          <a:p>
            <a:pPr>
              <a:lnSpc>
                <a:spcPct val="90000"/>
              </a:lnSpc>
              <a:spcBef>
                <a:spcPts val="1200"/>
              </a:spcBef>
            </a:pPr>
            <a:endParaRPr lang="en-US" altLang="en-US" sz="1600" kern="0" dirty="0">
              <a:cs typeface="Arial" panose="020B0604020202020204" pitchFamily="34" charset="0"/>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6" name="Content Placeholder 2">
            <a:extLst>
              <a:ext uri="{FF2B5EF4-FFF2-40B4-BE49-F238E27FC236}">
                <a16:creationId xmlns:a16="http://schemas.microsoft.com/office/drawing/2014/main" id="{A2A16DF0-7A6B-4B84-AE6D-68DA0EB56C5A}"/>
              </a:ext>
            </a:extLst>
          </p:cNvPr>
          <p:cNvSpPr txBox="1">
            <a:spLocks/>
          </p:cNvSpPr>
          <p:nvPr/>
        </p:nvSpPr>
        <p:spPr bwMode="auto">
          <a:xfrm>
            <a:off x="479425" y="1335088"/>
            <a:ext cx="8477250" cy="464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 </a:t>
            </a:r>
            <a:r>
              <a:rPr lang="en-GB" sz="1800" kern="0" dirty="0"/>
              <a:t>Frédéric Gabin (Dolby Laboratories Inc. ,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Chairs: </a:t>
            </a:r>
          </a:p>
          <a:p>
            <a:pPr lvl="2">
              <a:lnSpc>
                <a:spcPct val="90000"/>
              </a:lnSpc>
              <a:spcBef>
                <a:spcPts val="200"/>
              </a:spcBef>
              <a:tabLst>
                <a:tab pos="2152650" algn="l"/>
                <a:tab pos="5118100" algn="l"/>
              </a:tabLst>
              <a:defRPr/>
            </a:pPr>
            <a:r>
              <a:rPr lang="en-GB" sz="1600" dirty="0"/>
              <a:t>Gilles Teniou (Tencent, CCSA)</a:t>
            </a:r>
          </a:p>
          <a:p>
            <a:pPr lvl="2">
              <a:lnSpc>
                <a:spcPct val="90000"/>
              </a:lnSpc>
              <a:spcBef>
                <a:spcPts val="200"/>
              </a:spcBef>
              <a:tabLst>
                <a:tab pos="2152650" algn="l"/>
                <a:tab pos="5118100" algn="l"/>
              </a:tabLst>
              <a:defRPr/>
            </a:pPr>
            <a:r>
              <a:rPr lang="en-GB" sz="1600" dirty="0"/>
              <a:t>Stefan Bruhn (Dolby Laboratories Inc., ETSI)</a:t>
            </a:r>
            <a:endParaRPr lang="fi-FI" sz="1600" kern="0" dirty="0">
              <a:solidFill>
                <a:srgbClr val="FF0000"/>
              </a:solidFill>
            </a:endParaRPr>
          </a:p>
          <a:p>
            <a:pPr lvl="1">
              <a:lnSpc>
                <a:spcPct val="90000"/>
              </a:lnSpc>
              <a:spcBef>
                <a:spcPts val="400"/>
              </a:spcBef>
              <a:tabLst>
                <a:tab pos="2152650" algn="l"/>
                <a:tab pos="5118100" algn="l"/>
              </a:tabLst>
              <a:defRPr/>
            </a:pPr>
            <a:r>
              <a:rPr lang="fi-FI" sz="1800" kern="0" dirty="0"/>
              <a:t>Secretary: Ms Jayeeta Saha (MCC Support)</a:t>
            </a:r>
            <a:endParaRPr lang="fi-FI" sz="1800" kern="0" dirty="0">
              <a:solidFill>
                <a:srgbClr val="FF0000"/>
              </a:solidFill>
            </a:endParaRP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Chairs</a:t>
            </a:r>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3019845096"/>
              </p:ext>
            </p:extLst>
          </p:nvPr>
        </p:nvGraphicFramePr>
        <p:xfrm>
          <a:off x="635000" y="4494372"/>
          <a:ext cx="7873999" cy="1260476"/>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898469">
                  <a:extLst>
                    <a:ext uri="{9D8B030D-6E8A-4147-A177-3AD203B41FA5}">
                      <a16:colId xmlns:a16="http://schemas.microsoft.com/office/drawing/2014/main" val="20002"/>
                    </a:ext>
                  </a:extLst>
                </a:gridCol>
                <a:gridCol w="1511400">
                  <a:extLst>
                    <a:ext uri="{9D8B030D-6E8A-4147-A177-3AD203B41FA5}">
                      <a16:colId xmlns:a16="http://schemas.microsoft.com/office/drawing/2014/main" val="20003"/>
                    </a:ext>
                  </a:extLst>
                </a:gridCol>
                <a:gridCol w="1325097">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Enhanced Voice Service (EVS)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GB" sz="1200" dirty="0">
                          <a:latin typeface="+mn-lt"/>
                          <a:cs typeface="Arial" panose="020B0604020202020204" pitchFamily="34" charset="0"/>
                        </a:rPr>
                        <a:t>Multimedia Telephony</a:t>
                      </a:r>
                      <a:r>
                        <a:rPr lang="en-US" sz="1200" dirty="0">
                          <a:latin typeface="+mn-lt"/>
                          <a:cs typeface="Arial" panose="020B0604020202020204" pitchFamily="34" charset="0"/>
                        </a:rPr>
                        <a:t> Service for IMS (MTSI)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Speech Quality (SQ)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err="1">
                          <a:latin typeface="+mn-lt"/>
                          <a:cs typeface="Arial" panose="020B0604020202020204" pitchFamily="34" charset="0"/>
                        </a:rPr>
                        <a:t>Imre</a:t>
                      </a:r>
                      <a:r>
                        <a:rPr lang="en-GB" sz="1200" b="0" dirty="0">
                          <a:latin typeface="+mn-lt"/>
                          <a:cs typeface="Arial" panose="020B0604020202020204" pitchFamily="34" charset="0"/>
                        </a:rPr>
                        <a:t> </a:t>
                      </a:r>
                      <a:r>
                        <a:rPr lang="en-GB" sz="1200" b="0" dirty="0" err="1">
                          <a:latin typeface="+mn-lt"/>
                          <a:cs typeface="Arial" panose="020B0604020202020204" pitchFamily="34" charset="0"/>
                        </a:rPr>
                        <a:t>Varga</a:t>
                      </a:r>
                      <a:r>
                        <a:rPr lang="en-GB" sz="1200" b="0" dirty="0">
                          <a:latin typeface="+mn-lt"/>
                          <a:cs typeface="Arial" panose="020B0604020202020204" pitchFamily="34" charset="0"/>
                        </a:rPr>
                        <a:t> (Qualcomm CDMA Technologies, ETSI)</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Laboratories Inc. ,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Stéphane Ragot </a:t>
                      </a:r>
                      <a:r>
                        <a:rPr lang="en-GB" sz="1200" b="0" dirty="0">
                          <a:latin typeface="+mn-lt"/>
                          <a:cs typeface="Arial" panose="020B0604020202020204" pitchFamily="34" charset="0"/>
                        </a:rPr>
                        <a:t>(</a:t>
                      </a:r>
                      <a:r>
                        <a:rPr lang="en-US" sz="1200" b="0" dirty="0">
                          <a:latin typeface="+mn-lt"/>
                          <a:cs typeface="Arial" panose="020B0604020202020204" pitchFamily="34" charset="0"/>
                        </a:rPr>
                        <a:t>Orange, ETSI</a:t>
                      </a:r>
                      <a:r>
                        <a:rPr lang="en-GB" sz="1200" b="0" dirty="0">
                          <a:latin typeface="+mn-lt"/>
                          <a:cs typeface="Arial" panose="020B0604020202020204" pitchFamily="34" charset="0"/>
                        </a:rPr>
                        <a:t>)</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Updated ToR</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p:txBody>
          <a:bodyPr/>
          <a:lstStyle/>
          <a:p>
            <a:pPr>
              <a:spcBef>
                <a:spcPts val="600"/>
              </a:spcBef>
              <a:defRPr/>
            </a:pPr>
            <a:endParaRPr lang="en-GB" altLang="en-US" sz="1800" dirty="0"/>
          </a:p>
          <a:p>
            <a:pPr marL="0" indent="0">
              <a:spcBef>
                <a:spcPts val="600"/>
              </a:spcBef>
              <a:buNone/>
              <a:defRPr/>
            </a:pPr>
            <a:endParaRPr lang="en-US" altLang="en-US" sz="1100" dirty="0"/>
          </a:p>
          <a:p>
            <a:pPr marL="0" indent="0">
              <a:spcBef>
                <a:spcPts val="600"/>
              </a:spcBef>
              <a:buFontTx/>
              <a:buNone/>
              <a:defRPr/>
            </a:pPr>
            <a:endParaRPr lang="en-GB" altLang="en-US" sz="1800" dirty="0"/>
          </a:p>
        </p:txBody>
      </p:sp>
      <p:sp>
        <p:nvSpPr>
          <p:cNvPr id="5" name="Content Placeholder 2">
            <a:extLst>
              <a:ext uri="{FF2B5EF4-FFF2-40B4-BE49-F238E27FC236}">
                <a16:creationId xmlns:a16="http://schemas.microsoft.com/office/drawing/2014/main" id="{B8D41966-16A7-493F-9DBA-E9768D08A736}"/>
              </a:ext>
            </a:extLst>
          </p:cNvPr>
          <p:cNvSpPr txBox="1">
            <a:spLocks/>
          </p:cNvSpPr>
          <p:nvPr/>
        </p:nvSpPr>
        <p:spPr bwMode="auto">
          <a:xfrm>
            <a:off x="485775" y="1641476"/>
            <a:ext cx="8388350" cy="4525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GB" dirty="0"/>
              <a:t>Updated SA4 Terms of Reference (</a:t>
            </a:r>
            <a:r>
              <a:rPr lang="en-GB" dirty="0" err="1"/>
              <a:t>ToR</a:t>
            </a:r>
            <a:r>
              <a:rPr lang="en-GB" dirty="0"/>
              <a:t>) - SP-200929</a:t>
            </a:r>
          </a:p>
          <a:p>
            <a:pPr lvl="1"/>
            <a:r>
              <a:rPr lang="en-GB" dirty="0"/>
              <a:t>Current SA WG4 </a:t>
            </a:r>
            <a:r>
              <a:rPr lang="en-GB" dirty="0" err="1"/>
              <a:t>ToR</a:t>
            </a:r>
            <a:r>
              <a:rPr lang="en-GB" dirty="0"/>
              <a:t> were last updated at SA4#86 in October 2015;</a:t>
            </a:r>
            <a:endParaRPr lang="en-US" dirty="0"/>
          </a:p>
          <a:p>
            <a:pPr lvl="1"/>
            <a:r>
              <a:rPr lang="en-GB" dirty="0"/>
              <a:t>3GPP SA#86 tasked SA WGs to update their </a:t>
            </a:r>
            <a:r>
              <a:rPr lang="en-GB" dirty="0" err="1"/>
              <a:t>ToR</a:t>
            </a:r>
            <a:r>
              <a:rPr lang="en-GB" dirty="0"/>
              <a:t> with a new template;</a:t>
            </a:r>
          </a:p>
          <a:p>
            <a:pPr lvl="1"/>
            <a:r>
              <a:rPr lang="en-GB" dirty="0"/>
              <a:t>SA4 agreed updates to its </a:t>
            </a:r>
            <a:r>
              <a:rPr lang="en-GB" dirty="0" err="1"/>
              <a:t>ToR</a:t>
            </a:r>
            <a:r>
              <a:rPr lang="en-GB" dirty="0"/>
              <a:t> according to the new template. It better reflects actual activities and scope.</a:t>
            </a:r>
            <a:endParaRPr lang="en-US" dirty="0"/>
          </a:p>
        </p:txBody>
      </p:sp>
    </p:spTree>
    <p:extLst>
      <p:ext uri="{BB962C8B-B14F-4D97-AF65-F5344CB8AC3E}">
        <p14:creationId xmlns:p14="http://schemas.microsoft.com/office/powerpoint/2010/main" val="785852114"/>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431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503238" y="1222375"/>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No dependency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FontTx/>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extLst>
              <p:ext uri="{D42A27DB-BD31-4B8C-83A1-F6EECF244321}">
                <p14:modId xmlns:p14="http://schemas.microsoft.com/office/powerpoint/2010/main" val="420135349"/>
              </p:ext>
            </p:extLst>
          </p:nvPr>
        </p:nvGraphicFramePr>
        <p:xfrm>
          <a:off x="590550" y="2928938"/>
          <a:ext cx="8281987" cy="3008314"/>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draft-ietf-clue-framework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draft-ietf-clue-datachannel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draft-ietf-clue-signalling</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draft-ietf-clue-data-model-schema</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28806" marB="288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draft-ietf-clue-protocol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draft-ietf-clue-rtp-mapping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draft-ietf-mmusic-sctp-sdp</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175602">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draft-ietf-mmusic-sdp-simulcast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r h="207267">
                <a:tc vMerge="1">
                  <a:txBody>
                    <a:bodyPr/>
                    <a:lstStyle/>
                    <a:p>
                      <a:endParaRPr lang="en-GB"/>
                    </a:p>
                  </a:txBody>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5999" marR="35999" marT="35974" marB="3597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endParaRPr lang="en-GB"/>
                    </a:p>
                  </a:txBody>
                  <a:tcPr/>
                </a:tc>
                <a:extLst>
                  <a:ext uri="{0D108BD9-81ED-4DB2-BD59-A6C34878D82A}">
                    <a16:rowId xmlns:a16="http://schemas.microsoft.com/office/drawing/2014/main" val="10013"/>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sz="800" dirty="0">
                          <a:solidFill>
                            <a:schemeClr val="tx1"/>
                          </a:solidFill>
                          <a:latin typeface="Arial" panose="020B0604020202020204" pitchFamily="34" charset="0"/>
                          <a:cs typeface="Arial" panose="020B0604020202020204" pitchFamily="34" charset="0"/>
                        </a:rPr>
                        <a:t>draft-ietf-mmusic-rid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4"/>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draft-ietf-mmusic-data-channel-sdpneg-28 (2019)</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0496rev2</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5G_MEDIA_MTSI_ext (Rel-16)</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06485726"/>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draft-ietf-rtcweb-data-channel-13 (2015)</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0496rev2</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5G_MEDIA_MTSI_ext (Rel-16)</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1065172"/>
                  </a:ext>
                </a:extLst>
              </a:tr>
            </a:tbl>
          </a:graphicData>
        </a:graphic>
      </p:graphicFrame>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a:xfrm>
            <a:off x="488950" y="165100"/>
            <a:ext cx="6827838" cy="1143000"/>
          </a:xfrm>
        </p:spPr>
        <p:txBody>
          <a:bodyPr/>
          <a:lstStyle/>
          <a:p>
            <a:r>
              <a:rPr lang="en-US" altLang="en-US" dirty="0"/>
              <a:t>Summary of action items</a:t>
            </a:r>
          </a:p>
        </p:txBody>
      </p:sp>
      <p:sp>
        <p:nvSpPr>
          <p:cNvPr id="47107" name="Content Placeholder 2">
            <a:extLst>
              <a:ext uri="{FF2B5EF4-FFF2-40B4-BE49-F238E27FC236}">
                <a16:creationId xmlns:a16="http://schemas.microsoft.com/office/drawing/2014/main" id="{7E7CA9F5-4AA8-4674-B5DF-BA6D7261CAFC}"/>
              </a:ext>
            </a:extLst>
          </p:cNvPr>
          <p:cNvSpPr>
            <a:spLocks noGrp="1"/>
          </p:cNvSpPr>
          <p:nvPr>
            <p:ph idx="1"/>
          </p:nvPr>
        </p:nvSpPr>
        <p:spPr>
          <a:xfrm>
            <a:off x="485775" y="1379538"/>
            <a:ext cx="8388350" cy="4830762"/>
          </a:xfrm>
        </p:spPr>
        <p:txBody>
          <a:bodyPr/>
          <a:lstStyle/>
          <a:p>
            <a:pPr eaLnBrk="1" hangingPunct="1">
              <a:lnSpc>
                <a:spcPct val="90000"/>
              </a:lnSpc>
              <a:spcBef>
                <a:spcPts val="2400"/>
              </a:spcBef>
            </a:pPr>
            <a:r>
              <a:rPr lang="en-GB" altLang="en-US" dirty="0"/>
              <a:t>Action Points from SA#89-e to SA4:</a:t>
            </a:r>
          </a:p>
          <a:p>
            <a:pPr lvl="1">
              <a:lnSpc>
                <a:spcPct val="90000"/>
              </a:lnSpc>
              <a:spcBef>
                <a:spcPts val="900"/>
              </a:spcBef>
            </a:pPr>
            <a:r>
              <a:rPr lang="fi-FI" altLang="fr-FR" sz="1800" dirty="0">
                <a:cs typeface="Arial" panose="020B0604020202020204" pitchFamily="34" charset="0"/>
              </a:rPr>
              <a:t>None</a:t>
            </a:r>
            <a:endParaRPr lang="en-US" altLang="fr-FR" sz="1800" dirty="0">
              <a:cs typeface="Arial" panose="020B0604020202020204" pitchFamily="34" charset="0"/>
            </a:endParaRPr>
          </a:p>
          <a:p>
            <a:pPr eaLnBrk="1" hangingPunct="1">
              <a:lnSpc>
                <a:spcPct val="90000"/>
              </a:lnSpc>
              <a:spcBef>
                <a:spcPts val="3000"/>
              </a:spcBef>
            </a:pPr>
            <a:r>
              <a:rPr lang="en-GB" altLang="en-US" dirty="0"/>
              <a:t>Action items from SA4 to SA#90-e:</a:t>
            </a:r>
          </a:p>
          <a:p>
            <a:pPr lvl="1">
              <a:lnSpc>
                <a:spcPct val="90000"/>
              </a:lnSpc>
              <a:spcBef>
                <a:spcPts val="300"/>
              </a:spcBef>
            </a:pPr>
            <a:r>
              <a:rPr lang="en-US" altLang="en-US" sz="1800" dirty="0"/>
              <a:t>Approve all CRs, one new SID and the updated SA4 </a:t>
            </a:r>
            <a:r>
              <a:rPr lang="en-US" altLang="en-US" sz="1800" dirty="0" err="1"/>
              <a:t>ToR</a:t>
            </a:r>
            <a:r>
              <a:rPr lang="en-US" altLang="en-US" sz="1800" dirty="0"/>
              <a:t>.</a:t>
            </a:r>
          </a:p>
          <a:p>
            <a:pPr lvl="1">
              <a:lnSpc>
                <a:spcPct val="90000"/>
              </a:lnSpc>
              <a:spcBef>
                <a:spcPts val="300"/>
              </a:spcBef>
            </a:pPr>
            <a:endParaRPr lang="en-US" altLang="en-US" sz="1800" dirty="0"/>
          </a:p>
          <a:p>
            <a:pPr lvl="1">
              <a:lnSpc>
                <a:spcPct val="90000"/>
              </a:lnSpc>
              <a:spcBef>
                <a:spcPts val="300"/>
              </a:spcBef>
            </a:pPr>
            <a:endParaRPr lang="en-US" altLang="en-US" sz="18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SA#89-e </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defRPr/>
            </a:pPr>
            <a:r>
              <a:rPr lang="en-GB" altLang="en-US" sz="2400" dirty="0"/>
              <a:t>SWG conference calls</a:t>
            </a:r>
          </a:p>
          <a:p>
            <a:pPr lvl="1">
              <a:lnSpc>
                <a:spcPct val="90000"/>
              </a:lnSpc>
              <a:spcBef>
                <a:spcPts val="200"/>
              </a:spcBef>
              <a:tabLst>
                <a:tab pos="1787525" algn="l"/>
                <a:tab pos="3671888" algn="l"/>
              </a:tabLst>
              <a:defRPr/>
            </a:pPr>
            <a:r>
              <a:rPr lang="en-US" sz="1600" dirty="0"/>
              <a:t>3GPP SA4 AH telco on FS_5GMS_Multicast: 17 Sep., 29 Oct. and 3 Dec.;</a:t>
            </a:r>
          </a:p>
          <a:p>
            <a:pPr lvl="1">
              <a:lnSpc>
                <a:spcPct val="90000"/>
              </a:lnSpc>
              <a:spcBef>
                <a:spcPts val="200"/>
              </a:spcBef>
              <a:tabLst>
                <a:tab pos="1787525" algn="l"/>
                <a:tab pos="3671888" algn="l"/>
              </a:tabLst>
              <a:defRPr/>
            </a:pPr>
            <a:r>
              <a:rPr lang="en-US" sz="1600" dirty="0"/>
              <a:t>3GPP SA4 AH telco on FS_EMSA: 15 Oct. 5 Nov. and 3 Dec.;</a:t>
            </a:r>
          </a:p>
          <a:p>
            <a:pPr lvl="1">
              <a:lnSpc>
                <a:spcPct val="90000"/>
              </a:lnSpc>
              <a:spcBef>
                <a:spcPts val="200"/>
              </a:spcBef>
              <a:tabLst>
                <a:tab pos="1787525" algn="l"/>
                <a:tab pos="3671888" algn="l"/>
              </a:tabLst>
              <a:defRPr/>
            </a:pPr>
            <a:r>
              <a:rPr lang="en-US" sz="1600" dirty="0"/>
              <a:t>3GPP SA4 AH telco on 5GMS3 (maintenance): 1 Oct.;</a:t>
            </a:r>
          </a:p>
          <a:p>
            <a:pPr lvl="1">
              <a:lnSpc>
                <a:spcPct val="90000"/>
              </a:lnSpc>
              <a:spcBef>
                <a:spcPts val="200"/>
              </a:spcBef>
              <a:tabLst>
                <a:tab pos="1787525" algn="l"/>
                <a:tab pos="3671888" algn="l"/>
              </a:tabLst>
              <a:defRPr/>
            </a:pPr>
            <a:r>
              <a:rPr lang="en-US" sz="1600" dirty="0"/>
              <a:t>3GPP SA4 AH telco on ITT4RT: 16 Sep., 7 Oct., 21 Oct. and 2 Dec.;</a:t>
            </a:r>
          </a:p>
          <a:p>
            <a:pPr lvl="1">
              <a:lnSpc>
                <a:spcPct val="90000"/>
              </a:lnSpc>
              <a:spcBef>
                <a:spcPts val="200"/>
              </a:spcBef>
              <a:tabLst>
                <a:tab pos="1787525" algn="l"/>
                <a:tab pos="3671888" algn="l"/>
              </a:tabLst>
              <a:defRPr/>
            </a:pPr>
            <a:r>
              <a:rPr lang="en-US" sz="1600" dirty="0"/>
              <a:t>3GPP SA4 AH telco on FS_FLUS_NBMP: 23 Sep. and 28 Oct.;</a:t>
            </a:r>
          </a:p>
          <a:p>
            <a:pPr lvl="1">
              <a:lnSpc>
                <a:spcPct val="90000"/>
              </a:lnSpc>
              <a:spcBef>
                <a:spcPts val="200"/>
              </a:spcBef>
              <a:tabLst>
                <a:tab pos="1787525" algn="l"/>
                <a:tab pos="3671888" algn="l"/>
              </a:tabLst>
              <a:defRPr/>
            </a:pPr>
            <a:r>
              <a:rPr lang="en-US" sz="1600" dirty="0"/>
              <a:t>3GPP SA4 AH telco on FS_5GSTAR: 15 Sep. 29 Sep. , 20 Oct., 27 Oct. and 1 Dec.</a:t>
            </a:r>
          </a:p>
          <a:p>
            <a:pPr lvl="1">
              <a:lnSpc>
                <a:spcPct val="90000"/>
              </a:lnSpc>
              <a:spcBef>
                <a:spcPts val="200"/>
              </a:spcBef>
              <a:tabLst>
                <a:tab pos="1787525" algn="l"/>
                <a:tab pos="3671888" algn="l"/>
              </a:tabLst>
              <a:defRPr/>
            </a:pPr>
            <a:r>
              <a:rPr lang="en-US" sz="1600" dirty="0"/>
              <a:t>3GPP SA4 AH telco on new SID on Media Negotiation Extensions for Super Resolution: 30 Sep..</a:t>
            </a:r>
          </a:p>
          <a:p>
            <a:pPr lvl="1">
              <a:lnSpc>
                <a:spcPct val="90000"/>
              </a:lnSpc>
              <a:spcBef>
                <a:spcPts val="200"/>
              </a:spcBef>
              <a:tabLst>
                <a:tab pos="1787525" algn="l"/>
                <a:tab pos="3671888" algn="l"/>
              </a:tabLst>
              <a:defRPr/>
            </a:pPr>
            <a:r>
              <a:rPr lang="en-US" sz="1600" dirty="0"/>
              <a:t>3GPP SA4 AH telco on FS_5G_Video: 29 Sep., 6 Oct., 27 Oct. and 1</a:t>
            </a:r>
            <a:r>
              <a:rPr lang="en-US" sz="1600" baseline="30000" dirty="0"/>
              <a:t> </a:t>
            </a:r>
            <a:r>
              <a:rPr lang="en-US" sz="1600" dirty="0"/>
              <a:t>Dec.;</a:t>
            </a:r>
          </a:p>
          <a:p>
            <a:pPr lvl="1">
              <a:lnSpc>
                <a:spcPct val="90000"/>
              </a:lnSpc>
              <a:spcBef>
                <a:spcPts val="200"/>
              </a:spcBef>
              <a:tabLst>
                <a:tab pos="1787525" algn="l"/>
                <a:tab pos="3671888" algn="l"/>
              </a:tabLst>
              <a:defRPr/>
            </a:pPr>
            <a:r>
              <a:rPr lang="en-US" sz="1600" dirty="0"/>
              <a:t>3GPP SA4 AH telco on </a:t>
            </a:r>
            <a:r>
              <a:rPr lang="en-US" sz="1600" dirty="0" err="1"/>
              <a:t>FS_XRTraffic</a:t>
            </a:r>
            <a:r>
              <a:rPr lang="en-US" sz="1600" dirty="0"/>
              <a:t>: 22 Sep., 29 Sep., 27 Oct. and 24 Nov.;</a:t>
            </a:r>
          </a:p>
          <a:p>
            <a:pPr lvl="1">
              <a:lnSpc>
                <a:spcPct val="90000"/>
              </a:lnSpc>
              <a:spcBef>
                <a:spcPts val="200"/>
              </a:spcBef>
              <a:tabLst>
                <a:tab pos="1787525" algn="l"/>
                <a:tab pos="3671888" algn="l"/>
              </a:tabLst>
              <a:defRPr/>
            </a:pPr>
            <a:r>
              <a:rPr lang="en-US" sz="1600" dirty="0"/>
              <a:t>3GPP SA4 AH telco on </a:t>
            </a:r>
            <a:r>
              <a:rPr lang="en-US" sz="1600" dirty="0" err="1"/>
              <a:t>HiNT</a:t>
            </a:r>
            <a:r>
              <a:rPr lang="en-US" sz="1600" dirty="0"/>
              <a:t>, </a:t>
            </a:r>
            <a:r>
              <a:rPr lang="en-US" sz="1600" dirty="0" err="1"/>
              <a:t>HaNTE</a:t>
            </a:r>
            <a:r>
              <a:rPr lang="en-US" sz="1600" dirty="0"/>
              <a:t> and ATIAS: 19 Oct., 7 Dec (</a:t>
            </a:r>
            <a:r>
              <a:rPr lang="en-US" sz="1600" dirty="0" err="1"/>
              <a:t>HiNT</a:t>
            </a:r>
            <a:r>
              <a:rPr lang="en-US" sz="1600" dirty="0"/>
              <a:t>).</a:t>
            </a:r>
          </a:p>
          <a:p>
            <a:pPr>
              <a:defRPr/>
            </a:pPr>
            <a:r>
              <a:rPr lang="fi-FI" sz="2400" dirty="0"/>
              <a:t>SA4 plenary meeting(s)</a:t>
            </a:r>
          </a:p>
          <a:p>
            <a:pPr>
              <a:defRPr/>
            </a:pPr>
            <a:endParaRPr lang="fi-FI" sz="2400" dirty="0"/>
          </a:p>
          <a:p>
            <a:pPr>
              <a:defRPr/>
            </a:pPr>
            <a:endParaRPr lang="fi-FI" sz="2400" dirty="0"/>
          </a:p>
          <a:p>
            <a:pPr>
              <a:defRPr/>
            </a:pPr>
            <a:endParaRPr lang="fi-FI" sz="24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0" indent="0">
              <a:buNone/>
              <a:defRPr/>
            </a:pPr>
            <a:endParaRPr lang="fi-FI" sz="2400" dirty="0"/>
          </a:p>
          <a:p>
            <a:pPr>
              <a:defRPr/>
            </a:pPr>
            <a:endParaRPr lang="fi-FI" sz="24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p:txBody>
      </p:sp>
      <p:graphicFrame>
        <p:nvGraphicFramePr>
          <p:cNvPr id="5" name="Table 5">
            <a:extLst>
              <a:ext uri="{FF2B5EF4-FFF2-40B4-BE49-F238E27FC236}">
                <a16:creationId xmlns:a16="http://schemas.microsoft.com/office/drawing/2014/main" id="{A7F7D68C-A195-404A-A89A-54FBFE3A470E}"/>
              </a:ext>
            </a:extLst>
          </p:cNvPr>
          <p:cNvGraphicFramePr>
            <a:graphicFrameLocks noGrp="1"/>
          </p:cNvGraphicFramePr>
          <p:nvPr>
            <p:extLst>
              <p:ext uri="{D42A27DB-BD31-4B8C-83A1-F6EECF244321}">
                <p14:modId xmlns:p14="http://schemas.microsoft.com/office/powerpoint/2010/main" val="3486975111"/>
              </p:ext>
            </p:extLst>
          </p:nvPr>
        </p:nvGraphicFramePr>
        <p:xfrm>
          <a:off x="1142022" y="5204207"/>
          <a:ext cx="6616700" cy="747600"/>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SA4#111-e</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11-20 November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noStrike" dirty="0">
                          <a:solidFill>
                            <a:schemeClr val="tx1"/>
                          </a:solidFill>
                          <a:latin typeface="+mn-lt"/>
                        </a:rPr>
                        <a:t>E-Meeting</a:t>
                      </a:r>
                    </a:p>
                  </a:txBody>
                  <a:tcPr marL="91443" marR="91443" marT="45715" marB="45715"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7"/>
            <a:ext cx="8390230" cy="519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85000"/>
              </a:lnSpc>
              <a:spcBef>
                <a:spcPts val="3000"/>
              </a:spcBef>
            </a:pPr>
            <a:r>
              <a:rPr lang="en-GB" altLang="en-US" sz="2400" dirty="0"/>
              <a:t>SWG conference calls</a:t>
            </a:r>
            <a:endParaRPr lang="en-GB" altLang="en-US" sz="2000" dirty="0"/>
          </a:p>
          <a:p>
            <a:pPr lvl="1">
              <a:spcBef>
                <a:spcPts val="0"/>
              </a:spcBef>
              <a:defRPr/>
            </a:pPr>
            <a:r>
              <a:rPr lang="en-GB" altLang="en-US" sz="2000" dirty="0"/>
              <a:t>FS_5GSTAR		8 Dec., 15 Dec., 9 Jan.</a:t>
            </a:r>
          </a:p>
          <a:p>
            <a:pPr lvl="1">
              <a:spcBef>
                <a:spcPts val="0"/>
              </a:spcBef>
              <a:defRPr/>
            </a:pPr>
            <a:r>
              <a:rPr lang="en-GB" altLang="en-US" sz="2000" dirty="0" err="1"/>
              <a:t>FS_XRTraffic</a:t>
            </a:r>
            <a:r>
              <a:rPr lang="en-GB" altLang="en-US" sz="2000" dirty="0"/>
              <a:t>		14 Dec., 22 Dec.</a:t>
            </a:r>
          </a:p>
          <a:p>
            <a:pPr lvl="1">
              <a:spcBef>
                <a:spcPts val="0"/>
              </a:spcBef>
              <a:defRPr/>
            </a:pPr>
            <a:r>
              <a:rPr lang="en-GB" altLang="en-US" sz="2000" dirty="0"/>
              <a:t>8K_VR_5G		-</a:t>
            </a:r>
          </a:p>
          <a:p>
            <a:pPr lvl="1">
              <a:spcBef>
                <a:spcPts val="0"/>
              </a:spcBef>
              <a:defRPr/>
            </a:pPr>
            <a:r>
              <a:rPr lang="en-GB" altLang="en-US" sz="2000" dirty="0"/>
              <a:t>FS_5GVideo		8 Dec., 15 Dec., 19 Jan. </a:t>
            </a:r>
          </a:p>
          <a:p>
            <a:pPr lvl="1">
              <a:spcBef>
                <a:spcPts val="0"/>
              </a:spcBef>
              <a:defRPr/>
            </a:pPr>
            <a:r>
              <a:rPr lang="en-GB" altLang="en-US" sz="2000" dirty="0"/>
              <a:t>FS_EMSA			10 Dec., 17 Dec., 21 Jan. </a:t>
            </a:r>
          </a:p>
          <a:p>
            <a:pPr lvl="1">
              <a:spcBef>
                <a:spcPts val="0"/>
              </a:spcBef>
              <a:defRPr/>
            </a:pPr>
            <a:r>
              <a:rPr lang="en-GB" altLang="en-US" sz="2000" dirty="0"/>
              <a:t>FS_5GMS_Multicast	10 Dec., 17 Dec., 21 Jan. </a:t>
            </a:r>
          </a:p>
          <a:p>
            <a:pPr lvl="1">
              <a:spcBef>
                <a:spcPts val="0"/>
              </a:spcBef>
              <a:defRPr/>
            </a:pPr>
            <a:r>
              <a:rPr lang="en-GB" altLang="en-US" sz="2000" dirty="0" err="1"/>
              <a:t>HInT</a:t>
            </a:r>
            <a:r>
              <a:rPr lang="en-GB" altLang="en-US" sz="2000" dirty="0"/>
              <a:t>			7 Dec., 18 Jan. </a:t>
            </a:r>
          </a:p>
          <a:p>
            <a:pPr lvl="1">
              <a:spcBef>
                <a:spcPts val="0"/>
              </a:spcBef>
              <a:defRPr/>
            </a:pPr>
            <a:r>
              <a:rPr lang="en-GB" altLang="en-US" sz="2000" dirty="0"/>
              <a:t>ATIAS			18 Jan.</a:t>
            </a:r>
          </a:p>
          <a:p>
            <a:pPr lvl="1">
              <a:spcBef>
                <a:spcPts val="0"/>
              </a:spcBef>
              <a:defRPr/>
            </a:pPr>
            <a:r>
              <a:rPr lang="en-GB" altLang="en-US" sz="2000" dirty="0" err="1"/>
              <a:t>HaNTE</a:t>
            </a:r>
            <a:r>
              <a:rPr lang="en-GB" altLang="en-US" sz="2000" dirty="0"/>
              <a:t>			18 Jan.</a:t>
            </a:r>
          </a:p>
          <a:p>
            <a:pPr lvl="1">
              <a:spcBef>
                <a:spcPts val="0"/>
              </a:spcBef>
              <a:defRPr/>
            </a:pPr>
            <a:r>
              <a:rPr lang="en-GB" altLang="en-US" sz="2000" dirty="0" err="1"/>
              <a:t>IVAS_Codec</a:t>
            </a:r>
            <a:r>
              <a:rPr lang="en-GB" altLang="en-US" sz="2000" dirty="0"/>
              <a:t>		-</a:t>
            </a:r>
          </a:p>
          <a:p>
            <a:pPr lvl="1">
              <a:spcBef>
                <a:spcPts val="0"/>
              </a:spcBef>
              <a:defRPr/>
            </a:pPr>
            <a:r>
              <a:rPr lang="en-GB" altLang="en-US" sz="2000" dirty="0" err="1"/>
              <a:t>FS_VR_CoGui</a:t>
            </a:r>
            <a:r>
              <a:rPr lang="en-GB" altLang="en-US" sz="2000" dirty="0"/>
              <a:t>		- </a:t>
            </a:r>
          </a:p>
          <a:p>
            <a:pPr lvl="1">
              <a:spcBef>
                <a:spcPts val="0"/>
              </a:spcBef>
              <a:defRPr/>
            </a:pPr>
            <a:r>
              <a:rPr lang="en-GB" altLang="en-US" sz="2000" dirty="0"/>
              <a:t>ITT4RT			16 Dec., 20 Jan.</a:t>
            </a:r>
          </a:p>
          <a:p>
            <a:pPr lvl="1">
              <a:spcBef>
                <a:spcPts val="0"/>
              </a:spcBef>
              <a:defRPr/>
            </a:pPr>
            <a:r>
              <a:rPr lang="en-GB" altLang="en-US" sz="2000" dirty="0"/>
              <a:t>FS_FLUS_NBMP		9 Dec.</a:t>
            </a:r>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94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(2021)</a:t>
            </a:r>
            <a:endParaRPr lang="en-GB" altLang="en-US" sz="2400" dirty="0">
              <a:solidFill>
                <a:srgbClr val="FF0000"/>
              </a:solidFill>
            </a:endParaRPr>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r>
              <a:rPr lang="en-US" sz="2400" dirty="0"/>
              <a:t>*Note that the e-meeting may be converted back to Face-to-face meeting if COVID-19 situation allows and a host is identified.</a:t>
            </a:r>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7" name="Table 5">
            <a:extLst>
              <a:ext uri="{FF2B5EF4-FFF2-40B4-BE49-F238E27FC236}">
                <a16:creationId xmlns:a16="http://schemas.microsoft.com/office/drawing/2014/main" id="{664D568A-9B11-40FF-A9AF-BE8FA2A39172}"/>
              </a:ext>
            </a:extLst>
          </p:cNvPr>
          <p:cNvGraphicFramePr>
            <a:graphicFrameLocks noGrp="1"/>
          </p:cNvGraphicFramePr>
          <p:nvPr>
            <p:extLst>
              <p:ext uri="{D42A27DB-BD31-4B8C-83A1-F6EECF244321}">
                <p14:modId xmlns:p14="http://schemas.microsoft.com/office/powerpoint/2010/main" val="564839936"/>
              </p:ext>
            </p:extLst>
          </p:nvPr>
        </p:nvGraphicFramePr>
        <p:xfrm>
          <a:off x="699453" y="1963005"/>
          <a:ext cx="7559675" cy="2222500"/>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2021</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893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SA4#112-e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1-10 February 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1"/>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SA4#113-e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6 </a:t>
                      </a:r>
                      <a:r>
                        <a:rPr lang="fr-FR" sz="1400" b="0" kern="1200" dirty="0">
                          <a:solidFill>
                            <a:schemeClr val="tx1"/>
                          </a:solidFill>
                          <a:effectLst/>
                          <a:latin typeface="+mn-lt"/>
                          <a:ea typeface="+mn-ea"/>
                          <a:cs typeface="+mn-cs"/>
                        </a:rPr>
                        <a:t>– </a:t>
                      </a:r>
                      <a:r>
                        <a:rPr lang="en-US" sz="1400" b="0" kern="1200" dirty="0">
                          <a:solidFill>
                            <a:schemeClr val="tx1"/>
                          </a:solidFill>
                          <a:effectLst/>
                          <a:latin typeface="+mn-lt"/>
                          <a:ea typeface="+mn-ea"/>
                          <a:cs typeface="+mn-cs"/>
                        </a:rPr>
                        <a:t>14 April 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SA4#114-e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19 </a:t>
                      </a:r>
                      <a:r>
                        <a:rPr lang="fr-FR" sz="1400" b="0" kern="1200" dirty="0">
                          <a:solidFill>
                            <a:schemeClr val="tx1"/>
                          </a:solidFill>
                          <a:effectLst/>
                          <a:latin typeface="+mn-lt"/>
                          <a:ea typeface="+mn-ea"/>
                          <a:cs typeface="+mn-cs"/>
                        </a:rPr>
                        <a:t>– 28 May </a:t>
                      </a:r>
                      <a:r>
                        <a:rPr lang="en-US" sz="1400" b="0" kern="1200" dirty="0">
                          <a:solidFill>
                            <a:schemeClr val="tx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SA4#115</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23 – 27 August </a:t>
                      </a:r>
                      <a:r>
                        <a:rPr lang="en-US" sz="1400" b="0" kern="1200" dirty="0">
                          <a:solidFill>
                            <a:schemeClr val="dk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Samsung, Venue: TBD</a:t>
                      </a:r>
                      <a:endParaRPr lang="en-US" sz="1400" b="1" dirty="0">
                        <a:solidFill>
                          <a:schemeClr val="tx1"/>
                        </a:solidFill>
                        <a:latin typeface="+mn-lt"/>
                      </a:endParaRP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SA4#116</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15</a:t>
                      </a:r>
                      <a:r>
                        <a:rPr lang="fr-FR" sz="1400" b="0" kern="1200" dirty="0">
                          <a:solidFill>
                            <a:schemeClr val="dk1"/>
                          </a:solidFill>
                          <a:effectLst/>
                          <a:latin typeface="+mn-lt"/>
                          <a:ea typeface="+mn-ea"/>
                          <a:cs typeface="+mn-cs"/>
                        </a:rPr>
                        <a:t> – </a:t>
                      </a:r>
                      <a:r>
                        <a:rPr lang="en-GB" sz="1400" b="0" kern="1200" dirty="0">
                          <a:solidFill>
                            <a:schemeClr val="dk1"/>
                          </a:solidFill>
                          <a:effectLst/>
                          <a:latin typeface="+mn-lt"/>
                          <a:ea typeface="+mn-ea"/>
                          <a:cs typeface="+mn-cs"/>
                        </a:rPr>
                        <a:t>19 November </a:t>
                      </a:r>
                      <a:r>
                        <a:rPr lang="en-US" sz="1400" b="0" kern="1200" dirty="0">
                          <a:solidFill>
                            <a:schemeClr val="dk1"/>
                          </a:solidFill>
                          <a:effectLst/>
                          <a:latin typeface="+mn-lt"/>
                          <a:ea typeface="+mn-ea"/>
                          <a:cs typeface="+mn-cs"/>
                        </a:rPr>
                        <a:t>2021</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Marbella, Spain</a:t>
                      </a:r>
                      <a:endParaRPr lang="en-US" sz="1400" b="1" dirty="0">
                        <a:solidFill>
                          <a:schemeClr val="tx1"/>
                        </a:solidFill>
                        <a:latin typeface="+mn-lt"/>
                      </a:endParaRP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03999022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pic>
        <p:nvPicPr>
          <p:cNvPr id="4" name="Image 3">
            <a:extLst>
              <a:ext uri="{FF2B5EF4-FFF2-40B4-BE49-F238E27FC236}">
                <a16:creationId xmlns:a16="http://schemas.microsoft.com/office/drawing/2014/main" id="{05FE15D0-6183-42D5-90D4-AA4F2B21FE43}"/>
              </a:ext>
            </a:extLst>
          </p:cNvPr>
          <p:cNvPicPr>
            <a:picLocks noChangeAspect="1"/>
          </p:cNvPicPr>
          <p:nvPr/>
        </p:nvPicPr>
        <p:blipFill>
          <a:blip r:embed="rId2"/>
          <a:stretch>
            <a:fillRect/>
          </a:stretch>
        </p:blipFill>
        <p:spPr>
          <a:xfrm>
            <a:off x="1856635" y="3900158"/>
            <a:ext cx="4857674" cy="2502758"/>
          </a:xfrm>
          <a:prstGeom prst="rect">
            <a:avLst/>
          </a:prstGeom>
        </p:spPr>
      </p:pic>
      <p:pic>
        <p:nvPicPr>
          <p:cNvPr id="5" name="Image 4">
            <a:extLst>
              <a:ext uri="{FF2B5EF4-FFF2-40B4-BE49-F238E27FC236}">
                <a16:creationId xmlns:a16="http://schemas.microsoft.com/office/drawing/2014/main" id="{79C1FBD0-5073-492B-869E-E5B5A5CDCB68}"/>
              </a:ext>
            </a:extLst>
          </p:cNvPr>
          <p:cNvPicPr>
            <a:picLocks noChangeAspect="1"/>
          </p:cNvPicPr>
          <p:nvPr/>
        </p:nvPicPr>
        <p:blipFill>
          <a:blip r:embed="rId3"/>
          <a:stretch>
            <a:fillRect/>
          </a:stretch>
        </p:blipFill>
        <p:spPr>
          <a:xfrm>
            <a:off x="1856635" y="1402680"/>
            <a:ext cx="4857674" cy="2497478"/>
          </a:xfrm>
          <a:prstGeom prst="rect">
            <a:avLst/>
          </a:prstGeom>
        </p:spPr>
      </p:pic>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0483" name="Content Placeholder 2">
            <a:extLst>
              <a:ext uri="{FF2B5EF4-FFF2-40B4-BE49-F238E27FC236}">
                <a16:creationId xmlns:a16="http://schemas.microsoft.com/office/drawing/2014/main" id="{E46F9B17-122A-4646-BD20-44B4C83B98F7}"/>
              </a:ext>
            </a:extLst>
          </p:cNvPr>
          <p:cNvSpPr>
            <a:spLocks noGrp="1"/>
          </p:cNvSpPr>
          <p:nvPr>
            <p:ph idx="1"/>
          </p:nvPr>
        </p:nvSpPr>
        <p:spPr>
          <a:xfrm>
            <a:off x="615950" y="1177925"/>
            <a:ext cx="8388350" cy="4992056"/>
          </a:xfrm>
        </p:spPr>
        <p:txBody>
          <a:bodyPr/>
          <a:lstStyle/>
          <a:p>
            <a:pPr>
              <a:lnSpc>
                <a:spcPct val="90000"/>
              </a:lnSpc>
              <a:spcBef>
                <a:spcPts val="600"/>
              </a:spcBef>
            </a:pPr>
            <a:r>
              <a:rPr lang="en-US" altLang="en-US" sz="1800" dirty="0"/>
              <a:t>Important corrections to Rel-16 on 5G Media Streaming Architecture TS 26.501 and Protocols TS 26.512;</a:t>
            </a:r>
          </a:p>
          <a:p>
            <a:pPr>
              <a:lnSpc>
                <a:spcPct val="90000"/>
              </a:lnSpc>
              <a:spcBef>
                <a:spcPts val="600"/>
              </a:spcBef>
            </a:pPr>
            <a:r>
              <a:rPr lang="en-US" altLang="en-US" sz="1800" dirty="0"/>
              <a:t>New Rel-17 SID on 5G media streaming extensions (FS_5GMS-EXT; UID - 900029);</a:t>
            </a:r>
          </a:p>
          <a:p>
            <a:pPr>
              <a:lnSpc>
                <a:spcPct val="90000"/>
              </a:lnSpc>
              <a:spcBef>
                <a:spcPts val="600"/>
              </a:spcBef>
            </a:pPr>
            <a:r>
              <a:rPr lang="en-US" altLang="en-US" sz="1800" dirty="0"/>
              <a:t>Feasibility Study on 5G Video Codec Characteristics (FS_5GVideo Study) now includes framework for bitstream generation and quality metrics calculation;</a:t>
            </a:r>
          </a:p>
          <a:p>
            <a:pPr>
              <a:lnSpc>
                <a:spcPct val="90000"/>
              </a:lnSpc>
              <a:spcBef>
                <a:spcPts val="600"/>
              </a:spcBef>
            </a:pPr>
            <a:r>
              <a:rPr lang="en-US" altLang="en-US" sz="1800" dirty="0"/>
              <a:t>Feasibility Study on Typical Traffic Characteristics for XR Services and other Media (</a:t>
            </a:r>
            <a:r>
              <a:rPr lang="en-US" altLang="en-US" sz="1800" dirty="0" err="1"/>
              <a:t>FS_XRTraffic</a:t>
            </a:r>
            <a:r>
              <a:rPr lang="en-US" altLang="en-US" sz="1800" dirty="0"/>
              <a:t>) </a:t>
            </a:r>
            <a:r>
              <a:rPr lang="en-US" altLang="en-US" sz="1800" dirty="0" err="1"/>
              <a:t>timeplan</a:t>
            </a:r>
            <a:r>
              <a:rPr lang="en-US" altLang="en-US" sz="1800" dirty="0"/>
              <a:t> agreed with focus on coordination with and inputs to RAN1;</a:t>
            </a:r>
          </a:p>
          <a:p>
            <a:pPr>
              <a:lnSpc>
                <a:spcPct val="90000"/>
              </a:lnSpc>
              <a:spcBef>
                <a:spcPts val="600"/>
              </a:spcBef>
            </a:pPr>
            <a:r>
              <a:rPr lang="en-US" altLang="en-US" sz="1800" dirty="0"/>
              <a:t>The IVAS codec (EVS Codec Extension for Immersive Voice and Audio Services) selection is scheduled for August 2022. The ATIAS (Terminal Audio quality performance and Test methods for Immersive Audio Services) time plan has been postponed accordingly;</a:t>
            </a:r>
          </a:p>
          <a:p>
            <a:pPr>
              <a:lnSpc>
                <a:spcPct val="90000"/>
              </a:lnSpc>
              <a:spcBef>
                <a:spcPts val="600"/>
              </a:spcBef>
            </a:pPr>
            <a:r>
              <a:rPr lang="en-US" altLang="en-US" sz="1800" dirty="0"/>
              <a:t>ITT4RT Rel-17 work item agreed on a draft CR to TS 26.114 with many of the essential enablers for 360-degree video support over MTSI;</a:t>
            </a:r>
          </a:p>
          <a:p>
            <a:pPr>
              <a:lnSpc>
                <a:spcPct val="90000"/>
              </a:lnSpc>
              <a:spcBef>
                <a:spcPts val="600"/>
              </a:spcBef>
            </a:pPr>
            <a:r>
              <a:rPr lang="en-US" altLang="en-US" sz="1800" dirty="0"/>
              <a:t>Agreed updated SA4 Terms of Reference (</a:t>
            </a:r>
            <a:r>
              <a:rPr lang="en-US" altLang="en-US" sz="1800" dirty="0" err="1"/>
              <a:t>ToR</a:t>
            </a:r>
            <a:r>
              <a:rPr lang="en-US" altLang="en-US" sz="1800" dirty="0"/>
              <a:t>).</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a:t>
            </a:r>
            <a:r>
              <a:rPr lang="en-US" altLang="en-US" dirty="0"/>
              <a:t>Rel-16 and earlier - 1</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841428"/>
          </a:xfrm>
        </p:spPr>
        <p:txBody>
          <a:bodyPr/>
          <a:lstStyle/>
          <a:p>
            <a:pPr>
              <a:lnSpc>
                <a:spcPct val="85000"/>
              </a:lnSpc>
              <a:spcBef>
                <a:spcPct val="0"/>
              </a:spcBef>
              <a:defRPr/>
            </a:pPr>
            <a:r>
              <a:rPr lang="en-US" altLang="en-US" sz="2000" dirty="0"/>
              <a:t>5GMSA (5G Media Streaming Architecture): SP-200930 CRs to TS 26.501 on Corrections and Clarifications to:</a:t>
            </a:r>
          </a:p>
          <a:p>
            <a:pPr lvl="1">
              <a:lnSpc>
                <a:spcPct val="85000"/>
              </a:lnSpc>
              <a:spcBef>
                <a:spcPct val="0"/>
              </a:spcBef>
              <a:defRPr/>
            </a:pPr>
            <a:r>
              <a:rPr lang="en-US" altLang="en-US" sz="1600" dirty="0"/>
              <a:t>Network Assistance</a:t>
            </a:r>
          </a:p>
          <a:p>
            <a:pPr lvl="1">
              <a:lnSpc>
                <a:spcPct val="85000"/>
              </a:lnSpc>
              <a:spcBef>
                <a:spcPct val="0"/>
              </a:spcBef>
              <a:defRPr/>
            </a:pPr>
            <a:r>
              <a:rPr lang="en-US" altLang="en-US" sz="1600" dirty="0"/>
              <a:t>Metrics, Metrics Configuration and Reporting via 5G control plane</a:t>
            </a:r>
          </a:p>
          <a:p>
            <a:pPr lvl="1">
              <a:lnSpc>
                <a:spcPct val="85000"/>
              </a:lnSpc>
              <a:spcBef>
                <a:spcPct val="0"/>
              </a:spcBef>
              <a:defRPr/>
            </a:pPr>
            <a:r>
              <a:rPr lang="en-US" altLang="en-US" sz="1600" dirty="0"/>
              <a:t>Alignment to TS 26.512 v16.0.0</a:t>
            </a:r>
          </a:p>
          <a:p>
            <a:pPr lvl="1">
              <a:lnSpc>
                <a:spcPct val="85000"/>
              </a:lnSpc>
              <a:spcBef>
                <a:spcPct val="0"/>
              </a:spcBef>
              <a:defRPr/>
            </a:pPr>
            <a:r>
              <a:rPr lang="en-US" altLang="en-US" sz="1600" dirty="0"/>
              <a:t>Consumption Reporting</a:t>
            </a:r>
          </a:p>
          <a:p>
            <a:pPr lvl="1">
              <a:lnSpc>
                <a:spcPct val="85000"/>
              </a:lnSpc>
              <a:spcBef>
                <a:spcPct val="0"/>
              </a:spcBef>
              <a:defRPr/>
            </a:pPr>
            <a:r>
              <a:rPr lang="en-US" altLang="en-US" sz="1600" dirty="0"/>
              <a:t>Dynamic Policy Procedure</a:t>
            </a:r>
          </a:p>
          <a:p>
            <a:pPr>
              <a:lnSpc>
                <a:spcPct val="85000"/>
              </a:lnSpc>
              <a:spcBef>
                <a:spcPct val="0"/>
              </a:spcBef>
              <a:defRPr/>
            </a:pPr>
            <a:r>
              <a:rPr lang="en-US" altLang="en-US" sz="2000" dirty="0"/>
              <a:t>5GMS3 (5G Media Streaming stage 3): SP-200935 CR to TS 26.512 on Corrections and Clarifications to</a:t>
            </a:r>
          </a:p>
          <a:p>
            <a:pPr lvl="1">
              <a:lnSpc>
                <a:spcPct val="85000"/>
              </a:lnSpc>
              <a:spcBef>
                <a:spcPct val="0"/>
              </a:spcBef>
              <a:defRPr/>
            </a:pPr>
            <a:r>
              <a:rPr lang="en-US" altLang="en-US" sz="1600" dirty="0"/>
              <a:t>Various 5GMS3 APIs and editorials</a:t>
            </a:r>
          </a:p>
          <a:p>
            <a:pPr lvl="1">
              <a:lnSpc>
                <a:spcPct val="85000"/>
              </a:lnSpc>
              <a:spcBef>
                <a:spcPct val="0"/>
              </a:spcBef>
              <a:defRPr/>
            </a:pPr>
            <a:r>
              <a:rPr lang="en-US" altLang="en-US" sz="1600" dirty="0"/>
              <a:t>M1 API on Metrics Reporting Configuration</a:t>
            </a:r>
          </a:p>
          <a:p>
            <a:pPr lvl="1">
              <a:lnSpc>
                <a:spcPct val="85000"/>
              </a:lnSpc>
              <a:spcBef>
                <a:spcPct val="0"/>
              </a:spcBef>
              <a:defRPr/>
            </a:pPr>
            <a:r>
              <a:rPr lang="en-US" altLang="en-US" sz="1600" dirty="0"/>
              <a:t>Procedures for Uplink Streaming</a:t>
            </a:r>
          </a:p>
          <a:p>
            <a:pPr lvl="1">
              <a:lnSpc>
                <a:spcPct val="85000"/>
              </a:lnSpc>
              <a:spcBef>
                <a:spcPct val="0"/>
              </a:spcBef>
              <a:defRPr/>
            </a:pPr>
            <a:r>
              <a:rPr lang="en-US" altLang="en-US" sz="1600" dirty="0"/>
              <a:t>Missing </a:t>
            </a:r>
            <a:r>
              <a:rPr lang="en-US" altLang="en-US" sz="1600" dirty="0" err="1"/>
              <a:t>SdfMethod</a:t>
            </a:r>
            <a:r>
              <a:rPr lang="en-US" altLang="en-US" sz="1600" dirty="0"/>
              <a:t> type definition</a:t>
            </a:r>
          </a:p>
          <a:p>
            <a:pPr lvl="1">
              <a:lnSpc>
                <a:spcPct val="85000"/>
              </a:lnSpc>
              <a:spcBef>
                <a:spcPct val="0"/>
              </a:spcBef>
              <a:defRPr/>
            </a:pPr>
            <a:r>
              <a:rPr lang="en-US" altLang="en-US" sz="1600" dirty="0"/>
              <a:t>Missing CRUD operation notation</a:t>
            </a:r>
          </a:p>
          <a:p>
            <a:pPr lvl="1">
              <a:lnSpc>
                <a:spcPct val="85000"/>
              </a:lnSpc>
              <a:spcBef>
                <a:spcPct val="0"/>
              </a:spcBef>
              <a:defRPr/>
            </a:pPr>
            <a:r>
              <a:rPr lang="en-US" altLang="en-US" sz="1600" dirty="0" err="1"/>
              <a:t>MediaPlayerEntry</a:t>
            </a:r>
            <a:r>
              <a:rPr lang="en-US" altLang="en-US" sz="1600" dirty="0"/>
              <a:t> and </a:t>
            </a:r>
            <a:r>
              <a:rPr lang="en-US" altLang="en-US" sz="1600" dirty="0" err="1"/>
              <a:t>ClientMetricsReportingConfiguration</a:t>
            </a:r>
            <a:r>
              <a:rPr lang="en-US" altLang="en-US" sz="1600" dirty="0"/>
              <a:t> cardinality in the Service Access Information resource</a:t>
            </a:r>
          </a:p>
          <a:p>
            <a:pPr lvl="1">
              <a:lnSpc>
                <a:spcPct val="85000"/>
              </a:lnSpc>
              <a:spcBef>
                <a:spcPct val="0"/>
              </a:spcBef>
              <a:defRPr/>
            </a:pPr>
            <a:r>
              <a:rPr lang="en-US" altLang="en-US" sz="1600" dirty="0"/>
              <a:t>Service Access Information </a:t>
            </a:r>
            <a:r>
              <a:rPr lang="en-US" altLang="en-US" sz="1600" dirty="0" err="1"/>
              <a:t>subresource</a:t>
            </a:r>
            <a:r>
              <a:rPr lang="en-US" altLang="en-US" sz="1600" dirty="0"/>
              <a:t> (URL)</a:t>
            </a:r>
          </a:p>
          <a:p>
            <a:pPr lvl="1">
              <a:lnSpc>
                <a:spcPct val="85000"/>
              </a:lnSpc>
              <a:spcBef>
                <a:spcPct val="0"/>
              </a:spcBef>
              <a:defRPr/>
            </a:pPr>
            <a:r>
              <a:rPr lang="en-US" altLang="en-US" sz="1600" dirty="0"/>
              <a:t>Annex for </a:t>
            </a:r>
            <a:r>
              <a:rPr lang="en-US" altLang="en-US" sz="1600" dirty="0" err="1"/>
              <a:t>OpenAPI</a:t>
            </a:r>
            <a:r>
              <a:rPr lang="en-US" altLang="en-US" sz="1600" dirty="0"/>
              <a:t> Implementation</a:t>
            </a:r>
          </a:p>
          <a:p>
            <a:pPr lvl="1">
              <a:lnSpc>
                <a:spcPct val="85000"/>
              </a:lnSpc>
              <a:spcBef>
                <a:spcPct val="0"/>
              </a:spcBef>
              <a:defRPr/>
            </a:pPr>
            <a:r>
              <a:rPr lang="en-US" altLang="en-US" sz="1600" dirty="0"/>
              <a:t>Consumption reporting</a:t>
            </a:r>
          </a:p>
          <a:p>
            <a:pPr lvl="1">
              <a:lnSpc>
                <a:spcPct val="85000"/>
              </a:lnSpc>
              <a:spcBef>
                <a:spcPct val="0"/>
              </a:spcBef>
              <a:defRPr/>
            </a:pPr>
            <a:r>
              <a:rPr lang="en-US" altLang="en-US" sz="1600" dirty="0"/>
              <a:t>Metrics Reporting Functionality</a:t>
            </a:r>
          </a:p>
          <a:p>
            <a:pPr lvl="1">
              <a:lnSpc>
                <a:spcPct val="85000"/>
              </a:lnSpc>
              <a:spcBef>
                <a:spcPct val="0"/>
              </a:spcBef>
              <a:defRPr/>
            </a:pPr>
            <a:r>
              <a:rPr lang="en-US" altLang="en-US" sz="1600" dirty="0"/>
              <a:t>AF-based Network Assistance</a:t>
            </a:r>
          </a:p>
          <a:p>
            <a:pPr lvl="1">
              <a:lnSpc>
                <a:spcPct val="85000"/>
              </a:lnSpc>
              <a:spcBef>
                <a:spcPct val="0"/>
              </a:spcBef>
              <a:defRPr/>
            </a:pPr>
            <a:r>
              <a:rPr lang="en-US" altLang="en-US" sz="1600" dirty="0"/>
              <a:t>AT Commands for RAN-based Assistance</a:t>
            </a:r>
          </a:p>
          <a:p>
            <a:pPr lvl="1">
              <a:lnSpc>
                <a:spcPct val="85000"/>
              </a:lnSpc>
              <a:spcBef>
                <a:spcPct val="0"/>
              </a:spcBef>
              <a:defRPr/>
            </a:pPr>
            <a:endParaRPr lang="en-US" altLang="en-US" sz="1600" dirty="0"/>
          </a:p>
        </p:txBody>
      </p:sp>
    </p:spTree>
    <p:extLst>
      <p:ext uri="{BB962C8B-B14F-4D97-AF65-F5344CB8AC3E}">
        <p14:creationId xmlns:p14="http://schemas.microsoft.com/office/powerpoint/2010/main" val="146375628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customXml/itemProps3.xml><?xml version="1.0" encoding="utf-8"?>
<ds:datastoreItem xmlns:ds="http://schemas.openxmlformats.org/officeDocument/2006/customXml" ds:itemID="{A116FCB1-8F34-4320-992F-FF9AB90D52D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81438</TotalTime>
  <Words>4936</Words>
  <Application>Microsoft Office PowerPoint</Application>
  <PresentationFormat>Affichage à l'écran (4:3)</PresentationFormat>
  <Paragraphs>596</Paragraphs>
  <Slides>32</Slides>
  <Notes>3</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32</vt:i4>
      </vt:variant>
    </vt:vector>
  </HeadingPairs>
  <TitlesOfParts>
    <vt:vector size="37" baseType="lpstr">
      <vt:lpstr>Arial</vt:lpstr>
      <vt:lpstr>Arial </vt:lpstr>
      <vt:lpstr>Calibri</vt:lpstr>
      <vt:lpstr>Times New Roman</vt:lpstr>
      <vt:lpstr>Office Theme</vt:lpstr>
      <vt:lpstr>     TSG SA WG4 (SA4) Status Report at TSG SA#90-e    </vt:lpstr>
      <vt:lpstr>Outline</vt:lpstr>
      <vt:lpstr>SA4 leadership and subgroups</vt:lpstr>
      <vt:lpstr>Meetings held since SA#89-e </vt:lpstr>
      <vt:lpstr>Calendar of future meetings - 1</vt:lpstr>
      <vt:lpstr>Calendar of future meetings - 2</vt:lpstr>
      <vt:lpstr>SA4 meeting statistics</vt:lpstr>
      <vt:lpstr>SA4 progress highlights </vt:lpstr>
      <vt:lpstr>CRs to features in Rel-16 and earlier - 1</vt:lpstr>
      <vt:lpstr>CRs to features in Rel-16 and earlier - 2</vt:lpstr>
      <vt:lpstr>List of SA4 Work Items for Rel-17</vt:lpstr>
      <vt:lpstr>IVAS_Codec (EVS Codec Extension for Immersive Voice and Audio Services)</vt:lpstr>
      <vt:lpstr>ITT4RT (Support of Immersive Teleconferencing and Telepresence for Remote Terminals)</vt:lpstr>
      <vt:lpstr>ATIAS (Terminal Audio quality performance and Test methods for Immersive Audio Services)</vt:lpstr>
      <vt:lpstr>HaNTE (Handsets Featuring Non-Traditional Earpieces)</vt:lpstr>
      <vt:lpstr>HInT (Extension for headset interface tests of UE)</vt:lpstr>
      <vt:lpstr>8K_VR_5G (Operation Points for 8K VR 360 Video over 5G)</vt:lpstr>
      <vt:lpstr>Overview of work progress  Rel-17 Work Items</vt:lpstr>
      <vt:lpstr>Overview of work progress  Rel-17 Work Items</vt:lpstr>
      <vt:lpstr>List of SA4 Study Items</vt:lpstr>
      <vt:lpstr>FS_VR_CoGui (Feasibility Study on VR Streaming Conformance and Guidelines)</vt:lpstr>
      <vt:lpstr>FS_5GMS_Multicast (Feasibility Study on Multicast Architecture Enhancements for 5GMSA)</vt:lpstr>
      <vt:lpstr>FS_XRTraffic (Feasibility Study on Typical Traffic Characteristics for XR Services and other Media)</vt:lpstr>
      <vt:lpstr>FS_EMSA (Feasibility Study on Streaming Architecture extensions For Edge processing)</vt:lpstr>
      <vt:lpstr>FS_5GVideo (Feasibility Study on 5G Video Codec Characteristics)</vt:lpstr>
      <vt:lpstr>FS_FLUS_NBMP (Feasibility Study on the use of NBMP in E_FLUS)</vt:lpstr>
      <vt:lpstr>FS_5GSTAR (Feasibility Study on 5G Glass-type AR/MR Devices)</vt:lpstr>
      <vt:lpstr>Overview of work progress  Study Items</vt:lpstr>
      <vt:lpstr>Proposed new SID</vt:lpstr>
      <vt:lpstr>Updated ToR</vt:lpstr>
      <vt:lpstr>Dependencies on IETF drafts in SA4</vt:lpstr>
      <vt:lpstr>Summary of action items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2378</cp:revision>
  <cp:lastPrinted>2016-09-13T11:31:59Z</cp:lastPrinted>
  <dcterms:created xsi:type="dcterms:W3CDTF">2008-08-30T09:32:10Z</dcterms:created>
  <dcterms:modified xsi:type="dcterms:W3CDTF">2020-12-02T20:01:22Z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