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8"/>
  </p:notesMasterIdLst>
  <p:handoutMasterIdLst>
    <p:handoutMasterId r:id="rId59"/>
  </p:handoutMasterIdLst>
  <p:sldIdLst>
    <p:sldId id="303" r:id="rId2"/>
    <p:sldId id="708" r:id="rId3"/>
    <p:sldId id="709" r:id="rId4"/>
    <p:sldId id="710" r:id="rId5"/>
    <p:sldId id="711" r:id="rId6"/>
    <p:sldId id="844" r:id="rId7"/>
    <p:sldId id="845" r:id="rId8"/>
    <p:sldId id="846" r:id="rId9"/>
    <p:sldId id="847" r:id="rId10"/>
    <p:sldId id="848" r:id="rId11"/>
    <p:sldId id="718" r:id="rId12"/>
    <p:sldId id="719" r:id="rId13"/>
    <p:sldId id="720" r:id="rId14"/>
    <p:sldId id="721" r:id="rId15"/>
    <p:sldId id="724" r:id="rId16"/>
    <p:sldId id="723" r:id="rId17"/>
    <p:sldId id="783" r:id="rId18"/>
    <p:sldId id="785" r:id="rId19"/>
    <p:sldId id="786" r:id="rId20"/>
    <p:sldId id="787" r:id="rId21"/>
    <p:sldId id="789" r:id="rId22"/>
    <p:sldId id="784" r:id="rId23"/>
    <p:sldId id="733" r:id="rId24"/>
    <p:sldId id="257" r:id="rId25"/>
    <p:sldId id="765" r:id="rId26"/>
    <p:sldId id="766" r:id="rId27"/>
    <p:sldId id="791" r:id="rId28"/>
    <p:sldId id="759" r:id="rId29"/>
    <p:sldId id="788" r:id="rId30"/>
    <p:sldId id="767" r:id="rId31"/>
    <p:sldId id="773" r:id="rId32"/>
    <p:sldId id="790" r:id="rId33"/>
    <p:sldId id="732" r:id="rId34"/>
    <p:sldId id="740" r:id="rId35"/>
    <p:sldId id="769" r:id="rId36"/>
    <p:sldId id="792" r:id="rId37"/>
    <p:sldId id="818" r:id="rId38"/>
    <p:sldId id="819" r:id="rId39"/>
    <p:sldId id="820" r:id="rId40"/>
    <p:sldId id="821" r:id="rId41"/>
    <p:sldId id="822" r:id="rId42"/>
    <p:sldId id="828" r:id="rId43"/>
    <p:sldId id="829" r:id="rId44"/>
    <p:sldId id="830" r:id="rId45"/>
    <p:sldId id="837" r:id="rId46"/>
    <p:sldId id="843" r:id="rId47"/>
    <p:sldId id="742" r:id="rId48"/>
    <p:sldId id="743" r:id="rId49"/>
    <p:sldId id="744" r:id="rId50"/>
    <p:sldId id="812" r:id="rId51"/>
    <p:sldId id="745" r:id="rId52"/>
    <p:sldId id="831" r:id="rId53"/>
    <p:sldId id="810" r:id="rId54"/>
    <p:sldId id="747" r:id="rId55"/>
    <p:sldId id="748" r:id="rId56"/>
    <p:sldId id="749" r:id="rId5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E9EDF4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6" d="100"/>
          <a:sy n="106" d="100"/>
        </p:scale>
        <p:origin x="40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472"/>
    </p:cViewPr>
  </p:sorterViewPr>
  <p:notesViewPr>
    <p:cSldViewPr snapToGrid="0">
      <p:cViewPr varScale="1">
        <p:scale>
          <a:sx n="57" d="100"/>
          <a:sy n="57" d="100"/>
        </p:scale>
        <p:origin x="2640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89E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89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89E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89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Attendance!$B$2:$BJ$2</c:f>
              <c:strCache>
                <c:ptCount val="61"/>
                <c:pt idx="0">
                  <c:v>88</c:v>
                </c:pt>
                <c:pt idx="1">
                  <c:v>REL-11 FREEZE:  89</c:v>
                </c:pt>
                <c:pt idx="2">
                  <c:v>90</c:v>
                </c:pt>
                <c:pt idx="3">
                  <c:v>91</c:v>
                </c:pt>
                <c:pt idx="4">
                  <c:v>92</c:v>
                </c:pt>
                <c:pt idx="5">
                  <c:v>93</c:v>
                </c:pt>
                <c:pt idx="6">
                  <c:v>94</c:v>
                </c:pt>
                <c:pt idx="7">
                  <c:v>95</c:v>
                </c:pt>
                <c:pt idx="8">
                  <c:v>96</c:v>
                </c:pt>
                <c:pt idx="9">
                  <c:v>97</c:v>
                </c:pt>
                <c:pt idx="10">
                  <c:v>98</c:v>
                </c:pt>
                <c:pt idx="11">
                  <c:v>99</c:v>
                </c:pt>
                <c:pt idx="12">
                  <c:v>REL-12 FREEZE:  100 </c:v>
                </c:pt>
                <c:pt idx="13">
                  <c:v>101</c:v>
                </c:pt>
                <c:pt idx="14">
                  <c:v>102</c:v>
                </c:pt>
                <c:pt idx="15">
                  <c:v>103</c:v>
                </c:pt>
                <c:pt idx="16">
                  <c:v>104</c:v>
                </c:pt>
                <c:pt idx="17">
                  <c:v>105</c:v>
                </c:pt>
                <c:pt idx="18">
                  <c:v>106</c:v>
                </c:pt>
                <c:pt idx="19">
                  <c:v>107+E</c:v>
                </c:pt>
                <c:pt idx="20">
                  <c:v>108</c:v>
                </c:pt>
                <c:pt idx="21">
                  <c:v>REL-13 FREEZE:  109</c:v>
                </c:pt>
                <c:pt idx="22">
                  <c:v>110</c:v>
                </c:pt>
                <c:pt idx="23">
                  <c:v>111</c:v>
                </c:pt>
                <c:pt idx="24">
                  <c:v>112</c:v>
                </c:pt>
                <c:pt idx="25">
                  <c:v>113</c:v>
                </c:pt>
                <c:pt idx="26">
                  <c:v>113AH</c:v>
                </c:pt>
                <c:pt idx="27">
                  <c:v>114</c:v>
                </c:pt>
                <c:pt idx="28">
                  <c:v>115</c:v>
                </c:pt>
                <c:pt idx="29">
                  <c:v>116</c:v>
                </c:pt>
                <c:pt idx="30">
                  <c:v>REL-14 FREEZE:  116-bis</c:v>
                </c:pt>
                <c:pt idx="31">
                  <c:v>117</c:v>
                </c:pt>
                <c:pt idx="32">
                  <c:v>118</c:v>
                </c:pt>
                <c:pt idx="33">
                  <c:v>118bis</c:v>
                </c:pt>
                <c:pt idx="34">
                  <c:v>119</c:v>
                </c:pt>
                <c:pt idx="35">
                  <c:v>120</c:v>
                </c:pt>
                <c:pt idx="36">
                  <c:v>121</c:v>
                </c:pt>
                <c:pt idx="37">
                  <c:v>122</c:v>
                </c:pt>
                <c:pt idx="38">
                  <c:v>122bis</c:v>
                </c:pt>
                <c:pt idx="39">
                  <c:v>123</c:v>
                </c:pt>
                <c:pt idx="40">
                  <c:v>REL-15 FREEZE:  124</c:v>
                </c:pt>
                <c:pt idx="41">
                  <c:v>125</c:v>
                </c:pt>
                <c:pt idx="42">
                  <c:v>126</c:v>
                </c:pt>
                <c:pt idx="43">
                  <c:v>127</c:v>
                </c:pt>
                <c:pt idx="44">
                  <c:v>127bis</c:v>
                </c:pt>
                <c:pt idx="45">
                  <c:v>128</c:v>
                </c:pt>
                <c:pt idx="46">
                  <c:v>128bis</c:v>
                </c:pt>
                <c:pt idx="47">
                  <c:v>129</c:v>
                </c:pt>
                <c:pt idx="48">
                  <c:v>129bis</c:v>
                </c:pt>
                <c:pt idx="49">
                  <c:v>130</c:v>
                </c:pt>
                <c:pt idx="50">
                  <c:v>131</c:v>
                </c:pt>
                <c:pt idx="51">
                  <c:v>132</c:v>
                </c:pt>
                <c:pt idx="52">
                  <c:v>REL-16 FREEZE:  133 </c:v>
                </c:pt>
                <c:pt idx="53">
                  <c:v>134</c:v>
                </c:pt>
                <c:pt idx="54">
                  <c:v>135</c:v>
                </c:pt>
                <c:pt idx="55">
                  <c:v>136</c:v>
                </c:pt>
                <c:pt idx="56">
                  <c:v>136AH</c:v>
                </c:pt>
                <c:pt idx="57">
                  <c:v>137-e</c:v>
                </c:pt>
                <c:pt idx="58">
                  <c:v>138-e</c:v>
                </c:pt>
                <c:pt idx="59">
                  <c:v>139-e</c:v>
                </c:pt>
                <c:pt idx="60">
                  <c:v>140-e</c:v>
                </c:pt>
              </c:strCache>
            </c:strRef>
          </c:cat>
          <c:val>
            <c:numRef>
              <c:f>Attendance!$B$3:$BJ$3</c:f>
              <c:numCache>
                <c:formatCode>General</c:formatCode>
                <c:ptCount val="61"/>
                <c:pt idx="0">
                  <c:v>157</c:v>
                </c:pt>
                <c:pt idx="1">
                  <c:v>139</c:v>
                </c:pt>
                <c:pt idx="2">
                  <c:v>133</c:v>
                </c:pt>
                <c:pt idx="3">
                  <c:v>162</c:v>
                </c:pt>
                <c:pt idx="4">
                  <c:v>135</c:v>
                </c:pt>
                <c:pt idx="5">
                  <c:v>142</c:v>
                </c:pt>
                <c:pt idx="6">
                  <c:v>139</c:v>
                </c:pt>
                <c:pt idx="7">
                  <c:v>173</c:v>
                </c:pt>
                <c:pt idx="8">
                  <c:v>181</c:v>
                </c:pt>
                <c:pt idx="9">
                  <c:v>165</c:v>
                </c:pt>
                <c:pt idx="10">
                  <c:v>158</c:v>
                </c:pt>
                <c:pt idx="11">
                  <c:v>153</c:v>
                </c:pt>
                <c:pt idx="12">
                  <c:v>189</c:v>
                </c:pt>
                <c:pt idx="13">
                  <c:v>146</c:v>
                </c:pt>
                <c:pt idx="14">
                  <c:v>133</c:v>
                </c:pt>
                <c:pt idx="15">
                  <c:v>145</c:v>
                </c:pt>
                <c:pt idx="16">
                  <c:v>142</c:v>
                </c:pt>
                <c:pt idx="17">
                  <c:v>144</c:v>
                </c:pt>
                <c:pt idx="18">
                  <c:v>195</c:v>
                </c:pt>
                <c:pt idx="19">
                  <c:v>159</c:v>
                </c:pt>
                <c:pt idx="20">
                  <c:v>175</c:v>
                </c:pt>
                <c:pt idx="21">
                  <c:v>182</c:v>
                </c:pt>
                <c:pt idx="22">
                  <c:v>113</c:v>
                </c:pt>
                <c:pt idx="23">
                  <c:v>137</c:v>
                </c:pt>
                <c:pt idx="24">
                  <c:v>200</c:v>
                </c:pt>
                <c:pt idx="25">
                  <c:v>137</c:v>
                </c:pt>
                <c:pt idx="26">
                  <c:v>107</c:v>
                </c:pt>
                <c:pt idx="27">
                  <c:v>157</c:v>
                </c:pt>
                <c:pt idx="28">
                  <c:v>168</c:v>
                </c:pt>
                <c:pt idx="29">
                  <c:v>169</c:v>
                </c:pt>
                <c:pt idx="30">
                  <c:v>143</c:v>
                </c:pt>
                <c:pt idx="31">
                  <c:v>157</c:v>
                </c:pt>
                <c:pt idx="32">
                  <c:v>233</c:v>
                </c:pt>
                <c:pt idx="33">
                  <c:v>182</c:v>
                </c:pt>
                <c:pt idx="34">
                  <c:v>175</c:v>
                </c:pt>
                <c:pt idx="35">
                  <c:v>191</c:v>
                </c:pt>
                <c:pt idx="36">
                  <c:v>188</c:v>
                </c:pt>
                <c:pt idx="37">
                  <c:v>156</c:v>
                </c:pt>
                <c:pt idx="38">
                  <c:v>154</c:v>
                </c:pt>
                <c:pt idx="39">
                  <c:v>156</c:v>
                </c:pt>
                <c:pt idx="40">
                  <c:v>222</c:v>
                </c:pt>
                <c:pt idx="41">
                  <c:v>196</c:v>
                </c:pt>
                <c:pt idx="42">
                  <c:v>174</c:v>
                </c:pt>
                <c:pt idx="43">
                  <c:v>149</c:v>
                </c:pt>
                <c:pt idx="44">
                  <c:v>140</c:v>
                </c:pt>
                <c:pt idx="45">
                  <c:v>152</c:v>
                </c:pt>
                <c:pt idx="46">
                  <c:v>149</c:v>
                </c:pt>
                <c:pt idx="47">
                  <c:v>165</c:v>
                </c:pt>
                <c:pt idx="48">
                  <c:v>191</c:v>
                </c:pt>
                <c:pt idx="49">
                  <c:v>153</c:v>
                </c:pt>
                <c:pt idx="50">
                  <c:v>178</c:v>
                </c:pt>
                <c:pt idx="51">
                  <c:v>279</c:v>
                </c:pt>
                <c:pt idx="52">
                  <c:v>280</c:v>
                </c:pt>
                <c:pt idx="53">
                  <c:v>229</c:v>
                </c:pt>
                <c:pt idx="54">
                  <c:v>189</c:v>
                </c:pt>
                <c:pt idx="55">
                  <c:v>241</c:v>
                </c:pt>
                <c:pt idx="56">
                  <c:v>180</c:v>
                </c:pt>
                <c:pt idx="57">
                  <c:v>124</c:v>
                </c:pt>
                <c:pt idx="58">
                  <c:v>228</c:v>
                </c:pt>
                <c:pt idx="59">
                  <c:v>326</c:v>
                </c:pt>
                <c:pt idx="60">
                  <c:v>341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CFD-4F3D-9FCC-7D0E30B603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584875808747568E-2"/>
          <c:y val="0.11795370812576944"/>
          <c:w val="0.95223389374948575"/>
          <c:h val="0.8028339145639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'Maintenance_Non Maintenance'!$B$15</c:f>
              <c:strCache>
                <c:ptCount val="1"/>
                <c:pt idx="0">
                  <c:v>maintenance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50000"/>
                    <a:satMod val="300000"/>
                  </a:schemeClr>
                </a:gs>
                <a:gs pos="35000">
                  <a:schemeClr val="accent1">
                    <a:tint val="37000"/>
                    <a:satMod val="300000"/>
                  </a:schemeClr>
                </a:gs>
                <a:gs pos="100000">
                  <a:schemeClr val="accent1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1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</c:v>
                </c:pt>
                <c:pt idx="31">
                  <c:v>(Expected Rel-17 FREEZE):  142</c:v>
                </c:pt>
              </c:strCache>
            </c:strRef>
          </c:cat>
          <c:val>
            <c:numRef>
              <c:f>'Maintenance_Non Maintenance'!$BU$15:$CZ$15</c:f>
              <c:numCache>
                <c:formatCode>0.0</c:formatCode>
                <c:ptCount val="32"/>
                <c:pt idx="0">
                  <c:v>5</c:v>
                </c:pt>
                <c:pt idx="1">
                  <c:v>6</c:v>
                </c:pt>
                <c:pt idx="2">
                  <c:v>5</c:v>
                </c:pt>
                <c:pt idx="3">
                  <c:v>6</c:v>
                </c:pt>
                <c:pt idx="4">
                  <c:v>6.7</c:v>
                </c:pt>
                <c:pt idx="5">
                  <c:v>6.5</c:v>
                </c:pt>
                <c:pt idx="6">
                  <c:v>6</c:v>
                </c:pt>
                <c:pt idx="7">
                  <c:v>3.4</c:v>
                </c:pt>
                <c:pt idx="8">
                  <c:v>5</c:v>
                </c:pt>
                <c:pt idx="9">
                  <c:v>3</c:v>
                </c:pt>
                <c:pt idx="10">
                  <c:v>4.5</c:v>
                </c:pt>
                <c:pt idx="11">
                  <c:v>3.8</c:v>
                </c:pt>
                <c:pt idx="12">
                  <c:v>4</c:v>
                </c:pt>
                <c:pt idx="13">
                  <c:v>4</c:v>
                </c:pt>
                <c:pt idx="14">
                  <c:v>1.5</c:v>
                </c:pt>
                <c:pt idx="15">
                  <c:v>1.2</c:v>
                </c:pt>
                <c:pt idx="16">
                  <c:v>3</c:v>
                </c:pt>
                <c:pt idx="17">
                  <c:v>1.5</c:v>
                </c:pt>
                <c:pt idx="18">
                  <c:v>0.9</c:v>
                </c:pt>
                <c:pt idx="19">
                  <c:v>0.9</c:v>
                </c:pt>
                <c:pt idx="20">
                  <c:v>2</c:v>
                </c:pt>
                <c:pt idx="21">
                  <c:v>0.9</c:v>
                </c:pt>
                <c:pt idx="22">
                  <c:v>3.5</c:v>
                </c:pt>
                <c:pt idx="23">
                  <c:v>2.1</c:v>
                </c:pt>
                <c:pt idx="24">
                  <c:v>1.6</c:v>
                </c:pt>
                <c:pt idx="25">
                  <c:v>2</c:v>
                </c:pt>
                <c:pt idx="26">
                  <c:v>2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DC-473E-9467-64FCDBE61A4F}"/>
            </c:ext>
          </c:extLst>
        </c:ser>
        <c:ser>
          <c:idx val="2"/>
          <c:order val="1"/>
          <c:tx>
            <c:strRef>
              <c:f>'Maintenance_Non Maintenance'!$B$16</c:f>
              <c:strCache>
                <c:ptCount val="1"/>
                <c:pt idx="0">
                  <c:v>Rel-15 5GS / maintenance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Pt>
            <c:idx val="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C7DC-473E-9467-64FCDBE61A4F}"/>
              </c:ext>
            </c:extLst>
          </c:dPt>
          <c:dPt>
            <c:idx val="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C7DC-473E-9467-64FCDBE61A4F}"/>
              </c:ext>
            </c:extLst>
          </c:dPt>
          <c:dPt>
            <c:idx val="10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C7DC-473E-9467-64FCDBE61A4F}"/>
              </c:ext>
            </c:extLst>
          </c:dPt>
          <c:dPt>
            <c:idx val="11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C7DC-473E-9467-64FCDBE61A4F}"/>
              </c:ext>
            </c:extLst>
          </c:dPt>
          <c:dPt>
            <c:idx val="12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A-C7DC-473E-9467-64FCDBE61A4F}"/>
              </c:ext>
            </c:extLst>
          </c:dPt>
          <c:dPt>
            <c:idx val="13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C-C7DC-473E-9467-64FCDBE61A4F}"/>
              </c:ext>
            </c:extLst>
          </c:dPt>
          <c:dPt>
            <c:idx val="14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E-C7DC-473E-9467-64FCDBE61A4F}"/>
              </c:ext>
            </c:extLst>
          </c:dPt>
          <c:dPt>
            <c:idx val="15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0-C7DC-473E-9467-64FCDBE61A4F}"/>
              </c:ext>
            </c:extLst>
          </c:dPt>
          <c:dPt>
            <c:idx val="16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2-C7DC-473E-9467-64FCDBE61A4F}"/>
              </c:ext>
            </c:extLst>
          </c:dPt>
          <c:dPt>
            <c:idx val="17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4-C7DC-473E-9467-64FCDBE61A4F}"/>
              </c:ext>
            </c:extLst>
          </c:dPt>
          <c:dPt>
            <c:idx val="18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6-C7DC-473E-9467-64FCDBE61A4F}"/>
              </c:ext>
            </c:extLst>
          </c:dPt>
          <c:dPt>
            <c:idx val="19"/>
            <c:invertIfNegative val="0"/>
            <c:bubble3D val="0"/>
            <c:spPr>
              <a:solidFill>
                <a:srgbClr val="BEF575"/>
              </a:soli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8-C7DC-473E-9467-64FCDBE61A4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0" tIns="0" rIns="0" bIns="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</c:v>
                </c:pt>
                <c:pt idx="31">
                  <c:v>(Expected Rel-17 FREEZE):  142</c:v>
                </c:pt>
              </c:strCache>
            </c:strRef>
          </c:cat>
          <c:val>
            <c:numRef>
              <c:f>'Maintenance_Non Maintenance'!$BU$16:$CZ$16</c:f>
              <c:numCache>
                <c:formatCode>General</c:formatCode>
                <c:ptCount val="32"/>
                <c:pt idx="2" formatCode="0.0">
                  <c:v>18</c:v>
                </c:pt>
                <c:pt idx="3" formatCode="0.0">
                  <c:v>23</c:v>
                </c:pt>
                <c:pt idx="4" formatCode="0.0">
                  <c:v>24</c:v>
                </c:pt>
                <c:pt idx="5" formatCode="0.0">
                  <c:v>27</c:v>
                </c:pt>
                <c:pt idx="6" formatCode="0.0">
                  <c:v>31</c:v>
                </c:pt>
                <c:pt idx="7" formatCode="0.0">
                  <c:v>32.5</c:v>
                </c:pt>
                <c:pt idx="8" formatCode="0.0">
                  <c:v>36</c:v>
                </c:pt>
                <c:pt idx="9" formatCode="0.0">
                  <c:v>37</c:v>
                </c:pt>
                <c:pt idx="10" formatCode="0.0">
                  <c:v>24</c:v>
                </c:pt>
                <c:pt idx="11" formatCode="0.0">
                  <c:v>25</c:v>
                </c:pt>
                <c:pt idx="12" formatCode="0.0">
                  <c:v>19</c:v>
                </c:pt>
                <c:pt idx="13" formatCode="0.0">
                  <c:v>19</c:v>
                </c:pt>
                <c:pt idx="14" formatCode="0.0">
                  <c:v>15</c:v>
                </c:pt>
                <c:pt idx="15" formatCode="0.0">
                  <c:v>15</c:v>
                </c:pt>
                <c:pt idx="16" formatCode="0.0">
                  <c:v>13.7</c:v>
                </c:pt>
                <c:pt idx="17" formatCode="0.0">
                  <c:v>11.5</c:v>
                </c:pt>
                <c:pt idx="18" formatCode="0.0">
                  <c:v>9</c:v>
                </c:pt>
                <c:pt idx="19" formatCode="0.0">
                  <c:v>9.3000000000000007</c:v>
                </c:pt>
                <c:pt idx="20" formatCode="0.0">
                  <c:v>8.1999999999999993</c:v>
                </c:pt>
                <c:pt idx="21" formatCode="0.0">
                  <c:v>7.2</c:v>
                </c:pt>
                <c:pt idx="22" formatCode="0.0">
                  <c:v>6</c:v>
                </c:pt>
                <c:pt idx="23" formatCode="0.0">
                  <c:v>8.9</c:v>
                </c:pt>
                <c:pt idx="24" formatCode="0.0">
                  <c:v>7.7</c:v>
                </c:pt>
                <c:pt idx="25" formatCode="0.0">
                  <c:v>5</c:v>
                </c:pt>
                <c:pt idx="26" formatCode="0.0">
                  <c:v>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C7DC-473E-9467-64FCDBE61A4F}"/>
            </c:ext>
          </c:extLst>
        </c:ser>
        <c:ser>
          <c:idx val="3"/>
          <c:order val="2"/>
          <c:tx>
            <c:strRef>
              <c:f>'Maintenance_Non Maintenance'!$B$17</c:f>
              <c:strCache>
                <c:ptCount val="1"/>
                <c:pt idx="0">
                  <c:v>Rel-16 work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19050" cap="flat" cmpd="sng" algn="ctr">
              <a:solidFill>
                <a:schemeClr val="accent4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</c:v>
                </c:pt>
                <c:pt idx="31">
                  <c:v>(Expected Rel-17 FREEZE):  142</c:v>
                </c:pt>
              </c:strCache>
            </c:strRef>
          </c:cat>
          <c:val>
            <c:numRef>
              <c:f>'Maintenance_Non Maintenance'!$BU$17:$CZ$17</c:f>
              <c:numCache>
                <c:formatCode>General</c:formatCode>
                <c:ptCount val="32"/>
                <c:pt idx="7" formatCode="0.0">
                  <c:v>3.7</c:v>
                </c:pt>
                <c:pt idx="10" formatCode="0.0">
                  <c:v>13.5</c:v>
                </c:pt>
                <c:pt idx="11" formatCode="0.0">
                  <c:v>12</c:v>
                </c:pt>
                <c:pt idx="12" formatCode="0.0">
                  <c:v>19.5</c:v>
                </c:pt>
                <c:pt idx="13" formatCode="0.0">
                  <c:v>20</c:v>
                </c:pt>
                <c:pt idx="14" formatCode="0.0">
                  <c:v>26.4</c:v>
                </c:pt>
                <c:pt idx="15" formatCode="0.0">
                  <c:v>28.6</c:v>
                </c:pt>
                <c:pt idx="16" formatCode="0.0">
                  <c:v>31.2</c:v>
                </c:pt>
                <c:pt idx="17" formatCode="0.0">
                  <c:v>34.9</c:v>
                </c:pt>
                <c:pt idx="18" formatCode="0.0">
                  <c:v>34.9</c:v>
                </c:pt>
                <c:pt idx="19" formatCode="0.0">
                  <c:v>34.4</c:v>
                </c:pt>
                <c:pt idx="20" formatCode="0.0">
                  <c:v>35.299999999999997</c:v>
                </c:pt>
                <c:pt idx="21" formatCode="0.0">
                  <c:v>37.700000000000003</c:v>
                </c:pt>
                <c:pt idx="22" formatCode="0.0">
                  <c:v>33</c:v>
                </c:pt>
                <c:pt idx="23" formatCode="0.0">
                  <c:v>21</c:v>
                </c:pt>
                <c:pt idx="24" formatCode="0.0">
                  <c:v>23.2</c:v>
                </c:pt>
                <c:pt idx="25" formatCode="0.0">
                  <c:v>14.5</c:v>
                </c:pt>
                <c:pt idx="26" formatCode="0.0">
                  <c:v>16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C7DC-473E-9467-64FCDBE61A4F}"/>
            </c:ext>
          </c:extLst>
        </c:ser>
        <c:ser>
          <c:idx val="5"/>
          <c:order val="3"/>
          <c:tx>
            <c:strRef>
              <c:f>'Maintenance_Non Maintenance'!$B$18</c:f>
              <c:strCache>
                <c:ptCount val="1"/>
                <c:pt idx="0">
                  <c:v>Rel-17 work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'Maintenance_Non Maintenance'!$BU$5:$CZ$5</c:f>
              <c:strCache>
                <c:ptCount val="32"/>
                <c:pt idx="0">
                  <c:v>117</c:v>
                </c:pt>
                <c:pt idx="1">
                  <c:v>118</c:v>
                </c:pt>
                <c:pt idx="2">
                  <c:v>118bis</c:v>
                </c:pt>
                <c:pt idx="3">
                  <c:v>119</c:v>
                </c:pt>
                <c:pt idx="4">
                  <c:v>120</c:v>
                </c:pt>
                <c:pt idx="5">
                  <c:v>121</c:v>
                </c:pt>
                <c:pt idx="6">
                  <c:v>122</c:v>
                </c:pt>
                <c:pt idx="7">
                  <c:v>122bis</c:v>
                </c:pt>
                <c:pt idx="8">
                  <c:v>123</c:v>
                </c:pt>
                <c:pt idx="9">
                  <c:v>REL-15 FREEZE:  124</c:v>
                </c:pt>
                <c:pt idx="10">
                  <c:v>125</c:v>
                </c:pt>
                <c:pt idx="11">
                  <c:v>126</c:v>
                </c:pt>
                <c:pt idx="12">
                  <c:v>127</c:v>
                </c:pt>
                <c:pt idx="13">
                  <c:v>127bis</c:v>
                </c:pt>
                <c:pt idx="14">
                  <c:v>128</c:v>
                </c:pt>
                <c:pt idx="15">
                  <c:v>128bis</c:v>
                </c:pt>
                <c:pt idx="16">
                  <c:v>129</c:v>
                </c:pt>
                <c:pt idx="17">
                  <c:v>129bis</c:v>
                </c:pt>
                <c:pt idx="18">
                  <c:v>130</c:v>
                </c:pt>
                <c:pt idx="19">
                  <c:v>131</c:v>
                </c:pt>
                <c:pt idx="20">
                  <c:v>132</c:v>
                </c:pt>
                <c:pt idx="21">
                  <c:v>REL-16 FREEZE:  133 </c:v>
                </c:pt>
                <c:pt idx="22">
                  <c:v>134</c:v>
                </c:pt>
                <c:pt idx="23">
                  <c:v>135</c:v>
                </c:pt>
                <c:pt idx="24">
                  <c:v>136</c:v>
                </c:pt>
                <c:pt idx="25">
                  <c:v>136AH</c:v>
                </c:pt>
                <c:pt idx="26">
                  <c:v>137-e</c:v>
                </c:pt>
                <c:pt idx="27">
                  <c:v>138-e</c:v>
                </c:pt>
                <c:pt idx="28">
                  <c:v>139-e</c:v>
                </c:pt>
                <c:pt idx="29">
                  <c:v>140-e</c:v>
                </c:pt>
                <c:pt idx="30">
                  <c:v>141</c:v>
                </c:pt>
                <c:pt idx="31">
                  <c:v>(Expected Rel-17 FREEZE):  142</c:v>
                </c:pt>
              </c:strCache>
            </c:strRef>
          </c:cat>
          <c:val>
            <c:numRef>
              <c:f>'Maintenance_Non Maintenance'!$BU$18:$CZ$18</c:f>
              <c:numCache>
                <c:formatCode>General</c:formatCode>
                <c:ptCount val="32"/>
                <c:pt idx="23" formatCode="0.0">
                  <c:v>10.8</c:v>
                </c:pt>
                <c:pt idx="24" formatCode="0.0">
                  <c:v>11</c:v>
                </c:pt>
                <c:pt idx="25" formatCode="0.0">
                  <c:v>12.5</c:v>
                </c:pt>
                <c:pt idx="26" formatCode="0.0">
                  <c:v>0</c:v>
                </c:pt>
                <c:pt idx="27" formatCode="0.0">
                  <c:v>0</c:v>
                </c:pt>
                <c:pt idx="28" formatCode="0.0">
                  <c:v>0</c:v>
                </c:pt>
                <c:pt idx="29" formatCode="0.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C7DC-473E-9467-64FCDBE61A4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3875328"/>
        <c:axId val="333875888"/>
      </c:barChart>
      <c:catAx>
        <c:axId val="333875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888"/>
        <c:crosses val="autoZero"/>
        <c:auto val="1"/>
        <c:lblAlgn val="ctr"/>
        <c:lblOffset val="100"/>
        <c:noMultiLvlLbl val="0"/>
      </c:catAx>
      <c:valAx>
        <c:axId val="33387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3875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3876664348853"/>
          <c:y val="6.5854624086673086E-2"/>
          <c:w val="0.44256323302201495"/>
          <c:h val="5.12019732137758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SA2#67_on'!$AC$1:$CL$1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(Expected Rel-17 FREEZE):  142</c:v>
                </c:pt>
              </c:strCache>
            </c:strRef>
          </c:cat>
          <c:val>
            <c:numRef>
              <c:f>'Results SA2#67_on'!$AC$2:$CL$2</c:f>
              <c:numCache>
                <c:formatCode>0</c:formatCode>
                <c:ptCount val="62"/>
                <c:pt idx="0">
                  <c:v>108</c:v>
                </c:pt>
                <c:pt idx="1">
                  <c:v>117</c:v>
                </c:pt>
                <c:pt idx="2">
                  <c:v>115</c:v>
                </c:pt>
                <c:pt idx="3">
                  <c:v>134</c:v>
                </c:pt>
                <c:pt idx="4" formatCode="General">
                  <c:v>147</c:v>
                </c:pt>
                <c:pt idx="5" formatCode="General">
                  <c:v>170</c:v>
                </c:pt>
                <c:pt idx="6">
                  <c:v>168</c:v>
                </c:pt>
                <c:pt idx="7">
                  <c:v>165</c:v>
                </c:pt>
                <c:pt idx="8">
                  <c:v>134</c:v>
                </c:pt>
                <c:pt idx="9">
                  <c:v>123</c:v>
                </c:pt>
                <c:pt idx="10">
                  <c:v>56</c:v>
                </c:pt>
                <c:pt idx="11">
                  <c:v>145</c:v>
                </c:pt>
                <c:pt idx="12">
                  <c:v>150</c:v>
                </c:pt>
                <c:pt idx="13">
                  <c:v>130</c:v>
                </c:pt>
                <c:pt idx="14">
                  <c:v>212</c:v>
                </c:pt>
                <c:pt idx="15">
                  <c:v>198</c:v>
                </c:pt>
                <c:pt idx="16">
                  <c:v>162</c:v>
                </c:pt>
                <c:pt idx="17">
                  <c:v>162</c:v>
                </c:pt>
                <c:pt idx="18">
                  <c:v>168</c:v>
                </c:pt>
                <c:pt idx="19">
                  <c:v>161</c:v>
                </c:pt>
                <c:pt idx="20">
                  <c:v>61</c:v>
                </c:pt>
                <c:pt idx="21">
                  <c:v>151</c:v>
                </c:pt>
                <c:pt idx="22">
                  <c:v>175</c:v>
                </c:pt>
                <c:pt idx="23">
                  <c:v>180</c:v>
                </c:pt>
                <c:pt idx="24">
                  <c:v>87</c:v>
                </c:pt>
                <c:pt idx="25">
                  <c:v>86</c:v>
                </c:pt>
                <c:pt idx="26">
                  <c:v>224</c:v>
                </c:pt>
                <c:pt idx="27">
                  <c:v>278</c:v>
                </c:pt>
                <c:pt idx="28">
                  <c:v>317</c:v>
                </c:pt>
                <c:pt idx="29">
                  <c:v>158</c:v>
                </c:pt>
                <c:pt idx="30">
                  <c:v>210</c:v>
                </c:pt>
                <c:pt idx="31" formatCode="General">
                  <c:v>151</c:v>
                </c:pt>
                <c:pt idx="32" formatCode="General">
                  <c:v>224</c:v>
                </c:pt>
                <c:pt idx="33" formatCode="General">
                  <c:v>269</c:v>
                </c:pt>
                <c:pt idx="34" formatCode="General">
                  <c:v>264</c:v>
                </c:pt>
                <c:pt idx="35" formatCode="General">
                  <c:v>311</c:v>
                </c:pt>
                <c:pt idx="36" formatCode="General">
                  <c:v>368</c:v>
                </c:pt>
                <c:pt idx="37" formatCode="General">
                  <c:v>67</c:v>
                </c:pt>
                <c:pt idx="38" formatCode="General">
                  <c:v>414</c:v>
                </c:pt>
                <c:pt idx="39" formatCode="General">
                  <c:v>467</c:v>
                </c:pt>
                <c:pt idx="40" formatCode="General">
                  <c:v>399</c:v>
                </c:pt>
                <c:pt idx="41" formatCode="General">
                  <c:v>516</c:v>
                </c:pt>
                <c:pt idx="42" formatCode="General">
                  <c:v>483</c:v>
                </c:pt>
                <c:pt idx="43" formatCode="General">
                  <c:v>434</c:v>
                </c:pt>
                <c:pt idx="44" formatCode="General">
                  <c:v>364</c:v>
                </c:pt>
                <c:pt idx="45" formatCode="General">
                  <c:v>423</c:v>
                </c:pt>
                <c:pt idx="46" formatCode="General">
                  <c:v>427</c:v>
                </c:pt>
                <c:pt idx="47" formatCode="General">
                  <c:v>503</c:v>
                </c:pt>
                <c:pt idx="48" formatCode="General">
                  <c:v>407</c:v>
                </c:pt>
                <c:pt idx="49" formatCode="General">
                  <c:v>432</c:v>
                </c:pt>
                <c:pt idx="50" formatCode="General">
                  <c:v>417</c:v>
                </c:pt>
                <c:pt idx="51" formatCode="General">
                  <c:v>561</c:v>
                </c:pt>
                <c:pt idx="52" formatCode="General">
                  <c:v>446</c:v>
                </c:pt>
                <c:pt idx="53" formatCode="General">
                  <c:v>508</c:v>
                </c:pt>
                <c:pt idx="54" formatCode="General">
                  <c:v>480</c:v>
                </c:pt>
                <c:pt idx="55" formatCode="General">
                  <c:v>406</c:v>
                </c:pt>
                <c:pt idx="56" formatCode="General">
                  <c:v>237</c:v>
                </c:pt>
                <c:pt idx="57" formatCode="General">
                  <c:v>318</c:v>
                </c:pt>
                <c:pt idx="58" formatCode="General">
                  <c:v>529</c:v>
                </c:pt>
                <c:pt idx="59" formatCode="General">
                  <c:v>730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9F-43A2-8578-042E8C541EC8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SA2#67_on'!$AC$1:$CL$1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(Expected Rel-17 FREEZE):  142</c:v>
                </c:pt>
              </c:strCache>
            </c:strRef>
          </c:cat>
          <c:val>
            <c:numRef>
              <c:f>'Results SA2#67_on'!$AC$3:$CL$3</c:f>
              <c:numCache>
                <c:formatCode>0</c:formatCode>
                <c:ptCount val="62"/>
                <c:pt idx="0">
                  <c:v>77</c:v>
                </c:pt>
                <c:pt idx="1">
                  <c:v>149</c:v>
                </c:pt>
                <c:pt idx="2">
                  <c:v>91</c:v>
                </c:pt>
                <c:pt idx="3">
                  <c:v>138</c:v>
                </c:pt>
                <c:pt idx="4">
                  <c:v>144</c:v>
                </c:pt>
                <c:pt idx="5">
                  <c:v>124</c:v>
                </c:pt>
                <c:pt idx="6">
                  <c:v>101</c:v>
                </c:pt>
                <c:pt idx="7">
                  <c:v>131</c:v>
                </c:pt>
                <c:pt idx="8">
                  <c:v>117</c:v>
                </c:pt>
                <c:pt idx="9">
                  <c:v>23</c:v>
                </c:pt>
                <c:pt idx="10">
                  <c:v>3</c:v>
                </c:pt>
                <c:pt idx="11">
                  <c:v>49</c:v>
                </c:pt>
                <c:pt idx="12">
                  <c:v>63</c:v>
                </c:pt>
                <c:pt idx="13">
                  <c:v>72</c:v>
                </c:pt>
                <c:pt idx="14">
                  <c:v>70</c:v>
                </c:pt>
                <c:pt idx="15">
                  <c:v>66</c:v>
                </c:pt>
                <c:pt idx="16">
                  <c:v>73</c:v>
                </c:pt>
                <c:pt idx="17">
                  <c:v>74</c:v>
                </c:pt>
                <c:pt idx="18">
                  <c:v>65</c:v>
                </c:pt>
                <c:pt idx="19">
                  <c:v>27</c:v>
                </c:pt>
                <c:pt idx="20">
                  <c:v>34</c:v>
                </c:pt>
                <c:pt idx="21">
                  <c:v>145</c:v>
                </c:pt>
                <c:pt idx="22">
                  <c:v>112</c:v>
                </c:pt>
                <c:pt idx="23">
                  <c:v>120</c:v>
                </c:pt>
                <c:pt idx="24">
                  <c:v>35</c:v>
                </c:pt>
                <c:pt idx="25">
                  <c:v>120</c:v>
                </c:pt>
                <c:pt idx="26">
                  <c:v>90</c:v>
                </c:pt>
                <c:pt idx="27">
                  <c:v>53</c:v>
                </c:pt>
                <c:pt idx="28">
                  <c:v>52</c:v>
                </c:pt>
                <c:pt idx="29">
                  <c:v>166</c:v>
                </c:pt>
                <c:pt idx="30">
                  <c:v>108</c:v>
                </c:pt>
                <c:pt idx="31" formatCode="General">
                  <c:v>122</c:v>
                </c:pt>
                <c:pt idx="32" formatCode="General">
                  <c:v>178</c:v>
                </c:pt>
                <c:pt idx="33" formatCode="General">
                  <c:v>254</c:v>
                </c:pt>
                <c:pt idx="34" formatCode="General">
                  <c:v>254</c:v>
                </c:pt>
                <c:pt idx="35" formatCode="General">
                  <c:v>188</c:v>
                </c:pt>
                <c:pt idx="36" formatCode="General">
                  <c:v>200</c:v>
                </c:pt>
                <c:pt idx="37" formatCode="General">
                  <c:v>2</c:v>
                </c:pt>
                <c:pt idx="38" formatCode="General">
                  <c:v>148</c:v>
                </c:pt>
                <c:pt idx="39" formatCode="General">
                  <c:v>85</c:v>
                </c:pt>
                <c:pt idx="40" formatCode="General">
                  <c:v>176</c:v>
                </c:pt>
                <c:pt idx="41" formatCode="General">
                  <c:v>154</c:v>
                </c:pt>
                <c:pt idx="42" formatCode="General">
                  <c:v>186</c:v>
                </c:pt>
                <c:pt idx="43" formatCode="General">
                  <c:v>189</c:v>
                </c:pt>
                <c:pt idx="44" formatCode="General">
                  <c:v>170</c:v>
                </c:pt>
                <c:pt idx="45" formatCode="General">
                  <c:v>185</c:v>
                </c:pt>
                <c:pt idx="46" formatCode="General">
                  <c:v>188</c:v>
                </c:pt>
                <c:pt idx="47" formatCode="General">
                  <c:v>160</c:v>
                </c:pt>
                <c:pt idx="48" formatCode="General">
                  <c:v>133</c:v>
                </c:pt>
                <c:pt idx="49" formatCode="General">
                  <c:v>193</c:v>
                </c:pt>
                <c:pt idx="50" formatCode="General">
                  <c:v>274</c:v>
                </c:pt>
                <c:pt idx="51" formatCode="General">
                  <c:v>154</c:v>
                </c:pt>
                <c:pt idx="52" formatCode="General">
                  <c:v>265</c:v>
                </c:pt>
                <c:pt idx="53" formatCode="General">
                  <c:v>473</c:v>
                </c:pt>
                <c:pt idx="54" formatCode="General">
                  <c:v>351</c:v>
                </c:pt>
                <c:pt idx="55" formatCode="General">
                  <c:v>249</c:v>
                </c:pt>
                <c:pt idx="56" formatCode="General">
                  <c:v>71</c:v>
                </c:pt>
                <c:pt idx="57" formatCode="General">
                  <c:v>33</c:v>
                </c:pt>
                <c:pt idx="58" formatCode="General">
                  <c:v>43</c:v>
                </c:pt>
                <c:pt idx="59" formatCode="General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9F-43A2-8578-042E8C541EC8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SA2#67_on'!$AC$1:$CL$1</c:f>
              <c:strCache>
                <c:ptCount val="62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101b</c:v>
                </c:pt>
                <c:pt idx="11">
                  <c:v>102</c:v>
                </c:pt>
                <c:pt idx="12">
                  <c:v>103</c:v>
                </c:pt>
                <c:pt idx="13">
                  <c:v>104</c:v>
                </c:pt>
                <c:pt idx="14">
                  <c:v>105</c:v>
                </c:pt>
                <c:pt idx="15">
                  <c:v>106</c:v>
                </c:pt>
                <c:pt idx="16">
                  <c:v>107+E</c:v>
                </c:pt>
                <c:pt idx="17">
                  <c:v>108</c:v>
                </c:pt>
                <c:pt idx="18">
                  <c:v>REL-13 FREEZE:  109</c:v>
                </c:pt>
                <c:pt idx="19">
                  <c:v>110</c:v>
                </c:pt>
                <c:pt idx="20">
                  <c:v>110AH</c:v>
                </c:pt>
                <c:pt idx="21">
                  <c:v>111</c:v>
                </c:pt>
                <c:pt idx="22">
                  <c:v>112</c:v>
                </c:pt>
                <c:pt idx="23">
                  <c:v>113</c:v>
                </c:pt>
                <c:pt idx="24">
                  <c:v>113AH</c:v>
                </c:pt>
                <c:pt idx="25">
                  <c:v>114</c:v>
                </c:pt>
                <c:pt idx="26">
                  <c:v>115</c:v>
                </c:pt>
                <c:pt idx="27">
                  <c:v>116</c:v>
                </c:pt>
                <c:pt idx="28">
                  <c:v>REL-14 FREEZE:  116-bis</c:v>
                </c:pt>
                <c:pt idx="29">
                  <c:v>117</c:v>
                </c:pt>
                <c:pt idx="30">
                  <c:v>118</c:v>
                </c:pt>
                <c:pt idx="31">
                  <c:v>118bis</c:v>
                </c:pt>
                <c:pt idx="32">
                  <c:v>119</c:v>
                </c:pt>
                <c:pt idx="33">
                  <c:v>120</c:v>
                </c:pt>
                <c:pt idx="34">
                  <c:v>121</c:v>
                </c:pt>
                <c:pt idx="35">
                  <c:v>122</c:v>
                </c:pt>
                <c:pt idx="36">
                  <c:v>122bis</c:v>
                </c:pt>
                <c:pt idx="37">
                  <c:v>122e</c:v>
                </c:pt>
                <c:pt idx="38">
                  <c:v>123</c:v>
                </c:pt>
                <c:pt idx="39">
                  <c:v>REL-15 FREEZE:  124</c:v>
                </c:pt>
                <c:pt idx="40">
                  <c:v>125</c:v>
                </c:pt>
                <c:pt idx="41">
                  <c:v>126</c:v>
                </c:pt>
                <c:pt idx="42">
                  <c:v>127</c:v>
                </c:pt>
                <c:pt idx="43">
                  <c:v>127bis</c:v>
                </c:pt>
                <c:pt idx="44">
                  <c:v>128</c:v>
                </c:pt>
                <c:pt idx="45">
                  <c:v>128bis</c:v>
                </c:pt>
                <c:pt idx="46">
                  <c:v>129</c:v>
                </c:pt>
                <c:pt idx="47">
                  <c:v>129bis</c:v>
                </c:pt>
                <c:pt idx="48">
                  <c:v>130</c:v>
                </c:pt>
                <c:pt idx="49">
                  <c:v>131</c:v>
                </c:pt>
                <c:pt idx="50">
                  <c:v>132</c:v>
                </c:pt>
                <c:pt idx="51">
                  <c:v>REL-16 FREEZE:  133 </c:v>
                </c:pt>
                <c:pt idx="52">
                  <c:v>134</c:v>
                </c:pt>
                <c:pt idx="53">
                  <c:v>135</c:v>
                </c:pt>
                <c:pt idx="54">
                  <c:v>136</c:v>
                </c:pt>
                <c:pt idx="55">
                  <c:v>136AH</c:v>
                </c:pt>
                <c:pt idx="56">
                  <c:v>137-e</c:v>
                </c:pt>
                <c:pt idx="57">
                  <c:v>138-e</c:v>
                </c:pt>
                <c:pt idx="58">
                  <c:v>139-e</c:v>
                </c:pt>
                <c:pt idx="59">
                  <c:v>140-e</c:v>
                </c:pt>
                <c:pt idx="60">
                  <c:v>141-e</c:v>
                </c:pt>
                <c:pt idx="61">
                  <c:v>(Expected Rel-17 FREEZE):  142</c:v>
                </c:pt>
              </c:strCache>
            </c:strRef>
          </c:cat>
          <c:val>
            <c:numRef>
              <c:f>'Results SA2#67_on'!$AC$4:$CL$4</c:f>
              <c:numCache>
                <c:formatCode>0</c:formatCode>
                <c:ptCount val="62"/>
                <c:pt idx="0">
                  <c:v>120</c:v>
                </c:pt>
                <c:pt idx="1">
                  <c:v>139</c:v>
                </c:pt>
                <c:pt idx="2">
                  <c:v>155</c:v>
                </c:pt>
                <c:pt idx="3">
                  <c:v>131</c:v>
                </c:pt>
                <c:pt idx="4">
                  <c:v>123</c:v>
                </c:pt>
                <c:pt idx="5">
                  <c:v>121</c:v>
                </c:pt>
                <c:pt idx="6">
                  <c:v>110</c:v>
                </c:pt>
                <c:pt idx="7">
                  <c:v>165</c:v>
                </c:pt>
                <c:pt idx="8">
                  <c:v>172</c:v>
                </c:pt>
                <c:pt idx="9">
                  <c:v>141</c:v>
                </c:pt>
                <c:pt idx="10">
                  <c:v>62</c:v>
                </c:pt>
                <c:pt idx="11">
                  <c:v>95</c:v>
                </c:pt>
                <c:pt idx="12">
                  <c:v>137</c:v>
                </c:pt>
                <c:pt idx="13">
                  <c:v>143</c:v>
                </c:pt>
                <c:pt idx="14">
                  <c:v>143</c:v>
                </c:pt>
                <c:pt idx="15">
                  <c:v>143</c:v>
                </c:pt>
                <c:pt idx="16">
                  <c:v>141</c:v>
                </c:pt>
                <c:pt idx="17">
                  <c:v>120</c:v>
                </c:pt>
                <c:pt idx="18">
                  <c:v>77</c:v>
                </c:pt>
                <c:pt idx="19">
                  <c:v>65</c:v>
                </c:pt>
                <c:pt idx="20">
                  <c:v>38</c:v>
                </c:pt>
                <c:pt idx="21">
                  <c:v>103</c:v>
                </c:pt>
                <c:pt idx="22">
                  <c:v>78</c:v>
                </c:pt>
                <c:pt idx="23">
                  <c:v>124</c:v>
                </c:pt>
                <c:pt idx="24">
                  <c:v>43</c:v>
                </c:pt>
                <c:pt idx="25">
                  <c:v>112</c:v>
                </c:pt>
                <c:pt idx="26">
                  <c:v>137</c:v>
                </c:pt>
                <c:pt idx="27">
                  <c:v>119</c:v>
                </c:pt>
                <c:pt idx="28">
                  <c:v>131</c:v>
                </c:pt>
                <c:pt idx="29">
                  <c:v>70</c:v>
                </c:pt>
                <c:pt idx="30">
                  <c:v>97</c:v>
                </c:pt>
                <c:pt idx="31" formatCode="General">
                  <c:v>95</c:v>
                </c:pt>
                <c:pt idx="32" formatCode="General">
                  <c:v>101</c:v>
                </c:pt>
                <c:pt idx="33" formatCode="General">
                  <c:v>138</c:v>
                </c:pt>
                <c:pt idx="34" formatCode="General">
                  <c:v>142</c:v>
                </c:pt>
                <c:pt idx="35" formatCode="General">
                  <c:v>119</c:v>
                </c:pt>
                <c:pt idx="36" formatCode="General">
                  <c:v>109</c:v>
                </c:pt>
                <c:pt idx="37" formatCode="General">
                  <c:v>7</c:v>
                </c:pt>
                <c:pt idx="38" formatCode="General">
                  <c:v>163</c:v>
                </c:pt>
                <c:pt idx="39" formatCode="General">
                  <c:v>137</c:v>
                </c:pt>
                <c:pt idx="40" formatCode="General">
                  <c:v>142</c:v>
                </c:pt>
                <c:pt idx="41" formatCode="General">
                  <c:v>137</c:v>
                </c:pt>
                <c:pt idx="42" formatCode="General">
                  <c:v>132</c:v>
                </c:pt>
                <c:pt idx="43" formatCode="General">
                  <c:v>183</c:v>
                </c:pt>
                <c:pt idx="44" formatCode="General">
                  <c:v>113</c:v>
                </c:pt>
                <c:pt idx="45" formatCode="General">
                  <c:v>90</c:v>
                </c:pt>
                <c:pt idx="46" formatCode="General">
                  <c:v>132</c:v>
                </c:pt>
                <c:pt idx="47" formatCode="General">
                  <c:v>158</c:v>
                </c:pt>
                <c:pt idx="48" formatCode="General">
                  <c:v>124</c:v>
                </c:pt>
                <c:pt idx="49" formatCode="General">
                  <c:v>138</c:v>
                </c:pt>
                <c:pt idx="50" formatCode="General">
                  <c:v>216</c:v>
                </c:pt>
                <c:pt idx="51" formatCode="General">
                  <c:v>198</c:v>
                </c:pt>
                <c:pt idx="52" formatCode="General">
                  <c:v>181</c:v>
                </c:pt>
                <c:pt idx="53" formatCode="General">
                  <c:v>177</c:v>
                </c:pt>
                <c:pt idx="54" formatCode="General">
                  <c:v>187</c:v>
                </c:pt>
                <c:pt idx="55" formatCode="General">
                  <c:v>169</c:v>
                </c:pt>
                <c:pt idx="56" formatCode="General">
                  <c:v>202</c:v>
                </c:pt>
                <c:pt idx="57" formatCode="General">
                  <c:v>196</c:v>
                </c:pt>
                <c:pt idx="58" formatCode="General">
                  <c:v>202</c:v>
                </c:pt>
                <c:pt idx="59" formatCode="General">
                  <c:v>255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9F-43A2-8578-042E8C541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9260650111043812E-2"/>
          <c:y val="2.4096954969397556E-2"/>
          <c:w val="0.96805249343832023"/>
          <c:h val="0.7017150580784912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'Rel-10_Rel-16 CRs'!$A$6</c:f>
              <c:strCache>
                <c:ptCount val="1"/>
                <c:pt idx="0">
                  <c:v>Rel-12 CR</c:v>
                </c:pt>
              </c:strCache>
            </c:strRef>
          </c:tx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CRs'!$AA$6:$CI$6</c:f>
              <c:numCache>
                <c:formatCode>0</c:formatCode>
                <c:ptCount val="61"/>
                <c:pt idx="0">
                  <c:v>2</c:v>
                </c:pt>
                <c:pt idx="1">
                  <c:v>2</c:v>
                </c:pt>
                <c:pt idx="2">
                  <c:v>4</c:v>
                </c:pt>
                <c:pt idx="3">
                  <c:v>11</c:v>
                </c:pt>
                <c:pt idx="4">
                  <c:v>8</c:v>
                </c:pt>
                <c:pt idx="5">
                  <c:v>19</c:v>
                </c:pt>
                <c:pt idx="6">
                  <c:v>21</c:v>
                </c:pt>
                <c:pt idx="7">
                  <c:v>35</c:v>
                </c:pt>
                <c:pt idx="8">
                  <c:v>50</c:v>
                </c:pt>
                <c:pt idx="9">
                  <c:v>38</c:v>
                </c:pt>
                <c:pt idx="10">
                  <c:v>64</c:v>
                </c:pt>
                <c:pt idx="11">
                  <c:v>55</c:v>
                </c:pt>
                <c:pt idx="12">
                  <c:v>39</c:v>
                </c:pt>
                <c:pt idx="13">
                  <c:v>35</c:v>
                </c:pt>
                <c:pt idx="14">
                  <c:v>34</c:v>
                </c:pt>
                <c:pt idx="15">
                  <c:v>21</c:v>
                </c:pt>
                <c:pt idx="16">
                  <c:v>11</c:v>
                </c:pt>
                <c:pt idx="17">
                  <c:v>10</c:v>
                </c:pt>
                <c:pt idx="18">
                  <c:v>9</c:v>
                </c:pt>
                <c:pt idx="19">
                  <c:v>1</c:v>
                </c:pt>
                <c:pt idx="20">
                  <c:v>9</c:v>
                </c:pt>
                <c:pt idx="21">
                  <c:v>3</c:v>
                </c:pt>
                <c:pt idx="22">
                  <c:v>3</c:v>
                </c:pt>
                <c:pt idx="24">
                  <c:v>3</c:v>
                </c:pt>
                <c:pt idx="33" formatCode="General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82-4F0A-893F-2F83E53C3AD6}"/>
            </c:ext>
          </c:extLst>
        </c:ser>
        <c:ser>
          <c:idx val="1"/>
          <c:order val="1"/>
          <c:tx>
            <c:strRef>
              <c:f>'Rel-10_Rel-16 CRs'!$A$7</c:f>
              <c:strCache>
                <c:ptCount val="1"/>
                <c:pt idx="0">
                  <c:v>Rel-13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CRs'!$AA$7:$CI$7</c:f>
              <c:numCache>
                <c:formatCode>0</c:formatCode>
                <c:ptCount val="6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2</c:v>
                </c:pt>
                <c:pt idx="12">
                  <c:v>10</c:v>
                </c:pt>
                <c:pt idx="13">
                  <c:v>19</c:v>
                </c:pt>
                <c:pt idx="14">
                  <c:v>13</c:v>
                </c:pt>
                <c:pt idx="15">
                  <c:v>14</c:v>
                </c:pt>
                <c:pt idx="16">
                  <c:v>6</c:v>
                </c:pt>
                <c:pt idx="17">
                  <c:v>9</c:v>
                </c:pt>
                <c:pt idx="18">
                  <c:v>56</c:v>
                </c:pt>
                <c:pt idx="19">
                  <c:v>25</c:v>
                </c:pt>
                <c:pt idx="20">
                  <c:v>58</c:v>
                </c:pt>
                <c:pt idx="21">
                  <c:v>73</c:v>
                </c:pt>
                <c:pt idx="22">
                  <c:v>41</c:v>
                </c:pt>
                <c:pt idx="23">
                  <c:v>11</c:v>
                </c:pt>
                <c:pt idx="24">
                  <c:v>35</c:v>
                </c:pt>
                <c:pt idx="25">
                  <c:v>29</c:v>
                </c:pt>
                <c:pt idx="26">
                  <c:v>25</c:v>
                </c:pt>
                <c:pt idx="27">
                  <c:v>25</c:v>
                </c:pt>
                <c:pt idx="28">
                  <c:v>9</c:v>
                </c:pt>
                <c:pt idx="29">
                  <c:v>11</c:v>
                </c:pt>
                <c:pt idx="30">
                  <c:v>2</c:v>
                </c:pt>
                <c:pt idx="31">
                  <c:v>5</c:v>
                </c:pt>
                <c:pt idx="32">
                  <c:v>2</c:v>
                </c:pt>
                <c:pt idx="33">
                  <c:v>4</c:v>
                </c:pt>
                <c:pt idx="34">
                  <c:v>2</c:v>
                </c:pt>
                <c:pt idx="35">
                  <c:v>5</c:v>
                </c:pt>
                <c:pt idx="37">
                  <c:v>3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2">
                  <c:v>1</c:v>
                </c:pt>
                <c:pt idx="52" formatCode="General">
                  <c:v>0</c:v>
                </c:pt>
                <c:pt idx="53" formatCode="General">
                  <c:v>1</c:v>
                </c:pt>
                <c:pt idx="54" formatCode="General">
                  <c:v>0</c:v>
                </c:pt>
                <c:pt idx="55" formatCode="General">
                  <c:v>0</c:v>
                </c:pt>
                <c:pt idx="56" formatCode="General">
                  <c:v>0</c:v>
                </c:pt>
                <c:pt idx="57" formatCode="General">
                  <c:v>0</c:v>
                </c:pt>
                <c:pt idx="58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82-4F0A-893F-2F83E53C3AD6}"/>
            </c:ext>
          </c:extLst>
        </c:ser>
        <c:ser>
          <c:idx val="2"/>
          <c:order val="2"/>
          <c:tx>
            <c:strRef>
              <c:f>'Rel-10_Rel-16 CRs'!$A$8</c:f>
              <c:strCache>
                <c:ptCount val="1"/>
                <c:pt idx="0">
                  <c:v>Rel-14 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CRs'!$AA$8:$CI$8</c:f>
              <c:numCache>
                <c:formatCode>General</c:formatCode>
                <c:ptCount val="61"/>
                <c:pt idx="24">
                  <c:v>4</c:v>
                </c:pt>
                <c:pt idx="25">
                  <c:v>21</c:v>
                </c:pt>
                <c:pt idx="26">
                  <c:v>69</c:v>
                </c:pt>
                <c:pt idx="27">
                  <c:v>81</c:v>
                </c:pt>
                <c:pt idx="28">
                  <c:v>33</c:v>
                </c:pt>
                <c:pt idx="29">
                  <c:v>56</c:v>
                </c:pt>
                <c:pt idx="30">
                  <c:v>23</c:v>
                </c:pt>
                <c:pt idx="31">
                  <c:v>13</c:v>
                </c:pt>
                <c:pt idx="32">
                  <c:v>17</c:v>
                </c:pt>
                <c:pt idx="33">
                  <c:v>18</c:v>
                </c:pt>
                <c:pt idx="34">
                  <c:v>20</c:v>
                </c:pt>
                <c:pt idx="35">
                  <c:v>10</c:v>
                </c:pt>
                <c:pt idx="37">
                  <c:v>8</c:v>
                </c:pt>
                <c:pt idx="38">
                  <c:v>10</c:v>
                </c:pt>
                <c:pt idx="39">
                  <c:v>8</c:v>
                </c:pt>
                <c:pt idx="40">
                  <c:v>1</c:v>
                </c:pt>
                <c:pt idx="41">
                  <c:v>7</c:v>
                </c:pt>
                <c:pt idx="42">
                  <c:v>2</c:v>
                </c:pt>
                <c:pt idx="43">
                  <c:v>1</c:v>
                </c:pt>
                <c:pt idx="44">
                  <c:v>2</c:v>
                </c:pt>
                <c:pt idx="45">
                  <c:v>5</c:v>
                </c:pt>
                <c:pt idx="48">
                  <c:v>1</c:v>
                </c:pt>
                <c:pt idx="52">
                  <c:v>1</c:v>
                </c:pt>
                <c:pt idx="53">
                  <c:v>1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682-4F0A-893F-2F83E53C3AD6}"/>
            </c:ext>
          </c:extLst>
        </c:ser>
        <c:ser>
          <c:idx val="3"/>
          <c:order val="3"/>
          <c:tx>
            <c:strRef>
              <c:f>'Rel-10_Rel-16 CRs'!$A$9</c:f>
              <c:strCache>
                <c:ptCount val="1"/>
                <c:pt idx="0">
                  <c:v>Rel-15 PCR/draftCR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CRs'!$AA$9:$CI$9</c:f>
              <c:numCache>
                <c:formatCode>General</c:formatCode>
                <c:ptCount val="61"/>
                <c:pt idx="30">
                  <c:v>63</c:v>
                </c:pt>
                <c:pt idx="31">
                  <c:v>126</c:v>
                </c:pt>
                <c:pt idx="32">
                  <c:v>117</c:v>
                </c:pt>
                <c:pt idx="33">
                  <c:v>121</c:v>
                </c:pt>
                <c:pt idx="34">
                  <c:v>171</c:v>
                </c:pt>
                <c:pt idx="35">
                  <c:v>214</c:v>
                </c:pt>
                <c:pt idx="36">
                  <c:v>62</c:v>
                </c:pt>
                <c:pt idx="37">
                  <c:v>287</c:v>
                </c:pt>
                <c:pt idx="38">
                  <c:v>328</c:v>
                </c:pt>
                <c:pt idx="39">
                  <c:v>182</c:v>
                </c:pt>
                <c:pt idx="40">
                  <c:v>4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682-4F0A-893F-2F83E53C3AD6}"/>
            </c:ext>
          </c:extLst>
        </c:ser>
        <c:ser>
          <c:idx val="4"/>
          <c:order val="4"/>
          <c:tx>
            <c:strRef>
              <c:f>'Rel-10_Rel-16 CRs'!$A$10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CRs'!$AA$10:$CI$10</c:f>
              <c:numCache>
                <c:formatCode>General</c:formatCode>
                <c:ptCount val="61"/>
                <c:pt idx="34">
                  <c:v>19</c:v>
                </c:pt>
                <c:pt idx="35">
                  <c:v>19</c:v>
                </c:pt>
                <c:pt idx="37">
                  <c:v>27</c:v>
                </c:pt>
                <c:pt idx="38">
                  <c:v>27</c:v>
                </c:pt>
                <c:pt idx="39">
                  <c:v>12</c:v>
                </c:pt>
                <c:pt idx="40">
                  <c:v>351</c:v>
                </c:pt>
                <c:pt idx="41">
                  <c:v>201</c:v>
                </c:pt>
                <c:pt idx="42">
                  <c:v>213</c:v>
                </c:pt>
                <c:pt idx="43">
                  <c:v>119</c:v>
                </c:pt>
                <c:pt idx="44">
                  <c:v>159</c:v>
                </c:pt>
                <c:pt idx="45">
                  <c:v>100</c:v>
                </c:pt>
                <c:pt idx="46">
                  <c:v>102</c:v>
                </c:pt>
                <c:pt idx="47">
                  <c:v>78</c:v>
                </c:pt>
                <c:pt idx="48">
                  <c:v>74</c:v>
                </c:pt>
                <c:pt idx="49">
                  <c:v>50</c:v>
                </c:pt>
                <c:pt idx="50">
                  <c:v>40</c:v>
                </c:pt>
                <c:pt idx="51">
                  <c:v>17</c:v>
                </c:pt>
                <c:pt idx="52">
                  <c:v>6</c:v>
                </c:pt>
                <c:pt idx="53">
                  <c:v>10</c:v>
                </c:pt>
                <c:pt idx="54">
                  <c:v>3</c:v>
                </c:pt>
                <c:pt idx="55">
                  <c:v>4</c:v>
                </c:pt>
                <c:pt idx="56">
                  <c:v>6</c:v>
                </c:pt>
                <c:pt idx="57">
                  <c:v>2</c:v>
                </c:pt>
                <c:pt idx="58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682-4F0A-893F-2F83E53C3AD6}"/>
            </c:ext>
          </c:extLst>
        </c:ser>
        <c:ser>
          <c:idx val="5"/>
          <c:order val="5"/>
          <c:tx>
            <c:strRef>
              <c:f>'Rel-10_Rel-16 CRs'!$A$11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CRs'!$AA$11:$CI$11</c:f>
              <c:numCache>
                <c:formatCode>General</c:formatCode>
                <c:ptCount val="61"/>
                <c:pt idx="39">
                  <c:v>43</c:v>
                </c:pt>
                <c:pt idx="40">
                  <c:v>80</c:v>
                </c:pt>
                <c:pt idx="41">
                  <c:v>170</c:v>
                </c:pt>
                <c:pt idx="42">
                  <c:v>147</c:v>
                </c:pt>
                <c:pt idx="43">
                  <c:v>181</c:v>
                </c:pt>
                <c:pt idx="44">
                  <c:v>171</c:v>
                </c:pt>
                <c:pt idx="45">
                  <c:v>207</c:v>
                </c:pt>
                <c:pt idx="46">
                  <c:v>250</c:v>
                </c:pt>
                <c:pt idx="47">
                  <c:v>88</c:v>
                </c:pt>
                <c:pt idx="48">
                  <c:v>87</c:v>
                </c:pt>
                <c:pt idx="49">
                  <c:v>71</c:v>
                </c:pt>
                <c:pt idx="50">
                  <c:v>103</c:v>
                </c:pt>
                <c:pt idx="51">
                  <c:v>26</c:v>
                </c:pt>
                <c:pt idx="52">
                  <c:v>39</c:v>
                </c:pt>
                <c:pt idx="53">
                  <c:v>30</c:v>
                </c:pt>
                <c:pt idx="54">
                  <c:v>21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682-4F0A-893F-2F83E53C3AD6}"/>
            </c:ext>
          </c:extLst>
        </c:ser>
        <c:ser>
          <c:idx val="8"/>
          <c:order val="6"/>
          <c:tx>
            <c:strRef>
              <c:f>'Rel-10_Rel-16 CRs'!$A$12</c:f>
              <c:strCache>
                <c:ptCount val="1"/>
                <c:pt idx="0">
                  <c:v>Rel-16 CR</c:v>
                </c:pt>
              </c:strCache>
            </c:strRef>
          </c:tx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CRs'!$AA$12:$CI$12</c:f>
              <c:numCache>
                <c:formatCode>General</c:formatCode>
                <c:ptCount val="61"/>
                <c:pt idx="44">
                  <c:v>2</c:v>
                </c:pt>
                <c:pt idx="46">
                  <c:v>3</c:v>
                </c:pt>
                <c:pt idx="47">
                  <c:v>66</c:v>
                </c:pt>
                <c:pt idx="48">
                  <c:v>133</c:v>
                </c:pt>
                <c:pt idx="49">
                  <c:v>117</c:v>
                </c:pt>
                <c:pt idx="50">
                  <c:v>233</c:v>
                </c:pt>
                <c:pt idx="51">
                  <c:v>279</c:v>
                </c:pt>
                <c:pt idx="52">
                  <c:v>205</c:v>
                </c:pt>
                <c:pt idx="53">
                  <c:v>260</c:v>
                </c:pt>
                <c:pt idx="54">
                  <c:v>174</c:v>
                </c:pt>
                <c:pt idx="55">
                  <c:v>197</c:v>
                </c:pt>
                <c:pt idx="56">
                  <c:v>248</c:v>
                </c:pt>
                <c:pt idx="57">
                  <c:v>31</c:v>
                </c:pt>
                <c:pt idx="58">
                  <c:v>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682-4F0A-893F-2F83E53C3AD6}"/>
            </c:ext>
          </c:extLst>
        </c:ser>
        <c:ser>
          <c:idx val="6"/>
          <c:order val="7"/>
          <c:tx>
            <c:strRef>
              <c:f>'Rel-10_Rel-16 CRs'!$A$13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'Rel-10_Rel-16 CRs'!$AA$1:$CI$1</c:f>
              <c:strCache>
                <c:ptCount val="61"/>
                <c:pt idx="0">
                  <c:v>92</c:v>
                </c:pt>
                <c:pt idx="1">
                  <c:v>93</c:v>
                </c:pt>
                <c:pt idx="2">
                  <c:v>94</c:v>
                </c:pt>
                <c:pt idx="3">
                  <c:v>95</c:v>
                </c:pt>
                <c:pt idx="4">
                  <c:v>96</c:v>
                </c:pt>
                <c:pt idx="5">
                  <c:v>97</c:v>
                </c:pt>
                <c:pt idx="6">
                  <c:v>98</c:v>
                </c:pt>
                <c:pt idx="7">
                  <c:v>99</c:v>
                </c:pt>
                <c:pt idx="8">
                  <c:v>REL-12 FREEZE:  100 </c:v>
                </c:pt>
                <c:pt idx="9">
                  <c:v>101</c:v>
                </c:pt>
                <c:pt idx="10">
                  <c:v>102</c:v>
                </c:pt>
                <c:pt idx="11">
                  <c:v>103</c:v>
                </c:pt>
                <c:pt idx="12">
                  <c:v>104</c:v>
                </c:pt>
                <c:pt idx="13">
                  <c:v>105</c:v>
                </c:pt>
                <c:pt idx="14">
                  <c:v>106</c:v>
                </c:pt>
                <c:pt idx="15">
                  <c:v>107+E</c:v>
                </c:pt>
                <c:pt idx="16">
                  <c:v>108</c:v>
                </c:pt>
                <c:pt idx="17">
                  <c:v>REL-13 FREEZE:  109</c:v>
                </c:pt>
                <c:pt idx="18">
                  <c:v>110</c:v>
                </c:pt>
                <c:pt idx="19">
                  <c:v>110AH</c:v>
                </c:pt>
                <c:pt idx="20">
                  <c:v>111</c:v>
                </c:pt>
                <c:pt idx="21">
                  <c:v>112</c:v>
                </c:pt>
                <c:pt idx="22">
                  <c:v>113</c:v>
                </c:pt>
                <c:pt idx="23">
                  <c:v>113AH</c:v>
                </c:pt>
                <c:pt idx="24">
                  <c:v>114</c:v>
                </c:pt>
                <c:pt idx="25">
                  <c:v>115</c:v>
                </c:pt>
                <c:pt idx="26">
                  <c:v>116</c:v>
                </c:pt>
                <c:pt idx="27">
                  <c:v>REL-14 FREEZE:  116-bis</c:v>
                </c:pt>
                <c:pt idx="28">
                  <c:v>117</c:v>
                </c:pt>
                <c:pt idx="29">
                  <c:v>118</c:v>
                </c:pt>
                <c:pt idx="30">
                  <c:v>118bis</c:v>
                </c:pt>
                <c:pt idx="31">
                  <c:v>119</c:v>
                </c:pt>
                <c:pt idx="32">
                  <c:v>120</c:v>
                </c:pt>
                <c:pt idx="33">
                  <c:v>121</c:v>
                </c:pt>
                <c:pt idx="34">
                  <c:v>122</c:v>
                </c:pt>
                <c:pt idx="35">
                  <c:v>122bis</c:v>
                </c:pt>
                <c:pt idx="36">
                  <c:v>122e</c:v>
                </c:pt>
                <c:pt idx="37">
                  <c:v>123</c:v>
                </c:pt>
                <c:pt idx="38">
                  <c:v>REL-15 FREEZE:  124</c:v>
                </c:pt>
                <c:pt idx="39">
                  <c:v>125</c:v>
                </c:pt>
                <c:pt idx="40">
                  <c:v>126</c:v>
                </c:pt>
                <c:pt idx="41">
                  <c:v>127</c:v>
                </c:pt>
                <c:pt idx="42">
                  <c:v>127bis</c:v>
                </c:pt>
                <c:pt idx="43">
                  <c:v>128</c:v>
                </c:pt>
                <c:pt idx="44">
                  <c:v>128bis</c:v>
                </c:pt>
                <c:pt idx="45">
                  <c:v>129</c:v>
                </c:pt>
                <c:pt idx="46">
                  <c:v>129bis</c:v>
                </c:pt>
                <c:pt idx="47">
                  <c:v>130</c:v>
                </c:pt>
                <c:pt idx="48">
                  <c:v>131</c:v>
                </c:pt>
                <c:pt idx="49">
                  <c:v>132</c:v>
                </c:pt>
                <c:pt idx="50">
                  <c:v>REL-16 FREEZE:  133 </c:v>
                </c:pt>
                <c:pt idx="51">
                  <c:v>134</c:v>
                </c:pt>
                <c:pt idx="52">
                  <c:v>135</c:v>
                </c:pt>
                <c:pt idx="53">
                  <c:v>136</c:v>
                </c:pt>
                <c:pt idx="54">
                  <c:v>136AH</c:v>
                </c:pt>
                <c:pt idx="55">
                  <c:v>137-e</c:v>
                </c:pt>
                <c:pt idx="56">
                  <c:v>138-e</c:v>
                </c:pt>
                <c:pt idx="57">
                  <c:v>139-e</c:v>
                </c:pt>
                <c:pt idx="58">
                  <c:v>140-e</c:v>
                </c:pt>
                <c:pt idx="59">
                  <c:v>141</c:v>
                </c:pt>
                <c:pt idx="60">
                  <c:v>(Expected Rel-17 FREEZE):  142</c:v>
                </c:pt>
              </c:strCache>
            </c:strRef>
          </c:cat>
          <c:val>
            <c:numRef>
              <c:f>'Rel-10_Rel-16 CRs'!$AA$13:$CI$13</c:f>
              <c:numCache>
                <c:formatCode>General</c:formatCode>
                <c:ptCount val="61"/>
                <c:pt idx="52">
                  <c:v>48</c:v>
                </c:pt>
                <c:pt idx="53">
                  <c:v>55</c:v>
                </c:pt>
                <c:pt idx="54">
                  <c:v>91</c:v>
                </c:pt>
                <c:pt idx="55">
                  <c:v>0</c:v>
                </c:pt>
                <c:pt idx="56">
                  <c:v>0</c:v>
                </c:pt>
                <c:pt idx="57">
                  <c:v>348</c:v>
                </c:pt>
                <c:pt idx="58">
                  <c:v>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682-4F0A-893F-2F83E53C3A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6.6031092267312727E-2"/>
          <c:y val="0.10934083874997352"/>
          <c:w val="9.8071471835251361E-2"/>
          <c:h val="0.31690410878093384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9/9/2020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9/9/2020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9613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41250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26807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0812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1807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275616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16340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6037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92468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5230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7F3E72B-AC6E-41A0-AAB5-625C4A3D5719}" type="slidenum">
              <a:rPr lang="en-GB" altLang="de-DE" sz="1200">
                <a:latin typeface="Times New Roman" panose="02020603050405020304" pitchFamily="18" charset="0"/>
              </a:rPr>
              <a:pPr eaLnBrk="1" hangingPunct="1"/>
              <a:t>6</a:t>
            </a:fld>
            <a:endParaRPr lang="en-GB" altLang="de-DE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5505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278277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312205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9073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13019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01062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6264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93356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8416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54593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7717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85343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8962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63435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340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17256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7216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Meeting #89-e</a:t>
            </a:r>
          </a:p>
          <a:p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Sep – 21 Sep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SP-200670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3894F-37FA-4352-A828-959DE0BB23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0406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SA#89-e, </a:t>
            </a:r>
            <a:r>
              <a:rPr lang="en-US" altLang="de-DE" sz="1200" dirty="0">
                <a:solidFill>
                  <a:schemeClr val="bg1"/>
                </a:solidFill>
              </a:rPr>
              <a:t>15 Sep – 21 Sep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  <p:sldLayoutId id="2147483769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431309"/>
            <a:ext cx="6400800" cy="257831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Chairman, Intel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Support, MCC</a:t>
            </a: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60727" y="1575654"/>
            <a:ext cx="6022546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SA#89-e</a:t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(7/7)</a:t>
            </a:r>
            <a:br>
              <a:rPr lang="de-DE" altLang="de-DE" b="1" dirty="0"/>
            </a:br>
            <a:r>
              <a:rPr lang="de-DE" altLang="de-DE" b="1" dirty="0"/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725488" y="3554413"/>
            <a:ext cx="1865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7167792-B933-4FD9-B1DA-A4A5D376338B}"/>
              </a:ext>
            </a:extLst>
          </p:cNvPr>
          <p:cNvGraphicFramePr>
            <a:graphicFrameLocks/>
          </p:cNvGraphicFramePr>
          <p:nvPr/>
        </p:nvGraphicFramePr>
        <p:xfrm>
          <a:off x="205098" y="1298961"/>
          <a:ext cx="8916677" cy="5330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b="1" i="1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77788" y="25939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2.1) Rel-14 and before  Maintenance (1/1)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R12:           none</a:t>
            </a:r>
          </a:p>
          <a:p>
            <a:pPr lvl="1" eaLnBrk="1" hangingPunct="1"/>
            <a:r>
              <a:rPr lang="en-GB" altLang="de-DE" sz="2000" dirty="0"/>
              <a:t>R13: 	none</a:t>
            </a:r>
          </a:p>
          <a:p>
            <a:pPr lvl="1" eaLnBrk="1" hangingPunct="1"/>
            <a:r>
              <a:rPr lang="de-DE" altLang="de-DE" sz="2000" dirty="0"/>
              <a:t>R14:  	</a:t>
            </a:r>
            <a:r>
              <a:rPr lang="en-US" altLang="de-DE" sz="2000" dirty="0"/>
              <a:t>none</a:t>
            </a:r>
            <a:endParaRPr lang="en-GB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b="1" i="1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2.2  Rel-15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1508" name="Text Box 3"/>
          <p:cNvSpPr txBox="1">
            <a:spLocks noChangeArrowheads="1"/>
          </p:cNvSpPr>
          <p:nvPr/>
        </p:nvSpPr>
        <p:spPr bwMode="auto">
          <a:xfrm>
            <a:off x="77788" y="29622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/>
          <p:cNvSpPr>
            <a:spLocks noGrp="1"/>
          </p:cNvSpPr>
          <p:nvPr>
            <p:ph type="title"/>
          </p:nvPr>
        </p:nvSpPr>
        <p:spPr>
          <a:xfrm>
            <a:off x="147205" y="176305"/>
            <a:ext cx="6827838" cy="815109"/>
          </a:xfrm>
        </p:spPr>
        <p:txBody>
          <a:bodyPr/>
          <a:lstStyle/>
          <a:p>
            <a:r>
              <a:rPr lang="en-US" altLang="de-DE" sz="2800" b="1" dirty="0"/>
              <a:t>2.2) Rel-15 Work and Maintenance (1/2)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C9605F4-7AD6-4B72-BA61-4ABC17FC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2001838"/>
            <a:ext cx="7476066" cy="3425825"/>
          </a:xfrm>
        </p:spPr>
        <p:txBody>
          <a:bodyPr/>
          <a:lstStyle/>
          <a:p>
            <a:pPr eaLnBrk="1" hangingPunct="1"/>
            <a:r>
              <a:rPr lang="de-DE" altLang="de-DE" dirty="0"/>
              <a:t> Work Progress on Corrections </a:t>
            </a:r>
            <a:r>
              <a:rPr lang="de-DE" altLang="de-DE" sz="2000" dirty="0"/>
              <a:t>(</a:t>
            </a:r>
            <a:r>
              <a:rPr lang="en-US" altLang="de-DE" sz="2000" dirty="0"/>
              <a:t>Category A CRs are not counted)</a:t>
            </a:r>
            <a:endParaRPr lang="de-DE" altLang="de-DE" sz="2000" dirty="0"/>
          </a:p>
          <a:p>
            <a:pPr lvl="1" eaLnBrk="1" hangingPunct="1"/>
            <a:endParaRPr lang="de-DE" altLang="de-DE" sz="2000" dirty="0"/>
          </a:p>
          <a:p>
            <a:pPr lvl="1" eaLnBrk="1" hangingPunct="1"/>
            <a:r>
              <a:rPr lang="de-DE" altLang="de-DE" sz="2000" dirty="0"/>
              <a:t>R15:           </a:t>
            </a:r>
            <a:r>
              <a:rPr lang="en-US" altLang="de-DE" sz="2000" dirty="0"/>
              <a:t>5</a:t>
            </a:r>
            <a:r>
              <a:rPr lang="en-US" altLang="zh-CN" sz="2000" dirty="0"/>
              <a:t> CRs agreed in relation to urgent LS and items retuned by SA#88-e.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5"/>
          <p:cNvSpPr>
            <a:spLocks noGrp="1"/>
          </p:cNvSpPr>
          <p:nvPr>
            <p:ph type="title"/>
          </p:nvPr>
        </p:nvSpPr>
        <p:spPr>
          <a:xfrm>
            <a:off x="105497" y="156875"/>
            <a:ext cx="6827838" cy="925512"/>
          </a:xfrm>
        </p:spPr>
        <p:txBody>
          <a:bodyPr/>
          <a:lstStyle/>
          <a:p>
            <a:r>
              <a:rPr lang="en-US" altLang="de-DE" sz="2800" b="1" dirty="0"/>
              <a:t>2.2) Rel-15 Work and Maintenance (2/2)</a:t>
            </a:r>
            <a:endParaRPr lang="de-DE" altLang="de-DE" sz="2800" b="1" dirty="0"/>
          </a:p>
        </p:txBody>
      </p:sp>
      <p:sp>
        <p:nvSpPr>
          <p:cNvPr id="23555" name="Content Placeholder 7"/>
          <p:cNvSpPr>
            <a:spLocks noGrp="1"/>
          </p:cNvSpPr>
          <p:nvPr>
            <p:ph sz="half" idx="2"/>
          </p:nvPr>
        </p:nvSpPr>
        <p:spPr>
          <a:xfrm>
            <a:off x="444501" y="2829610"/>
            <a:ext cx="8288020" cy="3609289"/>
          </a:xfrm>
        </p:spPr>
        <p:txBody>
          <a:bodyPr/>
          <a:lstStyle/>
          <a:p>
            <a:pPr>
              <a:spcBef>
                <a:spcPct val="0"/>
              </a:spcBef>
              <a:spcAft>
                <a:spcPts val="20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Not on the agenda for SA2#140E</a:t>
            </a:r>
          </a:p>
          <a:p>
            <a:pPr lvl="0"/>
            <a:endParaRPr lang="de-DE" sz="2000" dirty="0"/>
          </a:p>
          <a:p>
            <a:pPr lvl="0"/>
            <a:r>
              <a:rPr lang="de-DE" sz="2000" dirty="0"/>
              <a:t>Next steps: </a:t>
            </a:r>
          </a:p>
          <a:p>
            <a:pPr lvl="1"/>
            <a:r>
              <a:rPr lang="en-US" sz="1600" dirty="0"/>
              <a:t>FASMO corrections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31EE5F7-1C8A-4E00-AA0B-81807A082AD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104808"/>
              </p:ext>
            </p:extLst>
          </p:nvPr>
        </p:nvGraphicFramePr>
        <p:xfrm>
          <a:off x="191572" y="15056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5GS_Ph1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– Phase 1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SP-160958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</a:t>
            </a:r>
          </a:p>
          <a:p>
            <a:pPr lvl="1" eaLnBrk="1" hangingPunct="1">
              <a:defRPr/>
            </a:pPr>
            <a:r>
              <a:rPr lang="en-GB" sz="2000" b="1" i="1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77788" y="33416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30662682"/>
              </p:ext>
            </p:extLst>
          </p:nvPr>
        </p:nvGraphicFramePr>
        <p:xfrm>
          <a:off x="169449" y="1303706"/>
          <a:ext cx="8937859" cy="19756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10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47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4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0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</a:t>
                      </a:r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PARLOS_SA2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fr-F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SP-180738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5035" y="3578641"/>
            <a:ext cx="8554480" cy="249416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 1 CR to TS 23.401 was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</a:t>
            </a:r>
            <a:r>
              <a:rPr lang="en-US" altLang="zh-CN" sz="1400" dirty="0"/>
              <a:t>None </a:t>
            </a:r>
            <a:r>
              <a:rPr lang="en-US" sz="1400" dirty="0"/>
              <a:t>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  Maintenance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(2/17)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5147513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SP-170380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Wireless and Wireline Convergence for the 5G system architecture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7 CRs (3 CRs to TS 23.316, 4 CRs to TS 23.502)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557860762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SP-181124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465835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on going - 1 CRs to TS 23.501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 </a:t>
            </a:r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1"/>
            <a:ext cx="8229600" cy="4508500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dirty="0"/>
              <a:t> 2) SA Work Report</a:t>
            </a:r>
          </a:p>
          <a:p>
            <a:pPr lvl="1" eaLnBrk="1" hangingPunct="1">
              <a:defRPr/>
            </a:pPr>
            <a:r>
              <a:rPr lang="en-GB" sz="2000" dirty="0"/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/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/>
              <a:t>2.3) Rel-16 Work and Maintenance</a:t>
            </a:r>
          </a:p>
          <a:p>
            <a:pPr lvl="1" eaLnBrk="1" hangingPunct="1">
              <a:defRPr/>
            </a:pPr>
            <a:r>
              <a:rPr lang="en-GB" sz="2000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/>
              <a:t>2.5) IETF Dependency Update</a:t>
            </a:r>
          </a:p>
          <a:p>
            <a:pPr eaLnBrk="1" hangingPunct="1">
              <a:defRPr/>
            </a:pPr>
            <a:r>
              <a:rPr lang="en-GB" sz="2400" dirty="0"/>
              <a:t> 3) SA2 Work Planning</a:t>
            </a:r>
          </a:p>
          <a:p>
            <a:pPr eaLnBrk="1" hangingPunct="1">
              <a:defRPr/>
            </a:pPr>
            <a:r>
              <a:rPr lang="en-GB" sz="24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altLang="de-DE" sz="2800" b="1" dirty="0"/>
              <a:t>2.3) Rel-16 Work and Maintenance (4/17)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468313" y="3112851"/>
            <a:ext cx="8404754" cy="334509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14 CRs (1 CRs to TS 23.285, 9 CRs to TS 23.287, 2 CRs to TS 23.502, 2 CRs to TS 23.503) were agreed.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ko-KR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dirty="0"/>
              <a:t>Nothing new identified.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400" dirty="0"/>
              <a:t>Maintenance </a:t>
            </a:r>
            <a:r>
              <a:rPr lang="en-US" altLang="zh-CN" sz="1400" dirty="0"/>
              <a:t>and aligning with the work from other WGs.</a:t>
            </a:r>
            <a:endParaRPr lang="de-DE" altLang="de-DE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1975297"/>
              </p:ext>
            </p:extLst>
          </p:nvPr>
        </p:nvGraphicFramePr>
        <p:xfrm>
          <a:off x="271598" y="1376362"/>
          <a:ext cx="8634196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(FS_eV2XARC)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3GPP support of advanced V2X services (eV2XARC)</a:t>
                      </a:r>
                      <a:endParaRPr lang="de-DE" altLang="ko-KR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SP-181121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5"/>
          <p:cNvSpPr>
            <a:spLocks noGrp="1"/>
          </p:cNvSpPr>
          <p:nvPr>
            <p:ph type="title"/>
          </p:nvPr>
        </p:nvSpPr>
        <p:spPr>
          <a:xfrm>
            <a:off x="96260" y="103011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91679"/>
            <a:ext cx="8099425" cy="3311150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Maintenance work ongoing, 13 CRs (8 CRs to 23.288,  3 CRs to TS 23.502, 2 CR to TS 23.503) were agreed.</a:t>
            </a:r>
          </a:p>
          <a:p>
            <a:pPr>
              <a:defRPr/>
            </a:pPr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RAN impacts or dependences:</a:t>
            </a:r>
          </a:p>
          <a:p>
            <a:pPr lvl="1">
              <a:defRPr/>
            </a:pPr>
            <a:r>
              <a:rPr lang="en-US" altLang="de-DE" sz="1400" dirty="0"/>
              <a:t>None identified</a:t>
            </a:r>
          </a:p>
          <a:p>
            <a:pPr lvl="1">
              <a:defRPr/>
            </a:pPr>
            <a:endParaRPr lang="en-US" altLang="de-DE" sz="14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AA7420C-8E9F-4B98-92CA-01B050A58D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5847650"/>
              </p:ext>
            </p:extLst>
          </p:nvPr>
        </p:nvGraphicFramePr>
        <p:xfrm>
          <a:off x="271598" y="1356484"/>
          <a:ext cx="8634196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of enablers for Network Automation for 5G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altLang="zh-CN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Enablers for Network Automation for 5G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SP-181123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08986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24864463"/>
              </p:ext>
            </p:extLst>
          </p:nvPr>
        </p:nvGraphicFramePr>
        <p:xfrm>
          <a:off x="179388" y="1376363"/>
          <a:ext cx="8810067" cy="154885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FS_CIoT_5G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Cellular IoT support and evolution for the 5G System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01" marB="900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SP-180614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25" marB="457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92595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5G_CIoT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Cellular IoT support and evolution for the 5G System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066397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13 CRs (6 CRs to TS 23.501, 6 CRs to TS 23.502, 1 CR to TS 23.503)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</a:t>
            </a:r>
            <a:r>
              <a:rPr lang="en-US" altLang="zh-CN" sz="2000" dirty="0"/>
              <a:t>or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51298690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ETSUN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Enhancing Topology of SMF and UPF in 5G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SP-181116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210128"/>
            <a:ext cx="8554480" cy="301795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2 CRs (2CRs to TS 23.502) were agreed.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20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 </a:t>
            </a:r>
            <a:r>
              <a:rPr lang="en-US" sz="140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lvl="1"/>
            <a:endParaRPr lang="en-US" altLang="zh-CN" sz="1200" dirty="0"/>
          </a:p>
          <a:p>
            <a:pPr lvl="1"/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375946130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5"/>
          <p:cNvSpPr>
            <a:spLocks noGrp="1"/>
          </p:cNvSpPr>
          <p:nvPr>
            <p:ph type="title"/>
          </p:nvPr>
        </p:nvSpPr>
        <p:spPr>
          <a:xfrm>
            <a:off x="157175" y="132388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(8/17)</a:t>
            </a:r>
            <a:endParaRPr lang="de-DE" altLang="de-DE" sz="2800" b="1" dirty="0"/>
          </a:p>
        </p:txBody>
      </p:sp>
      <p:sp>
        <p:nvSpPr>
          <p:cNvPr id="36884" name="Content Placeholder 7"/>
          <p:cNvSpPr>
            <a:spLocks noGrp="1"/>
          </p:cNvSpPr>
          <p:nvPr>
            <p:ph sz="half" idx="2"/>
          </p:nvPr>
        </p:nvSpPr>
        <p:spPr>
          <a:xfrm>
            <a:off x="157175" y="3127248"/>
            <a:ext cx="8593286" cy="3215678"/>
          </a:xfrm>
        </p:spPr>
        <p:txBody>
          <a:bodyPr>
            <a:normAutofit/>
          </a:bodyPr>
          <a:lstStyle/>
          <a:p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11 CRs (10 CRs to 23.273, 1 CR to TS 23.502) were agreed.</a:t>
            </a:r>
          </a:p>
          <a:p>
            <a:r>
              <a:rPr lang="de-DE" altLang="de-DE" sz="2000" dirty="0"/>
              <a:t>RAN impacts or dependencies:</a:t>
            </a:r>
          </a:p>
          <a:p>
            <a:pPr lvl="1"/>
            <a:r>
              <a:rPr lang="en-GB" altLang="zh-CN" sz="1400" dirty="0"/>
              <a:t>None identified.</a:t>
            </a:r>
          </a:p>
          <a:p>
            <a:r>
              <a:rPr lang="de-DE" altLang="de-DE" sz="2000" dirty="0"/>
              <a:t>Next steps:</a:t>
            </a:r>
          </a:p>
          <a:p>
            <a:pPr lvl="1"/>
            <a:r>
              <a:rPr lang="en-GB" altLang="zh-CN" sz="1400" dirty="0"/>
              <a:t>Maintenance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C16BA97-982A-4B9C-9EB0-49AB0F10EF38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1655992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SP-180734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to Service Based Architecture for Location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bg1"/>
                          </a:solidFill>
                        </a:rPr>
                        <a:t>SP-181119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62505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(9/17)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61507" y="2991677"/>
            <a:ext cx="8387206" cy="3339549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defRPr/>
            </a:pPr>
            <a:r>
              <a:rPr lang="en-US" altLang="zh-CN" sz="1400" dirty="0"/>
              <a:t>Maintenance work ongoing, 3 CRs (1 CR to TS 23.401, 1 CR to TS 23.501, 1 CR to TS 23.502) were agreed. </a:t>
            </a:r>
          </a:p>
          <a:p>
            <a:pPr lvl="1">
              <a:spcBef>
                <a:spcPts val="0"/>
              </a:spcBef>
              <a:defRPr/>
            </a:pP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RAN impacts or dependencies:</a:t>
            </a:r>
          </a:p>
          <a:p>
            <a:pPr lvl="1">
              <a:defRPr/>
            </a:pPr>
            <a:r>
              <a:rPr lang="en-US" altLang="zh-CN" sz="1400" dirty="0"/>
              <a:t>None Identified. </a:t>
            </a:r>
          </a:p>
          <a:p>
            <a:pPr lvl="1">
              <a:defRPr/>
            </a:pPr>
            <a:endParaRPr lang="en-US" altLang="zh-CN" sz="14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sz="1400" dirty="0"/>
              <a:t>Maintenance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202A0C0D-09DA-4A68-87B9-097651F1E2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0600073"/>
              </p:ext>
            </p:extLst>
          </p:nvPr>
        </p:nvGraphicFramePr>
        <p:xfrm>
          <a:off x="179388" y="1376363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RACS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Optimisations on UE radio capability signalling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SP-190180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485989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01376" y="74509"/>
            <a:ext cx="7112000" cy="857748"/>
          </a:xfrm>
        </p:spPr>
        <p:txBody>
          <a:bodyPr/>
          <a:lstStyle/>
          <a:p>
            <a:r>
              <a:rPr lang="en-US" altLang="de-DE" sz="2800" b="1" dirty="0"/>
              <a:t>2.3) Rel-16 Work and Maintenance (10/17)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203994" y="3052658"/>
            <a:ext cx="8736011" cy="330195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8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Maintenance work ongoing, 35 CRs (23 CRs to TS 23.501, 7 CRs to TS 23.502, 5 CRs to TS 23.503) were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dirty="0"/>
              <a:t>RAN impacts or dependencies: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Maintenance</a:t>
            </a:r>
            <a:r>
              <a:rPr lang="de-DE" sz="1400" dirty="0"/>
              <a:t>. </a:t>
            </a:r>
            <a:endParaRPr lang="en-US" sz="14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D57DA89-397D-4956-9E61-8069651CED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64787174"/>
              </p:ext>
            </p:extLst>
          </p:nvPr>
        </p:nvGraphicFramePr>
        <p:xfrm>
          <a:off x="101376" y="1238733"/>
          <a:ext cx="894124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11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3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8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23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0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5GS Enhanced support of Vertical and LAN Services</a:t>
                      </a:r>
                      <a:endParaRPr lang="de-DE" sz="1400" b="1" i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Vertical_LAN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Enhanced support of Vertical and LAN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SP-181120</a:t>
                      </a:r>
                      <a:endParaRPr kumimoji="0" lang="en-US" sz="14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6233126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(11/17)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13693513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G_URLLC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SP-180118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5G_URLLC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URLLC supporting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SP-181122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Aft>
                <a:spcPts val="600"/>
              </a:spcAft>
            </a:pPr>
            <a:r>
              <a:rPr lang="en-US" altLang="zh-CN" sz="1400" dirty="0"/>
              <a:t>Maintenance work ongoing, 1 CR (1 CR to TS 23.501) was  agreed.</a:t>
            </a:r>
          </a:p>
          <a:p>
            <a:pPr lvl="1">
              <a:spcAft>
                <a:spcPts val="60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Aft>
                <a:spcPts val="600"/>
              </a:spcAft>
            </a:pPr>
            <a:r>
              <a:rPr lang="en-US" sz="1400" dirty="0"/>
              <a:t>None Identified. </a:t>
            </a:r>
          </a:p>
          <a:p>
            <a:pPr lvl="1">
              <a:spcAft>
                <a:spcPts val="600"/>
              </a:spcAft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95812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(12/17)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305767" y="3200399"/>
            <a:ext cx="8280400" cy="2912165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SA#88-e:</a:t>
            </a:r>
          </a:p>
          <a:p>
            <a:pPr lvl="1">
              <a:spcAft>
                <a:spcPts val="600"/>
              </a:spcAft>
            </a:pPr>
            <a:r>
              <a:rPr lang="en-US" altLang="zh-CN" sz="1600" dirty="0"/>
              <a:t>Maintenance work ongoing, 8 CRs (4 CRs to TS 23.501, 4 CRs to TS 23.502) were agreed.</a:t>
            </a:r>
          </a:p>
          <a:p>
            <a:r>
              <a:rPr lang="de-DE" altLang="zh-CN" sz="2000" dirty="0"/>
              <a:t>RAN impacts or dependencies:</a:t>
            </a:r>
          </a:p>
          <a:p>
            <a:pPr lvl="1">
              <a:spcAft>
                <a:spcPts val="600"/>
              </a:spcAft>
            </a:pPr>
            <a:r>
              <a:rPr lang="de-DE" altLang="de-DE" sz="1600" dirty="0"/>
              <a:t>None identified</a:t>
            </a:r>
            <a:endParaRPr lang="en-GB" altLang="zh-CN" sz="16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6D74868-4AA4-4819-9635-D4C02C26F3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5839358"/>
              </p:ext>
            </p:extLst>
          </p:nvPr>
        </p:nvGraphicFramePr>
        <p:xfrm>
          <a:off x="179388" y="1376363"/>
          <a:ext cx="8810067" cy="154893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FS_eSBA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Enhancements to the Service-Based 5G System Architecture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SP-180231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5G_eSBA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 to the Service-Based 5G System Architecture </a:t>
                      </a:r>
                      <a:endParaRPr kumimoji="0" lang="de-DE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SP-181125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84884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(13/17)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78619822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18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Network Slicing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Jun.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81232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Maintenance work ongoing, 3 CRs (3 CRs to TS 23.502)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 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400" dirty="0"/>
              <a:t>Maintenance</a:t>
            </a:r>
          </a:p>
          <a:p>
            <a:pPr marL="457200" lvl="1" indent="0">
              <a:buNone/>
            </a:pPr>
            <a:endParaRPr lang="en-US" altLang="zh-CN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b="1" i="1" dirty="0"/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</a:t>
            </a: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Rel-15 Work and Maintenance 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2.3) Rel-16 Work and Maintenance</a:t>
            </a:r>
          </a:p>
          <a:p>
            <a:pPr lvl="1" eaLnBrk="1" hangingPunct="1">
              <a:defRPr/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</a:rPr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IETF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77788" y="142081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179388" y="205064"/>
            <a:ext cx="7112000" cy="788849"/>
          </a:xfrm>
        </p:spPr>
        <p:txBody>
          <a:bodyPr/>
          <a:lstStyle/>
          <a:p>
            <a:r>
              <a:rPr lang="en-US" altLang="de-DE" sz="2800" b="1" dirty="0"/>
              <a:t>2.3) Rel-16 Work and Maintenance (14/17)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3056021"/>
            <a:ext cx="8280400" cy="3401930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Maintenance work ongoing, 1 CR (1 CR to TS 23.501) was agreed.</a:t>
            </a:r>
          </a:p>
          <a:p>
            <a:pPr marL="457200" lvl="1" indent="0">
              <a:buNone/>
            </a:pPr>
            <a:endParaRPr lang="zh-CN" altLang="zh-CN" sz="1600" dirty="0"/>
          </a:p>
          <a:p>
            <a:r>
              <a:rPr lang="de-DE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/>
            <a:r>
              <a:rPr lang="de-DE" altLang="de-DE" sz="1600" dirty="0"/>
              <a:t>Maintenance</a:t>
            </a:r>
          </a:p>
          <a:p>
            <a:pPr marL="457200" lvl="1" indent="0">
              <a:buNone/>
            </a:pPr>
            <a:endParaRPr lang="de-DE" sz="1600" dirty="0"/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68CCDF6-E1F0-4085-9FC9-5DCB1074689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5470767"/>
              </p:ext>
            </p:extLst>
          </p:nvPr>
        </p:nvGraphicFramePr>
        <p:xfrm>
          <a:off x="179388" y="1417638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Study on User data interworking, Coexistence and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SP-190148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UDICoM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User data interworking, Coexistence and Migration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90182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616590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5"/>
          <p:cNvSpPr>
            <a:spLocks noGrp="1"/>
          </p:cNvSpPr>
          <p:nvPr>
            <p:ph type="title"/>
          </p:nvPr>
        </p:nvSpPr>
        <p:spPr>
          <a:xfrm>
            <a:off x="179388" y="0"/>
            <a:ext cx="7112000" cy="1143000"/>
          </a:xfrm>
        </p:spPr>
        <p:txBody>
          <a:bodyPr/>
          <a:lstStyle/>
          <a:p>
            <a:r>
              <a:rPr lang="en-US" altLang="de-DE" sz="2800" b="1" dirty="0"/>
              <a:t>2.3) Rel-16 Work and Maintenance (15/17)</a:t>
            </a:r>
            <a:endParaRPr lang="de-DE" altLang="de-DE" sz="2800" b="1" dirty="0"/>
          </a:p>
        </p:txBody>
      </p:sp>
      <p:sp>
        <p:nvSpPr>
          <p:cNvPr id="17428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987749"/>
            <a:ext cx="8280400" cy="3470201"/>
          </a:xfrm>
        </p:spPr>
        <p:txBody>
          <a:bodyPr/>
          <a:lstStyle/>
          <a:p>
            <a:pPr>
              <a:defRPr/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Maintenance work ongoing, 1 CR (1 CR to TS 23.502) was agreed.</a:t>
            </a:r>
          </a:p>
          <a:p>
            <a:pPr lvl="1"/>
            <a:endParaRPr lang="en-US" altLang="zh-CN" sz="1600" dirty="0"/>
          </a:p>
          <a:p>
            <a:r>
              <a:rPr lang="de-DE" altLang="zh-CN" sz="2000" dirty="0"/>
              <a:t>RAN impacts or dependencies:</a:t>
            </a:r>
          </a:p>
          <a:p>
            <a:pPr lvl="1"/>
            <a:r>
              <a:rPr lang="de-DE" altLang="de-DE" sz="1600" dirty="0"/>
              <a:t>None identified</a:t>
            </a:r>
          </a:p>
          <a:p>
            <a:pPr lvl="1"/>
            <a:endParaRPr lang="de-DE" altLang="de-DE" sz="2000" dirty="0"/>
          </a:p>
          <a:p>
            <a:pPr>
              <a:defRPr/>
            </a:pPr>
            <a:r>
              <a:rPr lang="de-DE" altLang="de-DE" sz="2000" dirty="0"/>
              <a:t>Next steps:</a:t>
            </a:r>
          </a:p>
          <a:p>
            <a:pPr lvl="1">
              <a:defRPr/>
            </a:pPr>
            <a:r>
              <a:rPr lang="en-GB" altLang="zh-CN" sz="1600" dirty="0"/>
              <a:t>Maintenance</a:t>
            </a:r>
          </a:p>
          <a:p>
            <a:pPr lvl="1">
              <a:defRPr/>
            </a:pPr>
            <a:endParaRPr 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420402C9-AE8F-4D7D-BB2D-185E2B98B3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6590013"/>
              </p:ext>
            </p:extLst>
          </p:nvPr>
        </p:nvGraphicFramePr>
        <p:xfrm>
          <a:off x="179388" y="1535387"/>
          <a:ext cx="8810067" cy="94207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xBDT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</a:t>
                      </a:r>
                      <a:r>
                        <a:rPr lang="en-GB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Transfer of Policies for Background Data Transfer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10" marB="9001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30" marB="4573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SP-180509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1433656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(16/17)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62779007"/>
              </p:ext>
            </p:extLst>
          </p:nvPr>
        </p:nvGraphicFramePr>
        <p:xfrm>
          <a:off x="179388" y="1376363"/>
          <a:ext cx="8810067" cy="146596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FS_eIMS5G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SP-180736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eIMS5G_SBA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SBA aspects of enhanced IMS to 5GC integration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SP-190181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CCA6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068319"/>
            <a:ext cx="8554480" cy="315976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Maintenance work ongoing, 3 CRs (2 CRs to TS 23.228, 1 CR to TS 23.501) were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2.3) Rel-16 Work and Maintenance (17/17)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575323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IABARC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the support of Integrated access and backhaul (IAB)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19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616139"/>
            <a:ext cx="8554480" cy="355903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/>
            <a:r>
              <a:rPr lang="en-US" altLang="zh-CN" sz="1600" dirty="0"/>
              <a:t>1 CR to TS 23.501 was agreed </a:t>
            </a:r>
          </a:p>
          <a:p>
            <a:pPr marL="457200" lvl="1" indent="0"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None 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altLang="zh-CN" sz="1600" dirty="0"/>
              <a:t>Maintenance based on inputs from other working groups.</a:t>
            </a:r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Work and Maintenance 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Work and Maintenance </a:t>
            </a:r>
          </a:p>
          <a:p>
            <a:pPr lvl="1" eaLnBrk="1" hangingPunct="1">
              <a:defRPr/>
            </a:pPr>
            <a:r>
              <a:rPr lang="en-GB" sz="2000" b="1" i="1" dirty="0"/>
              <a:t>2.4) Rel-17 Study/Work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77788" y="3700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617443"/>
            <a:ext cx="8554480" cy="3520963"/>
          </a:xfrm>
        </p:spPr>
        <p:txBody>
          <a:bodyPr/>
          <a:lstStyle/>
          <a:p>
            <a:r>
              <a:rPr lang="en-US" altLang="de-DE" sz="2000" dirty="0"/>
              <a:t>Progress since SA#88-e:</a:t>
            </a:r>
          </a:p>
          <a:p>
            <a:pPr lvl="1"/>
            <a:r>
              <a:rPr lang="en-US" sz="1400" dirty="0"/>
              <a:t>Normative work started. </a:t>
            </a:r>
          </a:p>
          <a:p>
            <a:pPr lvl="1"/>
            <a:r>
              <a:rPr lang="en-US" sz="1400" dirty="0"/>
              <a:t>3 draft-CRs agreed.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Discussions and Implementation of Sol#1 and Sol#13 will be able to progress more after reception of RANs response to SA2 LS. </a:t>
            </a:r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Normative phase continue.</a:t>
            </a:r>
          </a:p>
          <a:p>
            <a:pPr lvl="1"/>
            <a:r>
              <a:rPr lang="en-US" sz="1400" dirty="0"/>
              <a:t>Complete functional descriptions, procedures, policy frameworks of solutions selected in study TR in specifications TS23.501, TS 23.502, TS 23.503. </a:t>
            </a:r>
          </a:p>
          <a:p>
            <a:pPr marL="0" indent="0">
              <a:buNone/>
            </a:pPr>
            <a:r>
              <a:rPr lang="en-GB" altLang="zh-CN" sz="800" dirty="0"/>
              <a:t>  </a:t>
            </a:r>
            <a:endParaRPr lang="de-DE" altLang="de-DE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(1/12)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3632104"/>
              </p:ext>
            </p:extLst>
          </p:nvPr>
        </p:nvGraphicFramePr>
        <p:xfrm>
          <a:off x="179388" y="1376363"/>
          <a:ext cx="881006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34285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418516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FS_enh</a:t>
                      </a:r>
                      <a:r>
                        <a:rPr lang="en-US" altLang="zh-CN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_EC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5GC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47027"/>
            <a:ext cx="8554480" cy="348105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defRPr/>
            </a:pPr>
            <a:r>
              <a:rPr lang="en-US" altLang="zh-CN" sz="1400" dirty="0"/>
              <a:t>6 new Solutions have been agreed to address various KIs.</a:t>
            </a:r>
          </a:p>
          <a:p>
            <a:pPr lvl="1">
              <a:defRPr/>
            </a:pPr>
            <a:r>
              <a:rPr lang="en-US" altLang="zh-CN" sz="1400" dirty="0"/>
              <a:t>37 existing solutions have been updated to address Editor’s Notes. </a:t>
            </a:r>
          </a:p>
          <a:p>
            <a:pPr lvl="1">
              <a:defRPr/>
            </a:pPr>
            <a:r>
              <a:rPr lang="en-US" altLang="zh-CN" sz="1400" dirty="0"/>
              <a:t>KI#1 (Discovery of EAS) has been partially concluded.</a:t>
            </a:r>
          </a:p>
          <a:p>
            <a:pPr lvl="1">
              <a:defRPr/>
            </a:pPr>
            <a:r>
              <a:rPr lang="en-US" altLang="zh-CN" sz="1400" dirty="0"/>
              <a:t>2 LSs were sent to SA3 and SA6 respectively for coordination.</a:t>
            </a:r>
          </a:p>
          <a:p>
            <a:pPr lvl="1">
              <a:defRPr/>
            </a:pPr>
            <a:r>
              <a:rPr lang="en-US" altLang="zh-CN" sz="1400" dirty="0"/>
              <a:t>The TR 23.748 is sent to SA plenary for information.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RAN impacts and dependencies: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None identified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/>
            <a:r>
              <a:rPr lang="en-US" sz="1400" dirty="0"/>
              <a:t>Complete evaluation and conclusion of all KIs. </a:t>
            </a:r>
          </a:p>
          <a:p>
            <a:pPr lvl="1"/>
            <a:r>
              <a:rPr lang="en-US" sz="1400" dirty="0"/>
              <a:t>Submit a WID to SA plenary for normative work.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CA2BC4-B078-4670-AE66-CA34B3F0CF4A}"/>
              </a:ext>
            </a:extLst>
          </p:cNvPr>
          <p:cNvSpPr txBox="1">
            <a:spLocks/>
          </p:cNvSpPr>
          <p:nvPr/>
        </p:nvSpPr>
        <p:spPr bwMode="auto">
          <a:xfrm>
            <a:off x="80756" y="180230"/>
            <a:ext cx="7249716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2.4) Rel-17 Study/Work (2/12)</a:t>
            </a:r>
            <a:endParaRPr lang="en-GB" altLang="en-US" b="1" kern="0" dirty="0"/>
          </a:p>
        </p:txBody>
      </p:sp>
    </p:spTree>
    <p:extLst>
      <p:ext uri="{BB962C8B-B14F-4D97-AF65-F5344CB8AC3E}">
        <p14:creationId xmlns:p14="http://schemas.microsoft.com/office/powerpoint/2010/main" val="2751961909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92043"/>
            <a:ext cx="8554480" cy="3690004"/>
          </a:xfrm>
        </p:spPr>
        <p:txBody>
          <a:bodyPr/>
          <a:lstStyle/>
          <a:p>
            <a:r>
              <a:rPr lang="en-US" altLang="de-DE" sz="2000" dirty="0"/>
              <a:t>Progress since SA#88-e:</a:t>
            </a:r>
          </a:p>
          <a:p>
            <a:pPr lvl="1"/>
            <a:r>
              <a:rPr lang="en-US" sz="1400" dirty="0"/>
              <a:t>7 New solutions agreed. 10 solutions were updated.</a:t>
            </a:r>
          </a:p>
          <a:p>
            <a:pPr lvl="1"/>
            <a:r>
              <a:rPr lang="en-US" sz="1400" dirty="0"/>
              <a:t>Some conclusions agreed for KI#1, KI#2, KI#3B, KI#5.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Coordination with RAN is needed on “survival time”.</a:t>
            </a:r>
          </a:p>
          <a:p>
            <a:pPr lvl="1"/>
            <a:r>
              <a:rPr lang="en-US" sz="1400" dirty="0"/>
              <a:t>Coordination needed on other KIs depend on solutions concluded</a:t>
            </a:r>
            <a:endParaRPr lang="en-US" sz="12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Aim to resolve the remaining opens for all Key issues, harmonize solutions.</a:t>
            </a:r>
          </a:p>
          <a:p>
            <a:pPr lvl="1"/>
            <a:r>
              <a:rPr lang="en-US" sz="1400" dirty="0"/>
              <a:t>Target towards updating &amp; stabilizing conclusions for all KIs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(3/12)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715450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IoT - TSC/URLLC enhancements</a:t>
                      </a:r>
                      <a:endParaRPr lang="en-US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6276675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(4/12)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13 new solutions added, and 33 solutions update agreed for inclusion in TR 23.752, there are now 51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Interim conclusions agreed for KI#1 (Direct Discovery), #2 (Direct Communication), #5 (Path Selection) and #8 (Service Authorization).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SA3 and RAN WGs to request feedback and inform SA2 progress.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#2, #5, #7 and #8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KI#3 (UE-to-Network Relay) and  #4 (UE-to-UE Relay) have dependencies on RAN and SA3. Cooperation with RAN SI “NR </a:t>
            </a:r>
            <a:r>
              <a:rPr lang="en-US" sz="1200" dirty="0" err="1"/>
              <a:t>sidelink</a:t>
            </a:r>
            <a:r>
              <a:rPr lang="en-US" sz="1200" dirty="0"/>
              <a:t> relay”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KI#7 (PC5 charging) have dependencies on SA5.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solution evaluation and conclusion. Communicate with RAN WGs/SA3/SA5 to make final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WID proposal based on agreed conclusion(s).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Target Completion</a:t>
            </a:r>
            <a:r>
              <a:rPr lang="de-DE" sz="1200" dirty="0"/>
              <a:t>: KI#3 and KI#4 may not conclude by Dec, 20 due to RAN dependency. </a:t>
            </a: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0910362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(5/12)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318871223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515278"/>
            <a:ext cx="8554480" cy="35702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new solutions agreed for inclusion in TR 23.761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Initial evaluations on all three key issues was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Interim conclusions agreed for KI#3</a:t>
            </a:r>
            <a:r>
              <a:rPr lang="en-US" sz="1400" dirty="0"/>
              <a:t>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LS OUT sent to RAN2, RAN3 and SA3 with request for feedback on the principles of some solutions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Final evaluation and conclusion of what to progress towards a normative phase in Q4</a:t>
            </a:r>
          </a:p>
        </p:txBody>
      </p:sp>
    </p:spTree>
    <p:extLst>
      <p:ext uri="{BB962C8B-B14F-4D97-AF65-F5344CB8AC3E}">
        <p14:creationId xmlns:p14="http://schemas.microsoft.com/office/powerpoint/2010/main" val="289464152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45488" cy="474980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dirty="0"/>
              <a:t> </a:t>
            </a:r>
            <a:r>
              <a:rPr lang="de-DE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SA2 meetings held since SA#88-e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SA2#140E: 19 Aug – 01 Sep 2020 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 in place of SA2#140 focusing on Rel-17 study items, Rel-17 5G5GSAT_ARCH work item and essential LS/CRs. </a:t>
            </a:r>
          </a:p>
          <a:p>
            <a:pPr lvl="2" eaLnBrk="1" hangingPunct="1">
              <a:defRPr/>
            </a:pP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Rel-15/Rel-16 5GS_Ph1 maintenance. </a:t>
            </a:r>
          </a:p>
          <a:p>
            <a:pPr lvl="1" eaLnBrk="1" hangingPunct="1">
              <a:defRPr/>
            </a:pPr>
            <a:endParaRPr lang="en-GB" altLang="ko-KR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de-DE" sz="3200" dirty="0">
                <a:latin typeface="Arial" panose="020B0604020202020204" pitchFamily="34" charset="0"/>
                <a:cs typeface="Arial" panose="020B0604020202020204" pitchFamily="34" charset="0"/>
              </a:rPr>
              <a:t> Future SA2 meetings</a:t>
            </a:r>
          </a:p>
          <a:p>
            <a:pPr lvl="1" eaLnBrk="1" hangingPunct="1">
              <a:defRPr/>
            </a:pPr>
            <a:r>
              <a:rPr lang="en-GB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SA2#141E: 12 Oct – 23 Oct 2020</a:t>
            </a:r>
          </a:p>
          <a:p>
            <a:pPr lvl="1" eaLnBrk="1" hangingPunct="1">
              <a:defRPr/>
            </a:pPr>
            <a:r>
              <a:rPr lang="en-US" altLang="ko-KR" sz="1800" dirty="0">
                <a:latin typeface="Arial" panose="020B0604020202020204" pitchFamily="34" charset="0"/>
                <a:cs typeface="Arial" panose="020B0604020202020204" pitchFamily="34" charset="0"/>
              </a:rPr>
              <a:t>SA2#142E: 16 Nov – 20 Nov 2020</a:t>
            </a:r>
          </a:p>
          <a:p>
            <a:pPr lvl="1" eaLnBrk="1" hangingPunct="1">
              <a:defRPr/>
            </a:pPr>
            <a:endParaRPr lang="en-GB" altLang="ko-KR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  <a:defRPr/>
            </a:pPr>
            <a:endParaRPr lang="en-GB" altLang="ko-K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(6/12)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130950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architectural enhancements for 5G multicast-broadcast services 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60" y="2601612"/>
            <a:ext cx="8554480" cy="355072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rgbClr val="000000"/>
                </a:solidFill>
              </a:rPr>
              <a:t>12 new solutions added, and 29 contributions agreed to update current 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rgbClr val="000000"/>
                </a:solidFill>
              </a:rPr>
              <a:t>Conclude KI#5 and KI#8 and have an interim requirement for conclusion on KI#1.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>
                <a:solidFill>
                  <a:srgbClr val="000000"/>
                </a:solidFill>
              </a:rPr>
              <a:t>1 LS sent to SA, RAN, RAN2 and RAN3 informing the interim agreement and list identified RAN dependencies.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Most of the key issues may lead to RAN impact.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Timely RAN feedback is needed for SA2 proceeding to normative stages.</a:t>
            </a:r>
            <a:endParaRPr lang="en-US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Organize a conference call to discuss Way Forward proposals to finalize the conclusions.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Draw final evaluations and conclusions in Q4.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Due to RAN dependencies, conclusion on some KI may not be possible by Dec 20.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(7/12)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87652095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7 KIs are in total. 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13 new solutions have been added.  Total 44 solutions in TR to address various KIs. 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New issues were brought up (i.e. operator-controlled UE behavior on slicing access, and interworking support</a:t>
            </a:r>
            <a:r>
              <a:rPr lang="en-US" altLang="zh-CN" sz="1400" dirty="0">
                <a:solidFill>
                  <a:srgbClr val="FF0000"/>
                </a:solidFill>
              </a:rPr>
              <a:t> </a:t>
            </a:r>
            <a:r>
              <a:rPr lang="en-US" altLang="zh-CN" sz="1400" dirty="0"/>
              <a:t>for PDU session quota management, and N3GPP support) to be determined if they are within the scope of FS_eNS_Ph2 Rel-17 study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KI#s 3, 5 and 7 could have dependency on RAN.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LS sent to RAN2, RAN3 and CT1 to seek some clarifications on existing capabilities in RAN and CT regarding Network slice support within TA cell.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disagreement on the interpretation of Network slice support within TA cell.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Complete solution, evaluation  and conclusion(s) for each Key Issue.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614103775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67971"/>
            <a:ext cx="8554480" cy="3734719"/>
          </a:xfrm>
        </p:spPr>
        <p:txBody>
          <a:bodyPr/>
          <a:lstStyle/>
          <a:p>
            <a:r>
              <a:rPr lang="en-US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21 new solutions added, and 41 contributions agreed to update current solutions.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Started evaluation for KI#4, KI#15 and KI#16. 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sz="1400" dirty="0"/>
              <a:t>None</a:t>
            </a:r>
            <a:endParaRPr lang="en-US" altLang="de-DE" sz="2000" dirty="0"/>
          </a:p>
          <a:p>
            <a:r>
              <a:rPr lang="en-US" altLang="de-DE" sz="2000" dirty="0"/>
              <a:t>Next steps:</a:t>
            </a:r>
          </a:p>
          <a:p>
            <a:pPr lvl="1"/>
            <a:r>
              <a:rPr lang="en-US" sz="1400" dirty="0"/>
              <a:t>Complete solution, evaluation  and conclusion(s) for each Key Issue.</a:t>
            </a:r>
            <a:r>
              <a:rPr lang="en-GB" altLang="zh-CN" sz="1400" dirty="0"/>
              <a:t> </a:t>
            </a:r>
          </a:p>
          <a:p>
            <a:pPr lvl="1"/>
            <a:r>
              <a:rPr lang="en-US" altLang="zh-CN" sz="1400" b="1" dirty="0"/>
              <a:t>Target Completion</a:t>
            </a:r>
            <a:r>
              <a:rPr lang="en-US" altLang="zh-CN" sz="1400" dirty="0"/>
              <a:t>: SID has 18 KI and 77 solutions in the TR. There is risk that several Key Issues will not conclude by Dec, 20. Original TU estimates were severely under-estimated.  </a:t>
            </a:r>
          </a:p>
          <a:p>
            <a:pPr lvl="1"/>
            <a:endParaRPr lang="en-GB" altLang="zh-CN" sz="8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GB" altLang="en-US" b="1" dirty="0"/>
              <a:t>2.4) Rel-17 Study/Work (8/12)</a:t>
            </a:r>
            <a:endParaRPr lang="en-US" altLang="de-DE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723213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008254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(9/12)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39574076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-&gt;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574379"/>
            <a:ext cx="8554480" cy="360079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35 P-CRs agreed updating solutions and 13 new solutions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LS, related to KI#1, sent to SA1 asking for possibility of extending PLMN selection to include SNPN selection for UEs with a PLMN subscription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LS, related to KI#3, sent to SA1, requesting feedback on Use Cases for providing IMS services to SNPN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LS, related to KI#4, sent to SA3, requesting feedback on interim conclusions and related ENs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Interim conclusions agreed for KI#2, KI#3 and KI#4.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RAN impact depends on the conclusions of the KIs (e.g. KI#1, KI#2, KI#3, and KI#4).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Potentially add any new solutions based on feedback from SA3 or RAN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Evaluation and agree on final conclusions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dirty="0"/>
          </a:p>
          <a:p>
            <a:pPr marL="457200" lvl="1" indent="0">
              <a:buNone/>
            </a:pPr>
            <a:r>
              <a:rPr lang="en-US" altLang="zh-CN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23567084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/>
              <a:t>2.4) Rel-17 Study/Work (10/12)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99265"/>
            <a:ext cx="8364642" cy="352881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Minor update to architectural assumptions, several solutions merged, most solutions have detailed added to make evaluation more feasible. Five new solutions added, one being a merger of four existing ones.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Initial set of conclusions on principles for solutions, covering KI#1 and KI#2, plus additional conclusions.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One solution (#8) proposes porting to NR the LTE aerial features.</a:t>
            </a: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Complete solutions and solve pending open questions.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Focus on evaluation and conclusions.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51427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70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77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463115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(11/12)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Architectural Assumptions and Architectural Requirements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KI#1 “Support of QoS aware NR PC5 power efficiency for pedestrian UEs“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For KI#1, 6 new solutions agreed, so total 7 solutions are in TR 23.776</a:t>
            </a:r>
            <a:r>
              <a:rPr lang="en-US" altLang="ko-KR" sz="1400" dirty="0"/>
              <a:t>.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 dirty="0" err="1"/>
              <a:t>Sidelink</a:t>
            </a:r>
            <a:r>
              <a:rPr lang="en-US" sz="1400" dirty="0"/>
              <a:t> DRX related operation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Evaluation and conclusion</a:t>
            </a:r>
            <a:r>
              <a:rPr lang="de-DE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Send LS to RAN2 on </a:t>
            </a:r>
            <a:r>
              <a:rPr lang="en-GB" altLang="ko-KR" sz="1400" dirty="0"/>
              <a:t>PC5 DRX operation </a:t>
            </a:r>
            <a:r>
              <a:rPr lang="en-US" altLang="zh-CN" sz="1400" dirty="0"/>
              <a:t>to request feedback for evaluation and conclusion for the study.</a:t>
            </a:r>
            <a:endParaRPr lang="de-DE" altLang="de-DE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030682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FS_eV2XARC_Ph2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–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SP-190631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(12/12)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SA#88-e: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3 KIs have been defined.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6 new solutions have been proposed on top of existing 8 solutions to address various KIs.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Strong dependency on IETF progress on QUIC/MP-QUIC development for to support KI#2. An </a:t>
            </a:r>
            <a:r>
              <a:rPr lang="en-US" altLang="zh-CN" sz="1400" dirty="0" err="1"/>
              <a:t>LSout</a:t>
            </a:r>
            <a:r>
              <a:rPr lang="en-US" altLang="zh-CN" sz="1400" dirty="0"/>
              <a:t> was sent to IETF QUIC working group to ask for clarifications QUIC/MP-QUIC IETF drafts’ availability and the optionality to support data encryption. 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/>
              <a:t>None identified.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/>
            <a:r>
              <a:rPr lang="en-US" sz="1400" dirty="0"/>
              <a:t>Solution Clean-up, prepare and moderate the discussions on the evaluation and conclusion(s) for each Key Issue.</a:t>
            </a:r>
            <a:endParaRPr lang="en-GB" altLang="zh-CN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dirty="0"/>
              <a:t>Target Completion</a:t>
            </a:r>
            <a:r>
              <a:rPr lang="en-US" altLang="zh-CN" sz="1400" dirty="0"/>
              <a:t>: There is risk that study item will not conclude by Dec, 20 due to IETF dependency dependencies. 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6102498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4899653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b="1" i="1" dirty="0"/>
              <a:t>2.5) </a:t>
            </a:r>
            <a:r>
              <a:rPr lang="en-GB" sz="2000" b="1" i="1" dirty="0" err="1"/>
              <a:t>IETF</a:t>
            </a:r>
            <a:r>
              <a:rPr lang="en-GB" sz="2000" b="1" i="1" dirty="0"/>
              <a:t> and External </a:t>
            </a:r>
            <a:r>
              <a:rPr lang="en-GB" sz="2000" b="1" i="1" dirty="0" err="1"/>
              <a:t>SDO</a:t>
            </a:r>
            <a:r>
              <a:rPr lang="en-GB" sz="2000" b="1" i="1" dirty="0"/>
              <a:t> Normative Reference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7788" y="408146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2.5) IETF </a:t>
            </a:r>
            <a:r>
              <a:rPr lang="en-GB" altLang="de-DE" b="1" dirty="0"/>
              <a:t>and External SDO Normative Reference Update (1/1)</a:t>
            </a:r>
            <a:endParaRPr lang="de-DE" altLang="de-DE" b="1" dirty="0"/>
          </a:p>
        </p:txBody>
      </p:sp>
      <p:sp>
        <p:nvSpPr>
          <p:cNvPr id="4608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sz="2400" dirty="0"/>
          </a:p>
          <a:p>
            <a:pPr eaLnBrk="1" hangingPunct="1"/>
            <a:endParaRPr lang="en-US" altLang="de-DE" sz="2400" dirty="0"/>
          </a:p>
          <a:p>
            <a:pPr>
              <a:buFontTx/>
              <a:buNone/>
            </a:pPr>
            <a:endParaRPr lang="en-US" altLang="de-DE" dirty="0"/>
          </a:p>
          <a:p>
            <a:pPr eaLnBrk="1" hangingPunct="1">
              <a:buFontTx/>
              <a:buNone/>
            </a:pPr>
            <a:endParaRPr lang="en-US" altLang="de-DE" dirty="0"/>
          </a:p>
          <a:p>
            <a:pPr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457200" y="1634836"/>
            <a:ext cx="8229600" cy="4300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2400" kern="0" dirty="0"/>
              <a:t>TS 23.501 updated with reference to IETF RFC 8830: "0-RTT TCP Convert Protocol“ (please see </a:t>
            </a:r>
            <a:r>
              <a:rPr lang="en-US" sz="2400" kern="0" dirty="0">
                <a:solidFill>
                  <a:srgbClr val="FF0000"/>
                </a:solidFill>
              </a:rPr>
              <a:t>SP-200677</a:t>
            </a:r>
            <a:r>
              <a:rPr lang="en-US" sz="2400" kern="0" dirty="0"/>
              <a:t>). </a:t>
            </a:r>
          </a:p>
          <a:p>
            <a:pPr eaLnBrk="1" hangingPunct="1">
              <a:defRPr/>
            </a:pPr>
            <a:endParaRPr lang="en-GB" sz="1600" kern="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3) SA2 Work Planning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77788" y="45053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b="1" dirty="0"/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488950" y="1647687"/>
            <a:ext cx="8119533" cy="4376738"/>
          </a:xfrm>
        </p:spPr>
        <p:txBody>
          <a:bodyPr/>
          <a:lstStyle/>
          <a:p>
            <a:pPr eaLnBrk="1" hangingPunct="1"/>
            <a:r>
              <a:rPr lang="en-GB" altLang="ko-KR" dirty="0">
                <a:ea typeface="Gulim" panose="020B0600000101010101" pitchFamily="34" charset="-127"/>
                <a:cs typeface="Arial" panose="020B0604020202020204" pitchFamily="34" charset="0"/>
              </a:rPr>
              <a:t>SA2 WG leadership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Chairman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Puneet Jain (Intel)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Chairmen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Tao Sun (CMCC), Andrew Bennett (Samsung)</a:t>
            </a:r>
          </a:p>
          <a:p>
            <a:pPr lvl="1" eaLnBrk="1" hangingPunct="1"/>
            <a:r>
              <a:rPr lang="en-GB" altLang="ko-KR" sz="20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20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457200" lvl="1" indent="0" eaLnBrk="1" hangingPunct="1">
              <a:buNone/>
            </a:pPr>
            <a:endParaRPr lang="en-GB" altLang="de-DE" sz="20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4163" indent="0" eaLnBrk="1" hangingPunct="1">
              <a:buNone/>
            </a:pPr>
            <a:r>
              <a:rPr lang="en-GB" altLang="de-DE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to Maurice Pope and vice chairs, Andrew Bennett and Tao Sun for their outstanding support!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b="1" dirty="0"/>
              <a:t>3) SA2 Work Planning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863509"/>
          </a:xfrm>
        </p:spPr>
        <p:txBody>
          <a:bodyPr/>
          <a:lstStyle/>
          <a:p>
            <a:pPr eaLnBrk="1" hangingPunct="1">
              <a:defRPr/>
            </a:pPr>
            <a:r>
              <a:rPr lang="en-US" sz="1800" dirty="0"/>
              <a:t>Despite the COVID-19 challenges, SA2 continue to make good progress, thanks to the meticulous work planning and outstanding effort of the Rapporteurs and meeting participants. 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At SA2#140E, several LSs related to Rel-17 topics were sent to RAN WGs. Timely response to these LSs would be essential for finalizing the conclusions to the Rel-17 study items in SA2 November meeting. </a:t>
            </a:r>
          </a:p>
          <a:p>
            <a:pPr eaLnBrk="1" hangingPunct="1">
              <a:defRPr/>
            </a:pPr>
            <a:r>
              <a:rPr lang="en-GB" sz="1800" dirty="0"/>
              <a:t>As highlighted at SA#88-e, Rel-17 stage-2 freeze date of Dec 2020 is not feasible. Mar 2021 stage-2 freeze dates seems more realistic, but there is risk that some Rel-17 study items may not conclude at Dec 2020 due to RAN/Other dependencies, and/or due to under-estimation of required effort. </a:t>
            </a:r>
          </a:p>
          <a:p>
            <a:pPr marL="0" indent="0" eaLnBrk="1" hangingPunct="1">
              <a:buNone/>
              <a:defRPr/>
            </a:pPr>
            <a:endParaRPr lang="en-GB" sz="1800" dirty="0"/>
          </a:p>
          <a:p>
            <a:pPr eaLnBrk="1" hangingPunct="1">
              <a:defRPr/>
            </a:pPr>
            <a:r>
              <a:rPr lang="en-GB" sz="2000" b="1" u="sng" dirty="0">
                <a:solidFill>
                  <a:srgbClr val="FF0000"/>
                </a:solidFill>
              </a:rPr>
              <a:t>Action to SA#89-e</a:t>
            </a:r>
            <a:r>
              <a:rPr lang="en-GB" sz="2000" dirty="0">
                <a:solidFill>
                  <a:srgbClr val="FF0000"/>
                </a:solidFill>
              </a:rPr>
              <a:t>: </a:t>
            </a:r>
          </a:p>
          <a:p>
            <a:pPr lvl="1" eaLnBrk="1" hangingPunct="1">
              <a:defRPr/>
            </a:pPr>
            <a:r>
              <a:rPr lang="en-GB" sz="1800" dirty="0">
                <a:solidFill>
                  <a:srgbClr val="FF0000"/>
                </a:solidFill>
              </a:rPr>
              <a:t>TSG SA to request RAN WGs (especially RAN2/3) to allocate time during their Q4, 2020 e-meetings to respond to LSs from SA2 on Rel-17 topics.  </a:t>
            </a:r>
          </a:p>
          <a:p>
            <a:pPr lvl="1" eaLnBrk="1" hangingPunct="1">
              <a:defRPr/>
            </a:pPr>
            <a:r>
              <a:rPr lang="en-US" sz="1800" dirty="0">
                <a:solidFill>
                  <a:srgbClr val="FF0000"/>
                </a:solidFill>
              </a:rPr>
              <a:t>SA2 request TSG SA to determine the Rel-17 stage-2 freeze dates</a:t>
            </a:r>
            <a:r>
              <a:rPr lang="en-GB" sz="1800" dirty="0">
                <a:solidFill>
                  <a:srgbClr val="FF0000"/>
                </a:solidFill>
              </a:rPr>
              <a:t>. </a:t>
            </a:r>
          </a:p>
          <a:p>
            <a:pPr marL="457200" lvl="1" indent="0" eaLnBrk="1" hangingPunct="1">
              <a:buNone/>
              <a:defRPr/>
            </a:pPr>
            <a:endParaRPr lang="en-GB" sz="1800" dirty="0">
              <a:solidFill>
                <a:srgbClr val="FF0000"/>
              </a:solidFill>
            </a:endParaRPr>
          </a:p>
          <a:p>
            <a:pPr lvl="1" eaLnBrk="1" hangingPunct="1"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674163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5) Collected Items requiring action from SA</a:t>
            </a: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6350" y="49418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(1/2)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Rel-17 TR coversheets for </a:t>
            </a:r>
            <a:r>
              <a:rPr lang="de-DE" altLang="de-DE" sz="2400" dirty="0">
                <a:solidFill>
                  <a:srgbClr val="FF0000"/>
                </a:solidFill>
              </a:rPr>
              <a:t>Information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0AE6BC-D5B0-4597-9C6F-71A957CEAD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550337"/>
              </p:ext>
            </p:extLst>
          </p:nvPr>
        </p:nvGraphicFramePr>
        <p:xfrm>
          <a:off x="655896" y="2258105"/>
          <a:ext cx="7913946" cy="37198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495">
                  <a:extLst>
                    <a:ext uri="{9D8B030D-6E8A-4147-A177-3AD203B41FA5}">
                      <a16:colId xmlns:a16="http://schemas.microsoft.com/office/drawing/2014/main" val="1122807824"/>
                    </a:ext>
                  </a:extLst>
                </a:gridCol>
                <a:gridCol w="4444409">
                  <a:extLst>
                    <a:ext uri="{9D8B030D-6E8A-4147-A177-3AD203B41FA5}">
                      <a16:colId xmlns:a16="http://schemas.microsoft.com/office/drawing/2014/main" val="173181685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520488708"/>
                    </a:ext>
                  </a:extLst>
                </a:gridCol>
                <a:gridCol w="1254642">
                  <a:extLst>
                    <a:ext uri="{9D8B030D-6E8A-4147-A177-3AD203B41FA5}">
                      <a16:colId xmlns:a16="http://schemas.microsoft.com/office/drawing/2014/main" val="1161532189"/>
                    </a:ext>
                  </a:extLst>
                </a:gridCol>
              </a:tblGrid>
              <a:tr h="29814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SA-TD</a:t>
                      </a: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Title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Specification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WI Code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9028047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SP-200691</a:t>
                      </a:r>
                      <a:endParaRPr lang="en-US" sz="12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Presentation of TR 23.748 for information to TSG SA (FS_enh_EC)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23.748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FS_enh_EC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1161816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SP-200692</a:t>
                      </a:r>
                      <a:endParaRPr lang="en-US" sz="12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Presentation of TR 23.700-20 for information to TSG SA. (FS_IIoT)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23.700-20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FS_IIoT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5791311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SP-200693</a:t>
                      </a:r>
                      <a:endParaRPr lang="en-US" sz="12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Cover page of TR 23.761 for information to TSG SA (FS_MUSIM)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23.761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FS_MUSIM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75772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SP-200694</a:t>
                      </a:r>
                      <a:endParaRPr lang="en-US" sz="12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Cover Sheet for TR 23.700-91 for Information to TSG SA (FS_eNA_Ph2)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23.700-91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FS_eNA_Ph2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537758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SP-200695</a:t>
                      </a:r>
                      <a:endParaRPr lang="en-US" sz="12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Cover sheet for presentation of TR 23.700-07 for information to TSG SA (FS_eNPN)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23.700-07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FS_eNPN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050245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SP-200696</a:t>
                      </a:r>
                      <a:endParaRPr lang="en-US" sz="12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Cover page of TR 23.757 for information to TSG SA. (FS_5MBS)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23.757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FS_5MBS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5333287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SP-200697</a:t>
                      </a:r>
                      <a:endParaRPr lang="en-US" sz="12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Cover page of TR 23.754 for information to TSG SA (FS_ID_UAS_SA2)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23.754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FS_ID_UAS_SA2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9676807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SP-200698</a:t>
                      </a:r>
                      <a:endParaRPr lang="en-US" sz="12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Cover page for presentation of TR 23.700-40 to TSG SA for information (FS_eNS_Ph2)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23.700-40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FS_eNS_Ph2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9791352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SP-200699</a:t>
                      </a:r>
                      <a:endParaRPr lang="en-US" sz="1200" b="1" kern="120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Cover page for presentation of TR 23.700-93 to TSG SA for information (FS_ATSSS_Ph2)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23.700-93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FS_ATSSS_Ph2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893798"/>
                  </a:ext>
                </a:extLst>
              </a:tr>
              <a:tr h="316604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rgbClr val="365F9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SP-200700</a:t>
                      </a:r>
                      <a:endParaRPr lang="en-US" sz="1200" b="1" kern="1200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Cover page of TR 23.754 for information to TSG SA (FS_ID_UAS_SA2)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23.754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FS_ID_UAS_SA2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886" marR="8886" marT="8886" marB="8886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5526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129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4) Documents for Information and Approval (2/2)</a:t>
            </a:r>
            <a:endParaRPr lang="en-GB" altLang="de-DE" b="1" i="1" dirty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86807" y="1605588"/>
            <a:ext cx="8342313" cy="509539"/>
          </a:xfrm>
        </p:spPr>
        <p:txBody>
          <a:bodyPr/>
          <a:lstStyle/>
          <a:p>
            <a:pPr eaLnBrk="1" hangingPunct="1"/>
            <a:r>
              <a:rPr lang="de-DE" altLang="de-DE" sz="2400" dirty="0"/>
              <a:t>Rel-17 SID(s)/WID(s) for </a:t>
            </a:r>
            <a:r>
              <a:rPr lang="de-DE" altLang="de-DE" sz="2400" dirty="0">
                <a:solidFill>
                  <a:srgbClr val="FF0000"/>
                </a:solidFill>
              </a:rPr>
              <a:t>Approval</a:t>
            </a:r>
          </a:p>
          <a:p>
            <a:pPr marL="457200" lvl="1" indent="0" eaLnBrk="1" hangingPunct="1">
              <a:buNone/>
            </a:pPr>
            <a:endParaRPr lang="de-DE" sz="1600" dirty="0"/>
          </a:p>
          <a:p>
            <a:pPr eaLnBrk="1" hangingPunct="1"/>
            <a:endParaRPr lang="de-DE" sz="1600" dirty="0"/>
          </a:p>
          <a:p>
            <a:pPr marL="457200" lvl="1" indent="0" eaLnBrk="1" hangingPunct="1">
              <a:buNone/>
            </a:pPr>
            <a:endParaRPr lang="zh-CN" altLang="zh-CN" sz="16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/>
            <a:endParaRPr lang="en-GB" altLang="zh-CN" sz="1600" dirty="0"/>
          </a:p>
          <a:p>
            <a:pPr lvl="1"/>
            <a:endParaRPr lang="en-GB" sz="1600" dirty="0"/>
          </a:p>
          <a:p>
            <a:pPr eaLnBrk="1" hangingPunct="1"/>
            <a:endParaRPr lang="de-DE" altLang="de-DE" sz="22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39BB5DE-55BA-44A6-AF33-01B5884DC4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848217"/>
              </p:ext>
            </p:extLst>
          </p:nvPr>
        </p:nvGraphicFramePr>
        <p:xfrm>
          <a:off x="488950" y="2185605"/>
          <a:ext cx="8254206" cy="6705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5886">
                  <a:extLst>
                    <a:ext uri="{9D8B030D-6E8A-4147-A177-3AD203B41FA5}">
                      <a16:colId xmlns:a16="http://schemas.microsoft.com/office/drawing/2014/main" val="3147996082"/>
                    </a:ext>
                  </a:extLst>
                </a:gridCol>
                <a:gridCol w="1451264">
                  <a:extLst>
                    <a:ext uri="{9D8B030D-6E8A-4147-A177-3AD203B41FA5}">
                      <a16:colId xmlns:a16="http://schemas.microsoft.com/office/drawing/2014/main" val="3129532351"/>
                    </a:ext>
                  </a:extLst>
                </a:gridCol>
                <a:gridCol w="1107209">
                  <a:extLst>
                    <a:ext uri="{9D8B030D-6E8A-4147-A177-3AD203B41FA5}">
                      <a16:colId xmlns:a16="http://schemas.microsoft.com/office/drawing/2014/main" val="67277315"/>
                    </a:ext>
                  </a:extLst>
                </a:gridCol>
                <a:gridCol w="4549847">
                  <a:extLst>
                    <a:ext uri="{9D8B030D-6E8A-4147-A177-3AD203B41FA5}">
                      <a16:colId xmlns:a16="http://schemas.microsoft.com/office/drawing/2014/main" val="219620988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SA-TD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Type</a:t>
                      </a:r>
                      <a:endParaRPr lang="en-US" sz="1400" b="1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effectLst/>
                        </a:rPr>
                        <a:t>WI Code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Title</a:t>
                      </a:r>
                      <a:endParaRPr lang="en-US" sz="1400" b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anchor="ctr"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935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365F9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SP-200690</a:t>
                      </a:r>
                      <a:endParaRPr lang="en-US" sz="1200" b="1" dirty="0">
                        <a:solidFill>
                          <a:srgbClr val="365F9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SID REVISED</a:t>
                      </a:r>
                      <a:endParaRPr lang="en-US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FS_5MBS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Revised SID: Architectural enhancements for 5G multicast-broadcast services.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4710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9691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40970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1) General aspects (events since SA#88-e, statistics, next meetings)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2) SA Work Report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2.1) Rel-14 and before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2.2) Rel-15 Maintenance and Work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2.3) Rel-16 and later Work and Maintenance</a:t>
            </a: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2.4) New and Updated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WIDs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and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SIDs</a:t>
            </a:r>
            <a:endParaRPr lang="en-GB" sz="2000" dirty="0">
              <a:solidFill>
                <a:schemeClr val="bg1">
                  <a:lumMod val="65000"/>
                </a:schemeClr>
              </a:solidFill>
            </a:endParaRPr>
          </a:p>
          <a:p>
            <a:pPr lvl="1" eaLnBrk="1" hangingPunct="1">
              <a:defRPr/>
            </a:pP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2.5) </a:t>
            </a:r>
            <a:r>
              <a:rPr lang="en-GB" sz="2000" dirty="0" err="1">
                <a:solidFill>
                  <a:schemeClr val="bg1">
                    <a:lumMod val="65000"/>
                  </a:schemeClr>
                </a:solidFill>
              </a:rPr>
              <a:t>IETF</a:t>
            </a:r>
            <a:r>
              <a:rPr lang="en-GB" sz="2000" dirty="0">
                <a:solidFill>
                  <a:schemeClr val="bg1">
                    <a:lumMod val="65000"/>
                  </a:schemeClr>
                </a:solidFill>
              </a:rPr>
              <a:t> Dependency Update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3) Action Items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4) Documents for Information and Approval</a:t>
            </a:r>
          </a:p>
          <a:p>
            <a:pPr eaLnBrk="1" hangingPunct="1">
              <a:defRPr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GB" sz="2400" b="1" i="1" dirty="0"/>
              <a:t>5) Collected Items requiring action from SA</a:t>
            </a: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77788" y="533717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ko-KR" sz="2400">
                <a:latin typeface="Wingdings" panose="05000000000000000000" pitchFamily="2" charset="2"/>
                <a:ea typeface="Gulim" panose="020B0600000101010101" pitchFamily="34" charset="-127"/>
              </a:rPr>
              <a:t>è</a:t>
            </a:r>
            <a:endParaRPr lang="en-GB" altLang="ko-KR" sz="2400">
              <a:latin typeface="Times New Roman" panose="02020603050405020304" pitchFamily="18" charset="0"/>
              <a:ea typeface="Gulim" panose="020B0600000101010101" pitchFamily="34" charset="-127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de-DE" b="1" dirty="0"/>
              <a:t>5) Collected Items requiring action </a:t>
            </a:r>
            <a:br>
              <a:rPr lang="en-GB" altLang="de-DE" b="1" dirty="0"/>
            </a:br>
            <a:r>
              <a:rPr lang="en-GB" altLang="de-DE" b="1" dirty="0"/>
              <a:t>from SA</a:t>
            </a:r>
            <a:endParaRPr lang="de-DE" altLang="de-DE" b="1" dirty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>
          <a:xfrm>
            <a:off x="457200" y="1743740"/>
            <a:ext cx="8372764" cy="4382423"/>
          </a:xfrm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0000"/>
                </a:solidFill>
              </a:rPr>
              <a:t>1) Approval of revised SID(s) </a:t>
            </a:r>
            <a:r>
              <a:rPr lang="en-US" sz="2600" i="1" dirty="0">
                <a:solidFill>
                  <a:srgbClr val="FF0000"/>
                </a:solidFill>
              </a:rPr>
              <a:t>(Please see slide# 53)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0000"/>
                </a:solidFill>
              </a:rPr>
              <a:t>2) TSG SA to request RAN WGs (especially RAN2/3) to allocate time during their Q4, 2020 e-meetings to respond to LSs from SA2 on Rel-17 topics. </a:t>
            </a:r>
            <a:r>
              <a:rPr lang="en-US" sz="2600" i="1" dirty="0">
                <a:solidFill>
                  <a:srgbClr val="FF0000"/>
                </a:solidFill>
              </a:rPr>
              <a:t>(Please see slide# 50)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sz="2600" dirty="0">
                <a:solidFill>
                  <a:srgbClr val="FF0000"/>
                </a:solidFill>
              </a:rPr>
              <a:t>3) SA2 request TSG SA to determine the Rel-17 stage-2 freeze dates. </a:t>
            </a:r>
            <a:r>
              <a:rPr lang="en-US" sz="2600" i="1" dirty="0">
                <a:solidFill>
                  <a:srgbClr val="FF0000"/>
                </a:solidFill>
              </a:rPr>
              <a:t>(Please see slide# 50)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 txBox="1">
            <a:spLocks/>
          </p:cNvSpPr>
          <p:nvPr/>
        </p:nvSpPr>
        <p:spPr bwMode="auto">
          <a:xfrm>
            <a:off x="748348" y="2138449"/>
            <a:ext cx="7772400" cy="797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de-DE" sz="4400" dirty="0"/>
              <a:t>Thank You!</a:t>
            </a:r>
            <a:endParaRPr lang="en-US" altLang="de-DE" sz="4400" dirty="0">
              <a:solidFill>
                <a:srgbClr val="FF0000"/>
              </a:solidFill>
            </a:endParaRPr>
          </a:p>
          <a:p>
            <a:pPr algn="ctr" eaLnBrk="1" hangingPunct="1">
              <a:buFontTx/>
              <a:buNone/>
            </a:pPr>
            <a:endParaRPr lang="en-US" altLang="de-DE" sz="44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4075"/>
            <a:ext cx="6827838" cy="1143000"/>
          </a:xfrm>
        </p:spPr>
        <p:txBody>
          <a:bodyPr/>
          <a:lstStyle/>
          <a:p>
            <a:r>
              <a:rPr lang="de-DE" altLang="de-DE" b="1" dirty="0"/>
              <a:t>1) General Aspects (3/7)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237075"/>
            <a:ext cx="8229600" cy="447030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GB" altLang="ko-KR" sz="2400" u="sng" dirty="0">
                <a:latin typeface="Arial" panose="020B0604020202020204" pitchFamily="34" charset="0"/>
                <a:ea typeface="Gulim" panose="020B0600000101010101" pitchFamily="34" charset="-127"/>
              </a:rPr>
              <a:t>Statistics</a:t>
            </a:r>
            <a:r>
              <a:rPr lang="en-US" altLang="de-DE" sz="2400" u="sng" dirty="0">
                <a:latin typeface="Arial" panose="020B0604020202020204" pitchFamily="34" charset="0"/>
              </a:rPr>
              <a:t> at SA WG2 #140-e</a:t>
            </a:r>
            <a:r>
              <a:rPr lang="en-US" altLang="de-DE" sz="1900" u="sng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341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delegates ‘attended’ (</a:t>
            </a:r>
            <a:r>
              <a:rPr lang="en-GB" altLang="ko-KR" sz="1800" i="1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registered</a:t>
            </a:r>
            <a:r>
              <a:rPr lang="en-GB" altLang="ko-KR" sz="18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) for </a:t>
            </a:r>
            <a:r>
              <a:rPr lang="en-GB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SA WG2 #140-e</a:t>
            </a: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~8650 </a:t>
            </a:r>
            <a:r>
              <a:rPr lang="en-US" altLang="ko-KR" sz="1400" dirty="0">
                <a:highlight>
                  <a:srgbClr val="FFFF00"/>
                </a:highlight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e-mails were sent to the list during the e-meeting</a:t>
            </a:r>
            <a:endParaRPr lang="en-GB" altLang="ko-KR" sz="1400" dirty="0">
              <a:highlight>
                <a:srgbClr val="FFFF00"/>
              </a:highlight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1579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documents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(including revisions)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,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1548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handled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312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64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Incoming LSs, of which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19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31</a:t>
            </a:r>
            <a:r>
              <a:rPr lang="de-DE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200" dirty="0">
                <a:latin typeface="Arial" panose="020B0604020202020204" pitchFamily="34" charset="0"/>
                <a:ea typeface="Gulim" panose="020B0600000101010101" pitchFamily="34" charset="-127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 </a:t>
            </a:r>
            <a:r>
              <a:rPr lang="en-GB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94</a:t>
            </a:r>
            <a:r>
              <a:rPr lang="en-GB" altLang="ko-KR" sz="1400" dirty="0">
                <a:solidFill>
                  <a:srgbClr val="00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documents</a:t>
            </a:r>
            <a:r>
              <a:rPr lang="en-US" altLang="ko-KR" sz="1400" dirty="0">
                <a:latin typeface="Arial" panose="020B0604020202020204" pitchFamily="34" charset="0"/>
                <a:ea typeface="Gulim" panose="020B0600000101010101" pitchFamily="34" charset="-127"/>
              </a:rPr>
              <a:t> postponed </a:t>
            </a:r>
          </a:p>
          <a:p>
            <a:pPr>
              <a:lnSpc>
                <a:spcPct val="80000"/>
              </a:lnSpc>
            </a:pPr>
            <a:r>
              <a:rPr lang="en-US" altLang="ko-KR" sz="1800" dirty="0">
                <a:latin typeface="Arial" panose="020B0604020202020204" pitchFamily="34" charset="0"/>
                <a:ea typeface="Gulim" panose="020B0600000101010101" pitchFamily="34" charset="-127"/>
              </a:rPr>
              <a:t> Total CRs agreed: </a:t>
            </a:r>
            <a:r>
              <a:rPr lang="de-DE" altLang="ko-KR" sz="1800" dirty="0">
                <a:solidFill>
                  <a:srgbClr val="FF0000"/>
                </a:solidFill>
                <a:latin typeface="Arial" panose="020B0604020202020204" pitchFamily="34" charset="0"/>
                <a:ea typeface="Gulim" panose="020B0600000101010101" pitchFamily="34" charset="-127"/>
              </a:rPr>
              <a:t>128</a:t>
            </a: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 marL="0" indent="0">
              <a:lnSpc>
                <a:spcPct val="80000"/>
              </a:lnSpc>
              <a:buNone/>
            </a:pPr>
            <a:endParaRPr lang="de-DE" altLang="ko-KR" sz="1400" dirty="0">
              <a:solidFill>
                <a:srgbClr val="FF0000"/>
              </a:solidFill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 panose="020B0600000101010101" pitchFamily="34" charset="-127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57200" y="5886103"/>
            <a:ext cx="8255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GB" altLang="ko-KR" sz="1800" dirty="0">
                <a:solidFill>
                  <a:srgbClr val="FF0000"/>
                </a:solidFill>
                <a:ea typeface="Gulim" panose="020B0600000101010101" pitchFamily="34" charset="-127"/>
              </a:rPr>
              <a:t>828</a:t>
            </a:r>
            <a:r>
              <a:rPr lang="en-GB" altLang="ko-KR" sz="180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800" dirty="0">
                <a:ea typeface="Gulim" panose="020B0600000101010101" pitchFamily="34" charset="-127"/>
              </a:rPr>
              <a:t> </a:t>
            </a:r>
            <a:r>
              <a:rPr lang="en-GB" altLang="ko-KR" sz="1800" dirty="0">
                <a:ea typeface="Gulim" panose="020B0600000101010101" pitchFamily="34" charset="-127"/>
              </a:rPr>
              <a:t>e-mail reflector</a:t>
            </a:r>
            <a:r>
              <a:rPr lang="en-US" altLang="de-DE" sz="1800" dirty="0">
                <a:ea typeface="Gulim" panose="020B0600000101010101" pitchFamily="34" charset="-127"/>
              </a:rPr>
              <a:t> on 07 September 2020</a:t>
            </a:r>
          </a:p>
        </p:txBody>
      </p:sp>
    </p:spTree>
    <p:extLst>
      <p:ext uri="{BB962C8B-B14F-4D97-AF65-F5344CB8AC3E}">
        <p14:creationId xmlns:p14="http://schemas.microsoft.com/office/powerpoint/2010/main" val="3312332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(4/7)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A6AE02E-4CE4-43B9-8757-B39597C23B3D}"/>
              </a:ext>
            </a:extLst>
          </p:cNvPr>
          <p:cNvGraphicFramePr>
            <a:graphicFrameLocks/>
          </p:cNvGraphicFramePr>
          <p:nvPr/>
        </p:nvGraphicFramePr>
        <p:xfrm>
          <a:off x="42859" y="914400"/>
          <a:ext cx="9058282" cy="55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/>
              <a:t>1) General Aspects (5/7)</a:t>
            </a:r>
            <a:br>
              <a:rPr lang="de-DE" altLang="de-DE" b="1" dirty="0"/>
            </a:br>
            <a:r>
              <a:rPr lang="de-DE" altLang="de-DE" sz="2800" b="1" dirty="0"/>
              <a:t>Resource usage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6388" name="TextBox 1"/>
          <p:cNvSpPr txBox="1">
            <a:spLocks noChangeArrowheads="1"/>
          </p:cNvSpPr>
          <p:nvPr/>
        </p:nvSpPr>
        <p:spPr bwMode="auto">
          <a:xfrm>
            <a:off x="3549737" y="5903509"/>
            <a:ext cx="1711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SA2 meetings</a:t>
            </a:r>
          </a:p>
        </p:txBody>
      </p:sp>
      <p:sp>
        <p:nvSpPr>
          <p:cNvPr id="16389" name="TextBox 15"/>
          <p:cNvSpPr txBox="1">
            <a:spLocks noChangeArrowheads="1"/>
          </p:cNvSpPr>
          <p:nvPr/>
        </p:nvSpPr>
        <p:spPr bwMode="auto">
          <a:xfrm rot="-5400000">
            <a:off x="-965200" y="3556001"/>
            <a:ext cx="2416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Arial" panose="020B0604020202020204" pitchFamily="34" charset="0"/>
              </a:rPr>
              <a:t>Number of Sessions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68A5B159-0055-44CA-BBE4-DEAC7A5B4DF1}"/>
              </a:ext>
            </a:extLst>
          </p:cNvPr>
          <p:cNvGraphicFramePr>
            <a:graphicFrameLocks/>
          </p:cNvGraphicFramePr>
          <p:nvPr/>
        </p:nvGraphicFramePr>
        <p:xfrm>
          <a:off x="-76777" y="876300"/>
          <a:ext cx="9297555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1190171"/>
          </a:xfrm>
        </p:spPr>
        <p:txBody>
          <a:bodyPr/>
          <a:lstStyle/>
          <a:p>
            <a:r>
              <a:rPr lang="de-DE" altLang="de-DE" b="1" dirty="0"/>
              <a:t>1) General Aspects (6/7)</a:t>
            </a:r>
            <a:br>
              <a:rPr lang="de-DE" altLang="de-DE" b="1" dirty="0"/>
            </a:br>
            <a:r>
              <a:rPr lang="de-DE" altLang="de-DE" sz="2800" b="1" dirty="0"/>
              <a:t>Document Handling / Meeting</a:t>
            </a:r>
          </a:p>
        </p:txBody>
      </p:sp>
      <p:sp>
        <p:nvSpPr>
          <p:cNvPr id="17411" name="TextBox 12"/>
          <p:cNvSpPr txBox="1">
            <a:spLocks noChangeArrowheads="1"/>
          </p:cNvSpPr>
          <p:nvPr/>
        </p:nvSpPr>
        <p:spPr bwMode="auto">
          <a:xfrm rot="-5400000">
            <a:off x="-896714" y="3460981"/>
            <a:ext cx="2082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18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/>
        </p:nvGraphicFramePr>
        <p:xfrm>
          <a:off x="239282" y="1478421"/>
          <a:ext cx="8904718" cy="4405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7300</TotalTime>
  <Words>5432</Words>
  <Application>Microsoft Office PowerPoint</Application>
  <PresentationFormat>On-screen Show (4:3)</PresentationFormat>
  <Paragraphs>964</Paragraphs>
  <Slides>56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2" baseType="lpstr">
      <vt:lpstr>Arial</vt:lpstr>
      <vt:lpstr>Arial </vt:lpstr>
      <vt:lpstr>Calibri</vt:lpstr>
      <vt:lpstr>Times New Roman</vt:lpstr>
      <vt:lpstr>Wingdings</vt:lpstr>
      <vt:lpstr>Office Theme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(5/7) Resource usage</vt:lpstr>
      <vt:lpstr>1) General Aspects (6/7) Document Handling / Meeting</vt:lpstr>
      <vt:lpstr>1) General Aspects (7/7) SA2 Agreed CRs by Release / Meeting</vt:lpstr>
      <vt:lpstr>Contents</vt:lpstr>
      <vt:lpstr>2.1) Rel-14 and before  Maintenance (1/1)</vt:lpstr>
      <vt:lpstr>Contents</vt:lpstr>
      <vt:lpstr>2.2) Rel-15 Work and Maintenance (1/2)</vt:lpstr>
      <vt:lpstr>2.2) Rel-15 Work and Maintenance (2/2)</vt:lpstr>
      <vt:lpstr>Contents</vt:lpstr>
      <vt:lpstr>2.3) Rel-16 Work and Maintenance (1/17)</vt:lpstr>
      <vt:lpstr>2.3) Rel-16 Work and Maintenance (2/17)</vt:lpstr>
      <vt:lpstr>2.3) Rel-16 Work and Maintenance (3/17)</vt:lpstr>
      <vt:lpstr>2.3) Rel-16 Work and Maintenance (4/17)</vt:lpstr>
      <vt:lpstr>2.3) Rel-16 Work and Maintenance (5/17)</vt:lpstr>
      <vt:lpstr>2.3) Rel-16 Work and Maintenance (6/17)</vt:lpstr>
      <vt:lpstr>2.3) Rel-16 Work and Maintenance (7/17)</vt:lpstr>
      <vt:lpstr>2.3) Rel-16 Work and Maintenance (8/17)</vt:lpstr>
      <vt:lpstr>2.3) Rel-16 Work and Maintenance (9/17)</vt:lpstr>
      <vt:lpstr>2.3) Rel-16 Work and Maintenance (10/17)</vt:lpstr>
      <vt:lpstr>2.3) Rel-16 Work and Maintenance (11/17)</vt:lpstr>
      <vt:lpstr>2.3) Rel-16 Work and Maintenance (12/17)</vt:lpstr>
      <vt:lpstr>2.3) Rel-16 Work and Maintenance (13/17)</vt:lpstr>
      <vt:lpstr>2.3) Rel-16 Work and Maintenance (14/17)</vt:lpstr>
      <vt:lpstr>2.3) Rel-16 Work and Maintenance (15/17)</vt:lpstr>
      <vt:lpstr>2.3) Rel-16 Work and Maintenance (16/17)</vt:lpstr>
      <vt:lpstr>2.3) Rel-16 Work and Maintenance (17/17)</vt:lpstr>
      <vt:lpstr>Contents</vt:lpstr>
      <vt:lpstr>2.4) Rel-17 Study/Work (1/12)</vt:lpstr>
      <vt:lpstr>PowerPoint Presentation</vt:lpstr>
      <vt:lpstr>2.4) Rel-17 Study/Work (3/12)</vt:lpstr>
      <vt:lpstr>2.4) Rel-17 Study/Work (4/12)</vt:lpstr>
      <vt:lpstr>2.4) Rel-17 Study/Work (5/12)</vt:lpstr>
      <vt:lpstr>2.4) Rel-17 Study/Work (6/12)</vt:lpstr>
      <vt:lpstr>2.4) Rel-17 Study/Work (7/12)</vt:lpstr>
      <vt:lpstr>2.4) Rel-17 Study/Work (8/12)</vt:lpstr>
      <vt:lpstr>2.4) Rel-17 Study/Work (9/12)</vt:lpstr>
      <vt:lpstr>2.4) Rel-17 Study/Work (10/12)</vt:lpstr>
      <vt:lpstr>2.4) Rel-17 Study/Work (11/12)</vt:lpstr>
      <vt:lpstr>2.4) Rel-17 Study/Work (12/12)</vt:lpstr>
      <vt:lpstr>Contents</vt:lpstr>
      <vt:lpstr>2.5) IETF and External SDO Normative Reference Update (1/1)</vt:lpstr>
      <vt:lpstr>Contents</vt:lpstr>
      <vt:lpstr>3) SA2 Work Planning</vt:lpstr>
      <vt:lpstr>Contents</vt:lpstr>
      <vt:lpstr>4) Documents for Information and Approval (1/2)</vt:lpstr>
      <vt:lpstr>4) Documents for Information and Approval (2/2)</vt:lpstr>
      <vt:lpstr>Contents</vt:lpstr>
      <vt:lpstr>5) Collected Items requiring action  from SA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08-27-1545_06-10-2219_Puneet Jain</cp:lastModifiedBy>
  <cp:revision>1436</cp:revision>
  <dcterms:created xsi:type="dcterms:W3CDTF">2008-08-30T09:32:10Z</dcterms:created>
  <dcterms:modified xsi:type="dcterms:W3CDTF">2020-09-09T21:57:27Z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