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8"/>
  </p:notesMasterIdLst>
  <p:handoutMasterIdLst>
    <p:handoutMasterId r:id="rId39"/>
  </p:handoutMasterIdLst>
  <p:sldIdLst>
    <p:sldId id="303" r:id="rId5"/>
    <p:sldId id="705" r:id="rId6"/>
    <p:sldId id="706" r:id="rId7"/>
    <p:sldId id="874" r:id="rId8"/>
    <p:sldId id="876" r:id="rId9"/>
    <p:sldId id="881" r:id="rId10"/>
    <p:sldId id="709" r:id="rId11"/>
    <p:sldId id="713" r:id="rId12"/>
    <p:sldId id="868" r:id="rId13"/>
    <p:sldId id="800" r:id="rId14"/>
    <p:sldId id="870" r:id="rId15"/>
    <p:sldId id="893" r:id="rId16"/>
    <p:sldId id="817" r:id="rId17"/>
    <p:sldId id="858" r:id="rId18"/>
    <p:sldId id="808" r:id="rId19"/>
    <p:sldId id="861" r:id="rId20"/>
    <p:sldId id="865" r:id="rId21"/>
    <p:sldId id="885" r:id="rId22"/>
    <p:sldId id="895" r:id="rId23"/>
    <p:sldId id="862" r:id="rId24"/>
    <p:sldId id="894" r:id="rId25"/>
    <p:sldId id="846" r:id="rId26"/>
    <p:sldId id="879" r:id="rId27"/>
    <p:sldId id="887" r:id="rId28"/>
    <p:sldId id="888" r:id="rId29"/>
    <p:sldId id="889" r:id="rId30"/>
    <p:sldId id="890" r:id="rId31"/>
    <p:sldId id="891" r:id="rId32"/>
    <p:sldId id="896" r:id="rId33"/>
    <p:sldId id="833" r:id="rId34"/>
    <p:sldId id="790" r:id="rId35"/>
    <p:sldId id="751" r:id="rId36"/>
    <p:sldId id="735" r:id="rId37"/>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66"/>
    <a:srgbClr val="33CC33"/>
    <a:srgbClr val="008000"/>
    <a:srgbClr val="D0D8E8"/>
    <a:srgbClr val="006600"/>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73" d="100"/>
          <a:sy n="73" d="100"/>
        </p:scale>
        <p:origin x="1108" y="30"/>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9/9/2020</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9/9/2020</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32</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#89-e</a:t>
            </a:r>
          </a:p>
          <a:p>
            <a:pPr eaLnBrk="1" hangingPunct="1">
              <a:defRPr/>
            </a:pPr>
            <a:r>
              <a:rPr lang="en-US" altLang="en-US" sz="1200" b="1" dirty="0">
                <a:latin typeface="Arial "/>
              </a:rPr>
              <a:t>15 - 21 September 2020, Electronic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SP-200658</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SA#89-e, 15-21 September 2020</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‹N°›</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464.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88E_Electronic/Docs/SP-200400.zip" TargetMode="External"/><Relationship Id="rId2" Type="http://schemas.openxmlformats.org/officeDocument/2006/relationships/hyperlink" Target="https://www.3gpp.org/specifications/proposed-for-withdrawal"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6/Docs/SP-191212.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8.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5/Docs/SP-190642.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6.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2.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7E_Electronic/Docs/SP-200053.zip"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88E_Electronic/Docs/SP-200399.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SA#89-e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(Dolby Laboratories Inc.)</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1800" dirty="0"/>
              <a:t> Rel-16 Work Items</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CAPIF4xMB (New WID on Usage of CAPIF for </a:t>
            </a:r>
            <a:r>
              <a:rPr lang="en-US" altLang="en-US" sz="1400" dirty="0" err="1">
                <a:solidFill>
                  <a:schemeClr val="bg1">
                    <a:lumMod val="50000"/>
                  </a:schemeClr>
                </a:solidFill>
              </a:rPr>
              <a:t>xMB</a:t>
            </a:r>
            <a:r>
              <a:rPr lang="en-US" altLang="en-US" sz="14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SerInter</a:t>
            </a:r>
            <a:r>
              <a:rPr lang="en-US" altLang="en-US" sz="1400" dirty="0">
                <a:solidFill>
                  <a:schemeClr val="bg1">
                    <a:lumMod val="50000"/>
                  </a:schemeClr>
                </a:solidFill>
              </a:rPr>
              <a:t> (Service Interactivity) – completed at SA#86</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Alt_FX_EVS</a:t>
            </a:r>
            <a:r>
              <a:rPr lang="en-US" altLang="en-US" sz="14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E_FLUS (Enhancements to Framework for Live Uplink Streaming) – completed at SA#88-e</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E2E_DELAY (Media Handling Aspects of RAN Delay Budget Reporting in MTSI)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5G_MEDIA_MTSI_ext (Media Handling Extensions for 5G Conversational Services) – completed at SA#87</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CHEM (Coverage and Handoff Enhancements for Multimedia) – completed at SA#85</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MC_XMB (</a:t>
            </a:r>
            <a:r>
              <a:rPr lang="en-US" altLang="en-US" sz="1400" dirty="0" err="1">
                <a:solidFill>
                  <a:schemeClr val="bg1">
                    <a:lumMod val="50000"/>
                  </a:schemeClr>
                </a:solidFill>
              </a:rPr>
              <a:t>MCData</a:t>
            </a:r>
            <a:r>
              <a:rPr lang="en-US" altLang="en-US" sz="1400" dirty="0">
                <a:solidFill>
                  <a:schemeClr val="bg1">
                    <a:lumMod val="50000"/>
                  </a:schemeClr>
                </a:solidFill>
              </a:rPr>
              <a:t> File Distribution support over </a:t>
            </a:r>
            <a:r>
              <a:rPr lang="en-US" altLang="en-US" sz="1400" dirty="0" err="1">
                <a:solidFill>
                  <a:schemeClr val="bg1">
                    <a:lumMod val="50000"/>
                  </a:schemeClr>
                </a:solidFill>
              </a:rPr>
              <a:t>xMB</a:t>
            </a:r>
            <a:r>
              <a:rPr lang="en-US" altLang="en-US" sz="1400" dirty="0">
                <a:solidFill>
                  <a:schemeClr val="bg1">
                    <a:lumMod val="50000"/>
                  </a:schemeClr>
                </a:solidFill>
              </a:rPr>
              <a:t>)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5GMSA (5G Media streaming architecture) – completed at SA#84</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EVS_FCNBE (EVS Floating-point Conformance for Non Bit-Exact) – completed at SA#86</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VRQoE</a:t>
            </a:r>
            <a:r>
              <a:rPr lang="en-US" altLang="en-US" sz="1400" dirty="0">
                <a:solidFill>
                  <a:schemeClr val="bg1">
                    <a:lumMod val="50000"/>
                  </a:schemeClr>
                </a:solidFill>
              </a:rPr>
              <a:t> (VR </a:t>
            </a:r>
            <a:r>
              <a:rPr lang="en-US" altLang="en-US" sz="1400" dirty="0" err="1">
                <a:solidFill>
                  <a:schemeClr val="bg1">
                    <a:lumMod val="50000"/>
                  </a:schemeClr>
                </a:solidFill>
              </a:rPr>
              <a:t>QoE</a:t>
            </a:r>
            <a:r>
              <a:rPr lang="en-US" altLang="en-US" sz="1400" dirty="0">
                <a:solidFill>
                  <a:schemeClr val="bg1">
                    <a:lumMod val="50000"/>
                  </a:schemeClr>
                </a:solidFill>
              </a:rPr>
              <a:t> metrics) – completed at SA#87</a:t>
            </a:r>
          </a:p>
          <a:p>
            <a:pPr marL="400050" eaLnBrk="1" hangingPunct="1">
              <a:lnSpc>
                <a:spcPct val="90000"/>
              </a:lnSpc>
              <a:buFont typeface="Calibri" panose="020F0502020204030204" pitchFamily="34" charset="0"/>
              <a:buAutoNum type="arabicPeriod"/>
            </a:pPr>
            <a:r>
              <a:rPr lang="en-US" altLang="en-US" sz="1400" dirty="0"/>
              <a:t>5GMS3 (</a:t>
            </a:r>
            <a:r>
              <a:rPr lang="en-US" sz="1400" dirty="0"/>
              <a:t>5G Media Streaming stage 3</a:t>
            </a:r>
            <a:r>
              <a:rPr lang="en-US" altLang="en-US" sz="1400" dirty="0"/>
              <a:t>) – </a:t>
            </a:r>
            <a:r>
              <a:rPr lang="en-US" altLang="en-US" sz="1400" dirty="0">
                <a:solidFill>
                  <a:srgbClr val="00CC66"/>
                </a:solidFill>
              </a:rPr>
              <a:t>complete !</a:t>
            </a:r>
          </a:p>
          <a:p>
            <a:pPr marL="400050" eaLnBrk="1" hangingPunct="1">
              <a:lnSpc>
                <a:spcPct val="90000"/>
              </a:lnSpc>
              <a:buFont typeface="Calibri" panose="020F0502020204030204" pitchFamily="34" charset="0"/>
              <a:buAutoNum type="arabicPeriod"/>
            </a:pPr>
            <a:r>
              <a:rPr lang="en-GB" sz="1400" dirty="0" err="1">
                <a:solidFill>
                  <a:schemeClr val="bg1">
                    <a:lumMod val="50000"/>
                  </a:schemeClr>
                </a:solidFill>
              </a:rPr>
              <a:t>RTCPVer</a:t>
            </a:r>
            <a:r>
              <a:rPr lang="en-US" altLang="en-US" sz="1400" dirty="0">
                <a:solidFill>
                  <a:schemeClr val="bg1">
                    <a:lumMod val="50000"/>
                  </a:schemeClr>
                </a:solidFill>
              </a:rPr>
              <a:t> (</a:t>
            </a:r>
            <a:r>
              <a:rPr lang="en-GB" sz="1400" dirty="0">
                <a:solidFill>
                  <a:schemeClr val="bg1">
                    <a:lumMod val="50000"/>
                  </a:schemeClr>
                </a:solidFill>
              </a:rPr>
              <a:t>RTP/RTCP Verification for Real-Time Services</a:t>
            </a:r>
            <a:r>
              <a:rPr lang="en-US" altLang="en-US" sz="1400" dirty="0">
                <a:solidFill>
                  <a:schemeClr val="bg1">
                    <a:lumMod val="50000"/>
                  </a:schemeClr>
                </a:solidFill>
              </a:rPr>
              <a:t>) – completed at SA#87</a:t>
            </a:r>
          </a:p>
          <a:p>
            <a:pPr marL="400050" eaLnBrk="1" hangingPunct="1">
              <a:lnSpc>
                <a:spcPct val="90000"/>
              </a:lnSpc>
              <a:buFont typeface="Calibri" panose="020F0502020204030204" pitchFamily="34" charset="0"/>
              <a:buAutoNum type="arabicPeriod"/>
            </a:pPr>
            <a:r>
              <a:rPr lang="en-US" altLang="en-US" sz="1400" dirty="0">
                <a:solidFill>
                  <a:schemeClr val="bg1">
                    <a:lumMod val="50000"/>
                  </a:schemeClr>
                </a:solidFill>
              </a:rPr>
              <a:t>DAHOE (Support of Hybrid DASH/HLS over </a:t>
            </a:r>
            <a:r>
              <a:rPr lang="en-US" altLang="en-US" sz="1400" dirty="0" err="1">
                <a:solidFill>
                  <a:schemeClr val="bg1">
                    <a:lumMod val="50000"/>
                  </a:schemeClr>
                </a:solidFill>
              </a:rPr>
              <a:t>eMBMS</a:t>
            </a:r>
            <a:r>
              <a:rPr lang="en-US" altLang="en-US" sz="1400" dirty="0">
                <a:solidFill>
                  <a:schemeClr val="bg1">
                    <a:lumMod val="50000"/>
                  </a:schemeClr>
                </a:solidFill>
              </a:rPr>
              <a:t>) – completed at SA#87</a:t>
            </a:r>
          </a:p>
          <a:p>
            <a:pPr marL="400050" eaLnBrk="1" hangingPunct="1">
              <a:lnSpc>
                <a:spcPct val="90000"/>
              </a:lnSpc>
              <a:buFont typeface="Calibri" panose="020F0502020204030204" pitchFamily="34" charset="0"/>
              <a:buAutoNum type="arabicPeriod"/>
            </a:pPr>
            <a:r>
              <a:rPr lang="en-US" altLang="en-US" sz="1400" dirty="0" err="1">
                <a:solidFill>
                  <a:schemeClr val="bg1">
                    <a:lumMod val="50000"/>
                  </a:schemeClr>
                </a:solidFill>
              </a:rPr>
              <a:t>ANTeM</a:t>
            </a:r>
            <a:r>
              <a:rPr lang="en-US" altLang="en-US" sz="1400" dirty="0">
                <a:solidFill>
                  <a:schemeClr val="bg1">
                    <a:lumMod val="50000"/>
                  </a:schemeClr>
                </a:solidFill>
              </a:rPr>
              <a:t> (Ambient noise test methodology for evaluation of acoustic UE performance) – completed at SA#87</a:t>
            </a:r>
          </a:p>
          <a:p>
            <a:pPr marL="400050" eaLnBrk="1" hangingPunct="1">
              <a:lnSpc>
                <a:spcPct val="90000"/>
              </a:lnSpc>
              <a:buFont typeface="Calibri" panose="020F0502020204030204" pitchFamily="34" charset="0"/>
              <a:buAutoNum type="arabicPeriod"/>
            </a:pPr>
            <a:r>
              <a:rPr lang="en-US" altLang="en-US" sz="1400" dirty="0"/>
              <a:t>Removal of H.263 and MPEG-4 Visual from 3GPP Services – </a:t>
            </a:r>
            <a:r>
              <a:rPr lang="en-US" altLang="en-US" sz="1400" dirty="0">
                <a:solidFill>
                  <a:srgbClr val="00CC66"/>
                </a:solidFill>
              </a:rPr>
              <a:t>complete !</a:t>
            </a:r>
          </a:p>
          <a:p>
            <a:pPr marL="400050" eaLnBrk="1" hangingPunct="1">
              <a:lnSpc>
                <a:spcPct val="90000"/>
              </a:lnSpc>
              <a:buFont typeface="Calibri" panose="020F0502020204030204" pitchFamily="34" charset="0"/>
              <a:buAutoNum type="arabicPeriod"/>
            </a:pPr>
            <a:r>
              <a:rPr lang="en-US" altLang="en-US" sz="1400" dirty="0"/>
              <a:t>TEI16 (Technical Enhancements and Improvements Rel-16)</a:t>
            </a:r>
          </a:p>
          <a:p>
            <a:pPr marL="457200" lvl="1" indent="0" eaLnBrk="1" hangingPunct="1">
              <a:lnSpc>
                <a:spcPct val="90000"/>
              </a:lnSpc>
              <a:buNone/>
            </a:pPr>
            <a:endParaRPr lang="en-US" altLang="en-US" sz="1100" dirty="0"/>
          </a:p>
        </p:txBody>
      </p:sp>
    </p:spTree>
    <p:extLst>
      <p:ext uri="{BB962C8B-B14F-4D97-AF65-F5344CB8AC3E}">
        <p14:creationId xmlns:p14="http://schemas.microsoft.com/office/powerpoint/2010/main" val="168592682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5GMS3 (</a:t>
            </a:r>
            <a:r>
              <a:rPr lang="en-US" sz="2800" dirty="0"/>
              <a:t>5G Media Streaming stage 3</a:t>
            </a:r>
            <a:r>
              <a:rPr lang="en-US" altLang="en-US" sz="2800" dirty="0"/>
              <a:t>)</a:t>
            </a:r>
            <a:br>
              <a:rPr lang="en-US" altLang="en-US" sz="2800" dirty="0"/>
            </a:br>
            <a:r>
              <a:rPr lang="en-US" altLang="en-US" sz="2800" dirty="0"/>
              <a:t>- </a:t>
            </a:r>
            <a:r>
              <a:rPr lang="en-US" altLang="en-US" sz="2800" dirty="0">
                <a:solidFill>
                  <a:srgbClr val="00CC66"/>
                </a:solidFill>
              </a:rPr>
              <a:t>complete !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346084"/>
          </a:xfrm>
        </p:spPr>
        <p:txBody>
          <a:bodyPr/>
          <a:lstStyle/>
          <a:p>
            <a:pPr>
              <a:spcBef>
                <a:spcPts val="600"/>
              </a:spcBef>
              <a:defRPr/>
            </a:pPr>
            <a:r>
              <a:rPr lang="en-US" sz="1600" dirty="0"/>
              <a:t>Objective: </a:t>
            </a:r>
          </a:p>
          <a:p>
            <a:pPr lvl="1">
              <a:spcBef>
                <a:spcPts val="600"/>
              </a:spcBef>
              <a:defRPr/>
            </a:pPr>
            <a:r>
              <a:rPr lang="en-US" sz="1200" dirty="0"/>
              <a:t>Based on the 5GMS Architecture specified in TS 26.501, create new 5G Media Streaming (5GMS) stage 3 specifications and update existing ones to come up with a modular but consistent set of specifications enabling deployment of multimedia services.</a:t>
            </a:r>
          </a:p>
          <a:p>
            <a:pPr>
              <a:lnSpc>
                <a:spcPct val="90000"/>
              </a:lnSpc>
              <a:spcBef>
                <a:spcPts val="1200"/>
              </a:spcBef>
            </a:pPr>
            <a:r>
              <a:rPr lang="en-US" altLang="en-US" sz="1600" dirty="0"/>
              <a:t>Since SA#88-e,</a:t>
            </a:r>
          </a:p>
          <a:p>
            <a:pPr lvl="2">
              <a:lnSpc>
                <a:spcPct val="90000"/>
              </a:lnSpc>
              <a:spcBef>
                <a:spcPts val="1200"/>
              </a:spcBef>
            </a:pPr>
            <a:r>
              <a:rPr lang="en-US" altLang="en-US" sz="1200" dirty="0"/>
              <a:t>A CR to TS 26.511 was agreed to clarify how TS 26.511 connects to 5G Media Streaming. A CR to TS 26.116 was agreed to include 5GMS in its scope for TV Video profiles. A CR to TS 26.247 was agreed to define a profile for CMAF and for 5GMS.</a:t>
            </a:r>
          </a:p>
          <a:p>
            <a:pPr lvl="2">
              <a:lnSpc>
                <a:spcPct val="90000"/>
              </a:lnSpc>
              <a:spcBef>
                <a:spcPts val="1200"/>
              </a:spcBef>
            </a:pPr>
            <a:r>
              <a:rPr lang="en-US" altLang="en-US" sz="1200" dirty="0"/>
              <a:t>TS 26.512 5G Media Streaming (5GMS); Protocol. The outstanding issues from first presentation are resolved and incorporated into the specification., specifically some details of the provisioning session API, the details of the Policy Template Configuration API, the Consumption Reporting Configuration API, basic procedures for Media Session Handler and Media Player interaction, alignment of URL paths and resource handling across APIs. Creation of the </a:t>
            </a:r>
            <a:r>
              <a:rPr lang="en-US" altLang="en-US" sz="1200" dirty="0" err="1"/>
              <a:t>yaml</a:t>
            </a:r>
            <a:r>
              <a:rPr lang="en-US" altLang="en-US" sz="1200" dirty="0"/>
              <a:t> schemas is pending.</a:t>
            </a:r>
          </a:p>
          <a:p>
            <a:pPr>
              <a:spcBef>
                <a:spcPts val="600"/>
              </a:spcBef>
              <a:defRPr/>
            </a:pPr>
            <a:r>
              <a:rPr lang="en-US" altLang="en-US" sz="1600" dirty="0"/>
              <a:t>WID: </a:t>
            </a:r>
            <a:r>
              <a:rPr lang="fr-FR" sz="1600" b="1" u="sng" dirty="0">
                <a:hlinkClick r:id="rId2"/>
              </a:rPr>
              <a:t>SP-190464</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051675498"/>
              </p:ext>
            </p:extLst>
          </p:nvPr>
        </p:nvGraphicFramePr>
        <p:xfrm>
          <a:off x="599428" y="4603852"/>
          <a:ext cx="7810500" cy="156358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06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30296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85% -&gt; </a:t>
                      </a:r>
                      <a:r>
                        <a:rPr lang="en-GB" sz="1000" b="0" kern="1200" noProof="0" dirty="0">
                          <a:solidFill>
                            <a:srgbClr val="0000FF"/>
                          </a:solidFill>
                          <a:latin typeface="Arial "/>
                          <a:ea typeface="+mn-ea"/>
                          <a:cs typeface="Arial"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SA#89-e</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SP-200666: Draft TS  26.512: 5G Media Streaming (5GMS); Protocols</a:t>
                      </a:r>
                    </a:p>
                    <a:p>
                      <a:pPr marL="171450" indent="-171450">
                        <a:lnSpc>
                          <a:spcPct val="90000"/>
                        </a:lnSpc>
                        <a:spcBef>
                          <a:spcPts val="1200"/>
                        </a:spcBef>
                        <a:buFont typeface="Arial" panose="020B0604020202020204" pitchFamily="34" charset="0"/>
                        <a:buChar char="•"/>
                      </a:pPr>
                      <a:r>
                        <a:rPr lang="en-US" sz="1000" b="0" u="none" dirty="0">
                          <a:latin typeface="Arial "/>
                        </a:rPr>
                        <a:t>SP-200668	CR to TS 26.247</a:t>
                      </a:r>
                    </a:p>
                    <a:p>
                      <a:pPr marL="171450" indent="-171450">
                        <a:lnSpc>
                          <a:spcPct val="90000"/>
                        </a:lnSpc>
                        <a:spcBef>
                          <a:spcPts val="1200"/>
                        </a:spcBef>
                        <a:buFont typeface="Arial" panose="020B0604020202020204" pitchFamily="34" charset="0"/>
                        <a:buChar char="•"/>
                      </a:pPr>
                      <a:r>
                        <a:rPr lang="en-US" sz="1000" b="0" u="none" dirty="0">
                          <a:latin typeface="Arial "/>
                        </a:rPr>
                        <a:t>SP-200664	CRs to TS 26.511</a:t>
                      </a:r>
                    </a:p>
                    <a:p>
                      <a:pPr marL="171450" indent="-171450">
                        <a:lnSpc>
                          <a:spcPct val="90000"/>
                        </a:lnSpc>
                        <a:spcBef>
                          <a:spcPts val="1200"/>
                        </a:spcBef>
                        <a:buFont typeface="Arial" panose="020B0604020202020204" pitchFamily="34" charset="0"/>
                        <a:buChar char="•"/>
                      </a:pPr>
                      <a:r>
                        <a:rPr lang="en-US" sz="1000" b="0" u="none" dirty="0">
                          <a:latin typeface="Arial "/>
                        </a:rPr>
                        <a:t>SP-200659	CRs to TS 26.116</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455254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RM_H263_MP4V (Removal of H.263 and MPEG-4 Visual from 3GPP Services)</a:t>
            </a:r>
            <a:br>
              <a:rPr lang="en-US" altLang="en-US" sz="2800" dirty="0"/>
            </a:br>
            <a:r>
              <a:rPr lang="en-US" altLang="en-US" sz="2800" dirty="0"/>
              <a:t>- </a:t>
            </a:r>
            <a:r>
              <a:rPr lang="en-US" altLang="en-US" sz="2800" dirty="0">
                <a:solidFill>
                  <a:srgbClr val="00CC66"/>
                </a:solidFill>
              </a:rPr>
              <a:t>complete !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336675"/>
            <a:ext cx="8388350" cy="3174365"/>
          </a:xfrm>
        </p:spPr>
        <p:txBody>
          <a:bodyPr/>
          <a:lstStyle/>
          <a:p>
            <a:pPr>
              <a:spcBef>
                <a:spcPts val="600"/>
              </a:spcBef>
              <a:defRPr/>
            </a:pPr>
            <a:r>
              <a:rPr lang="en-US" sz="1600" dirty="0"/>
              <a:t>Objective: </a:t>
            </a:r>
          </a:p>
          <a:p>
            <a:pPr lvl="1">
              <a:spcBef>
                <a:spcPts val="600"/>
              </a:spcBef>
              <a:defRPr/>
            </a:pPr>
            <a:r>
              <a:rPr lang="en-US" sz="1200" dirty="0"/>
              <a:t>Remove any normative (shall, should, may) statements related to H.263 and related to MPEG-4 Visual from Rel-16 service specifications and related unnecessary or confusing statements. Identify other 3GPP service specifications (under SA4 control and outside SA4) that reference H.263 or MPEG-4 Visual and provide relevant updates, if necessary.</a:t>
            </a:r>
          </a:p>
          <a:p>
            <a:pPr>
              <a:lnSpc>
                <a:spcPct val="90000"/>
              </a:lnSpc>
              <a:spcBef>
                <a:spcPts val="1200"/>
              </a:spcBef>
            </a:pPr>
            <a:r>
              <a:rPr lang="en-US" altLang="en-US" sz="1600" dirty="0"/>
              <a:t>Since SA#88-e,</a:t>
            </a:r>
          </a:p>
          <a:p>
            <a:pPr lvl="1">
              <a:spcBef>
                <a:spcPts val="600"/>
              </a:spcBef>
              <a:defRPr/>
            </a:pPr>
            <a:r>
              <a:rPr lang="en-US" sz="1200" dirty="0"/>
              <a:t>Several CRs were postponed at SA#88-e to leave more time for checking. No issues were raised since.</a:t>
            </a:r>
          </a:p>
          <a:p>
            <a:pPr lvl="1">
              <a:spcBef>
                <a:spcPts val="600"/>
              </a:spcBef>
              <a:defRPr/>
            </a:pPr>
            <a:r>
              <a:rPr lang="en-US" sz="1200" dirty="0"/>
              <a:t>SA4 agreed another CR to TS 26.234 Removing H.263 and MPEG-4 Visual from PSS as this specification will remain part of the Rel-16 specification set.</a:t>
            </a:r>
          </a:p>
          <a:p>
            <a:pPr lvl="1">
              <a:spcBef>
                <a:spcPts val="600"/>
              </a:spcBef>
              <a:defRPr/>
            </a:pPr>
            <a:r>
              <a:rPr lang="en-US" sz="1200" dirty="0"/>
              <a:t>See proposal dated 2020-06-04 at </a:t>
            </a:r>
            <a:r>
              <a:rPr lang="en-US" sz="1200" dirty="0">
                <a:hlinkClick r:id="rId2"/>
              </a:rPr>
              <a:t>https://www.3gpp.org/specifications/proposed-for-withdrawal</a:t>
            </a:r>
            <a:r>
              <a:rPr lang="en-US" sz="1200" dirty="0"/>
              <a:t> </a:t>
            </a:r>
          </a:p>
          <a:p>
            <a:pPr lvl="1">
              <a:spcBef>
                <a:spcPts val="600"/>
              </a:spcBef>
              <a:defRPr/>
            </a:pPr>
            <a:r>
              <a:rPr lang="en-US" sz="1200" u="sng" dirty="0"/>
              <a:t>See related Exception sheet in SP-200406</a:t>
            </a:r>
            <a:endParaRPr lang="fr-FR" sz="1200" u="sng" dirty="0"/>
          </a:p>
          <a:p>
            <a:pPr>
              <a:lnSpc>
                <a:spcPct val="90000"/>
              </a:lnSpc>
              <a:spcBef>
                <a:spcPts val="1200"/>
              </a:spcBef>
            </a:pPr>
            <a:endParaRPr lang="en-US" altLang="en-US" sz="1600" dirty="0"/>
          </a:p>
          <a:p>
            <a:pPr>
              <a:spcBef>
                <a:spcPts val="600"/>
              </a:spcBef>
              <a:defRPr/>
            </a:pPr>
            <a:r>
              <a:rPr lang="en-US" altLang="en-US" sz="1600" dirty="0"/>
              <a:t>WID: </a:t>
            </a:r>
            <a:r>
              <a:rPr lang="fr-FR" sz="1600" b="1" u="sng" dirty="0">
                <a:hlinkClick r:id="rId3"/>
              </a:rPr>
              <a:t>SP-200400</a:t>
            </a:r>
            <a:r>
              <a:rPr lang="fr-FR" sz="16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45392365"/>
              </p:ext>
            </p:extLst>
          </p:nvPr>
        </p:nvGraphicFramePr>
        <p:xfrm>
          <a:off x="599428" y="4989562"/>
          <a:ext cx="7810500" cy="117787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868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93400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RM_H263_MP4V (Removal of H.263 and MPEG-4 Visual from 3GPP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26.140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26.244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26.234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60 -&gt;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SA#89-e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SP-200661	CRs to TS 26.234</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
                          <a:cs typeface="Arial" panose="020B0604020202020204" pitchFamily="34" charset="0"/>
                        </a:rPr>
                        <a:t>SP-200804	CRs to RM_H263_MP4V (postponed from SA#88-e)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88617017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541526405"/>
              </p:ext>
            </p:extLst>
          </p:nvPr>
        </p:nvGraphicFramePr>
        <p:xfrm>
          <a:off x="446088" y="1323975"/>
          <a:ext cx="7810500" cy="251478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SA#89-e</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5GMS3 (</a:t>
                      </a:r>
                      <a:r>
                        <a:rPr lang="en-US" sz="1000" dirty="0">
                          <a:latin typeface="Arial "/>
                        </a:rPr>
                        <a:t>5G Media Streaming stage 3</a:t>
                      </a:r>
                      <a:r>
                        <a:rPr lang="en-US" altLang="en-US" sz="1000" dirty="0">
                          <a:latin typeface="Arial "/>
                        </a:rPr>
                        <a:t>)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TS 26.234 and 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New TSs 26.511, 26.512 and 26.117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85% -&gt; </a:t>
                      </a:r>
                      <a:r>
                        <a:rPr lang="en-GB" sz="1000" b="0" kern="1200" noProof="0" dirty="0">
                          <a:solidFill>
                            <a:srgbClr val="0000FF"/>
                          </a:solidFill>
                          <a:latin typeface="Arial "/>
                          <a:ea typeface="+mn-ea"/>
                          <a:cs typeface="Arial"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SA#89-e</a:t>
                      </a:r>
                      <a:endParaRPr lang="en-GB" sz="1000" b="0" kern="1200" dirty="0">
                        <a:solidFill>
                          <a:srgbClr val="0000FF"/>
                        </a:solidFill>
                        <a:latin typeface="Arial "/>
                        <a:ea typeface="+mn-ea"/>
                        <a:cs typeface="Arial" panose="020B0604020202020204" pitchFamily="34" charset="0"/>
                      </a:endParaRPr>
                    </a:p>
                  </a:txBody>
                  <a:tcPr marL="45735" marR="45735" marT="45665" marB="45665" anchor="ctr" horzOverflow="overflow"/>
                </a:tc>
                <a:tc>
                  <a:txBody>
                    <a:bodyPr/>
                    <a:lstStyle/>
                    <a:p>
                      <a:pPr marL="171450" indent="-171450">
                        <a:lnSpc>
                          <a:spcPct val="90000"/>
                        </a:lnSpc>
                        <a:spcBef>
                          <a:spcPts val="1200"/>
                        </a:spcBef>
                        <a:buFont typeface="Arial" panose="020B0604020202020204" pitchFamily="34" charset="0"/>
                        <a:buChar char="•"/>
                      </a:pPr>
                      <a:r>
                        <a:rPr lang="en-US" sz="1000" b="0" u="none" dirty="0">
                          <a:latin typeface="Arial "/>
                        </a:rPr>
                        <a:t>SP-200666: Draft TS  26.512: 5G Media Streaming (5GMS); Protocols</a:t>
                      </a:r>
                    </a:p>
                    <a:p>
                      <a:pPr marL="171450" indent="-171450">
                        <a:lnSpc>
                          <a:spcPct val="90000"/>
                        </a:lnSpc>
                        <a:spcBef>
                          <a:spcPts val="1200"/>
                        </a:spcBef>
                        <a:buFont typeface="Arial" panose="020B0604020202020204" pitchFamily="34" charset="0"/>
                        <a:buChar char="•"/>
                      </a:pPr>
                      <a:r>
                        <a:rPr lang="en-US" sz="1000" b="0" u="none" dirty="0">
                          <a:latin typeface="Arial "/>
                        </a:rPr>
                        <a:t>SP-200668	CR to 26.247</a:t>
                      </a:r>
                    </a:p>
                    <a:p>
                      <a:pPr marL="171450" indent="-171450">
                        <a:lnSpc>
                          <a:spcPct val="90000"/>
                        </a:lnSpc>
                        <a:spcBef>
                          <a:spcPts val="1200"/>
                        </a:spcBef>
                        <a:buFont typeface="Arial" panose="020B0604020202020204" pitchFamily="34" charset="0"/>
                        <a:buChar char="•"/>
                      </a:pPr>
                      <a:r>
                        <a:rPr lang="en-US" sz="1000" b="0" u="none" dirty="0">
                          <a:latin typeface="Arial "/>
                        </a:rPr>
                        <a:t>SP-200664	CRs to TS 26.511</a:t>
                      </a:r>
                    </a:p>
                    <a:p>
                      <a:pPr marL="171450" indent="-171450">
                        <a:lnSpc>
                          <a:spcPct val="90000"/>
                        </a:lnSpc>
                        <a:spcBef>
                          <a:spcPts val="1200"/>
                        </a:spcBef>
                        <a:buFont typeface="Arial" panose="020B0604020202020204" pitchFamily="34" charset="0"/>
                        <a:buChar char="•"/>
                      </a:pPr>
                      <a:r>
                        <a:rPr lang="en-US" sz="1000" b="0" u="none" dirty="0">
                          <a:latin typeface="Arial "/>
                        </a:rPr>
                        <a:t>SP-200659	CRs to TS 26.116</a:t>
                      </a: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
                        </a:rPr>
                        <a:t>RM_H263_MP4V (Removal of H.263 and MPEG-4 Visual from 3GPP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26.140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26.244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CRs to 26.234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60 -&gt;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anose="020B0604020202020204" pitchFamily="34" charset="0"/>
                        </a:rPr>
                        <a:t>SA#89-e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SP-200661	CRs to TS 26.234</a:t>
                      </a:r>
                      <a:endParaRPr kumimoji="0" lang="en-US"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514994151"/>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a:p>
            <a:pPr marL="400050" eaLnBrk="1" hangingPunct="1">
              <a:lnSpc>
                <a:spcPct val="90000"/>
              </a:lnSpc>
              <a:buFont typeface="Calibri" panose="020F0502020204030204" pitchFamily="34" charset="0"/>
              <a:buAutoNum type="arabicPeriod"/>
            </a:pPr>
            <a:r>
              <a:rPr lang="en-US" sz="1800" dirty="0" err="1"/>
              <a:t>HaNTE</a:t>
            </a:r>
            <a:r>
              <a:rPr lang="en-US" sz="1800" dirty="0"/>
              <a:t> (Handsets Featuring Non-Traditional Earpieces)</a:t>
            </a:r>
          </a:p>
          <a:p>
            <a:pPr marL="400050" eaLnBrk="1" hangingPunct="1">
              <a:lnSpc>
                <a:spcPct val="90000"/>
              </a:lnSpc>
              <a:buFont typeface="Calibri" panose="020F0502020204030204" pitchFamily="34" charset="0"/>
              <a:buAutoNum type="arabicPeriod"/>
            </a:pPr>
            <a:r>
              <a:rPr lang="en-US" sz="1800" dirty="0" err="1"/>
              <a:t>HInT</a:t>
            </a:r>
            <a:r>
              <a:rPr lang="en-US" sz="1800" dirty="0"/>
              <a:t> (Extension for headset interface tests of UE)</a:t>
            </a:r>
          </a:p>
          <a:p>
            <a:pPr marL="400050" eaLnBrk="1" hangingPunct="1">
              <a:lnSpc>
                <a:spcPct val="90000"/>
              </a:lnSpc>
              <a:buFont typeface="Calibri" panose="020F0502020204030204" pitchFamily="34" charset="0"/>
              <a:buAutoNum type="arabicPeriod"/>
            </a:pPr>
            <a:endParaRPr lang="en-US" sz="1800" dirty="0"/>
          </a:p>
          <a:p>
            <a:pPr marL="400050" eaLnBrk="1" hangingPunct="1">
              <a:lnSpc>
                <a:spcPct val="90000"/>
              </a:lnSpc>
              <a:buFont typeface="Calibri" panose="020F0502020204030204" pitchFamily="34" charset="0"/>
              <a:buAutoNum type="arabicPeriod"/>
            </a:pPr>
            <a:endParaRPr lang="en-US" altLang="en-US" sz="1800" dirty="0"/>
          </a:p>
        </p:txBody>
      </p:sp>
    </p:spTree>
    <p:extLst>
      <p:ext uri="{BB962C8B-B14F-4D97-AF65-F5344CB8AC3E}">
        <p14:creationId xmlns:p14="http://schemas.microsoft.com/office/powerpoint/2010/main" val="381841379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1751"/>
            <a:ext cx="8388350" cy="5069149"/>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Since SA#88-e,</a:t>
            </a:r>
          </a:p>
          <a:p>
            <a:pPr lvl="1">
              <a:lnSpc>
                <a:spcPct val="90000"/>
              </a:lnSpc>
              <a:spcBef>
                <a:spcPts val="1200"/>
              </a:spcBef>
            </a:pPr>
            <a:r>
              <a:rPr lang="en-US" altLang="en-US" sz="1400" dirty="0"/>
              <a:t>At SA4#110-e: the first draft of the Terms of Reference (</a:t>
            </a:r>
            <a:r>
              <a:rPr lang="en-US" altLang="en-US" sz="1400" dirty="0" err="1"/>
              <a:t>ToR</a:t>
            </a:r>
            <a:r>
              <a:rPr lang="en-US" altLang="en-US" sz="1400" dirty="0"/>
              <a:t>) of the planned Public Collaboration (PC) from 11 source companies was agreed in the sense that it serves as the basis for producing the next version of </a:t>
            </a:r>
            <a:r>
              <a:rPr lang="en-US" altLang="en-US" sz="1400" dirty="0" err="1"/>
              <a:t>ToR</a:t>
            </a:r>
            <a:r>
              <a:rPr lang="en-US" altLang="en-US" sz="1400" dirty="0"/>
              <a:t> for the next meeting SA4#111e. The next version is expected to provide missing parts and improve formulation at some points.</a:t>
            </a:r>
          </a:p>
          <a:p>
            <a:pPr lvl="1">
              <a:lnSpc>
                <a:spcPct val="90000"/>
              </a:lnSpc>
              <a:spcBef>
                <a:spcPts val="1200"/>
              </a:spcBef>
            </a:pPr>
            <a:r>
              <a:rPr lang="en-US" altLang="en-US" sz="1400" dirty="0"/>
              <a:t>The </a:t>
            </a:r>
            <a:r>
              <a:rPr lang="en-US" altLang="en-US" sz="1400" dirty="0" err="1"/>
              <a:t>ToR</a:t>
            </a:r>
            <a:r>
              <a:rPr lang="en-US" altLang="en-US" sz="1400" dirty="0"/>
              <a:t> represents the next step agreed at EVS SWG Call#66 for the 11 source companies to work out the </a:t>
            </a:r>
            <a:r>
              <a:rPr lang="en-US" altLang="en-US" sz="1400" dirty="0" err="1"/>
              <a:t>ToR</a:t>
            </a:r>
            <a:r>
              <a:rPr lang="en-US" altLang="en-US" sz="1400" dirty="0"/>
              <a:t> of PC.</a:t>
            </a:r>
          </a:p>
          <a:p>
            <a:pPr lvl="1">
              <a:lnSpc>
                <a:spcPct val="90000"/>
              </a:lnSpc>
              <a:spcBef>
                <a:spcPts val="1200"/>
              </a:spcBef>
            </a:pPr>
            <a:endParaRPr lang="en-US" altLang="en-US" sz="1400" dirty="0"/>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262045178"/>
              </p:ext>
            </p:extLst>
          </p:nvPr>
        </p:nvGraphicFramePr>
        <p:xfrm>
          <a:off x="590550" y="500757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60629"/>
            <a:ext cx="8388350" cy="3378664"/>
          </a:xfrm>
        </p:spPr>
        <p:txBody>
          <a:bodyPr/>
          <a:lstStyle/>
          <a:p>
            <a:pPr>
              <a:lnSpc>
                <a:spcPct val="90000"/>
              </a:lnSpc>
              <a:spcBef>
                <a:spcPts val="1200"/>
              </a:spcBef>
            </a:pPr>
            <a:r>
              <a:rPr lang="en-US" altLang="en-US" sz="1800" dirty="0"/>
              <a:t>The objective of this Work Item is </a:t>
            </a:r>
          </a:p>
          <a:p>
            <a:pPr lvl="1">
              <a:lnSpc>
                <a:spcPct val="90000"/>
              </a:lnSpc>
              <a:spcBef>
                <a:spcPts val="1200"/>
              </a:spcBef>
            </a:pPr>
            <a:r>
              <a:rPr lang="en-US" altLang="en-US" sz="1400" dirty="0"/>
              <a:t>to specify VR support in MTSI in TS 26.114 and IMS-based Telepresence in TS 26.223 to enable support of an immersive experience for remote terminals joining teleconferencing and telepresence sessions. </a:t>
            </a:r>
          </a:p>
          <a:p>
            <a:pPr>
              <a:lnSpc>
                <a:spcPct val="90000"/>
              </a:lnSpc>
              <a:spcBef>
                <a:spcPts val="1200"/>
              </a:spcBef>
            </a:pPr>
            <a:r>
              <a:rPr lang="en-US" altLang="en-US" sz="1800" dirty="0"/>
              <a:t>Since SA#88-e, </a:t>
            </a:r>
          </a:p>
          <a:p>
            <a:pPr lvl="1">
              <a:lnSpc>
                <a:spcPct val="90000"/>
              </a:lnSpc>
              <a:spcBef>
                <a:spcPts val="1200"/>
              </a:spcBef>
            </a:pPr>
            <a:r>
              <a:rPr lang="en-US" altLang="en-US" sz="1200" dirty="0"/>
              <a:t>Agreed to a 2-phase approach to completing the feature in Rel-17, where Phase 1 prioritizes specifying basic real-time 360-degree video functionality.  This phasing also includes agreements on providing EVS-based solution(s) in Rel-17 and using IVAS when the specification becomes available. </a:t>
            </a:r>
          </a:p>
          <a:p>
            <a:pPr lvl="1">
              <a:lnSpc>
                <a:spcPct val="90000"/>
              </a:lnSpc>
              <a:spcBef>
                <a:spcPts val="1200"/>
              </a:spcBef>
            </a:pPr>
            <a:r>
              <a:rPr lang="en-US" altLang="en-US" sz="1200" dirty="0"/>
              <a:t>Agreed to include in the permanent document the following aspects: Updated Semantics for Signaling of Camera Calibration Parameters; Support of 360 fisheye video and associated SDP signaling; Further details on viewport-dependent delivery; Consistent vs. high-quality viewport with margins; On Metrics for ITT4RT; Potential Solutions for multiple overlays .</a:t>
            </a:r>
          </a:p>
          <a:p>
            <a:pPr>
              <a:lnSpc>
                <a:spcPct val="90000"/>
              </a:lnSpc>
              <a:spcBef>
                <a:spcPts val="1200"/>
              </a:spcBef>
            </a:pPr>
            <a:r>
              <a:rPr lang="en-US" altLang="en-US" sz="1600" dirty="0"/>
              <a:t>Scheduled four </a:t>
            </a:r>
            <a:r>
              <a:rPr lang="en-US" altLang="en-US" sz="1600" dirty="0" err="1"/>
              <a:t>telcos</a:t>
            </a:r>
            <a:r>
              <a:rPr lang="en-US" altLang="en-US" sz="1600" dirty="0"/>
              <a:t> before SA4#111-e</a:t>
            </a:r>
          </a:p>
          <a:p>
            <a:pPr>
              <a:lnSpc>
                <a:spcPct val="90000"/>
              </a:lnSpc>
              <a:spcBef>
                <a:spcPts val="1200"/>
              </a:spcBef>
            </a:pPr>
            <a:r>
              <a:rPr lang="en-US" altLang="en-US" sz="1800" dirty="0"/>
              <a:t>WID: </a:t>
            </a:r>
            <a:r>
              <a:rPr lang="en-US" sz="1800" u="sng" dirty="0">
                <a:hlinkClick r:id="rId2"/>
              </a:rPr>
              <a:t>SP-180985</a:t>
            </a:r>
            <a:endParaRPr lang="en-US" altLang="en-US" sz="18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92943305"/>
              </p:ext>
            </p:extLst>
          </p:nvPr>
        </p:nvGraphicFramePr>
        <p:xfrm>
          <a:off x="590550" y="4855192"/>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467992"/>
          </a:xfrm>
        </p:spPr>
        <p:txBody>
          <a:bodyPr/>
          <a:lstStyle/>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Since SA#88-e :</a:t>
            </a:r>
          </a:p>
          <a:p>
            <a:pPr lvl="1">
              <a:lnSpc>
                <a:spcPct val="90000"/>
              </a:lnSpc>
              <a:spcBef>
                <a:spcPts val="1200"/>
              </a:spcBef>
            </a:pPr>
            <a:r>
              <a:rPr lang="en-US" altLang="en-US" sz="1400" dirty="0"/>
              <a:t>One input document proposing reference test scenarios for immersive conferencing use cases was discussed and noted. A revision is expected. One </a:t>
            </a:r>
            <a:r>
              <a:rPr lang="en-US" altLang="en-US" sz="1400" dirty="0" err="1"/>
              <a:t>adhoc</a:t>
            </a:r>
            <a:r>
              <a:rPr lang="en-US" altLang="en-US" sz="1400" dirty="0"/>
              <a:t> conference call was agreed on Oct 19, 2020 (shared telco with other WIs).</a:t>
            </a:r>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271668439"/>
              </p:ext>
            </p:extLst>
          </p:nvPr>
        </p:nvGraphicFramePr>
        <p:xfrm>
          <a:off x="590550" y="4737061"/>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HaNTE</a:t>
            </a:r>
            <a:r>
              <a:rPr lang="en-US" sz="2800" dirty="0"/>
              <a:t> (Handsets Featuring Non-Traditional Earpieces)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lnSpc>
                <a:spcPct val="90000"/>
              </a:lnSpc>
              <a:spcBef>
                <a:spcPts val="1200"/>
              </a:spcBef>
            </a:pPr>
            <a:r>
              <a:rPr lang="en-US" altLang="en-US" sz="1600" dirty="0"/>
              <a:t>UEs supporting handset mode communication without a traditional earpiece to produce sound are becoming available in the market, and 3GPP specs require updates to allow for their appropriate testing. WID: </a:t>
            </a:r>
            <a:r>
              <a:rPr lang="fr-FR" sz="1600" dirty="0">
                <a:hlinkClick r:id="rId2"/>
              </a:rPr>
              <a:t>SP-191212</a:t>
            </a:r>
            <a:endParaRPr lang="en-US" sz="1600" u="sng" dirty="0"/>
          </a:p>
          <a:p>
            <a:pPr>
              <a:lnSpc>
                <a:spcPct val="90000"/>
              </a:lnSpc>
              <a:spcBef>
                <a:spcPts val="1200"/>
              </a:spcBef>
            </a:pPr>
            <a:r>
              <a:rPr lang="en-US" altLang="en-US" sz="1600" dirty="0"/>
              <a:t>Since SA#88-e,</a:t>
            </a:r>
          </a:p>
          <a:p>
            <a:pPr lvl="1">
              <a:lnSpc>
                <a:spcPct val="90000"/>
              </a:lnSpc>
              <a:spcBef>
                <a:spcPts val="1200"/>
              </a:spcBef>
            </a:pPr>
            <a:r>
              <a:rPr lang="en-US" altLang="en-US" sz="1600" dirty="0"/>
              <a:t>The round-robin test report from Lab 1 was reviewed in detail. A revision of this report will be produced in a future SQ SWG meeting after checking some results / fixing some errors. The time plan included in the </a:t>
            </a:r>
            <a:r>
              <a:rPr lang="en-US" altLang="en-US" sz="1600" dirty="0" err="1"/>
              <a:t>HaNTE</a:t>
            </a:r>
            <a:r>
              <a:rPr lang="en-US" altLang="en-US" sz="1600" dirty="0"/>
              <a:t> round-robin test plan was revised and agreed; in particular, the next test report (from Lab 2) is expected to be presented in the SQ SWG </a:t>
            </a:r>
            <a:r>
              <a:rPr lang="en-US" altLang="en-US" sz="1600" dirty="0" err="1"/>
              <a:t>adhoc</a:t>
            </a:r>
            <a:r>
              <a:rPr lang="en-US" altLang="en-US" sz="1600" dirty="0"/>
              <a:t> conference call scheduled on Oct. 19, 2020 (shared telco with other WIs).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792980963"/>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HaNTE</a:t>
                      </a:r>
                      <a:r>
                        <a:rPr lang="en-US" sz="1000" dirty="0">
                          <a:latin typeface="Arial" panose="020B0604020202020204" pitchFamily="34" charset="0"/>
                          <a:cs typeface="Arial" panose="020B0604020202020204" pitchFamily="34" charset="0"/>
                        </a:rPr>
                        <a:t> (Handsets Featuring Non-Traditional Earpieces)</a:t>
                      </a:r>
                      <a:endParaRPr lang="en-GB" altLang="en-US" sz="1000" dirty="0">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26.131 on </a:t>
                      </a:r>
                      <a:r>
                        <a:rPr lang="en-GB" sz="1000" dirty="0">
                          <a:effectLst/>
                          <a:latin typeface="Arial" panose="020B0604020202020204" pitchFamily="34" charset="0"/>
                          <a:cs typeface="Arial" panose="020B0604020202020204" pitchFamily="34" charset="0"/>
                        </a:rPr>
                        <a:t>update of receive direction requirements</a:t>
                      </a:r>
                      <a:endParaRPr lang="en-US" sz="1000" b="0" kern="1200" baseline="0" noProof="0" dirty="0">
                        <a:solidFill>
                          <a:schemeClr val="dk1"/>
                        </a:solidFill>
                        <a:effectLst/>
                        <a:latin typeface="Arial" panose="020B0604020202020204" pitchFamily="34" charset="0"/>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26.801 on update with new findings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25 -&gt; </a:t>
                      </a:r>
                      <a:r>
                        <a:rPr lang="en-GB" sz="1000" b="0" kern="1200" noProof="0" dirty="0">
                          <a:solidFill>
                            <a:srgbClr val="0000FF"/>
                          </a:solidFill>
                          <a:latin typeface="Arial" panose="020B0604020202020204" pitchFamily="34" charset="0"/>
                          <a:ea typeface="+mn-ea"/>
                          <a:cs typeface="Arial" panose="020B0604020202020204" pitchFamily="34" charset="0"/>
                        </a:rPr>
                        <a:t>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SA#89-e </a:t>
                      </a:r>
                      <a:r>
                        <a:rPr lang="en-GB" sz="1000" b="0" kern="1200" dirty="0">
                          <a:solidFill>
                            <a:srgbClr val="0000FF"/>
                          </a:solidFill>
                          <a:latin typeface="Arial" panose="020B0604020202020204" pitchFamily="34" charset="0"/>
                          <a:ea typeface="+mn-ea"/>
                          <a:cs typeface="Arial" panose="020B0604020202020204" pitchFamily="34" charset="0"/>
                        </a:rPr>
                        <a:t>-&gt; SA#90-e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94896076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sz="2800" dirty="0" err="1"/>
              <a:t>HInT</a:t>
            </a:r>
            <a:r>
              <a:rPr lang="en-US" sz="2800" dirty="0"/>
              <a:t> (Extension for headset interface tests of UE)</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464817"/>
            <a:ext cx="8388350" cy="2531655"/>
          </a:xfrm>
        </p:spPr>
        <p:txBody>
          <a:bodyPr/>
          <a:lstStyle/>
          <a:p>
            <a:pPr>
              <a:spcBef>
                <a:spcPts val="600"/>
              </a:spcBef>
              <a:defRPr/>
            </a:pPr>
            <a:r>
              <a:rPr lang="en-US" sz="1600" dirty="0" err="1"/>
              <a:t>HInT</a:t>
            </a:r>
            <a:r>
              <a:rPr lang="en-US" sz="1600" dirty="0"/>
              <a:t> (Extension for headset interface tests of UE)</a:t>
            </a:r>
          </a:p>
          <a:p>
            <a:pPr lvl="1">
              <a:spcBef>
                <a:spcPts val="600"/>
              </a:spcBef>
              <a:defRPr/>
            </a:pPr>
            <a:r>
              <a:rPr lang="en-US" sz="1400" dirty="0"/>
              <a:t>Objective (summary): Update of TS 26.131 and TS 26.132 to include standardized analogue (wired) and digital (wired and wireless) headset interfaces definitions, setup of headset interface testing, new headset interface tests and new requirements and objectives of headset interface tests.</a:t>
            </a:r>
          </a:p>
          <a:p>
            <a:pPr>
              <a:spcBef>
                <a:spcPts val="600"/>
              </a:spcBef>
              <a:defRPr/>
            </a:pPr>
            <a:r>
              <a:rPr lang="en-US" sz="1800" dirty="0"/>
              <a:t>Since SA#88-e,</a:t>
            </a:r>
          </a:p>
          <a:p>
            <a:pPr lvl="1">
              <a:spcBef>
                <a:spcPts val="600"/>
              </a:spcBef>
              <a:defRPr/>
            </a:pPr>
            <a:r>
              <a:rPr lang="en-US" sz="1400" dirty="0"/>
              <a:t>Initial discussions took place based on 2 input documents. Draft CRs to 26.131/132 were invited for the next SQ SWG meeting. An initial time plan for </a:t>
            </a:r>
            <a:r>
              <a:rPr lang="en-US" sz="1400" dirty="0" err="1"/>
              <a:t>HInT</a:t>
            </a:r>
            <a:r>
              <a:rPr lang="en-US" sz="1400" dirty="0"/>
              <a:t> was agreed including two </a:t>
            </a:r>
            <a:r>
              <a:rPr lang="en-US" sz="1400" dirty="0" err="1"/>
              <a:t>adhoc</a:t>
            </a:r>
            <a:r>
              <a:rPr lang="en-US" sz="1400" dirty="0"/>
              <a:t> conference calls (Sep. 14, Oct. 19).</a:t>
            </a:r>
          </a:p>
          <a:p>
            <a:pPr>
              <a:spcBef>
                <a:spcPts val="600"/>
              </a:spcBef>
              <a:defRPr/>
            </a:pPr>
            <a:r>
              <a:rPr lang="en-US" sz="1600" dirty="0"/>
              <a:t>WID: </a:t>
            </a:r>
            <a:r>
              <a:rPr lang="en-US" sz="1600" dirty="0">
                <a:hlinkClick r:id="rId2"/>
              </a:rPr>
              <a:t>SP-200398</a:t>
            </a:r>
            <a:endParaRPr lang="en-US" sz="1600" dirty="0"/>
          </a:p>
          <a:p>
            <a:pPr>
              <a:spcBef>
                <a:spcPts val="600"/>
              </a:spcBef>
              <a:defRPr/>
            </a:pPr>
            <a:endParaRPr lang="fr-FR" sz="1600" dirty="0"/>
          </a:p>
          <a:p>
            <a:pPr>
              <a:lnSpc>
                <a:spcPct val="90000"/>
              </a:lnSpc>
              <a:spcBef>
                <a:spcPts val="1200"/>
              </a:spcBef>
            </a:pPr>
            <a:endParaRPr lang="en-US" altLang="en-US"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81266574"/>
              </p:ext>
            </p:extLst>
          </p:nvPr>
        </p:nvGraphicFramePr>
        <p:xfrm>
          <a:off x="581673" y="4198072"/>
          <a:ext cx="7810500" cy="176776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613976">
                  <a:extLst>
                    <a:ext uri="{9D8B030D-6E8A-4147-A177-3AD203B41FA5}">
                      <a16:colId xmlns:a16="http://schemas.microsoft.com/office/drawing/2014/main" val="20001"/>
                    </a:ext>
                  </a:extLst>
                </a:gridCol>
                <a:gridCol w="1119051">
                  <a:extLst>
                    <a:ext uri="{9D8B030D-6E8A-4147-A177-3AD203B41FA5}">
                      <a16:colId xmlns:a16="http://schemas.microsoft.com/office/drawing/2014/main" val="20002"/>
                    </a:ext>
                  </a:extLst>
                </a:gridCol>
                <a:gridCol w="1306286">
                  <a:extLst>
                    <a:ext uri="{9D8B030D-6E8A-4147-A177-3AD203B41FA5}">
                      <a16:colId xmlns:a16="http://schemas.microsoft.com/office/drawing/2014/main" val="20003"/>
                    </a:ext>
                  </a:extLst>
                </a:gridCol>
                <a:gridCol w="2056687">
                  <a:extLst>
                    <a:ext uri="{9D8B030D-6E8A-4147-A177-3AD203B41FA5}">
                      <a16:colId xmlns:a16="http://schemas.microsoft.com/office/drawing/2014/main" val="20004"/>
                    </a:ext>
                  </a:extLst>
                </a:gridCol>
              </a:tblGrid>
              <a:tr h="2102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52389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0 </a:t>
                      </a:r>
                      <a:r>
                        <a:rPr lang="en-GB" sz="1000" b="0" kern="1200" noProof="0" dirty="0">
                          <a:solidFill>
                            <a:srgbClr val="0000FF"/>
                          </a:solidFill>
                          <a:latin typeface="Arial" panose="020B0604020202020204" pitchFamily="34" charset="0"/>
                          <a:ea typeface="+mn-ea"/>
                          <a:cs typeface="Arial" panose="020B0604020202020204"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06343876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completed features in Rel-16</a:t>
            </a:r>
            <a:endParaRPr lang="fi-FI" altLang="en-US" sz="1200" dirty="0"/>
          </a:p>
          <a:p>
            <a:pPr lvl="1">
              <a:lnSpc>
                <a:spcPct val="90000"/>
              </a:lnSpc>
              <a:spcBef>
                <a:spcPts val="300"/>
              </a:spcBef>
            </a:pPr>
            <a:r>
              <a:rPr lang="fi-FI" altLang="en-US" sz="1800" dirty="0"/>
              <a:t>Rel-16 Work Items  (with exception)</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236629950"/>
              </p:ext>
            </p:extLst>
          </p:nvPr>
        </p:nvGraphicFramePr>
        <p:xfrm>
          <a:off x="446088" y="1323975"/>
          <a:ext cx="7810500" cy="3292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SA#89-e</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27%</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40%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042469484"/>
              </p:ext>
            </p:extLst>
          </p:nvPr>
        </p:nvGraphicFramePr>
        <p:xfrm>
          <a:off x="446088" y="1323975"/>
          <a:ext cx="7810500" cy="289618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SA#89-e</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t>HaNTE</a:t>
                      </a:r>
                      <a:r>
                        <a:rPr lang="en-US" sz="1000" dirty="0"/>
                        <a:t> (Handsets Featuring Non-Traditional Earpieces)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26.131 on </a:t>
                      </a:r>
                      <a:r>
                        <a:rPr lang="en-GB" sz="1000" dirty="0">
                          <a:effectLst/>
                          <a:latin typeface="+mn-lt"/>
                        </a:rPr>
                        <a:t>update of receive direction requirements</a:t>
                      </a:r>
                      <a:endParaRPr lang="en-US" sz="1000" b="0" kern="1200" baseline="0" noProof="0" dirty="0">
                        <a:solidFill>
                          <a:schemeClr val="dk1"/>
                        </a:solidFill>
                        <a:effectLst/>
                        <a:latin typeface="+mn-lt"/>
                        <a:ea typeface="+mn-ea"/>
                        <a:cs typeface="Arial" panose="020B0604020202020204" pitchFamily="34" charset="0"/>
                      </a:endParaRP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26.132 on update of receive direction test methods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mn-lt"/>
                          <a:ea typeface="+mn-ea"/>
                          <a:cs typeface="Arial" panose="020B0604020202020204" pitchFamily="34" charset="0"/>
                        </a:rPr>
                        <a:t>CR to 26.801 on update with new findings </a:t>
                      </a:r>
                      <a:endParaRPr lang="en-US"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 </a:t>
                      </a:r>
                      <a:r>
                        <a:rPr lang="en-GB" sz="1000" b="0" kern="1200" noProof="0" dirty="0">
                          <a:solidFill>
                            <a:srgbClr val="0000FF"/>
                          </a:solidFill>
                          <a:latin typeface="Arial "/>
                          <a:ea typeface="+mn-ea"/>
                          <a:cs typeface="Arial" pitchFamily="34" charset="0"/>
                        </a:rPr>
                        <a:t>35%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SA#89-e </a:t>
                      </a:r>
                      <a:r>
                        <a:rPr lang="en-GB" sz="1000" b="0" kern="1200" dirty="0">
                          <a:solidFill>
                            <a:srgbClr val="0000FF"/>
                          </a:solidFill>
                          <a:latin typeface="Arial "/>
                          <a:ea typeface="+mn-ea"/>
                          <a:cs typeface="Arial" pitchFamily="34" charset="0"/>
                        </a:rPr>
                        <a:t>-&gt; SA#90-e</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sz="1000" dirty="0" err="1">
                          <a:latin typeface="Arial" panose="020B0604020202020204" pitchFamily="34" charset="0"/>
                          <a:cs typeface="Arial" panose="020B0604020202020204" pitchFamily="34" charset="0"/>
                        </a:rPr>
                        <a:t>HInT</a:t>
                      </a:r>
                      <a:r>
                        <a:rPr lang="en-US" sz="1000" dirty="0">
                          <a:latin typeface="Arial" panose="020B0604020202020204" pitchFamily="34" charset="0"/>
                          <a:cs typeface="Arial" panose="020B0604020202020204" pitchFamily="34" charset="0"/>
                        </a:rPr>
                        <a:t> (Extension for headset interface tests of UE)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26.131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CRs to TS 26.132</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0 </a:t>
                      </a:r>
                      <a:r>
                        <a:rPr lang="en-GB" sz="1000" b="0" kern="1200" noProof="0" dirty="0">
                          <a:solidFill>
                            <a:srgbClr val="0000FF"/>
                          </a:solidFill>
                          <a:latin typeface="Arial" panose="020B0604020202020204" pitchFamily="34" charset="0"/>
                          <a:ea typeface="+mn-ea"/>
                          <a:cs typeface="Arial" panose="020B0604020202020204"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SA#93</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116944993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1800" dirty="0" err="1"/>
              <a:t>FS_VR_CoGui</a:t>
            </a:r>
            <a:r>
              <a:rPr lang="en-US" altLang="en-US" sz="1800" dirty="0"/>
              <a:t> (VR Streaming Conformance and Guidelines)</a:t>
            </a:r>
          </a:p>
          <a:p>
            <a:pPr marL="400050" eaLnBrk="1" hangingPunct="1">
              <a:lnSpc>
                <a:spcPct val="90000"/>
              </a:lnSpc>
              <a:buFont typeface="Calibri" panose="020F0502020204030204" pitchFamily="34" charset="0"/>
              <a:buAutoNum type="arabicPeriod"/>
            </a:pPr>
            <a:r>
              <a:rPr lang="en-US" altLang="en-US" sz="1800" dirty="0"/>
              <a:t>FS_5GMS_Multicast (Feasibility Study on Multicast Architecture Enhancements for 5GMSA)</a:t>
            </a:r>
          </a:p>
          <a:p>
            <a:pPr marL="400050" eaLnBrk="1" hangingPunct="1">
              <a:lnSpc>
                <a:spcPct val="90000"/>
              </a:lnSpc>
              <a:buFont typeface="Calibri" panose="020F0502020204030204" pitchFamily="34" charset="0"/>
              <a:buAutoNum type="arabicPeriod"/>
            </a:pPr>
            <a:r>
              <a:rPr lang="en-US" altLang="en-US" sz="1800" dirty="0" err="1"/>
              <a:t>FS_XRTraffic</a:t>
            </a:r>
            <a:r>
              <a:rPr lang="en-US" altLang="en-US" sz="1800" dirty="0"/>
              <a:t> (Feasibility Study on Typical Traffic Characteristics for XR Services and other Media)</a:t>
            </a:r>
          </a:p>
          <a:p>
            <a:pPr marL="400050" eaLnBrk="1" hangingPunct="1">
              <a:lnSpc>
                <a:spcPct val="90000"/>
              </a:lnSpc>
              <a:buFont typeface="Calibri" panose="020F0502020204030204" pitchFamily="34" charset="0"/>
              <a:buAutoNum type="arabicPeriod"/>
            </a:pPr>
            <a:r>
              <a:rPr lang="en-US" altLang="en-US" sz="1800" dirty="0"/>
              <a:t>FS_EMSA (Feasibility Study on Streaming Architecture extensions For Edge processing)</a:t>
            </a:r>
          </a:p>
          <a:p>
            <a:pPr marL="400050" eaLnBrk="1" hangingPunct="1">
              <a:lnSpc>
                <a:spcPct val="90000"/>
              </a:lnSpc>
              <a:buFont typeface="Calibri" panose="020F0502020204030204" pitchFamily="34" charset="0"/>
              <a:buAutoNum type="arabicPeriod"/>
            </a:pPr>
            <a:r>
              <a:rPr lang="en-US" altLang="en-US" sz="1800" dirty="0"/>
              <a:t>FS_5GVideo (Feasibility Study on 5G Video Codec Characteristics)</a:t>
            </a:r>
          </a:p>
          <a:p>
            <a:pPr marL="400050" eaLnBrk="1" hangingPunct="1">
              <a:lnSpc>
                <a:spcPct val="90000"/>
              </a:lnSpc>
              <a:buFont typeface="Calibri" panose="020F0502020204030204" pitchFamily="34" charset="0"/>
              <a:buAutoNum type="arabicPeriod"/>
            </a:pPr>
            <a:r>
              <a:rPr lang="en-US" altLang="en-US" sz="1800" dirty="0"/>
              <a:t>FS_FLUS_NBMP (Feasibility Study on the use of NBMP in E_FLUS)</a:t>
            </a:r>
          </a:p>
          <a:p>
            <a:pPr marL="400050" eaLnBrk="1" hangingPunct="1">
              <a:lnSpc>
                <a:spcPct val="90000"/>
              </a:lnSpc>
              <a:buFont typeface="Calibri" panose="020F0502020204030204" pitchFamily="34" charset="0"/>
              <a:buAutoNum type="arabicPeriod"/>
            </a:pPr>
            <a:r>
              <a:rPr lang="en-US" altLang="en-US" sz="1800" dirty="0"/>
              <a:t>FS_5GSTAR (Feasibility Study on 5G Glass-type AR/MR Devices)</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spcBef>
                <a:spcPts val="600"/>
              </a:spcBef>
              <a:defRPr/>
            </a:pPr>
            <a:r>
              <a:rPr lang="en-US" sz="2800" dirty="0" err="1"/>
              <a:t>FS_VR_CoGui</a:t>
            </a:r>
            <a:r>
              <a:rPr lang="en-US" sz="2800" dirty="0"/>
              <a:t> (Feasibility Study on VR Streaming Conformance and Guidelines)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25118"/>
            <a:ext cx="8388350" cy="4942319"/>
          </a:xfrm>
        </p:spPr>
        <p:txBody>
          <a:bodyPr/>
          <a:lstStyle/>
          <a:p>
            <a:pPr>
              <a:lnSpc>
                <a:spcPct val="90000"/>
              </a:lnSpc>
              <a:spcBef>
                <a:spcPts val="1200"/>
              </a:spcBef>
            </a:pPr>
            <a:r>
              <a:rPr lang="fr-FR" sz="1600" dirty="0"/>
              <a:t>Objective: </a:t>
            </a:r>
            <a:r>
              <a:rPr lang="en-US" sz="1600" dirty="0"/>
              <a:t>provide content generation and usage guidelines for the technologies defined in TS 26.118</a:t>
            </a:r>
            <a:endParaRPr lang="fr-FR" sz="1600" dirty="0"/>
          </a:p>
          <a:p>
            <a:pPr>
              <a:lnSpc>
                <a:spcPct val="90000"/>
              </a:lnSpc>
              <a:spcBef>
                <a:spcPts val="1200"/>
              </a:spcBef>
            </a:pPr>
            <a:r>
              <a:rPr lang="fr-FR" sz="1600" dirty="0" err="1"/>
              <a:t>Since</a:t>
            </a:r>
            <a:r>
              <a:rPr lang="fr-FR" sz="1600" dirty="0"/>
              <a:t> SA#88-e </a:t>
            </a:r>
            <a:r>
              <a:rPr lang="fr-FR" sz="1600" dirty="0" err="1"/>
              <a:t>there</a:t>
            </a:r>
            <a:r>
              <a:rPr lang="fr-FR" sz="1600" dirty="0"/>
              <a:t> has been no </a:t>
            </a:r>
            <a:r>
              <a:rPr lang="fr-FR" sz="1600" dirty="0" err="1"/>
              <a:t>progress</a:t>
            </a:r>
            <a:r>
              <a:rPr lang="fr-FR" sz="1600" dirty="0"/>
              <a:t>.</a:t>
            </a:r>
          </a:p>
          <a:p>
            <a:pPr>
              <a:spcBef>
                <a:spcPts val="600"/>
              </a:spcBef>
              <a:defRPr/>
            </a:pPr>
            <a:r>
              <a:rPr lang="en-US" altLang="en-US" sz="1600" dirty="0"/>
              <a:t>WID: </a:t>
            </a:r>
            <a:r>
              <a:rPr lang="fr-FR" sz="1600" b="1" u="sng" dirty="0">
                <a:hlinkClick r:id="rId2"/>
              </a:rPr>
              <a:t>SP-190642</a:t>
            </a:r>
            <a:endParaRPr lang="fr-FR" sz="1600" b="1" u="sng"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077323575"/>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00785060"/>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a:t>FS_5GMS_Multicast (Feasibility Study on Multicast Architecture Enhancements for 5GMSA)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The goal of this study item is to identify and evaluate potential enhancements to the 5G Media Streaming Architecture to provide multicast-broadcast media streaming services. </a:t>
            </a:r>
          </a:p>
          <a:p>
            <a:pPr>
              <a:lnSpc>
                <a:spcPct val="90000"/>
              </a:lnSpc>
              <a:spcBef>
                <a:spcPts val="1200"/>
              </a:spcBef>
            </a:pPr>
            <a:r>
              <a:rPr lang="fr-FR" sz="1600" dirty="0" err="1"/>
              <a:t>Since</a:t>
            </a:r>
            <a:r>
              <a:rPr lang="fr-FR" sz="1600" dirty="0"/>
              <a:t> SA#88, a</a:t>
            </a:r>
            <a:r>
              <a:rPr lang="en-US" sz="1600" dirty="0"/>
              <a:t> new draft TR 26.802 version was produced integrating text proposals agreed during Ad hoc </a:t>
            </a:r>
            <a:r>
              <a:rPr lang="en-US" sz="1600" dirty="0" err="1"/>
              <a:t>telcos</a:t>
            </a:r>
            <a:r>
              <a:rPr lang="en-US" sz="1600" dirty="0"/>
              <a:t> prior to the meeting and text proposals agreed during the meeting. In particular it now includes a description of DVB MABR Phase 1. A proposal on MBMS Service Layer for 5G Multicast and 5GMS was discussed at length with no agreement. </a:t>
            </a:r>
          </a:p>
          <a:p>
            <a:pPr>
              <a:lnSpc>
                <a:spcPct val="90000"/>
              </a:lnSpc>
              <a:spcBef>
                <a:spcPts val="1200"/>
              </a:spcBef>
            </a:pPr>
            <a:r>
              <a:rPr lang="en-US" sz="1600" dirty="0"/>
              <a:t>Two SA4 MBS SWG AH </a:t>
            </a:r>
            <a:r>
              <a:rPr lang="en-US" sz="1600" dirty="0" err="1"/>
              <a:t>Telcos</a:t>
            </a:r>
            <a:r>
              <a:rPr lang="en-US" sz="1600" dirty="0"/>
              <a:t> on FS_5GMS_Multicast were planned</a:t>
            </a:r>
            <a:endParaRPr lang="fr-FR" sz="1600" dirty="0"/>
          </a:p>
          <a:p>
            <a:pPr>
              <a:spcBef>
                <a:spcPts val="600"/>
              </a:spcBef>
              <a:defRPr/>
            </a:pPr>
            <a:r>
              <a:rPr lang="en-US" altLang="en-US" sz="1600" dirty="0"/>
              <a:t>WID: </a:t>
            </a:r>
            <a:r>
              <a:rPr lang="fr-FR" sz="1600" dirty="0"/>
              <a:t>SP-200055</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717168929"/>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3298479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sz="2800" dirty="0" err="1"/>
              <a:t>FS_XRTraffic</a:t>
            </a:r>
            <a:r>
              <a:rPr lang="en-US" sz="2800" dirty="0"/>
              <a:t> (Feasibility Study on Typical Traffic Characteristics for XR Services and other 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600" dirty="0"/>
              <a:t>Objective: </a:t>
            </a:r>
            <a:r>
              <a:rPr lang="en-US" sz="1600" dirty="0"/>
              <a:t>Collect and document traffic characteristics for different services, and additional information, such as codecs and protocols in use. Identify additional relevant XR and other media services and document their traffic characteristics. </a:t>
            </a:r>
          </a:p>
          <a:p>
            <a:pPr>
              <a:lnSpc>
                <a:spcPct val="90000"/>
              </a:lnSpc>
              <a:spcBef>
                <a:spcPts val="1200"/>
              </a:spcBef>
            </a:pPr>
            <a:r>
              <a:rPr lang="fr-FR" sz="1600" dirty="0" err="1"/>
              <a:t>Since</a:t>
            </a:r>
            <a:r>
              <a:rPr lang="fr-FR" sz="1600" dirty="0"/>
              <a:t> SA#88, </a:t>
            </a:r>
            <a:r>
              <a:rPr lang="en-US" sz="1600" dirty="0"/>
              <a:t>System design and traffic modelling were agreed with preliminary results as well as first consideration of 3DoF streaming traffic modelling</a:t>
            </a:r>
          </a:p>
          <a:p>
            <a:pPr>
              <a:lnSpc>
                <a:spcPct val="90000"/>
              </a:lnSpc>
              <a:spcBef>
                <a:spcPts val="1200"/>
              </a:spcBef>
            </a:pPr>
            <a:r>
              <a:rPr lang="en-US" sz="1600" dirty="0"/>
              <a:t>The MTSI-based XR configuration was mostly discussed by email but needs some refinements first on the service description</a:t>
            </a:r>
          </a:p>
          <a:p>
            <a:pPr>
              <a:lnSpc>
                <a:spcPct val="90000"/>
              </a:lnSpc>
              <a:spcBef>
                <a:spcPts val="1200"/>
              </a:spcBef>
            </a:pPr>
            <a:r>
              <a:rPr lang="en-US" sz="1600" dirty="0"/>
              <a:t>Agreements are documented into the permanent document</a:t>
            </a:r>
          </a:p>
          <a:p>
            <a:pPr>
              <a:lnSpc>
                <a:spcPct val="90000"/>
              </a:lnSpc>
              <a:spcBef>
                <a:spcPts val="1200"/>
              </a:spcBef>
            </a:pPr>
            <a:r>
              <a:rPr lang="en-US" altLang="en-US" sz="1600" dirty="0"/>
              <a:t>WID: </a:t>
            </a:r>
            <a:r>
              <a:rPr lang="fr-FR" sz="1600" dirty="0"/>
              <a:t>SP-200054</a:t>
            </a:r>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593599394"/>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8553723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FS_EMSA (Feasibility Study on Streaming Architecture extensions For Edge processing)</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6"/>
            <a:ext cx="8388350" cy="4525961"/>
          </a:xfrm>
        </p:spPr>
        <p:txBody>
          <a:bodyPr/>
          <a:lstStyle/>
          <a:p>
            <a:pPr>
              <a:lnSpc>
                <a:spcPct val="90000"/>
              </a:lnSpc>
              <a:spcBef>
                <a:spcPts val="1200"/>
              </a:spcBef>
            </a:pPr>
            <a:r>
              <a:rPr lang="fr-FR" sz="1400" dirty="0"/>
              <a:t>Objective: </a:t>
            </a:r>
            <a:r>
              <a:rPr lang="en-US" sz="1400" dirty="0"/>
              <a:t>determine the processes for discovering, configuring, running, and managing media processing workflows on the 5G edge and network. Study the mapping of the new processes into the 5GMSA architecture. How to leverage architecture and functions defined by SA2 and SA6 for edge computing and applications. </a:t>
            </a:r>
          </a:p>
          <a:p>
            <a:pPr>
              <a:lnSpc>
                <a:spcPct val="90000"/>
              </a:lnSpc>
              <a:spcBef>
                <a:spcPts val="1200"/>
              </a:spcBef>
            </a:pPr>
            <a:r>
              <a:rPr lang="fr-FR" sz="1400" dirty="0" err="1"/>
              <a:t>Since</a:t>
            </a:r>
            <a:r>
              <a:rPr lang="fr-FR" sz="1400" dirty="0"/>
              <a:t> SA#88, </a:t>
            </a:r>
            <a:r>
              <a:rPr lang="en-US" sz="1400" dirty="0"/>
              <a:t>a new draft TR 26.803 version was produced integrating text proposals agreed during Ad hoc </a:t>
            </a:r>
            <a:r>
              <a:rPr lang="en-US" sz="1400" dirty="0" err="1"/>
              <a:t>telcos</a:t>
            </a:r>
            <a:r>
              <a:rPr lang="en-US" sz="1400" dirty="0"/>
              <a:t> prior to the meeting and text proposals agreed during the meeting. In particular it now includes: Caching downlink streaming content use case; Split rendering use case;  SA6 Edge Architecture overview; SA2 Edge Support overview; SA5 Edge Management overview; Augmented video streaming use case; Generalized Split and Cloud Rendering and Processing use case; Photo-realistic AR Rendering in Network use case; Media Services in the Edge use case; Partial delivery of 3D content (point cloud and mesh) for AR/MR device use case; </a:t>
            </a:r>
          </a:p>
          <a:p>
            <a:pPr>
              <a:lnSpc>
                <a:spcPct val="90000"/>
              </a:lnSpc>
              <a:spcBef>
                <a:spcPts val="1200"/>
              </a:spcBef>
            </a:pPr>
            <a:r>
              <a:rPr lang="en-US" sz="1400" dirty="0"/>
              <a:t>Two SA4 MBS SWG AH </a:t>
            </a:r>
            <a:r>
              <a:rPr lang="en-US" sz="1400" dirty="0" err="1"/>
              <a:t>Telcos</a:t>
            </a:r>
            <a:r>
              <a:rPr lang="en-US" sz="1400" dirty="0"/>
              <a:t> on FS_EMSA were planned: </a:t>
            </a:r>
          </a:p>
          <a:p>
            <a:pPr>
              <a:lnSpc>
                <a:spcPct val="90000"/>
              </a:lnSpc>
              <a:spcBef>
                <a:spcPts val="1200"/>
              </a:spcBef>
            </a:pPr>
            <a:r>
              <a:rPr lang="en-US" altLang="en-US" sz="1400" dirty="0"/>
              <a:t>WID: </a:t>
            </a:r>
            <a:r>
              <a:rPr lang="fr-FR" sz="1400" dirty="0">
                <a:hlinkClick r:id="rId2"/>
              </a:rPr>
              <a:t>SP-200056</a:t>
            </a:r>
            <a:endParaRPr lang="fr-FR" sz="1400" dirty="0"/>
          </a:p>
          <a:p>
            <a:pPr>
              <a:spcBef>
                <a:spcPts val="600"/>
              </a:spcBef>
              <a:defRPr/>
            </a:pPr>
            <a:endParaRPr lang="fr-FR" sz="1600" b="1" u="sng" dirty="0"/>
          </a:p>
          <a:p>
            <a:pPr>
              <a:spcBef>
                <a:spcPts val="600"/>
              </a:spcBef>
              <a:defRPr/>
            </a:pPr>
            <a:endParaRPr lang="en-US" altLang="en-US" sz="14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22202067"/>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15% </a:t>
                      </a:r>
                      <a:r>
                        <a:rPr lang="en-GB" sz="1000" b="0" kern="1200" noProof="0" dirty="0">
                          <a:solidFill>
                            <a:srgbClr val="0000FF"/>
                          </a:solidFill>
                          <a:latin typeface="Arial "/>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79863591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FS_5GVideo (Feasibility Study on 5G Video Codec Characteristics)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638056"/>
          </a:xfrm>
        </p:spPr>
        <p:txBody>
          <a:bodyPr/>
          <a:lstStyle/>
          <a:p>
            <a:pPr>
              <a:lnSpc>
                <a:spcPct val="90000"/>
              </a:lnSpc>
              <a:spcBef>
                <a:spcPts val="1200"/>
              </a:spcBef>
            </a:pPr>
            <a:r>
              <a:rPr lang="fr-FR" sz="1600" dirty="0"/>
              <a:t>Objective: </a:t>
            </a:r>
            <a:r>
              <a:rPr lang="en-US" sz="1600" dirty="0"/>
              <a:t>primarily to identify relevant interoperability requirements, performance characteristics and implementation constraints of video codecs in 5G services, and to characterize existing 3GPP video codecs, in particular H.264/AVC and H.265/HEVC in order to have a benchmark for the addition of potential future video codecs</a:t>
            </a:r>
          </a:p>
          <a:p>
            <a:pPr>
              <a:lnSpc>
                <a:spcPct val="90000"/>
              </a:lnSpc>
              <a:spcBef>
                <a:spcPts val="1200"/>
              </a:spcBef>
            </a:pPr>
            <a:r>
              <a:rPr lang="fr-FR" sz="1600" dirty="0" err="1"/>
              <a:t>Since</a:t>
            </a:r>
            <a:r>
              <a:rPr lang="fr-FR" sz="1600" dirty="0"/>
              <a:t> SA#88, </a:t>
            </a:r>
            <a:r>
              <a:rPr lang="en-US" sz="1600" dirty="0"/>
              <a:t>the Online gaming scenario was revisited and agreed on it as well as some candidate source sequences. We agreed to move forward on the screen-content source sequence generation based on screen shots of 3GPP template slides. Agreements are integrated into the Draft TR. We agreed </a:t>
            </a:r>
            <a:r>
              <a:rPr lang="en-US" sz="1600" dirty="0" err="1"/>
              <a:t>timeplan</a:t>
            </a:r>
            <a:r>
              <a:rPr lang="en-US" sz="1600" dirty="0"/>
              <a:t> with regular </a:t>
            </a:r>
            <a:r>
              <a:rPr lang="en-US" sz="1600" dirty="0" err="1"/>
              <a:t>telcos</a:t>
            </a:r>
            <a:r>
              <a:rPr lang="en-US" sz="1600" dirty="0"/>
              <a:t>, some of them will be joint with other topics.</a:t>
            </a:r>
          </a:p>
          <a:p>
            <a:pPr>
              <a:lnSpc>
                <a:spcPct val="90000"/>
              </a:lnSpc>
              <a:spcBef>
                <a:spcPts val="1200"/>
              </a:spcBef>
            </a:pPr>
            <a:r>
              <a:rPr lang="en-US" altLang="en-US" sz="1600" dirty="0"/>
              <a:t>WID: </a:t>
            </a:r>
            <a:r>
              <a:rPr lang="fr-FR" sz="1600" dirty="0">
                <a:hlinkClick r:id="rId2"/>
              </a:rPr>
              <a:t>SP-200052</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794482844"/>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20%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252358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FS_FLUS_NBMP (Feasibility Study on the use of NBMP in E_FLUS)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638056"/>
          </a:xfrm>
        </p:spPr>
        <p:txBody>
          <a:bodyPr/>
          <a:lstStyle/>
          <a:p>
            <a:pPr>
              <a:lnSpc>
                <a:spcPct val="90000"/>
              </a:lnSpc>
              <a:spcBef>
                <a:spcPts val="1200"/>
              </a:spcBef>
            </a:pPr>
            <a:r>
              <a:rPr lang="fr-FR" sz="1600" dirty="0"/>
              <a:t>Objective: </a:t>
            </a:r>
            <a:r>
              <a:rPr lang="en-US" sz="1600" dirty="0"/>
              <a:t>to identify the workflow for NBMP (Network Based Media Processing ) media processing with the TS 26.238. Such workflow should start from a request for the establishment of a FLUS session and then include the instantiation, running and monitoring of media processing application requested by FLUS source on a FLUS sink. </a:t>
            </a:r>
            <a:endParaRPr lang="fr-FR" sz="1600" dirty="0"/>
          </a:p>
          <a:p>
            <a:pPr>
              <a:lnSpc>
                <a:spcPct val="90000"/>
              </a:lnSpc>
              <a:spcBef>
                <a:spcPts val="1200"/>
              </a:spcBef>
            </a:pPr>
            <a:r>
              <a:rPr lang="fr-FR" sz="1600" dirty="0" err="1"/>
              <a:t>Since</a:t>
            </a:r>
            <a:r>
              <a:rPr lang="fr-FR" sz="1600" dirty="0"/>
              <a:t> SA#88, </a:t>
            </a:r>
            <a:r>
              <a:rPr lang="en-US" sz="1600" dirty="0"/>
              <a:t>we agreed to include in the Permanent Document call flows for the different deployment scenarios. We agreed to discuss extensions to SA6 Edge architecture in a joint telco with FS_EMSA experts. </a:t>
            </a:r>
          </a:p>
          <a:p>
            <a:pPr>
              <a:lnSpc>
                <a:spcPct val="90000"/>
              </a:lnSpc>
              <a:spcBef>
                <a:spcPts val="1200"/>
              </a:spcBef>
            </a:pPr>
            <a:r>
              <a:rPr lang="en-US" sz="1600" dirty="0"/>
              <a:t>Scheduled two </a:t>
            </a:r>
            <a:r>
              <a:rPr lang="en-US" sz="1600" dirty="0" err="1"/>
              <a:t>telcos</a:t>
            </a:r>
            <a:r>
              <a:rPr lang="en-US" sz="1600" dirty="0"/>
              <a:t> before SA4#111-e</a:t>
            </a:r>
          </a:p>
          <a:p>
            <a:pPr>
              <a:lnSpc>
                <a:spcPct val="90000"/>
              </a:lnSpc>
              <a:spcBef>
                <a:spcPts val="1200"/>
              </a:spcBef>
            </a:pPr>
            <a:r>
              <a:rPr lang="en-US" altLang="en-US" sz="1600" dirty="0"/>
              <a:t>WID: </a:t>
            </a:r>
            <a:r>
              <a:rPr lang="fr-FR" sz="1600" dirty="0">
                <a:hlinkClick r:id="rId2"/>
              </a:rPr>
              <a:t>SP-200053</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52852879"/>
              </p:ext>
            </p:extLst>
          </p:nvPr>
        </p:nvGraphicFramePr>
        <p:xfrm>
          <a:off x="590550" y="4765263"/>
          <a:ext cx="7810500" cy="91644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7893532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186431" y="193675"/>
            <a:ext cx="7688061" cy="1143000"/>
          </a:xfrm>
        </p:spPr>
        <p:txBody>
          <a:bodyPr/>
          <a:lstStyle/>
          <a:p>
            <a:pPr>
              <a:spcBef>
                <a:spcPts val="600"/>
              </a:spcBef>
              <a:defRPr/>
            </a:pPr>
            <a:r>
              <a:rPr lang="en-US" altLang="en-US" sz="2800" dirty="0"/>
              <a:t>FS_5GSTAR (Feasibility Study on 5G Glass-type AR/MR Devices)</a:t>
            </a:r>
            <a:endParaRPr lang="en-US" sz="2800" dirty="0"/>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41477"/>
            <a:ext cx="8388350" cy="2947940"/>
          </a:xfrm>
        </p:spPr>
        <p:txBody>
          <a:bodyPr/>
          <a:lstStyle/>
          <a:p>
            <a:pPr>
              <a:lnSpc>
                <a:spcPct val="90000"/>
              </a:lnSpc>
              <a:spcBef>
                <a:spcPts val="1200"/>
              </a:spcBef>
            </a:pPr>
            <a:r>
              <a:rPr lang="en-US" sz="1600" dirty="0"/>
              <a:t>Objectives (summary): Provide formal definitions for the functional structures of AR glasses, describe key use cases for AR services over 5G, describe the architecture for media flow relevant to the use cases identified and Identify necessary content delivery transport protocols and capability exchange mechanisms, as well as suitable 5G system functionalities (e.g., device, edge, network) and QoS.</a:t>
            </a:r>
          </a:p>
          <a:p>
            <a:pPr>
              <a:lnSpc>
                <a:spcPct val="90000"/>
              </a:lnSpc>
              <a:spcBef>
                <a:spcPts val="1200"/>
              </a:spcBef>
            </a:pPr>
            <a:r>
              <a:rPr lang="en-US" sz="1600" dirty="0"/>
              <a:t>Since SA#88-e, we discussed and agreed the intro and scope of TR 26.998. The permanent document structure was prepared with placeholders following study item objectives. A few use cases were reviewed, they need to be refined so as to refer to the ones already identified in the FS_5GXR TR 26.92. As a general procedure we agreed to first consider use cases for inclusion into the permanent document and once the full associated analysis is provided the transfer to the TR will be considered. There will be 2 dedicated </a:t>
            </a:r>
            <a:r>
              <a:rPr lang="en-US" sz="1600" dirty="0" err="1"/>
              <a:t>telcos</a:t>
            </a:r>
            <a:r>
              <a:rPr lang="en-US" sz="1600" dirty="0"/>
              <a:t> until next SA4 meeting + the 2 joint </a:t>
            </a:r>
            <a:r>
              <a:rPr lang="en-US" sz="1600" dirty="0" err="1"/>
              <a:t>telcos</a:t>
            </a:r>
            <a:r>
              <a:rPr lang="en-US" sz="1600" dirty="0"/>
              <a:t> with the 3 studies in scope.</a:t>
            </a:r>
          </a:p>
          <a:p>
            <a:pPr>
              <a:lnSpc>
                <a:spcPct val="90000"/>
              </a:lnSpc>
              <a:spcBef>
                <a:spcPts val="1200"/>
              </a:spcBef>
            </a:pPr>
            <a:endParaRPr lang="en-US" sz="1600" dirty="0"/>
          </a:p>
          <a:p>
            <a:pPr>
              <a:lnSpc>
                <a:spcPct val="90000"/>
              </a:lnSpc>
              <a:spcBef>
                <a:spcPts val="1200"/>
              </a:spcBef>
            </a:pPr>
            <a:r>
              <a:rPr lang="en-US" altLang="en-US" sz="1600" dirty="0"/>
              <a:t>WID: </a:t>
            </a:r>
            <a:r>
              <a:rPr lang="en-US" sz="1600" dirty="0">
                <a:hlinkClick r:id="rId2"/>
              </a:rPr>
              <a:t>SP-200399</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405356546"/>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SA#89-e</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FS_5GSTAR (Feasibility Study on 5G Glass-type AR/MR Devices)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26.998 Support of 5G glass-type Augmented Reality / Mixed Reality (AR/MR) devices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SA#92</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6270651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64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(Dolby Laboratories Inc. ,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en-GB" sz="1600" dirty="0"/>
              <a:t>Gilles Teniou (Tencent, CCSA)</a:t>
            </a:r>
          </a:p>
          <a:p>
            <a:pPr lvl="2">
              <a:lnSpc>
                <a:spcPct val="90000"/>
              </a:lnSpc>
              <a:spcBef>
                <a:spcPts val="200"/>
              </a:spcBef>
              <a:tabLst>
                <a:tab pos="2152650" algn="l"/>
                <a:tab pos="5118100" algn="l"/>
              </a:tabLst>
              <a:defRPr/>
            </a:pPr>
            <a:r>
              <a:rPr lang="en-GB" sz="1600" dirty="0"/>
              <a:t>Stefan Bruhn (Dolby Laboratories Inc., ETSI)</a:t>
            </a:r>
            <a:endParaRPr lang="fi-FI" sz="1600" kern="0" dirty="0">
              <a:solidFill>
                <a:srgbClr val="FF0000"/>
              </a:solidFill>
            </a:endParaRPr>
          </a:p>
          <a:p>
            <a:pPr lvl="1">
              <a:lnSpc>
                <a:spcPct val="90000"/>
              </a:lnSpc>
              <a:spcBef>
                <a:spcPts val="400"/>
              </a:spcBef>
              <a:tabLst>
                <a:tab pos="2152650" algn="l"/>
                <a:tab pos="5118100" algn="l"/>
              </a:tabLst>
              <a:defRPr/>
            </a:pPr>
            <a:r>
              <a:rPr lang="fi-FI" sz="1800" kern="0" dirty="0"/>
              <a:t>Secretary: Ms Jayeeta Saha (MCC Support)</a:t>
            </a:r>
            <a:endParaRPr lang="fi-FI" sz="1800" kern="0" dirty="0">
              <a:solidFill>
                <a:srgbClr val="FF0000"/>
              </a:solidFill>
            </a:endParaRP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3442201285"/>
              </p:ext>
            </p:extLst>
          </p:nvPr>
        </p:nvGraphicFramePr>
        <p:xfrm>
          <a:off x="635000" y="4494372"/>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Laboratories Inc. ,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 </a:t>
                      </a:r>
                      <a:r>
                        <a:rPr lang="en-GB" sz="1200" b="0" dirty="0">
                          <a:solidFill>
                            <a:srgbClr val="FF0000"/>
                          </a:solidFill>
                          <a:latin typeface="+mn-lt"/>
                          <a:cs typeface="Arial" panose="020B0604020202020204" pitchFamily="34" charset="0"/>
                        </a:rPr>
                        <a:t>NEW!</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872901040"/>
              </p:ext>
            </p:extLst>
          </p:nvPr>
        </p:nvGraphicFramePr>
        <p:xfrm>
          <a:off x="550069" y="1322773"/>
          <a:ext cx="7810500" cy="41989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118586">
                  <a:extLst>
                    <a:ext uri="{9D8B030D-6E8A-4147-A177-3AD203B41FA5}">
                      <a16:colId xmlns:a16="http://schemas.microsoft.com/office/drawing/2014/main" val="20002"/>
                    </a:ext>
                  </a:extLst>
                </a:gridCol>
                <a:gridCol w="1083076">
                  <a:extLst>
                    <a:ext uri="{9D8B030D-6E8A-4147-A177-3AD203B41FA5}">
                      <a16:colId xmlns:a16="http://schemas.microsoft.com/office/drawing/2014/main" val="20003"/>
                    </a:ext>
                  </a:extLst>
                </a:gridCol>
                <a:gridCol w="2314876">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SA#88</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FS_VR_CoGui</a:t>
                      </a:r>
                      <a:r>
                        <a:rPr lang="en-US" altLang="en-US" sz="1000" dirty="0">
                          <a:latin typeface="Arial "/>
                        </a:rPr>
                        <a:t> (Feasibility Study on VR Streaming Conformance and Guidelines)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New TR 26.999 Virtual Reality (VR) streaming interoperability and characterization</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10%</a:t>
                      </a:r>
                      <a:endParaRPr lang="en-GB" sz="1000" b="0" kern="1200" noProof="0" dirty="0">
                        <a:solidFill>
                          <a:srgbClr val="0000FF"/>
                        </a:solidFill>
                        <a:latin typeface="Arial "/>
                        <a:ea typeface="+mn-ea"/>
                        <a:cs typeface="Arial"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FS_5GMS_Multicast (Feasibility Study on Multicast Architecture Enhancements for 5GMSA)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26.802 Multicast delivery in 5GMS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FS_XRTraffic</a:t>
                      </a:r>
                      <a:r>
                        <a:rPr lang="en-US" altLang="en-US" sz="1000" dirty="0">
                          <a:latin typeface="Arial "/>
                        </a:rPr>
                        <a:t> (Feasibility Study on Typical Traffic Characteristics for XR Services and other 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26.925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FS_EMSA (Feasibility Study on Streaming Architecture extensions For Edge processing)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26.803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FS_5GVideo (Feasibility Study on 5G Video Codec Characteristics)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TR 26.955</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20%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5003558"/>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FS_FLUS_NBMP (Feasibility Study on the use of NBMP in E_FLUS)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387958083"/>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p:txBody>
          <a:bodyPr/>
          <a:lstStyle/>
          <a:p>
            <a:pPr>
              <a:spcBef>
                <a:spcPts val="600"/>
              </a:spcBef>
              <a:defRPr/>
            </a:pPr>
            <a:endParaRPr lang="en-GB" altLang="en-US" sz="1800" dirty="0"/>
          </a:p>
          <a:p>
            <a:pPr marL="0" indent="0">
              <a:spcBef>
                <a:spcPts val="600"/>
              </a:spcBef>
              <a:buNone/>
              <a:defRPr/>
            </a:pPr>
            <a:endParaRPr lang="en-US" altLang="en-US" sz="1100" dirty="0"/>
          </a:p>
          <a:p>
            <a:pPr marL="0" indent="0">
              <a:spcBef>
                <a:spcPts val="600"/>
              </a:spcBef>
              <a:buFontTx/>
              <a:buNone/>
              <a:defRPr/>
            </a:pPr>
            <a:endParaRPr lang="en-GB" altLang="en-US" sz="1800" dirty="0"/>
          </a:p>
        </p:txBody>
      </p:sp>
      <p:sp>
        <p:nvSpPr>
          <p:cNvPr id="5" name="Content Placeholder 2">
            <a:extLst>
              <a:ext uri="{FF2B5EF4-FFF2-40B4-BE49-F238E27FC236}">
                <a16:creationId xmlns:a16="http://schemas.microsoft.com/office/drawing/2014/main" id="{B8D41966-16A7-493F-9DBA-E9768D08A736}"/>
              </a:ext>
            </a:extLst>
          </p:cNvPr>
          <p:cNvSpPr txBox="1">
            <a:spLocks/>
          </p:cNvSpPr>
          <p:nvPr/>
        </p:nvSpPr>
        <p:spPr bwMode="auto">
          <a:xfrm>
            <a:off x="485775" y="1641476"/>
            <a:ext cx="8388350" cy="4525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600"/>
              </a:spcBef>
              <a:defRPr/>
            </a:pPr>
            <a:r>
              <a:rPr lang="en-US" sz="2400" b="1" kern="0" dirty="0"/>
              <a:t>SP-200667 8K_VR_5G Operation Points for 8K VR 360 Video over 5G (UID - 890009)</a:t>
            </a:r>
          </a:p>
          <a:p>
            <a:pPr>
              <a:spcBef>
                <a:spcPts val="600"/>
              </a:spcBef>
              <a:defRPr/>
            </a:pPr>
            <a:r>
              <a:rPr lang="en-US" sz="1600" kern="0" dirty="0"/>
              <a:t>Objective: The objective of this Work Item is to specify operation points in VR streaming specification TS 26.118 as well as new media decoding capabilities for 5GMS in TS 26.511 in order to enable support for up to 8K video.</a:t>
            </a:r>
          </a:p>
          <a:p>
            <a:pPr>
              <a:spcBef>
                <a:spcPts val="600"/>
              </a:spcBef>
              <a:defRPr/>
            </a:pPr>
            <a:r>
              <a:rPr lang="en-US" sz="1600" kern="0" dirty="0"/>
              <a:t>Output: </a:t>
            </a:r>
          </a:p>
          <a:p>
            <a:pPr>
              <a:spcBef>
                <a:spcPts val="600"/>
              </a:spcBef>
              <a:defRPr/>
            </a:pPr>
            <a:r>
              <a:rPr lang="en-US" sz="1600" kern="0" dirty="0"/>
              <a:t>CR to TS 26.118 on Operation Points for 8K VR 360 Video over 5G (Rel-17)</a:t>
            </a:r>
          </a:p>
          <a:p>
            <a:pPr>
              <a:spcBef>
                <a:spcPts val="600"/>
              </a:spcBef>
              <a:defRPr/>
            </a:pPr>
            <a:r>
              <a:rPr lang="en-US" sz="1600" kern="0" dirty="0"/>
              <a:t>CR to TS 26.511 on Decoding Capabilities and Operation Points for 8K VR 360 Video over 5G (Rel-17)</a:t>
            </a:r>
          </a:p>
          <a:p>
            <a:pPr>
              <a:spcBef>
                <a:spcPts val="600"/>
              </a:spcBef>
              <a:defRPr/>
            </a:pPr>
            <a:r>
              <a:rPr lang="en-US" sz="1600" kern="0" dirty="0"/>
              <a:t>CR to TR 26.925 on Typical traffic characteristics for </a:t>
            </a:r>
            <a:r>
              <a:rPr lang="en-US" sz="1600" kern="0" dirty="0" err="1"/>
              <a:t>for</a:t>
            </a:r>
            <a:r>
              <a:rPr lang="en-US" sz="1600" kern="0" dirty="0"/>
              <a:t> 8K VR 360 Video over 5G </a:t>
            </a:r>
            <a:r>
              <a:rPr lang="en-US" sz="1600" kern="0" dirty="0" err="1"/>
              <a:t>5G</a:t>
            </a:r>
            <a:r>
              <a:rPr lang="en-US" sz="1600" kern="0" dirty="0"/>
              <a:t> (Rel-17)</a:t>
            </a:r>
          </a:p>
          <a:p>
            <a:pPr>
              <a:spcBef>
                <a:spcPts val="600"/>
              </a:spcBef>
              <a:defRPr/>
            </a:pPr>
            <a:r>
              <a:rPr lang="en-US" sz="1600" kern="0" dirty="0"/>
              <a:t>Target date: SA#91</a:t>
            </a:r>
          </a:p>
          <a:p>
            <a:pPr>
              <a:spcBef>
                <a:spcPts val="600"/>
              </a:spcBef>
              <a:defRPr/>
            </a:pPr>
            <a:endParaRPr lang="en-US" altLang="en-US" sz="1400" kern="0" dirty="0"/>
          </a:p>
          <a:p>
            <a:pPr>
              <a:lnSpc>
                <a:spcPct val="90000"/>
              </a:lnSpc>
              <a:spcBef>
                <a:spcPts val="1200"/>
              </a:spcBef>
            </a:pPr>
            <a:endParaRPr lang="en-US" altLang="en-US" sz="1600" kern="0" dirty="0">
              <a:cs typeface="Arial" panose="020B0604020202020204" pitchFamily="34"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5" name="Table 4">
            <a:extLst>
              <a:ext uri="{FF2B5EF4-FFF2-40B4-BE49-F238E27FC236}">
                <a16:creationId xmlns:a16="http://schemas.microsoft.com/office/drawing/2014/main" id="{6A493079-1B61-46F9-88B0-EB1C89D9F1F7}"/>
              </a:ext>
            </a:extLst>
          </p:cNvPr>
          <p:cNvGraphicFramePr>
            <a:graphicFrameLocks noGrp="1"/>
          </p:cNvGraphicFramePr>
          <p:nvPr>
            <p:extLst>
              <p:ext uri="{D42A27DB-BD31-4B8C-83A1-F6EECF244321}">
                <p14:modId xmlns:p14="http://schemas.microsoft.com/office/powerpoint/2010/main" val="420135349"/>
              </p:ext>
            </p:extLst>
          </p:nvPr>
        </p:nvGraphicFramePr>
        <p:xfrm>
          <a:off x="590550" y="2928938"/>
          <a:ext cx="8281987" cy="3008314"/>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06" marB="288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02">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267">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draft-ietf-mmusic-data-channel-sdpneg-28 (2019)</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6485726"/>
                  </a:ext>
                </a:extLst>
              </a:tr>
              <a:tr h="27924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draft-ietf-rtcweb-data-channel-13 (2015)</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0496rev2</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it-IT"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5G_MEDIA_MTSI_ext (Rel-16)</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1065172"/>
                  </a:ext>
                </a:extLst>
              </a:tr>
            </a:tbl>
          </a:graphicData>
        </a:graphic>
      </p:graphicFrame>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SA#88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SA#89:</a:t>
            </a:r>
          </a:p>
          <a:p>
            <a:pPr lvl="1">
              <a:lnSpc>
                <a:spcPct val="90000"/>
              </a:lnSpc>
              <a:spcBef>
                <a:spcPts val="300"/>
              </a:spcBef>
            </a:pPr>
            <a:r>
              <a:rPr lang="en-US" altLang="en-US" sz="1800" dirty="0"/>
              <a:t>Approve all CRs, one new WID and one new TS</a:t>
            </a:r>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SA#88-e </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en-GB" altLang="en-US" sz="2400" dirty="0"/>
              <a:t>SWG conference calls</a:t>
            </a:r>
          </a:p>
          <a:p>
            <a:pPr lvl="1">
              <a:lnSpc>
                <a:spcPct val="90000"/>
              </a:lnSpc>
              <a:spcBef>
                <a:spcPts val="200"/>
              </a:spcBef>
              <a:tabLst>
                <a:tab pos="1787525" algn="l"/>
                <a:tab pos="3671888" algn="l"/>
              </a:tabLst>
              <a:defRPr/>
            </a:pPr>
            <a:r>
              <a:rPr lang="en-US" sz="1600" dirty="0"/>
              <a:t>3GPP SA4 AH telco on FS_5GMS_Multicast: 30 July;</a:t>
            </a:r>
          </a:p>
          <a:p>
            <a:pPr lvl="1">
              <a:lnSpc>
                <a:spcPct val="90000"/>
              </a:lnSpc>
              <a:spcBef>
                <a:spcPts val="200"/>
              </a:spcBef>
              <a:tabLst>
                <a:tab pos="1787525" algn="l"/>
                <a:tab pos="3671888" algn="l"/>
              </a:tabLst>
              <a:defRPr/>
            </a:pPr>
            <a:r>
              <a:rPr lang="en-US" sz="1600" dirty="0"/>
              <a:t>3GPP SA4 AH telco on FS_EMSA: 16 July, 11 August and 10 September;</a:t>
            </a:r>
          </a:p>
          <a:p>
            <a:pPr lvl="1">
              <a:lnSpc>
                <a:spcPct val="90000"/>
              </a:lnSpc>
              <a:spcBef>
                <a:spcPts val="200"/>
              </a:spcBef>
              <a:tabLst>
                <a:tab pos="1787525" algn="l"/>
                <a:tab pos="3671888" algn="l"/>
              </a:tabLst>
              <a:defRPr/>
            </a:pPr>
            <a:r>
              <a:rPr lang="en-US" sz="1600" dirty="0"/>
              <a:t>3GPP SA4 AH telco on 5GMS3: 9 and 23 July, 6 August.</a:t>
            </a:r>
          </a:p>
          <a:p>
            <a:pPr lvl="1">
              <a:lnSpc>
                <a:spcPct val="90000"/>
              </a:lnSpc>
              <a:spcBef>
                <a:spcPts val="200"/>
              </a:spcBef>
              <a:tabLst>
                <a:tab pos="1787525" algn="l"/>
                <a:tab pos="3671888" algn="l"/>
              </a:tabLst>
              <a:defRPr/>
            </a:pPr>
            <a:r>
              <a:rPr lang="en-US" sz="1600" dirty="0"/>
              <a:t>3GPP SA4 AH telco on ITT4RT: 8 and 22 July, 5 August, 9 September;</a:t>
            </a:r>
          </a:p>
          <a:p>
            <a:pPr lvl="1">
              <a:lnSpc>
                <a:spcPct val="90000"/>
              </a:lnSpc>
              <a:spcBef>
                <a:spcPts val="200"/>
              </a:spcBef>
              <a:tabLst>
                <a:tab pos="1787525" algn="l"/>
                <a:tab pos="3671888" algn="l"/>
              </a:tabLst>
              <a:defRPr/>
            </a:pPr>
            <a:r>
              <a:rPr lang="en-US" sz="1600" dirty="0"/>
              <a:t>3GPP SA4 AH telco on FS_5G_Video: 7 and 21 July, 4 August, 8 September;</a:t>
            </a:r>
          </a:p>
          <a:p>
            <a:pPr lvl="1">
              <a:lnSpc>
                <a:spcPct val="90000"/>
              </a:lnSpc>
              <a:spcBef>
                <a:spcPts val="200"/>
              </a:spcBef>
              <a:tabLst>
                <a:tab pos="1787525" algn="l"/>
                <a:tab pos="3671888" algn="l"/>
              </a:tabLst>
              <a:defRPr/>
            </a:pPr>
            <a:r>
              <a:rPr lang="en-US" sz="1600" dirty="0"/>
              <a:t>3GPP SA4 AH telco on FS_FLUS_NBMP: 15 and 29 July;</a:t>
            </a:r>
          </a:p>
          <a:p>
            <a:pPr lvl="1">
              <a:lnSpc>
                <a:spcPct val="90000"/>
              </a:lnSpc>
              <a:spcBef>
                <a:spcPts val="200"/>
              </a:spcBef>
              <a:tabLst>
                <a:tab pos="1787525" algn="l"/>
                <a:tab pos="3671888" algn="l"/>
              </a:tabLst>
              <a:defRPr/>
            </a:pPr>
            <a:r>
              <a:rPr lang="en-US" sz="1600" dirty="0"/>
              <a:t>3GPP SA4 AH telco on </a:t>
            </a:r>
            <a:r>
              <a:rPr lang="en-US" sz="1600" dirty="0" err="1"/>
              <a:t>FS_XRTraffic</a:t>
            </a:r>
            <a:r>
              <a:rPr lang="en-US" sz="1600" dirty="0"/>
              <a:t>: 7 and 21 July, 4 August;</a:t>
            </a:r>
          </a:p>
          <a:p>
            <a:pPr lvl="1">
              <a:lnSpc>
                <a:spcPct val="90000"/>
              </a:lnSpc>
              <a:spcBef>
                <a:spcPts val="200"/>
              </a:spcBef>
              <a:tabLst>
                <a:tab pos="1787525" algn="l"/>
                <a:tab pos="3671888" algn="l"/>
              </a:tabLst>
              <a:defRPr/>
            </a:pPr>
            <a:r>
              <a:rPr lang="en-US" sz="1600" dirty="0"/>
              <a:t>3GPP SA4 AH telco on IVAS: 30 June;</a:t>
            </a:r>
          </a:p>
          <a:p>
            <a:pPr lvl="1">
              <a:lnSpc>
                <a:spcPct val="90000"/>
              </a:lnSpc>
              <a:spcBef>
                <a:spcPts val="200"/>
              </a:spcBef>
              <a:tabLst>
                <a:tab pos="1787525" algn="l"/>
                <a:tab pos="3671888" algn="l"/>
              </a:tabLst>
              <a:defRPr/>
            </a:pPr>
            <a:r>
              <a:rPr lang="en-US" sz="1600" dirty="0"/>
              <a:t>3GPP SA4 AH telco on </a:t>
            </a:r>
            <a:r>
              <a:rPr lang="en-US" sz="1600" dirty="0" err="1"/>
              <a:t>HiNT</a:t>
            </a:r>
            <a:r>
              <a:rPr lang="en-US" sz="1600" dirty="0"/>
              <a:t>: 14 September;</a:t>
            </a:r>
          </a:p>
          <a:p>
            <a:pPr>
              <a:defRPr/>
            </a:pPr>
            <a:r>
              <a:rPr lang="fi-FI" sz="2400" dirty="0"/>
              <a:t>SA4 plenary meetings</a:t>
            </a:r>
          </a:p>
          <a:p>
            <a:pPr>
              <a:defRPr/>
            </a:pPr>
            <a:endParaRPr lang="fi-FI" sz="2400" dirty="0"/>
          </a:p>
          <a:p>
            <a:pPr>
              <a:defRPr/>
            </a:pPr>
            <a:endParaRPr lang="fi-FI" sz="2400" dirty="0"/>
          </a:p>
          <a:p>
            <a:pPr>
              <a:defRPr/>
            </a:pPr>
            <a:endParaRPr lang="fi-FI" sz="24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p:txBody>
      </p:sp>
      <p:graphicFrame>
        <p:nvGraphicFramePr>
          <p:cNvPr id="6" name="Table 5">
            <a:extLst>
              <a:ext uri="{FF2B5EF4-FFF2-40B4-BE49-F238E27FC236}">
                <a16:creationId xmlns:a16="http://schemas.microsoft.com/office/drawing/2014/main" id="{88F36C70-38B2-4906-A6CA-8D0F978B6F02}"/>
              </a:ext>
            </a:extLst>
          </p:cNvPr>
          <p:cNvGraphicFramePr>
            <a:graphicFrameLocks noGrp="1"/>
          </p:cNvGraphicFramePr>
          <p:nvPr>
            <p:extLst>
              <p:ext uri="{D42A27DB-BD31-4B8C-83A1-F6EECF244321}">
                <p14:modId xmlns:p14="http://schemas.microsoft.com/office/powerpoint/2010/main" val="3655427407"/>
              </p:ext>
            </p:extLst>
          </p:nvPr>
        </p:nvGraphicFramePr>
        <p:xfrm>
          <a:off x="959142" y="4450741"/>
          <a:ext cx="6616700" cy="747600"/>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19 - 28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rPr>
                        <a:t>E-Meeting</a:t>
                      </a:r>
                    </a:p>
                  </a:txBody>
                  <a:tcPr marL="91443" marR="91443" marT="45715" marB="45715"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3448941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7"/>
            <a:ext cx="8390230" cy="3295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a:t>
            </a:r>
          </a:p>
          <a:p>
            <a:pPr lvl="1">
              <a:lnSpc>
                <a:spcPct val="90000"/>
              </a:lnSpc>
              <a:spcBef>
                <a:spcPts val="200"/>
              </a:spcBef>
              <a:tabLst>
                <a:tab pos="1787525" algn="l"/>
                <a:tab pos="3671888" algn="l"/>
              </a:tabLst>
              <a:defRPr/>
            </a:pPr>
            <a:r>
              <a:rPr lang="en-US" sz="1600" dirty="0"/>
              <a:t>3GPP SA4 AH telco on FS_5GMS_Multicast: 17 September and 29 October;</a:t>
            </a:r>
          </a:p>
          <a:p>
            <a:pPr lvl="1">
              <a:lnSpc>
                <a:spcPct val="90000"/>
              </a:lnSpc>
              <a:spcBef>
                <a:spcPts val="200"/>
              </a:spcBef>
              <a:tabLst>
                <a:tab pos="1787525" algn="l"/>
                <a:tab pos="3671888" algn="l"/>
              </a:tabLst>
              <a:defRPr/>
            </a:pPr>
            <a:r>
              <a:rPr lang="en-US" sz="1600" dirty="0"/>
              <a:t>3GPP SA4 AH telco on FS_EMSA: 15 October;</a:t>
            </a:r>
          </a:p>
          <a:p>
            <a:pPr lvl="1">
              <a:lnSpc>
                <a:spcPct val="90000"/>
              </a:lnSpc>
              <a:spcBef>
                <a:spcPts val="200"/>
              </a:spcBef>
              <a:tabLst>
                <a:tab pos="1787525" algn="l"/>
                <a:tab pos="3671888" algn="l"/>
              </a:tabLst>
              <a:defRPr/>
            </a:pPr>
            <a:r>
              <a:rPr lang="en-US" sz="1600" dirty="0"/>
              <a:t>3GPP SA4 AH telco on 5GMS3 (maintenance): 1 October;</a:t>
            </a:r>
          </a:p>
          <a:p>
            <a:pPr lvl="1">
              <a:lnSpc>
                <a:spcPct val="90000"/>
              </a:lnSpc>
              <a:spcBef>
                <a:spcPts val="200"/>
              </a:spcBef>
              <a:tabLst>
                <a:tab pos="1787525" algn="l"/>
                <a:tab pos="3671888" algn="l"/>
              </a:tabLst>
              <a:defRPr/>
            </a:pPr>
            <a:r>
              <a:rPr lang="en-US" sz="1600" dirty="0"/>
              <a:t>3GPP SA4 AH telco on ITT4RT: 16 September, 7 and 21 October;</a:t>
            </a:r>
          </a:p>
          <a:p>
            <a:pPr lvl="1">
              <a:lnSpc>
                <a:spcPct val="90000"/>
              </a:lnSpc>
              <a:spcBef>
                <a:spcPts val="200"/>
              </a:spcBef>
              <a:tabLst>
                <a:tab pos="1787525" algn="l"/>
                <a:tab pos="3671888" algn="l"/>
              </a:tabLst>
              <a:defRPr/>
            </a:pPr>
            <a:r>
              <a:rPr lang="en-US" sz="1600" dirty="0"/>
              <a:t>3GPP SA4 AH telco on FS_FLUS_NBMP: 23 September and 28 October;</a:t>
            </a:r>
          </a:p>
          <a:p>
            <a:pPr lvl="1">
              <a:lnSpc>
                <a:spcPct val="90000"/>
              </a:lnSpc>
              <a:spcBef>
                <a:spcPts val="200"/>
              </a:spcBef>
              <a:tabLst>
                <a:tab pos="1787525" algn="l"/>
                <a:tab pos="3671888" algn="l"/>
              </a:tabLst>
              <a:defRPr/>
            </a:pPr>
            <a:r>
              <a:rPr lang="en-US" sz="1600" dirty="0"/>
              <a:t>3GPP SA4 AH telco on FS_5GSTAR: 15 and 29 September, 20 and 27 October.</a:t>
            </a:r>
          </a:p>
          <a:p>
            <a:pPr lvl="1">
              <a:lnSpc>
                <a:spcPct val="90000"/>
              </a:lnSpc>
              <a:spcBef>
                <a:spcPts val="200"/>
              </a:spcBef>
              <a:tabLst>
                <a:tab pos="1787525" algn="l"/>
                <a:tab pos="3671888" algn="l"/>
              </a:tabLst>
              <a:defRPr/>
            </a:pPr>
            <a:r>
              <a:rPr lang="en-US" sz="1600" dirty="0"/>
              <a:t>3GPP SA4 AH telco on new SID </a:t>
            </a:r>
            <a:r>
              <a:rPr lang="en-US" sz="1600" dirty="0" err="1"/>
              <a:t>SID</a:t>
            </a:r>
            <a:r>
              <a:rPr lang="en-US" sz="1600" dirty="0"/>
              <a:t> on Media Negotiation Extensions for Super Resolution: 30 September.</a:t>
            </a:r>
          </a:p>
          <a:p>
            <a:pPr lvl="1">
              <a:lnSpc>
                <a:spcPct val="90000"/>
              </a:lnSpc>
              <a:spcBef>
                <a:spcPts val="200"/>
              </a:spcBef>
              <a:tabLst>
                <a:tab pos="1787525" algn="l"/>
                <a:tab pos="3671888" algn="l"/>
              </a:tabLst>
              <a:defRPr/>
            </a:pPr>
            <a:r>
              <a:rPr lang="en-US" sz="1600" dirty="0"/>
              <a:t>3GPP SA4 AH telco on FS_5G_Video: 29 September, 6 and 27 October;</a:t>
            </a:r>
          </a:p>
          <a:p>
            <a:pPr lvl="1">
              <a:lnSpc>
                <a:spcPct val="90000"/>
              </a:lnSpc>
              <a:spcBef>
                <a:spcPts val="200"/>
              </a:spcBef>
              <a:tabLst>
                <a:tab pos="1787525" algn="l"/>
                <a:tab pos="3671888" algn="l"/>
              </a:tabLst>
              <a:defRPr/>
            </a:pPr>
            <a:r>
              <a:rPr lang="en-US" sz="1600" dirty="0"/>
              <a:t>3GPP SA4 AH telco on </a:t>
            </a:r>
            <a:r>
              <a:rPr lang="en-US" sz="1600" dirty="0" err="1"/>
              <a:t>FS_XRTraffic</a:t>
            </a:r>
            <a:r>
              <a:rPr lang="en-US" sz="1600" dirty="0"/>
              <a:t>: 22 and 29 September, 27 October;</a:t>
            </a:r>
          </a:p>
          <a:p>
            <a:pPr lvl="1">
              <a:lnSpc>
                <a:spcPct val="90000"/>
              </a:lnSpc>
              <a:spcBef>
                <a:spcPts val="200"/>
              </a:spcBef>
              <a:tabLst>
                <a:tab pos="1787525" algn="l"/>
                <a:tab pos="3671888" algn="l"/>
              </a:tabLst>
              <a:defRPr/>
            </a:pPr>
            <a:r>
              <a:rPr lang="en-US" sz="1600" dirty="0"/>
              <a:t>3GPP SA4 AH telco on </a:t>
            </a:r>
            <a:r>
              <a:rPr lang="en-US" sz="1600" dirty="0" err="1"/>
              <a:t>HiNT</a:t>
            </a:r>
            <a:r>
              <a:rPr lang="en-US" sz="1600" dirty="0"/>
              <a:t>, </a:t>
            </a:r>
            <a:r>
              <a:rPr lang="en-US" sz="1600" dirty="0" err="1"/>
              <a:t>HaNTE</a:t>
            </a:r>
            <a:r>
              <a:rPr lang="en-US" sz="1600" dirty="0"/>
              <a:t> and ATIAS: 19 October.</a:t>
            </a:r>
          </a:p>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717624866"/>
              </p:ext>
            </p:extLst>
          </p:nvPr>
        </p:nvGraphicFramePr>
        <p:xfrm>
          <a:off x="1141220" y="4810508"/>
          <a:ext cx="6616700" cy="703059"/>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SA4#111-e</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11-20 November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noStrike" dirty="0">
                          <a:solidFill>
                            <a:schemeClr val="tx1"/>
                          </a:solidFill>
                          <a:latin typeface="+mn-lt"/>
                        </a:rPr>
                        <a:t>E-Meeting</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78952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94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(2021)</a:t>
            </a:r>
            <a:endParaRPr lang="en-GB" altLang="en-US" sz="2400" dirty="0">
              <a:solidFill>
                <a:srgbClr val="FF0000"/>
              </a:solidFill>
            </a:endParaRPr>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defRPr/>
            </a:pPr>
            <a:r>
              <a:rPr lang="en-US" sz="2400" dirty="0">
                <a:solidFill>
                  <a:srgbClr val="FF0000"/>
                </a:solidFill>
              </a:rPr>
              <a:t>*</a:t>
            </a:r>
            <a:r>
              <a:rPr lang="en-US" sz="2400" dirty="0"/>
              <a:t>Note that the e-meeting may be converted back to Face-to-face meeting if COVID-19 situation allows and a host is identified.</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3534146741"/>
              </p:ext>
            </p:extLst>
          </p:nvPr>
        </p:nvGraphicFramePr>
        <p:xfrm>
          <a:off x="1065675" y="2054309"/>
          <a:ext cx="6616700" cy="283928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SA4#112</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[27 January TBD]</a:t>
                      </a:r>
                      <a:r>
                        <a:rPr lang="en-US" sz="1400" b="0" kern="1200" dirty="0">
                          <a:solidFill>
                            <a:schemeClr val="dk1"/>
                          </a:solidFill>
                          <a:effectLst/>
                          <a:latin typeface="+mn-lt"/>
                          <a:ea typeface="+mn-ea"/>
                          <a:cs typeface="+mn-cs"/>
                        </a:rPr>
                        <a:t> </a:t>
                      </a:r>
                      <a:r>
                        <a:rPr lang="en-US" sz="1400" b="0" strike="sngStrike" kern="1200" dirty="0">
                          <a:solidFill>
                            <a:schemeClr val="dk1"/>
                          </a:solidFill>
                          <a:effectLst/>
                          <a:latin typeface="+mn-lt"/>
                          <a:ea typeface="+mn-ea"/>
                          <a:cs typeface="+mn-cs"/>
                        </a:rPr>
                        <a:t>1</a:t>
                      </a:r>
                      <a:r>
                        <a:rPr lang="fr-FR" sz="1400" b="0" strike="sng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5 </a:t>
                      </a:r>
                      <a:r>
                        <a:rPr lang="en-US" sz="1400" b="0" kern="1200" dirty="0">
                          <a:solidFill>
                            <a:srgbClr val="FF0000"/>
                          </a:solidFill>
                          <a:effectLst/>
                          <a:latin typeface="+mn-lt"/>
                          <a:ea typeface="+mn-ea"/>
                          <a:cs typeface="+mn-cs"/>
                        </a:rPr>
                        <a:t>or </a:t>
                      </a:r>
                      <a:r>
                        <a:rPr lang="en-US" sz="1400" b="0" kern="1200">
                          <a:solidFill>
                            <a:srgbClr val="FF0000"/>
                          </a:solidFill>
                          <a:effectLst/>
                          <a:latin typeface="+mn-lt"/>
                          <a:ea typeface="+mn-ea"/>
                          <a:cs typeface="+mn-cs"/>
                        </a:rPr>
                        <a:t>[3-12 TBD] </a:t>
                      </a:r>
                      <a:r>
                        <a:rPr lang="en-US" sz="1400" b="0" kern="1200" dirty="0">
                          <a:solidFill>
                            <a:schemeClr val="dk1"/>
                          </a:solidFill>
                          <a:effectLst/>
                          <a:latin typeface="+mn-lt"/>
                          <a:ea typeface="+mn-ea"/>
                          <a:cs typeface="+mn-cs"/>
                        </a:rPr>
                        <a:t>February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Dolby, Venue: San Francisco, CA, USA</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0000"/>
                          </a:solidFill>
                          <a:effectLst/>
                          <a:latin typeface="+mn-lt"/>
                          <a:ea typeface="+mn-ea"/>
                          <a:cs typeface="+mn-cs"/>
                        </a:rPr>
                        <a:t>[7 TBD] </a:t>
                      </a:r>
                      <a:r>
                        <a:rPr lang="en-US" sz="1400" b="0" strike="sngStrike" kern="1200" dirty="0">
                          <a:solidFill>
                            <a:schemeClr val="dk1"/>
                          </a:solidFill>
                          <a:effectLst/>
                          <a:latin typeface="+mn-lt"/>
                          <a:ea typeface="+mn-ea"/>
                          <a:cs typeface="+mn-cs"/>
                        </a:rPr>
                        <a:t>12</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a:t>
                      </a:r>
                      <a:r>
                        <a:rPr lang="en-US" sz="1400" b="0" kern="1200" dirty="0">
                          <a:solidFill>
                            <a:schemeClr val="dk1"/>
                          </a:solidFill>
                          <a:effectLst/>
                          <a:latin typeface="+mn-lt"/>
                          <a:ea typeface="+mn-ea"/>
                          <a:cs typeface="+mn-cs"/>
                        </a:rPr>
                        <a:t>16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100000"/>
                        </a:lnSpc>
                        <a:spcBef>
                          <a:spcPts val="0"/>
                        </a:spcBef>
                        <a:spcAft>
                          <a:spcPts val="0"/>
                        </a:spcAft>
                        <a:buClrTx/>
                        <a:buSzTx/>
                        <a:buFontTx/>
                        <a:buNone/>
                        <a:tabLst/>
                        <a:defRPr/>
                      </a:pPr>
                      <a:r>
                        <a:rPr lang="en-US" sz="1400" b="0" strike="sngStrike" dirty="0">
                          <a:solidFill>
                            <a:schemeClr val="tx1"/>
                          </a:solidFill>
                          <a:latin typeface="+mn-lt"/>
                        </a:rPr>
                        <a:t>[EF3], Venue: [Fully electronic?]</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a:t>
                      </a:r>
                      <a:r>
                        <a:rPr lang="fi-FI" sz="1400" b="0" dirty="0">
                          <a:solidFill>
                            <a:srgbClr val="FF0000"/>
                          </a:solidFill>
                          <a:latin typeface="+mn-lt"/>
                        </a:rPr>
                        <a:t>-e</a:t>
                      </a:r>
                      <a:endParaRPr lang="en-US" sz="1400" b="0" dirty="0">
                        <a:solidFill>
                          <a:srgbClr val="FF0000"/>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rgbClr val="FF0000"/>
                          </a:solidFill>
                          <a:effectLst/>
                          <a:latin typeface="+mn-lt"/>
                          <a:ea typeface="+mn-ea"/>
                          <a:cs typeface="+mn-cs"/>
                        </a:rPr>
                        <a:t>[19 TBD] </a:t>
                      </a:r>
                      <a:r>
                        <a:rPr lang="fr-FR" sz="1400" b="0" strike="sngStrike" kern="1200" dirty="0">
                          <a:solidFill>
                            <a:schemeClr val="dk1"/>
                          </a:solidFill>
                          <a:effectLst/>
                          <a:latin typeface="+mn-lt"/>
                          <a:ea typeface="+mn-ea"/>
                          <a:cs typeface="+mn-cs"/>
                        </a:rPr>
                        <a:t>24</a:t>
                      </a:r>
                      <a:r>
                        <a:rPr lang="fr-FR" sz="1400" b="0" strike="noStrike" kern="1200" dirty="0">
                          <a:solidFill>
                            <a:schemeClr val="dk1"/>
                          </a:solidFill>
                          <a:effectLst/>
                          <a:latin typeface="+mn-lt"/>
                          <a:ea typeface="+mn-ea"/>
                          <a:cs typeface="+mn-cs"/>
                        </a:rPr>
                        <a:t> </a:t>
                      </a:r>
                      <a:r>
                        <a:rPr lang="fr-FR" sz="1400" b="0" kern="1200" dirty="0">
                          <a:solidFill>
                            <a:schemeClr val="dk1"/>
                          </a:solidFill>
                          <a:effectLst/>
                          <a:latin typeface="+mn-lt"/>
                          <a:ea typeface="+mn-ea"/>
                          <a:cs typeface="+mn-cs"/>
                        </a:rPr>
                        <a:t>– 28 May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MCC, Electronic meeting*</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chemeClr val="tx1"/>
                          </a:solidFill>
                          <a:latin typeface="+mn-lt"/>
                        </a:rPr>
                        <a:t>Samsung, Venue: TBD</a:t>
                      </a:r>
                      <a:endParaRPr lang="en-US" sz="1400" b="1"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23 – 27 August </a:t>
                      </a:r>
                      <a:r>
                        <a:rPr lang="en-US" sz="1400" b="0" kern="1200" dirty="0">
                          <a:solidFill>
                            <a:schemeClr val="dk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en-US" sz="1400" b="0" dirty="0">
                          <a:solidFill>
                            <a:srgbClr val="FF0000"/>
                          </a:solidFill>
                          <a:latin typeface="+mn-lt"/>
                        </a:rPr>
                        <a:t>Samsung</a:t>
                      </a:r>
                      <a:r>
                        <a:rPr lang="en-US" sz="1400" b="0" dirty="0">
                          <a:solidFill>
                            <a:schemeClr val="tx1"/>
                          </a:solidFill>
                          <a:latin typeface="+mn-lt"/>
                        </a:rPr>
                        <a:t>, Venue: TBD</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a:t>
                      </a:r>
                      <a:r>
                        <a:rPr lang="fr-FR" sz="1400" b="0" kern="1200" dirty="0">
                          <a:solidFill>
                            <a:schemeClr val="dk1"/>
                          </a:solidFill>
                          <a:effectLst/>
                          <a:latin typeface="+mn-lt"/>
                          <a:ea typeface="+mn-ea"/>
                          <a:cs typeface="+mn-cs"/>
                        </a:rPr>
                        <a:t> – </a:t>
                      </a:r>
                      <a:r>
                        <a:rPr lang="en-GB" sz="1400" b="0" kern="1200" dirty="0">
                          <a:solidFill>
                            <a:schemeClr val="dk1"/>
                          </a:solidFill>
                          <a:effectLst/>
                          <a:latin typeface="+mn-lt"/>
                          <a:ea typeface="+mn-ea"/>
                          <a:cs typeface="+mn-cs"/>
                        </a:rPr>
                        <a:t>19 November </a:t>
                      </a:r>
                      <a:r>
                        <a:rPr lang="en-US" sz="1400" b="0" kern="1200" dirty="0">
                          <a:solidFill>
                            <a:schemeClr val="dk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a:t>
                      </a:r>
                      <a:r>
                        <a:rPr lang="en-US" sz="1400" b="0" dirty="0">
                          <a:solidFill>
                            <a:srgbClr val="FF0000"/>
                          </a:solidFill>
                          <a:latin typeface="+mn-lt"/>
                        </a:rPr>
                        <a:t>Marbella, Spain</a:t>
                      </a:r>
                      <a:endParaRPr lang="en-US" sz="1400" b="1"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03999022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2" name="Image 1">
            <a:extLst>
              <a:ext uri="{FF2B5EF4-FFF2-40B4-BE49-F238E27FC236}">
                <a16:creationId xmlns:a16="http://schemas.microsoft.com/office/drawing/2014/main" id="{ACCD5883-E1B4-423F-BCA7-1503A07C9AF2}"/>
              </a:ext>
            </a:extLst>
          </p:cNvPr>
          <p:cNvPicPr>
            <a:picLocks noChangeAspect="1"/>
          </p:cNvPicPr>
          <p:nvPr/>
        </p:nvPicPr>
        <p:blipFill>
          <a:blip r:embed="rId2"/>
          <a:stretch>
            <a:fillRect/>
          </a:stretch>
        </p:blipFill>
        <p:spPr>
          <a:xfrm>
            <a:off x="1856635" y="1306984"/>
            <a:ext cx="4867944" cy="2502758"/>
          </a:xfrm>
          <a:prstGeom prst="rect">
            <a:avLst/>
          </a:prstGeom>
        </p:spPr>
      </p:pic>
      <p:pic>
        <p:nvPicPr>
          <p:cNvPr id="6" name="Image 5">
            <a:extLst>
              <a:ext uri="{FF2B5EF4-FFF2-40B4-BE49-F238E27FC236}">
                <a16:creationId xmlns:a16="http://schemas.microsoft.com/office/drawing/2014/main" id="{7503604C-9074-4231-9518-21BBE6D3AFA0}"/>
              </a:ext>
            </a:extLst>
          </p:cNvPr>
          <p:cNvPicPr>
            <a:picLocks noChangeAspect="1"/>
          </p:cNvPicPr>
          <p:nvPr/>
        </p:nvPicPr>
        <p:blipFill>
          <a:blip r:embed="rId3"/>
          <a:stretch>
            <a:fillRect/>
          </a:stretch>
        </p:blipFill>
        <p:spPr>
          <a:xfrm>
            <a:off x="1856635" y="3866641"/>
            <a:ext cx="4857674" cy="2502758"/>
          </a:xfrm>
          <a:prstGeom prst="rect">
            <a:avLst/>
          </a:prstGeom>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1800" dirty="0"/>
              <a:t>E-meetings have slowed the WG’s progress. Prioritized Rel-16 completion over Rel-17.</a:t>
            </a:r>
          </a:p>
          <a:p>
            <a:pPr>
              <a:lnSpc>
                <a:spcPct val="90000"/>
              </a:lnSpc>
              <a:spcBef>
                <a:spcPts val="2400"/>
              </a:spcBef>
            </a:pPr>
            <a:r>
              <a:rPr lang="en-US" altLang="en-US" sz="1800" dirty="0"/>
              <a:t>Important corrections to 5G Media Streaming Architecture TS 26.501 (Rel-16)</a:t>
            </a:r>
          </a:p>
          <a:p>
            <a:pPr>
              <a:lnSpc>
                <a:spcPct val="90000"/>
              </a:lnSpc>
              <a:spcBef>
                <a:spcPts val="2400"/>
              </a:spcBef>
            </a:pPr>
            <a:r>
              <a:rPr lang="en-US" altLang="en-US" sz="1800" dirty="0"/>
              <a:t>Rel-16 5GMS3 (5G Media Streaming stage 3) is now complete with TS 26.512 presented for approval and several CRs to TS 26.116, TS 26.247 and TS 26.511.</a:t>
            </a:r>
          </a:p>
          <a:p>
            <a:pPr>
              <a:lnSpc>
                <a:spcPct val="90000"/>
              </a:lnSpc>
              <a:spcBef>
                <a:spcPts val="2400"/>
              </a:spcBef>
            </a:pPr>
            <a:r>
              <a:rPr lang="en-US" altLang="en-US" sz="1800" dirty="0"/>
              <a:t>Rel-16 Work Item on removal of H.263 and MPEG-4 Visual from 3GPP Services complete with postponed CRs and one new CR for approval.</a:t>
            </a:r>
          </a:p>
          <a:p>
            <a:pPr>
              <a:lnSpc>
                <a:spcPct val="90000"/>
              </a:lnSpc>
              <a:spcBef>
                <a:spcPts val="2400"/>
              </a:spcBef>
            </a:pPr>
            <a:r>
              <a:rPr lang="en-US" altLang="en-US" sz="1800" dirty="0"/>
              <a:t>New Rel-17 WID on Operation Points for 8K VR 360 Video over 5G (8K_VR_5G; UID - 890009)</a:t>
            </a:r>
            <a:endParaRPr lang="en-US" altLang="en-US" sz="2000" dirty="0"/>
          </a:p>
          <a:p>
            <a:pPr>
              <a:lnSpc>
                <a:spcPct val="90000"/>
              </a:lnSpc>
              <a:spcBef>
                <a:spcPts val="2400"/>
              </a:spcBef>
            </a:pPr>
            <a:endParaRPr lang="en-US" altLang="en-US" sz="20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completed features in </a:t>
            </a:r>
            <a:r>
              <a:rPr lang="en-US" altLang="en-US" dirty="0"/>
              <a:t>Rel-16</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841428"/>
          </a:xfrm>
        </p:spPr>
        <p:txBody>
          <a:bodyPr/>
          <a:lstStyle/>
          <a:p>
            <a:pPr marL="457200" lvl="1" indent="0">
              <a:lnSpc>
                <a:spcPct val="85000"/>
              </a:lnSpc>
              <a:spcBef>
                <a:spcPct val="0"/>
              </a:spcBef>
              <a:buNone/>
              <a:defRPr/>
            </a:pPr>
            <a:endParaRPr lang="en-US" altLang="en-US" sz="2000" dirty="0"/>
          </a:p>
          <a:p>
            <a:pPr>
              <a:lnSpc>
                <a:spcPct val="85000"/>
              </a:lnSpc>
              <a:spcBef>
                <a:spcPct val="0"/>
              </a:spcBef>
              <a:defRPr/>
            </a:pPr>
            <a:r>
              <a:rPr lang="en-US" altLang="en-US" sz="2000" dirty="0"/>
              <a:t>5GMSA (5G Media Streaming Architecture)</a:t>
            </a:r>
          </a:p>
          <a:p>
            <a:pPr lvl="1">
              <a:lnSpc>
                <a:spcPct val="85000"/>
              </a:lnSpc>
              <a:spcBef>
                <a:spcPct val="0"/>
              </a:spcBef>
              <a:defRPr/>
            </a:pPr>
            <a:r>
              <a:rPr lang="en-US" altLang="en-US" sz="1600" dirty="0"/>
              <a:t>SP-200663 CRs to TS 26.501 (5GMSA) on</a:t>
            </a:r>
          </a:p>
          <a:p>
            <a:pPr lvl="1">
              <a:lnSpc>
                <a:spcPct val="85000"/>
              </a:lnSpc>
              <a:spcBef>
                <a:spcPct val="0"/>
              </a:spcBef>
              <a:defRPr/>
            </a:pPr>
            <a:r>
              <a:rPr lang="en-US" altLang="en-US" sz="1600" dirty="0"/>
              <a:t>Corrections and Clarifications on Network Assistance</a:t>
            </a:r>
          </a:p>
          <a:p>
            <a:pPr lvl="1">
              <a:lnSpc>
                <a:spcPct val="85000"/>
              </a:lnSpc>
              <a:spcBef>
                <a:spcPct val="0"/>
              </a:spcBef>
              <a:defRPr/>
            </a:pPr>
            <a:r>
              <a:rPr lang="en-US" altLang="en-US" sz="1600" dirty="0"/>
              <a:t>Corrections on </a:t>
            </a:r>
            <a:r>
              <a:rPr lang="en-US" altLang="en-US" sz="1600" dirty="0" err="1"/>
              <a:t>QoE</a:t>
            </a:r>
            <a:r>
              <a:rPr lang="en-US" altLang="en-US" sz="1600" dirty="0"/>
              <a:t> metrics configuration, collection and reporting functionality </a:t>
            </a:r>
          </a:p>
          <a:p>
            <a:pPr>
              <a:lnSpc>
                <a:spcPct val="85000"/>
              </a:lnSpc>
              <a:spcBef>
                <a:spcPct val="0"/>
              </a:spcBef>
              <a:defRPr/>
            </a:pPr>
            <a:endParaRPr lang="en-US" altLang="en-US" sz="2000" dirty="0"/>
          </a:p>
          <a:p>
            <a:pPr>
              <a:lnSpc>
                <a:spcPct val="85000"/>
              </a:lnSpc>
              <a:spcBef>
                <a:spcPct val="0"/>
              </a:spcBef>
              <a:defRPr/>
            </a:pPr>
            <a:r>
              <a:rPr lang="en-US" altLang="en-US" sz="2000" dirty="0"/>
              <a:t>TEI16</a:t>
            </a:r>
          </a:p>
          <a:p>
            <a:pPr lvl="1">
              <a:lnSpc>
                <a:spcPct val="85000"/>
              </a:lnSpc>
              <a:spcBef>
                <a:spcPct val="0"/>
              </a:spcBef>
              <a:defRPr/>
            </a:pPr>
            <a:r>
              <a:rPr lang="en-US" altLang="en-US" sz="1600" dirty="0"/>
              <a:t>SP-200660 CR to TS 26.223 on updates to references</a:t>
            </a:r>
          </a:p>
          <a:p>
            <a:pPr lvl="1">
              <a:lnSpc>
                <a:spcPct val="85000"/>
              </a:lnSpc>
              <a:spcBef>
                <a:spcPct val="0"/>
              </a:spcBef>
              <a:defRPr/>
            </a:pPr>
            <a:r>
              <a:rPr lang="en-US" altLang="en-US" sz="1600" dirty="0"/>
              <a:t>SP-200665 CR to TS 26.114 on editorial improvements</a:t>
            </a:r>
          </a:p>
          <a:p>
            <a:pPr lvl="1">
              <a:lnSpc>
                <a:spcPct val="85000"/>
              </a:lnSpc>
              <a:spcBef>
                <a:spcPct val="0"/>
              </a:spcBef>
              <a:defRPr/>
            </a:pPr>
            <a:r>
              <a:rPr lang="en-US" altLang="en-US" sz="1600" dirty="0"/>
              <a:t>SP-200665 CR to TS 26.114 on updates to references</a:t>
            </a:r>
          </a:p>
          <a:p>
            <a:pPr lvl="1">
              <a:lnSpc>
                <a:spcPct val="85000"/>
              </a:lnSpc>
              <a:spcBef>
                <a:spcPct val="0"/>
              </a:spcBef>
              <a:defRPr/>
            </a:pPr>
            <a:endParaRPr lang="en-US" altLang="en-US" sz="1600" dirty="0"/>
          </a:p>
          <a:p>
            <a:pPr marL="457200" lvl="1" indent="0">
              <a:lnSpc>
                <a:spcPct val="85000"/>
              </a:lnSpc>
              <a:spcBef>
                <a:spcPct val="0"/>
              </a:spcBef>
              <a:buNone/>
              <a:defRPr/>
            </a:pPr>
            <a:r>
              <a:rPr lang="en-US" altLang="en-US" sz="1600" dirty="0"/>
              <a:t> </a:t>
            </a:r>
          </a:p>
          <a:p>
            <a:pPr>
              <a:lnSpc>
                <a:spcPct val="85000"/>
              </a:lnSpc>
              <a:spcBef>
                <a:spcPct val="0"/>
              </a:spcBef>
              <a:defRPr/>
            </a:pPr>
            <a:r>
              <a:rPr lang="en-US" altLang="en-US" sz="2000" dirty="0"/>
              <a:t>E2E_DELAY (Media Handling Aspects of RAN Delay Budget Reporting in MTSI) </a:t>
            </a:r>
          </a:p>
          <a:p>
            <a:pPr lvl="1">
              <a:lnSpc>
                <a:spcPct val="85000"/>
              </a:lnSpc>
              <a:spcBef>
                <a:spcPct val="0"/>
              </a:spcBef>
              <a:defRPr/>
            </a:pPr>
            <a:r>
              <a:rPr lang="en-US" altLang="en-US" sz="1600" dirty="0"/>
              <a:t>SP-200665 CR to TS 26.114 Correction to RAN Delay Budget Reporting for Coverage Enhancements in NR</a:t>
            </a:r>
          </a:p>
          <a:p>
            <a:pPr>
              <a:lnSpc>
                <a:spcPct val="85000"/>
              </a:lnSpc>
              <a:spcBef>
                <a:spcPct val="0"/>
              </a:spcBef>
              <a:defRPr/>
            </a:pPr>
            <a:endParaRPr lang="en-US" altLang="en-US" sz="2000" dirty="0"/>
          </a:p>
          <a:p>
            <a:pPr>
              <a:lnSpc>
                <a:spcPct val="85000"/>
              </a:lnSpc>
              <a:spcBef>
                <a:spcPct val="0"/>
              </a:spcBef>
              <a:defRPr/>
            </a:pPr>
            <a:r>
              <a:rPr lang="en-US" altLang="en-US" sz="2000" dirty="0"/>
              <a:t>E_FLUS (Enhancements to Framework for Live Uplink Streaming)</a:t>
            </a:r>
          </a:p>
          <a:p>
            <a:pPr lvl="1">
              <a:lnSpc>
                <a:spcPct val="85000"/>
              </a:lnSpc>
              <a:spcBef>
                <a:spcPct val="0"/>
              </a:spcBef>
              <a:defRPr/>
            </a:pPr>
            <a:r>
              <a:rPr lang="en-US" altLang="en-US" sz="1600" dirty="0"/>
              <a:t>SP-200662 CR to TS 26.238 on Correction of FLUS F-C Stage 3</a:t>
            </a:r>
          </a:p>
        </p:txBody>
      </p:sp>
    </p:spTree>
    <p:extLst>
      <p:ext uri="{BB962C8B-B14F-4D97-AF65-F5344CB8AC3E}">
        <p14:creationId xmlns:p14="http://schemas.microsoft.com/office/powerpoint/2010/main" val="192968339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DC490C70896FE44B585B27042C1902E" ma:contentTypeVersion="11" ma:contentTypeDescription="Create a new document." ma:contentTypeScope="" ma:versionID="48e2d2c49b40cdff5a805ec882f2ee93">
  <xsd:schema xmlns:xsd="http://www.w3.org/2001/XMLSchema" xmlns:xs="http://www.w3.org/2001/XMLSchema" xmlns:p="http://schemas.microsoft.com/office/2006/metadata/properties" xmlns:ns3="01a3db25-9c56-43f5-a31f-91ff564fea28" xmlns:ns4="0a7eee33-d5a7-4cb2-80c8-11a0b9466fa1" targetNamespace="http://schemas.microsoft.com/office/2006/metadata/properties" ma:root="true" ma:fieldsID="3b5bc45c85958c9d3ccb056483681ac6" ns3:_="" ns4:_="">
    <xsd:import namespace="01a3db25-9c56-43f5-a31f-91ff564fea28"/>
    <xsd:import namespace="0a7eee33-d5a7-4cb2-80c8-11a0b9466fa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a3db25-9c56-43f5-a31f-91ff564fea2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a7eee33-d5a7-4cb2-80c8-11a0b9466fa1"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schemas.microsoft.com/office/2006/metadata/properties"/>
    <ds:schemaRef ds:uri="0a7eee33-d5a7-4cb2-80c8-11a0b9466fa1"/>
    <ds:schemaRef ds:uri="http://purl.org/dc/terms/"/>
    <ds:schemaRef ds:uri="http://schemas.microsoft.com/office/2006/documentManagement/types"/>
    <ds:schemaRef ds:uri="01a3db25-9c56-43f5-a31f-91ff564fea28"/>
    <ds:schemaRef ds:uri="http://purl.org/dc/dcmitype/"/>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48FFB79-BDE0-4A5C-A4E9-D119E7E9F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a3db25-9c56-43f5-a31f-91ff564fea28"/>
    <ds:schemaRef ds:uri="0a7eee33-d5a7-4cb2-80c8-11a0b9466f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80826</TotalTime>
  <Words>5388</Words>
  <Application>Microsoft Office PowerPoint</Application>
  <PresentationFormat>Affichage à l'écran (4:3)</PresentationFormat>
  <Paragraphs>627</Paragraphs>
  <Slides>33</Slides>
  <Notes>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33</vt:i4>
      </vt:variant>
    </vt:vector>
  </HeadingPairs>
  <TitlesOfParts>
    <vt:vector size="38" baseType="lpstr">
      <vt:lpstr>Arial</vt:lpstr>
      <vt:lpstr>Arial </vt:lpstr>
      <vt:lpstr>Calibri</vt:lpstr>
      <vt:lpstr>Times New Roman</vt:lpstr>
      <vt:lpstr>Office Theme</vt:lpstr>
      <vt:lpstr>     TSG SA WG4 (SA4) Status Report at TSG SA#89-e    </vt:lpstr>
      <vt:lpstr>Outline</vt:lpstr>
      <vt:lpstr>SA4 leadership and subgroups</vt:lpstr>
      <vt:lpstr>Meetings held since SA#88-e </vt:lpstr>
      <vt:lpstr>Calendar of future meetings - 1</vt:lpstr>
      <vt:lpstr>Calendar of future meetings - 2</vt:lpstr>
      <vt:lpstr>SA4 meeting statistics</vt:lpstr>
      <vt:lpstr>SA4 progress highlights </vt:lpstr>
      <vt:lpstr>CRs to completed features in Rel-16</vt:lpstr>
      <vt:lpstr>List of SA4 Work Items for Rel-16</vt:lpstr>
      <vt:lpstr>5GMS3 (5G Media Streaming stage 3) - complete ! </vt:lpstr>
      <vt:lpstr>RM_H263_MP4V (Removal of H.263 and MPEG-4 Visual from 3GPP Services) - complete ! </vt:lpstr>
      <vt:lpstr>Overview of work progress  Rel-16 Work Items </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HaNTE (Handsets Featuring Non-Traditional Earpieces)</vt:lpstr>
      <vt:lpstr>HInT (Extension for headset interface tests of UE)</vt:lpstr>
      <vt:lpstr>Overview of work progress  Rel-17 Work Items</vt:lpstr>
      <vt:lpstr>Overview of work progress  Rel-17 Work Items</vt:lpstr>
      <vt:lpstr>List of SA4 Study Items</vt:lpstr>
      <vt:lpstr>FS_VR_CoGui (Feasibility Study on VR Streaming Conformance and Guidelines)</vt:lpstr>
      <vt:lpstr>FS_5GMS_Multicast (Feasibility Study on Multicast Architecture Enhancements for 5GMSA)</vt:lpstr>
      <vt:lpstr>FS_XRTraffic (Feasibility Study on Typical Traffic Characteristics for XR Services and other Media)</vt:lpstr>
      <vt:lpstr>FS_EMSA (Feasibility Study on Streaming Architecture extensions For Edge processing)</vt:lpstr>
      <vt:lpstr>FS_5GVideo (Feasibility Study on 5G Video Codec Characteristics)</vt:lpstr>
      <vt:lpstr>FS_FLUS_NBMP (Feasibility Study on the use of NBMP in E_FLUS)</vt:lpstr>
      <vt:lpstr>FS_5GSTAR (Feasibility Study on 5G Glass-type AR/MR Devices)</vt:lpstr>
      <vt:lpstr>Overview of work progress  Study Items</vt:lpstr>
      <vt:lpstr>Proposed new WID</vt:lpstr>
      <vt:lpstr>Dependencies on IETF drafts in SA4</vt:lpstr>
      <vt:lpstr>Summary of action items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2339</cp:revision>
  <cp:lastPrinted>2016-09-13T11:31:59Z</cp:lastPrinted>
  <dcterms:created xsi:type="dcterms:W3CDTF">2008-08-30T09:32:10Z</dcterms:created>
  <dcterms:modified xsi:type="dcterms:W3CDTF">2020-09-09T20:39:27Z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0x010100EDC490C70896FE44B585B27042C1902E</vt:lpwstr>
  </property>
</Properties>
</file>