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46"/>
  </p:notesMasterIdLst>
  <p:handoutMasterIdLst>
    <p:handoutMasterId r:id="rId47"/>
  </p:handoutMasterIdLst>
  <p:sldIdLst>
    <p:sldId id="303" r:id="rId5"/>
    <p:sldId id="705" r:id="rId6"/>
    <p:sldId id="706" r:id="rId7"/>
    <p:sldId id="874" r:id="rId8"/>
    <p:sldId id="876" r:id="rId9"/>
    <p:sldId id="906" r:id="rId10"/>
    <p:sldId id="709" r:id="rId11"/>
    <p:sldId id="713" r:id="rId12"/>
    <p:sldId id="969" r:id="rId13"/>
    <p:sldId id="925" r:id="rId14"/>
    <p:sldId id="999" r:id="rId15"/>
    <p:sldId id="968" r:id="rId16"/>
    <p:sldId id="955" r:id="rId17"/>
    <p:sldId id="956" r:id="rId18"/>
    <p:sldId id="971" r:id="rId19"/>
    <p:sldId id="974" r:id="rId20"/>
    <p:sldId id="975" r:id="rId21"/>
    <p:sldId id="916" r:id="rId22"/>
    <p:sldId id="918" r:id="rId23"/>
    <p:sldId id="1000" r:id="rId24"/>
    <p:sldId id="972" r:id="rId25"/>
    <p:sldId id="989" r:id="rId26"/>
    <p:sldId id="993" r:id="rId27"/>
    <p:sldId id="985" r:id="rId28"/>
    <p:sldId id="997" r:id="rId29"/>
    <p:sldId id="926" r:id="rId30"/>
    <p:sldId id="928" r:id="rId31"/>
    <p:sldId id="936" r:id="rId32"/>
    <p:sldId id="977" r:id="rId33"/>
    <p:sldId id="953" r:id="rId34"/>
    <p:sldId id="978" r:id="rId35"/>
    <p:sldId id="991" r:id="rId36"/>
    <p:sldId id="995" r:id="rId37"/>
    <p:sldId id="994" r:id="rId38"/>
    <p:sldId id="998" r:id="rId39"/>
    <p:sldId id="984" r:id="rId40"/>
    <p:sldId id="933" r:id="rId41"/>
    <p:sldId id="735" r:id="rId42"/>
    <p:sldId id="1002" r:id="rId43"/>
    <p:sldId id="1001" r:id="rId44"/>
    <p:sldId id="1003" r:id="rId45"/>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33CC33"/>
    <a:srgbClr val="00CC00"/>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589" autoAdjust="0"/>
    <p:restoredTop sz="96370" autoAdjust="0"/>
  </p:normalViewPr>
  <p:slideViewPr>
    <p:cSldViewPr snapToGrid="0">
      <p:cViewPr varScale="1">
        <p:scale>
          <a:sx n="108" d="100"/>
          <a:sy n="108" d="100"/>
        </p:scale>
        <p:origin x="114" y="1284"/>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9/8/2023</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9/8/2023</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xfrm>
            <a:off x="88900" y="742950"/>
            <a:ext cx="6619875" cy="3724275"/>
          </a:xfrm>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37</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983373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#101</a:t>
            </a:r>
          </a:p>
          <a:p>
            <a:pPr eaLnBrk="1" hangingPunct="1">
              <a:defRPr/>
            </a:pPr>
            <a:r>
              <a:rPr lang="fi-FI" altLang="en-US" sz="1200" b="1" dirty="0">
                <a:latin typeface="Arial "/>
              </a:rPr>
              <a:t>Bangalore, India, September 11 – 15, 2023</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SP-231126 </a:t>
            </a:r>
          </a:p>
          <a:p>
            <a:pPr algn="r" eaLnBrk="1" hangingPunct="1">
              <a:spcBef>
                <a:spcPct val="50000"/>
              </a:spcBef>
              <a:defRPr/>
            </a:pPr>
            <a:r>
              <a:rPr lang="en-GB" altLang="en-US" sz="1200" b="1" dirty="0"/>
              <a:t>(revision of SP-231088)</a:t>
            </a:r>
            <a:endParaRPr lang="en-GB" altLang="en-US" sz="1200" dirty="0"/>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SA#101, 11-15 September 2023</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2023</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www.3gpp.org/ftp/TSG_SA/TSG_SA/TSGS_100_Taipei_2023-06/Docs/SP-230541.zip" TargetMode="External"/><Relationship Id="rId13" Type="http://schemas.openxmlformats.org/officeDocument/2006/relationships/hyperlink" Target="https://www.3gpp.org/ftp/TSG_SA/TSG_SA/TSGS_99_Rotterdam_2023-03/Docs/SP-230164.zip" TargetMode="External"/><Relationship Id="rId3" Type="http://schemas.openxmlformats.org/officeDocument/2006/relationships/hyperlink" Target="https://www.3gpp.org/ftp/tsg_sa/TSG_SA/TSGs_101_Bangalore_2023-09/Docs/SP-230977.zip" TargetMode="External"/><Relationship Id="rId7" Type="http://schemas.openxmlformats.org/officeDocument/2006/relationships/hyperlink" Target="https://www.3gpp.org/ftp/Information/WI_Sheet/SP-220685.zip" TargetMode="External"/><Relationship Id="rId12" Type="http://schemas.openxmlformats.org/officeDocument/2006/relationships/hyperlink" Target="https://www.3gpp.org/ftp/Information/WI_Sheet/SP-221033.zip" TargetMode="External"/><Relationship Id="rId2" Type="http://schemas.openxmlformats.org/officeDocument/2006/relationships/hyperlink" Target="https://www.3gpp.org/ftp/Information/WI_Sheet/SP-221032.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672.zip" TargetMode="External"/><Relationship Id="rId11" Type="http://schemas.openxmlformats.org/officeDocument/2006/relationships/hyperlink" Target="https://www.3gpp.org/ftp/Information/WI_Sheet/SP-220610.zip" TargetMode="External"/><Relationship Id="rId5" Type="http://schemas.openxmlformats.org/officeDocument/2006/relationships/hyperlink" Target="https://www.3gpp.org/ftp/TSG_SA/TSG_SA/TSGS_99_Rotterdam_2023-03/Docs/SP-230165.zip" TargetMode="External"/><Relationship Id="rId10" Type="http://schemas.openxmlformats.org/officeDocument/2006/relationships/hyperlink" Target="https://www.3gpp.org/ftp/Information/WI_Sheet/SP-220608.zip" TargetMode="External"/><Relationship Id="rId4" Type="http://schemas.openxmlformats.org/officeDocument/2006/relationships/hyperlink" Target="https://www.3gpp.org/ftp/Information/WI_Sheet/SP-220242.zip" TargetMode="External"/><Relationship Id="rId9" Type="http://schemas.openxmlformats.org/officeDocument/2006/relationships/hyperlink" Target="https://www.3gpp.org/ftp/Information/WI_Sheet/SP-190040.zip" TargetMode="External"/><Relationship Id="rId14" Type="http://schemas.openxmlformats.org/officeDocument/2006/relationships/hyperlink" Target="https://www.3gpp.org/ftp/Information/WI_Sheet/SP-221346.zip"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file:///C:\Users\fgabi\Box\Documents\3GPP%20SA\TSGS_100_Taipei_2023-06\Docs\SP-230542.zip" TargetMode="External"/><Relationship Id="rId2" Type="http://schemas.openxmlformats.org/officeDocument/2006/relationships/hyperlink" Target="https://www.3gpp.org/ftp/TSG_SA/TSG_SA/TSGS_99_Rotterdam_2023-03/Docs/SP-230167.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101_Bangalore_2023-09/Docs/SP-230976.zip" TargetMode="External"/><Relationship Id="rId4" Type="http://schemas.openxmlformats.org/officeDocument/2006/relationships/hyperlink" Target="file:///C:\Users\fgabi\Box\Documents\3GPP%20SA\TSGS_100_Taipei_2023-06\Docs\SP-230543.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TSG_SA/TSGs_101_Bangalore_2023-09/Docs/SP-230917.zip" TargetMode="External"/><Relationship Id="rId2" Type="http://schemas.openxmlformats.org/officeDocument/2006/relationships/hyperlink" Target="https://www.3gpp.org/ftp/tsg_sa/TSG_SA/TSGs_101_Bangalore_2023-09/Docs/SP-230921.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101_Bangalore_2023-09/Docs/SP-230920.zip" TargetMode="External"/><Relationship Id="rId4" Type="http://schemas.openxmlformats.org/officeDocument/2006/relationships/hyperlink" Target="https://www.3gpp.org/ftp/tsg_sa/TSG_SA/TSGs_101_Bangalore_2023-09/Docs/SP-230919.zi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Information/WI_Sheet/SP-221032.zip" TargetMode="External"/><Relationship Id="rId2" Type="http://schemas.openxmlformats.org/officeDocument/2006/relationships/hyperlink" Target="https://www.3gpp.org/ftp/tsg_sa/TSG_SA/TSGs_101_Bangalore_2023-09/Docs/SP-230977.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Information/WI_Sheet/SP-220242.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SA/TSG_SA/TSGS_99_Rotterdam_2023-03/Docs/SP-230165.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Information/WI_Sheet/SP-220685.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3gpp.org/ftp/TSG_SA/TSG_SA/TSGS_100_Taipei_2023-06/Docs/SP-230541.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3gpp.org/ftp/Information/WI_Sheet/SP-190040.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TSG_SA/TSGs_101_Bangalore_2023-09/Docs/SP-230981.zip" TargetMode="External"/><Relationship Id="rId2" Type="http://schemas.openxmlformats.org/officeDocument/2006/relationships/hyperlink" Target="https://www.3gpp.org/ftp/tsg_sa/TSG_SA/TSGs_101_Bangalore_2023-09/Docs/SP-230978.zip" TargetMode="External"/><Relationship Id="rId1" Type="http://schemas.openxmlformats.org/officeDocument/2006/relationships/slideLayout" Target="../slideLayouts/slideLayout2.xml"/><Relationship Id="rId5" Type="http://schemas.openxmlformats.org/officeDocument/2006/relationships/hyperlink" Target="https://www.3gpp.org/ftp/Information/WI_Sheet/SP-220608.zip" TargetMode="External"/><Relationship Id="rId4" Type="http://schemas.openxmlformats.org/officeDocument/2006/relationships/hyperlink" Target="https://www.3gpp.org/ftp/tsg_sa/TSG_SA/TSGs_101_Bangalore_2023-09/Docs/SP-230980.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www.3gpp.org/ftp/Information/WI_Sheet/SP-220610.zi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3gpp.org/ftp/Information/WI_Sheet/SP-221346.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www.3gpp.org/ftp/TSG_SA/TSG_SA/TSGS_99_Rotterdam_2023-03/Docs/SP-230167.zip"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file:///C:\Users\fgabi\Box\Documents\3GPP%20SA\TSGS_100_Taipei_2023-06\Docs\SP-230542.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file:///C:\Users\fgabi\Box\Documents\3GPP%20SA\TSGS_100_Taipei_2023-06\Docs\SP-230543.zip" TargetMode="External"/><Relationship Id="rId2" Type="http://schemas.openxmlformats.org/officeDocument/2006/relationships/hyperlink" Target="https://www.3gpp.org/ftp/tsg_sa/TSG_SA/TSGs_101_Bangalore_2023-09/Docs/SP-230976.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s://www.3gpp.org/ftp/Information/WI_Sheet/SP-221330.zip" TargetMode="External"/><Relationship Id="rId13" Type="http://schemas.openxmlformats.org/officeDocument/2006/relationships/hyperlink" Target="file:///C:\Users\fgabi\Box\Documents\3GPP%20SA\TSGS_100_Taipei_2023-06\Docs\SP-230544.zip" TargetMode="External"/><Relationship Id="rId3" Type="http://schemas.openxmlformats.org/officeDocument/2006/relationships/hyperlink" Target="https://www.3gpp.org/ftp/Information/WI_Sheet/SP-220328.zip" TargetMode="External"/><Relationship Id="rId7" Type="http://schemas.openxmlformats.org/officeDocument/2006/relationships/hyperlink" Target="https://www.3gpp.org/ftp/tsg_sa/TSG_SA/TSGS_96_Budapest_2022_06/Docs/SP-220616.zip" TargetMode="External"/><Relationship Id="rId12" Type="http://schemas.openxmlformats.org/officeDocument/2006/relationships/hyperlink" Target="file:///C:\Users\fgabi\Box\Documents\3GPP%20SA\TSGS_100_Taipei_2023-06\Docs\SP-230540.zip" TargetMode="External"/><Relationship Id="rId2" Type="http://schemas.openxmlformats.org/officeDocument/2006/relationships/hyperlink" Target="https://www.3gpp.org/ftp/tsg_sa/TSG_SA/TSGs_91E_Electronic/Docs/SP-210043.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240.zip" TargetMode="External"/><Relationship Id="rId11" Type="http://schemas.openxmlformats.org/officeDocument/2006/relationships/hyperlink" Target="file:///C:\Users\fgabi\Box\Documents\3GPP%20SA\TSGS_100_Taipei_2023-06\Docs\SP-230539.zip" TargetMode="External"/><Relationship Id="rId5" Type="http://schemas.openxmlformats.org/officeDocument/2006/relationships/hyperlink" Target="https://www.3gpp.org/ftp/Information/WI_Sheet/SP-220239.zip" TargetMode="External"/><Relationship Id="rId10" Type="http://schemas.openxmlformats.org/officeDocument/2006/relationships/hyperlink" Target="https://www.3gpp.org/ftp/Information/WI_Sheet/SP-211338.zip" TargetMode="External"/><Relationship Id="rId4" Type="http://schemas.openxmlformats.org/officeDocument/2006/relationships/hyperlink" Target="https://www.3gpp.org/ftp/Information/WI_Sheet/SP-220675.zip" TargetMode="External"/><Relationship Id="rId9" Type="http://schemas.openxmlformats.org/officeDocument/2006/relationships/hyperlink" Target="https://www.3gpp.org/ftp/Information/WI_Sheet/SP-220617.zip"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tsg_sa/TSG_SA/TSGs_101_Bangalore_2023-09/Docs/SP-230922.zip" TargetMode="External"/><Relationship Id="rId2" Type="http://schemas.openxmlformats.org/officeDocument/2006/relationships/hyperlink" Target="https://www.3gpp.org/ftp/tsg_sa/TSG_SA/TSGs_101_Bangalore_2023-09/Docs/SP-230979.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91E_Electronic/Docs/SP-210043.zip" TargetMode="External"/><Relationship Id="rId4" Type="http://schemas.openxmlformats.org/officeDocument/2006/relationships/hyperlink" Target="https://www.3gpp.org/ftp/TSG_SA/TSG_SA/TSGS_100_Taipei_2023-06/Docs/SP-230546.zip" TargetMode="External"/></Relationships>
</file>

<file path=ppt/slides/_rels/slide28.xml.rels><?xml version="1.0" encoding="UTF-8" standalone="yes"?>
<Relationships xmlns="http://schemas.openxmlformats.org/package/2006/relationships"><Relationship Id="rId2" Type="http://schemas.openxmlformats.org/officeDocument/2006/relationships/hyperlink" Target="https://www.3gpp.org/ftp/Information/WI_Sheet/SP-220328.zip"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Information/WI_Sheet/SP-220675.zip" TargetMode="External"/><Relationship Id="rId2" Type="http://schemas.openxmlformats.org/officeDocument/2006/relationships/hyperlink" Target="https://www.3gpp.org/ftp/tsg_sa/TSG_SA/TSGs_101_Bangalore_2023-09/Docs/SP-230982.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s://www.3gpp.org/ftp/Information/WI_Sheet/SP-220239.zip"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tsg_sa/TSG_SA/TSGS_96_Budapest_2022_06/Docs/SP-220616.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Information/WI_Sheet/SP-221330.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fgabi\Box\Documents\3GPP%20SA\TSGS_100_Taipei_2023-06\Docs\SP-230539.zip"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file:///C:\Users\fgabi\Box\Documents\3GPP%20SA\TSGS_100_Taipei_2023-06\Docs\SP-230540.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fgabi\Box\Documents\3GPP%20SA\TSGS_100_Taipei_2023-06\Docs\SP-230544.zip"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3gpp.org/ftp/tsg_sa/TSG_SA/TSGs_101_Bangalore_2023-09/Docs/SP-230981.zip" TargetMode="External"/><Relationship Id="rId2" Type="http://schemas.openxmlformats.org/officeDocument/2006/relationships/hyperlink" Target="https://www.3gpp.org/ftp/tsg_sa/TSG_SA/TSGs_101_Bangalore_2023-09/Docs/SP-230978.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1_Bangalore_2023-09/Docs/SP-230982.zip" TargetMode="External"/><Relationship Id="rId5" Type="http://schemas.openxmlformats.org/officeDocument/2006/relationships/hyperlink" Target="https://www.3gpp.org/ftp/tsg_sa/TSG_SA/TSGs_101_Bangalore_2023-09/Docs/SP-230979.zip" TargetMode="External"/><Relationship Id="rId4" Type="http://schemas.openxmlformats.org/officeDocument/2006/relationships/hyperlink" Target="https://www.3gpp.org/ftp/tsg_sa/TSG_SA/TSGs_101_Bangalore_2023-09/Docs/SP-230980.zip"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www.linkedin.com/in/ACoAAAL5tTIBncrD1dw0yCNTr4Q0a1BHr68fnzE" TargetMode="External"/><Relationship Id="rId7" Type="http://schemas.openxmlformats.org/officeDocument/2006/relationships/hyperlink" Target="https://www.linkedin.com/in/ACoAAAcS_c8BYUhG8LsLeiRIpXM5MnQjvs-BxHA" TargetMode="Externa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hyperlink" Target="https://www.linkedin.com/in/ACoAAAAMi5UBkL3TbyEw2tWdbI0m9Me6ggfS8Uo" TargetMode="External"/><Relationship Id="rId5" Type="http://schemas.openxmlformats.org/officeDocument/2006/relationships/hyperlink" Target="https://www.linkedin.com/in/ACoAAANI51oB1RHilJ4orUwPn0nLCU1lC2iuWeg" TargetMode="External"/><Relationship Id="rId4" Type="http://schemas.openxmlformats.org/officeDocument/2006/relationships/hyperlink" Target="https://www.linkedin.com/in/ACoAAAAzGDsBiK8ERE_PeNMYgNUJ-_81142V3Mw"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s://www.3gpp.org/ftp/tsg_sa/TSG_SA/TSGs_101_Bangalore_2023-09/Docs/SP-230915.zip" TargetMode="External"/><Relationship Id="rId3" Type="http://schemas.openxmlformats.org/officeDocument/2006/relationships/hyperlink" Target="https://www.3gpp.org/ftp/tsg_sa/TSG_SA/TSGs_101_Bangalore_2023-09/Docs/SP-230912.zip" TargetMode="External"/><Relationship Id="rId7" Type="http://schemas.openxmlformats.org/officeDocument/2006/relationships/hyperlink" Target="https://www.3gpp.org/ftp/tsg_sa/TSG_SA/TSGs_101_Bangalore_2023-09/Docs/SP-230918.zip" TargetMode="External"/><Relationship Id="rId2" Type="http://schemas.openxmlformats.org/officeDocument/2006/relationships/hyperlink" Target="https://www.3gpp.org/ftp/tsg_sa/TSG_SA/TSGs_101_Bangalore_2023-09/Docs/SP-230914.zip" TargetMode="External"/><Relationship Id="rId1" Type="http://schemas.openxmlformats.org/officeDocument/2006/relationships/slideLayout" Target="../slideLayouts/slideLayout2.xml"/><Relationship Id="rId6" Type="http://schemas.openxmlformats.org/officeDocument/2006/relationships/hyperlink" Target="https://urldefense.com/v3/__https:/www.3gpp.org/ftp/TSG_SA/TSG_SA/TSGs_101_Bangalore_2023-09/Docs/SP-231053.zip__;!!HOHtwYw!EFpF3zURC5xnr20wu9eXx7yteZt1UpTFd-FPiJ9Ck3CEEx5TIULid8-wouDFsiwqPoj-8Y4mzfRjDjjYZ8csWLGN4zB6g6ZokQ$" TargetMode="External"/><Relationship Id="rId5" Type="http://schemas.openxmlformats.org/officeDocument/2006/relationships/hyperlink" Target="https://www.3gpp.org/ftp/tsg_sa/TSG_SA/TSGs_101_Bangalore_2023-09/Docs/SP-230913.zip" TargetMode="External"/><Relationship Id="rId4" Type="http://schemas.openxmlformats.org/officeDocument/2006/relationships/hyperlink" Target="https://urldefense.com/v3/__https:/www.3gpp.org/ftp/TSG_SA/TSG_SA/TSGs_101_Bangalore_2023-09/Docs/SP-231082.zip__;!!HOHtwYw!EFpF3zURC5xnr20wu9eXx7yteZt1UpTFd-FPiJ9Ck3CEEx5TIULid8-wouDFsiwqPoj-8Y4mzfRjDjjYZ8csWLGN4zBKdXwT8g$" TargetMode="External"/><Relationship Id="rId9" Type="http://schemas.openxmlformats.org/officeDocument/2006/relationships/hyperlink" Target="https://www.3gpp.org/ftp/tsg_sa/TSG_SA/TSGs_101_Bangalore_2023-09/Docs/SP-230916.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2182813" y="1671639"/>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SA#101</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(Dolby Laboratories Inc.)</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Rel-18 Work Items 1/2</a:t>
            </a:r>
          </a:p>
        </p:txBody>
      </p:sp>
      <p:graphicFrame>
        <p:nvGraphicFramePr>
          <p:cNvPr id="2" name="Table 1">
            <a:extLst>
              <a:ext uri="{FF2B5EF4-FFF2-40B4-BE49-F238E27FC236}">
                <a16:creationId xmlns:a16="http://schemas.microsoft.com/office/drawing/2014/main" id="{AEFED569-11F6-450E-214A-0DB8520DA1D4}"/>
              </a:ext>
            </a:extLst>
          </p:cNvPr>
          <p:cNvGraphicFramePr>
            <a:graphicFrameLocks noGrp="1"/>
          </p:cNvGraphicFramePr>
          <p:nvPr>
            <p:extLst>
              <p:ext uri="{D42A27DB-BD31-4B8C-83A1-F6EECF244321}">
                <p14:modId xmlns:p14="http://schemas.microsoft.com/office/powerpoint/2010/main" val="1604923464"/>
              </p:ext>
            </p:extLst>
          </p:nvPr>
        </p:nvGraphicFramePr>
        <p:xfrm>
          <a:off x="647700" y="1357900"/>
          <a:ext cx="10238474" cy="4733882"/>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02949">
                  <a:extLst>
                    <a:ext uri="{9D8B030D-6E8A-4147-A177-3AD203B41FA5}">
                      <a16:colId xmlns:a16="http://schemas.microsoft.com/office/drawing/2014/main" val="522572285"/>
                    </a:ext>
                  </a:extLst>
                </a:gridCol>
                <a:gridCol w="1112155">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950014</a:t>
                      </a:r>
                    </a:p>
                  </a:txBody>
                  <a:tcPr marL="9525" marR="9525" marT="9525" marB="0" anchor="b"/>
                </a:tc>
                <a:tc>
                  <a:txBody>
                    <a:bodyPr/>
                    <a:lstStyle/>
                    <a:p>
                      <a:pPr algn="l" fontAlgn="b"/>
                      <a:r>
                        <a:rPr lang="en-US" sz="1100" dirty="0"/>
                        <a:t>Immersive Real-time Communication for WebRTC </a:t>
                      </a:r>
                    </a:p>
                  </a:txBody>
                  <a:tcPr marL="9525" marR="9525" marT="9525" marB="0" anchor="b"/>
                </a:tc>
                <a:tc>
                  <a:txBody>
                    <a:bodyPr/>
                    <a:lstStyle/>
                    <a:p>
                      <a:pPr algn="l" fontAlgn="b"/>
                      <a:r>
                        <a:rPr lang="en-US" sz="1100" dirty="0" err="1"/>
                        <a:t>iRTCW</a:t>
                      </a:r>
                      <a:endParaRPr lang="en-US" sz="1100" dirty="0"/>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 3/3/2024</a:t>
                      </a:r>
                      <a:endParaRPr lang="en-US" sz="1100" dirty="0"/>
                    </a:p>
                  </a:txBody>
                  <a:tcPr marL="9525" marR="9525" marT="9525" marB="0" anchor="b"/>
                </a:tc>
                <a:tc>
                  <a:txBody>
                    <a:bodyPr/>
                    <a:lstStyle/>
                    <a:p>
                      <a:pPr algn="r" fontAlgn="b"/>
                      <a:r>
                        <a:rPr lang="en-US" sz="1100" dirty="0"/>
                        <a:t>50%</a:t>
                      </a:r>
                    </a:p>
                  </a:txBody>
                  <a:tcPr marL="9525" marR="9525" marT="9525" marB="0" anchor="b"/>
                </a:tc>
                <a:tc>
                  <a:txBody>
                    <a:bodyPr/>
                    <a:lstStyle/>
                    <a:p>
                      <a:pPr algn="l" fontAlgn="b"/>
                      <a:r>
                        <a:rPr lang="en-US" sz="1100" dirty="0">
                          <a:hlinkClick r:id="rId2"/>
                        </a:rPr>
                        <a:t>SP-221032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50%</a:t>
                      </a:r>
                    </a:p>
                  </a:txBody>
                  <a:tcPr marL="36001" marR="36001" marT="0" marB="0" anchor="ctr"/>
                </a:tc>
                <a:tc>
                  <a:txBody>
                    <a:bodyPr/>
                    <a:lstStyle/>
                    <a:p>
                      <a:pPr algn="ctr">
                        <a:lnSpc>
                          <a:spcPct val="107000"/>
                        </a:lnSpc>
                        <a:spcAft>
                          <a:spcPts val="800"/>
                        </a:spcAft>
                      </a:pPr>
                      <a:r>
                        <a:rPr lang="en-GB" sz="1100" dirty="0">
                          <a:solidFill>
                            <a:srgbClr val="FF0000"/>
                          </a:solidFill>
                        </a:rPr>
                        <a:t>Revised WID in: </a:t>
                      </a:r>
                      <a:r>
                        <a:rPr lang="en-GB" sz="1100" dirty="0">
                          <a:solidFill>
                            <a:srgbClr val="FF0000"/>
                          </a:solidFill>
                          <a:hlinkClick r:id="rId3"/>
                        </a:rPr>
                        <a:t>SP-230977</a:t>
                      </a:r>
                      <a:br>
                        <a:rPr lang="en-GB" sz="1100" dirty="0">
                          <a:solidFill>
                            <a:srgbClr val="FF0000"/>
                          </a:solidFill>
                        </a:rPr>
                      </a:br>
                      <a:r>
                        <a:rPr lang="en-GB" sz="1100" dirty="0">
                          <a:solidFill>
                            <a:srgbClr val="FF0000"/>
                          </a:solidFill>
                        </a:rPr>
                        <a:t>Progress reduced to extended scope.</a:t>
                      </a:r>
                    </a:p>
                  </a:txBody>
                  <a:tcPr marL="36001" marR="36001" marT="0" marB="0" anchor="ctr"/>
                </a:tc>
                <a:extLst>
                  <a:ext uri="{0D108BD9-81ED-4DB2-BD59-A6C34878D82A}">
                    <a16:rowId xmlns:a16="http://schemas.microsoft.com/office/drawing/2014/main" val="1551172648"/>
                  </a:ext>
                </a:extLst>
              </a:tr>
              <a:tr h="320733">
                <a:tc>
                  <a:txBody>
                    <a:bodyPr/>
                    <a:lstStyle/>
                    <a:p>
                      <a:pPr algn="r" fontAlgn="b"/>
                      <a:r>
                        <a:rPr lang="en-US" sz="1100" dirty="0"/>
                        <a:t>950015</a:t>
                      </a:r>
                    </a:p>
                  </a:txBody>
                  <a:tcPr marL="9525" marR="9525" marT="9525" marB="0" anchor="b"/>
                </a:tc>
                <a:tc>
                  <a:txBody>
                    <a:bodyPr/>
                    <a:lstStyle/>
                    <a:p>
                      <a:pPr algn="l" fontAlgn="b"/>
                      <a:r>
                        <a:rPr lang="en-US" sz="1100" dirty="0"/>
                        <a:t>Media Capabilities for Augmented Reality </a:t>
                      </a:r>
                    </a:p>
                  </a:txBody>
                  <a:tcPr marL="9525" marR="9525" marT="9525" marB="0" anchor="b"/>
                </a:tc>
                <a:tc>
                  <a:txBody>
                    <a:bodyPr/>
                    <a:lstStyle/>
                    <a:p>
                      <a:pPr algn="l" fontAlgn="b"/>
                      <a:r>
                        <a:rPr lang="en-US" sz="1100" dirty="0" err="1"/>
                        <a:t>MeCAR</a:t>
                      </a:r>
                      <a:endParaRPr lang="en-US" sz="1100" dirty="0"/>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 3/3/2024</a:t>
                      </a:r>
                      <a:endParaRPr lang="en-US" sz="1100" dirty="0"/>
                    </a:p>
                  </a:txBody>
                  <a:tcPr marL="9525" marR="9525" marT="9525" marB="0" anchor="b"/>
                </a:tc>
                <a:tc>
                  <a:txBody>
                    <a:bodyPr/>
                    <a:lstStyle/>
                    <a:p>
                      <a:pPr algn="r" fontAlgn="b"/>
                      <a:r>
                        <a:rPr lang="en-US" sz="1100" dirty="0"/>
                        <a:t>60%</a:t>
                      </a:r>
                    </a:p>
                  </a:txBody>
                  <a:tcPr marL="9525" marR="9525" marT="9525" marB="0" anchor="b"/>
                </a:tc>
                <a:tc>
                  <a:txBody>
                    <a:bodyPr/>
                    <a:lstStyle/>
                    <a:p>
                      <a:pPr algn="l" fontAlgn="b"/>
                      <a:r>
                        <a:rPr lang="en-US" sz="1100" dirty="0">
                          <a:hlinkClick r:id="rId4"/>
                        </a:rPr>
                        <a:t>SP-220242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65%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825203558"/>
                  </a:ext>
                </a:extLst>
              </a:tr>
              <a:tr h="320733">
                <a:tc>
                  <a:txBody>
                    <a:bodyPr/>
                    <a:lstStyle/>
                    <a:p>
                      <a:pPr algn="r" fontAlgn="b"/>
                      <a:r>
                        <a:rPr lang="en-US" sz="1100" dirty="0"/>
                        <a:t>960042</a:t>
                      </a:r>
                    </a:p>
                  </a:txBody>
                  <a:tcPr marL="9525" marR="9525" marT="9525" marB="0" anchor="b"/>
                </a:tc>
                <a:tc>
                  <a:txBody>
                    <a:bodyPr/>
                    <a:lstStyle/>
                    <a:p>
                      <a:pPr algn="l" fontAlgn="b"/>
                      <a:r>
                        <a:rPr lang="en-US" sz="1100" dirty="0"/>
                        <a:t>IMS-based AR Conversational Services </a:t>
                      </a:r>
                    </a:p>
                  </a:txBody>
                  <a:tcPr marL="9525" marR="9525" marT="9525" marB="0" anchor="b"/>
                </a:tc>
                <a:tc>
                  <a:txBody>
                    <a:bodyPr/>
                    <a:lstStyle/>
                    <a:p>
                      <a:pPr algn="l" fontAlgn="b"/>
                      <a:r>
                        <a:rPr lang="en-US" sz="1100" dirty="0"/>
                        <a:t>IBACS</a:t>
                      </a:r>
                    </a:p>
                  </a:txBody>
                  <a:tcPr marL="9525" marR="9525" marT="9525" marB="0" anchor="b"/>
                </a:tc>
                <a:tc>
                  <a:txBody>
                    <a:bodyPr/>
                    <a:lstStyle/>
                    <a:p>
                      <a:pPr algn="r" fontAlgn="b"/>
                      <a:r>
                        <a:rPr lang="en-US" sz="1100" dirty="0"/>
                        <a:t>12/12/2023 </a:t>
                      </a:r>
                      <a:br>
                        <a:rPr lang="en-US" sz="1100" dirty="0"/>
                      </a:br>
                      <a:r>
                        <a:rPr lang="en-US" sz="1100" dirty="0">
                          <a:solidFill>
                            <a:srgbClr val="FF0000"/>
                          </a:solidFill>
                          <a:highlight>
                            <a:srgbClr val="FFFF00"/>
                          </a:highlight>
                        </a:rPr>
                        <a:t>-&gt; 3/3/2024</a:t>
                      </a:r>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5"/>
                        </a:rPr>
                        <a:t>SP-230165</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35%</a:t>
                      </a:r>
                    </a:p>
                  </a:txBody>
                  <a:tcPr marL="36001" marR="36001" marT="0" marB="0" anchor="ctr"/>
                </a:tc>
                <a:tc>
                  <a:txBody>
                    <a:bodyPr/>
                    <a:lstStyle/>
                    <a:p>
                      <a:pPr algn="ctr">
                        <a:lnSpc>
                          <a:spcPct val="107000"/>
                        </a:lnSpc>
                        <a:spcAft>
                          <a:spcPts val="800"/>
                        </a:spcAft>
                      </a:pPr>
                      <a:r>
                        <a:rPr lang="en-GB" sz="1100" dirty="0">
                          <a:solidFill>
                            <a:srgbClr val="FF0000"/>
                          </a:solidFill>
                        </a:rPr>
                        <a:t>Note: target date to be corrected in Work Plan</a:t>
                      </a:r>
                    </a:p>
                  </a:txBody>
                  <a:tcPr marL="36001" marR="36001" marT="0" marB="0" anchor="ctr"/>
                </a:tc>
                <a:extLst>
                  <a:ext uri="{0D108BD9-81ED-4DB2-BD59-A6C34878D82A}">
                    <a16:rowId xmlns:a16="http://schemas.microsoft.com/office/drawing/2014/main" val="1565260606"/>
                  </a:ext>
                </a:extLst>
              </a:tr>
              <a:tr h="401647">
                <a:tc>
                  <a:txBody>
                    <a:bodyPr/>
                    <a:lstStyle/>
                    <a:p>
                      <a:pPr algn="r" fontAlgn="b"/>
                      <a:r>
                        <a:rPr lang="en-US" sz="1100" dirty="0">
                          <a:solidFill>
                            <a:schemeClr val="bg1">
                              <a:lumMod val="50000"/>
                            </a:schemeClr>
                          </a:solidFill>
                        </a:rPr>
                        <a:t>960044</a:t>
                      </a:r>
                    </a:p>
                  </a:txBody>
                  <a:tcPr marL="9525" marR="9525" marT="9525" marB="0" anchor="b"/>
                </a:tc>
                <a:tc>
                  <a:txBody>
                    <a:bodyPr/>
                    <a:lstStyle/>
                    <a:p>
                      <a:pPr algn="l" fontAlgn="b"/>
                      <a:r>
                        <a:rPr lang="en-US" sz="1100" dirty="0">
                          <a:solidFill>
                            <a:schemeClr val="bg1">
                              <a:lumMod val="50000"/>
                            </a:schemeClr>
                          </a:solidFill>
                        </a:rPr>
                        <a:t>Generic architecture for RT and AR/MR </a:t>
                      </a:r>
                    </a:p>
                  </a:txBody>
                  <a:tcPr marL="9525" marR="9525" marT="9525" marB="0" anchor="b"/>
                </a:tc>
                <a:tc>
                  <a:txBody>
                    <a:bodyPr/>
                    <a:lstStyle/>
                    <a:p>
                      <a:pPr algn="l" fontAlgn="b"/>
                      <a:r>
                        <a:rPr lang="en-US" sz="1100" dirty="0">
                          <a:solidFill>
                            <a:schemeClr val="bg1">
                              <a:lumMod val="50000"/>
                            </a:schemeClr>
                          </a:solidFill>
                        </a:rPr>
                        <a:t>GA4RTAR</a:t>
                      </a:r>
                    </a:p>
                  </a:txBody>
                  <a:tcPr marL="9525" marR="9525" marT="9525" marB="0" anchor="b"/>
                </a:tc>
                <a:tc>
                  <a:txBody>
                    <a:bodyPr/>
                    <a:lstStyle/>
                    <a:p>
                      <a:pPr algn="r" fontAlgn="b"/>
                      <a:r>
                        <a:rPr lang="en-US" sz="1100" dirty="0">
                          <a:solidFill>
                            <a:schemeClr val="bg1">
                              <a:lumMod val="50000"/>
                            </a:schemeClr>
                          </a:solidFill>
                        </a:rPr>
                        <a:t>6/6/2023</a:t>
                      </a:r>
                    </a:p>
                  </a:txBody>
                  <a:tcPr marL="9525" marR="9525" marT="9525" marB="0" anchor="b"/>
                </a:tc>
                <a:tc>
                  <a:txBody>
                    <a:bodyPr/>
                    <a:lstStyle/>
                    <a:p>
                      <a:pPr algn="r" fontAlgn="b"/>
                      <a:r>
                        <a:rPr lang="en-US" sz="1100" dirty="0">
                          <a:solidFill>
                            <a:schemeClr val="bg1">
                              <a:lumMod val="50000"/>
                            </a:schemeClr>
                          </a:solidFill>
                        </a:rPr>
                        <a:t>70%</a:t>
                      </a:r>
                    </a:p>
                  </a:txBody>
                  <a:tcPr marL="9525" marR="9525" marT="9525" marB="0" anchor="b"/>
                </a:tc>
                <a:tc>
                  <a:txBody>
                    <a:bodyPr/>
                    <a:lstStyle/>
                    <a:p>
                      <a:pPr algn="l" fontAlgn="b"/>
                      <a:r>
                        <a:rPr lang="en-US" sz="1100" dirty="0">
                          <a:solidFill>
                            <a:schemeClr val="bg1">
                              <a:lumMod val="50000"/>
                            </a:schemeClr>
                          </a:solidFill>
                          <a:hlinkClick r:id="rId6">
                            <a:extLst>
                              <a:ext uri="{A12FA001-AC4F-418D-AE19-62706E023703}">
                                <ahyp:hlinkClr xmlns:ahyp="http://schemas.microsoft.com/office/drawing/2018/hyperlinkcolor" val="tx"/>
                              </a:ext>
                            </a:extLst>
                          </a:hlinkClick>
                        </a:rPr>
                        <a:t>SP-220672</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r>
                        <a:rPr lang="en-GB" sz="1050" dirty="0">
                          <a:solidFill>
                            <a:schemeClr val="bg1">
                              <a:lumMod val="50000"/>
                            </a:schemeClr>
                          </a:solidFill>
                        </a:rPr>
                        <a:t>100%</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100" dirty="0">
                          <a:solidFill>
                            <a:schemeClr val="bg1">
                              <a:lumMod val="50000"/>
                            </a:schemeClr>
                          </a:solidFill>
                        </a:rPr>
                        <a:t>Stage 2 – Complete</a:t>
                      </a:r>
                    </a:p>
                  </a:txBody>
                  <a:tcPr marL="36001" marR="36001" marT="0" marB="0" anchor="ctr"/>
                </a:tc>
                <a:extLst>
                  <a:ext uri="{0D108BD9-81ED-4DB2-BD59-A6C34878D82A}">
                    <a16:rowId xmlns:a16="http://schemas.microsoft.com/office/drawing/2014/main" val="896377963"/>
                  </a:ext>
                </a:extLst>
              </a:tr>
              <a:tr h="320733">
                <a:tc>
                  <a:txBody>
                    <a:bodyPr/>
                    <a:lstStyle/>
                    <a:p>
                      <a:pPr algn="r" fontAlgn="b"/>
                      <a:r>
                        <a:rPr lang="en-US" sz="1100" dirty="0"/>
                        <a:t>960045</a:t>
                      </a:r>
                    </a:p>
                  </a:txBody>
                  <a:tcPr marL="9525" marR="9525" marT="9525" marB="0" anchor="b"/>
                </a:tc>
                <a:tc>
                  <a:txBody>
                    <a:bodyPr/>
                    <a:lstStyle/>
                    <a:p>
                      <a:pPr algn="l" fontAlgn="b"/>
                      <a:r>
                        <a:rPr lang="nb-NO" sz="1100" dirty="0"/>
                        <a:t>Split Rendering Media Service Enabler </a:t>
                      </a:r>
                    </a:p>
                  </a:txBody>
                  <a:tcPr marL="9525" marR="9525" marT="9525" marB="0" anchor="b"/>
                </a:tc>
                <a:tc>
                  <a:txBody>
                    <a:bodyPr/>
                    <a:lstStyle/>
                    <a:p>
                      <a:pPr algn="l" fontAlgn="b"/>
                      <a:r>
                        <a:rPr lang="en-US" sz="1100" dirty="0"/>
                        <a:t>SR_MSE</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t>40%</a:t>
                      </a:r>
                    </a:p>
                  </a:txBody>
                  <a:tcPr marL="9525" marR="9525" marT="9525" marB="0" anchor="b"/>
                </a:tc>
                <a:tc>
                  <a:txBody>
                    <a:bodyPr/>
                    <a:lstStyle/>
                    <a:p>
                      <a:pPr algn="l" fontAlgn="b"/>
                      <a:r>
                        <a:rPr lang="en-US" sz="1100" dirty="0">
                          <a:hlinkClick r:id="rId7"/>
                        </a:rPr>
                        <a:t>SP-220685</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411154698"/>
                  </a:ext>
                </a:extLst>
              </a:tr>
              <a:tr h="320733">
                <a:tc>
                  <a:txBody>
                    <a:bodyPr/>
                    <a:lstStyle/>
                    <a:p>
                      <a:pPr algn="r" fontAlgn="b"/>
                      <a:r>
                        <a:rPr lang="en-US" sz="1100" dirty="0"/>
                        <a:t>960046</a:t>
                      </a:r>
                    </a:p>
                  </a:txBody>
                  <a:tcPr marL="9525" marR="9525" marT="9525" marB="0" anchor="b"/>
                </a:tc>
                <a:tc>
                  <a:txBody>
                    <a:bodyPr/>
                    <a:lstStyle/>
                    <a:p>
                      <a:pPr algn="l" fontAlgn="b"/>
                      <a:r>
                        <a:rPr lang="en-US" sz="1100" dirty="0"/>
                        <a:t>Real-time Transport Protocol Configurations </a:t>
                      </a:r>
                    </a:p>
                  </a:txBody>
                  <a:tcPr marL="9525" marR="9525" marT="9525" marB="0" anchor="b"/>
                </a:tc>
                <a:tc>
                  <a:txBody>
                    <a:bodyPr/>
                    <a:lstStyle/>
                    <a:p>
                      <a:pPr algn="l" fontAlgn="b"/>
                      <a:r>
                        <a:rPr lang="en-US" sz="1100" dirty="0"/>
                        <a:t>5G_RTP</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t>35%</a:t>
                      </a:r>
                    </a:p>
                  </a:txBody>
                  <a:tcPr marL="9525" marR="9525" marT="9525" marB="0" anchor="b"/>
                </a:tc>
                <a:tc>
                  <a:txBody>
                    <a:bodyPr/>
                    <a:lstStyle/>
                    <a:p>
                      <a:pPr algn="l" fontAlgn="b"/>
                      <a:r>
                        <a:rPr lang="en-GB" sz="1100" dirty="0">
                          <a:solidFill>
                            <a:srgbClr val="FF0000"/>
                          </a:solidFill>
                          <a:hlinkClick r:id="rId8"/>
                        </a:rPr>
                        <a:t>SP-230541</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45%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4290819200"/>
                  </a:ext>
                </a:extLst>
              </a:tr>
              <a:tr h="397204">
                <a:tc>
                  <a:txBody>
                    <a:bodyPr/>
                    <a:lstStyle/>
                    <a:p>
                      <a:pPr algn="r" fontAlgn="b"/>
                      <a:r>
                        <a:rPr lang="en-US" sz="1100" dirty="0"/>
                        <a:t>830005</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a:t>
                      </a:r>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 3/3/2024</a:t>
                      </a:r>
                      <a:endParaRPr lang="en-US" sz="1100" dirty="0"/>
                    </a:p>
                  </a:txBody>
                  <a:tcPr marL="9525" marR="9525" marT="9525" marB="0" anchor="b"/>
                </a:tc>
                <a:tc>
                  <a:txBody>
                    <a:bodyPr/>
                    <a:lstStyle/>
                    <a:p>
                      <a:pPr algn="r" fontAlgn="b"/>
                      <a:r>
                        <a:rPr lang="en-US" sz="1100" dirty="0"/>
                        <a:t>40%</a:t>
                      </a:r>
                    </a:p>
                  </a:txBody>
                  <a:tcPr marL="9525" marR="9525" marT="9525" marB="0" anchor="b"/>
                </a:tc>
                <a:tc>
                  <a:txBody>
                    <a:bodyPr/>
                    <a:lstStyle/>
                    <a:p>
                      <a:pPr algn="l" fontAlgn="b"/>
                      <a:r>
                        <a:rPr lang="en-US" sz="1100" dirty="0">
                          <a:hlinkClick r:id="rId9"/>
                        </a:rPr>
                        <a:t>SP-190040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98378519"/>
                  </a:ext>
                </a:extLst>
              </a:tr>
              <a:tr h="320733">
                <a:tc>
                  <a:txBody>
                    <a:bodyPr/>
                    <a:lstStyle/>
                    <a:p>
                      <a:pPr algn="r" fontAlgn="b"/>
                      <a:r>
                        <a:rPr lang="en-US" sz="1100" dirty="0"/>
                        <a:t>770024</a:t>
                      </a:r>
                    </a:p>
                  </a:txBody>
                  <a:tcPr marL="9525" marR="9525" marT="9525" marB="0" anchor="b"/>
                </a:tc>
                <a:tc>
                  <a:txBody>
                    <a:bodyPr/>
                    <a:lstStyle/>
                    <a:p>
                      <a:pPr algn="l" fontAlgn="b"/>
                      <a:r>
                        <a:rPr lang="en-US" sz="1100" dirty="0"/>
                        <a:t>EVS Codec Extension for Immersive Voice and Audio Services</a:t>
                      </a:r>
                    </a:p>
                  </a:txBody>
                  <a:tcPr marL="9525" marR="9525" marT="9525" marB="0" anchor="b"/>
                </a:tc>
                <a:tc>
                  <a:txBody>
                    <a:bodyPr/>
                    <a:lstStyle/>
                    <a:p>
                      <a:pPr algn="l" fontAlgn="b"/>
                      <a:r>
                        <a:rPr lang="en-US" sz="1100" dirty="0" err="1"/>
                        <a:t>IVAS_Codec</a:t>
                      </a:r>
                      <a:endParaRPr lang="en-US" sz="1100" dirty="0"/>
                    </a:p>
                  </a:txBody>
                  <a:tcPr marL="9525" marR="9525" marT="9525" marB="0" anchor="b"/>
                </a:tc>
                <a:tc>
                  <a:txBody>
                    <a:bodyPr/>
                    <a:lstStyle/>
                    <a:p>
                      <a:pPr algn="r" fontAlgn="b"/>
                      <a:r>
                        <a:rPr lang="en-US" sz="1100" dirty="0">
                          <a:solidFill>
                            <a:schemeClr val="tx1"/>
                          </a:solidFill>
                        </a:rPr>
                        <a:t>03/03/2024</a:t>
                      </a:r>
                    </a:p>
                  </a:txBody>
                  <a:tcPr marL="9525" marR="9525" marT="9525" marB="0" anchor="b"/>
                </a:tc>
                <a:tc>
                  <a:txBody>
                    <a:bodyPr/>
                    <a:lstStyle/>
                    <a:p>
                      <a:pPr algn="r" fontAlgn="b"/>
                      <a:r>
                        <a:rPr lang="en-US" sz="1100" dirty="0">
                          <a:solidFill>
                            <a:schemeClr val="tx1"/>
                          </a:solidFill>
                        </a:rPr>
                        <a:t>65%</a:t>
                      </a:r>
                    </a:p>
                  </a:txBody>
                  <a:tcPr marL="9525" marR="9525" marT="9525" marB="0" anchor="b"/>
                </a:tc>
                <a:tc>
                  <a:txBody>
                    <a:bodyPr/>
                    <a:lstStyle/>
                    <a:p>
                      <a:pPr algn="l" fontAlgn="b"/>
                      <a:r>
                        <a:rPr lang="en-US" sz="1100" dirty="0">
                          <a:hlinkClick r:id="rId10"/>
                        </a:rPr>
                        <a:t>SP-220608</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75%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922854970"/>
                  </a:ext>
                </a:extLst>
              </a:tr>
              <a:tr h="320733">
                <a:tc>
                  <a:txBody>
                    <a:bodyPr/>
                    <a:lstStyle/>
                    <a:p>
                      <a:pPr algn="r" fontAlgn="b"/>
                      <a:r>
                        <a:rPr lang="en-US" sz="1100" dirty="0"/>
                        <a:t>960043</a:t>
                      </a:r>
                    </a:p>
                  </a:txBody>
                  <a:tcPr marL="9525" marR="9525" marT="9525" marB="0" anchor="b"/>
                </a:tc>
                <a:tc>
                  <a:txBody>
                    <a:bodyPr/>
                    <a:lstStyle/>
                    <a:p>
                      <a:pPr algn="l" fontAlgn="b"/>
                      <a:r>
                        <a:rPr lang="en-US" sz="1100" dirty="0"/>
                        <a:t>UE Testing Phase 2 </a:t>
                      </a:r>
                    </a:p>
                  </a:txBody>
                  <a:tcPr marL="9525" marR="9525" marT="9525" marB="0" anchor="b"/>
                </a:tc>
                <a:tc>
                  <a:txBody>
                    <a:bodyPr/>
                    <a:lstStyle/>
                    <a:p>
                      <a:pPr algn="l" fontAlgn="b"/>
                      <a:r>
                        <a:rPr lang="en-US" sz="1100" dirty="0" err="1"/>
                        <a:t>eUET</a:t>
                      </a:r>
                      <a:endParaRPr lang="en-US" sz="1100" dirty="0"/>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 3/3/2024</a:t>
                      </a:r>
                      <a:endParaRPr lang="en-US" sz="1100" dirty="0"/>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11"/>
                        </a:rPr>
                        <a:t>SP-220610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522471227"/>
                  </a:ext>
                </a:extLst>
              </a:tr>
              <a:tr h="320733">
                <a:tc>
                  <a:txBody>
                    <a:bodyPr/>
                    <a:lstStyle/>
                    <a:p>
                      <a:pPr algn="r" fontAlgn="b"/>
                      <a:r>
                        <a:rPr lang="en-US" sz="1100" dirty="0">
                          <a:solidFill>
                            <a:schemeClr val="bg1">
                              <a:lumMod val="50000"/>
                            </a:schemeClr>
                          </a:solidFill>
                        </a:rPr>
                        <a:t>980009</a:t>
                      </a:r>
                    </a:p>
                  </a:txBody>
                  <a:tcPr marL="9525" marR="9525" marT="9525" marB="0" anchor="b"/>
                </a:tc>
                <a:tc>
                  <a:txBody>
                    <a:bodyPr/>
                    <a:lstStyle/>
                    <a:p>
                      <a:pPr algn="l" fontAlgn="b"/>
                      <a:r>
                        <a:rPr lang="en-US" sz="1100" dirty="0">
                          <a:solidFill>
                            <a:schemeClr val="bg1">
                              <a:lumMod val="50000"/>
                            </a:schemeClr>
                          </a:solidFill>
                        </a:rPr>
                        <a:t>5G Media Streaming Audio codec phase 2 for 5G-Advanced </a:t>
                      </a:r>
                    </a:p>
                  </a:txBody>
                  <a:tcPr marL="9525" marR="9525" marT="9525" marB="0" anchor="b"/>
                </a:tc>
                <a:tc>
                  <a:txBody>
                    <a:bodyPr/>
                    <a:lstStyle/>
                    <a:p>
                      <a:pPr algn="l" fontAlgn="b"/>
                      <a:r>
                        <a:rPr lang="en-US" sz="1100" dirty="0">
                          <a:solidFill>
                            <a:schemeClr val="bg1">
                              <a:lumMod val="50000"/>
                            </a:schemeClr>
                          </a:solidFill>
                        </a:rPr>
                        <a:t>5GMS_Audio_Ph2</a:t>
                      </a:r>
                    </a:p>
                  </a:txBody>
                  <a:tcPr marL="9525" marR="9525" marT="9525" marB="0" anchor="b"/>
                </a:tc>
                <a:tc>
                  <a:txBody>
                    <a:bodyPr/>
                    <a:lstStyle/>
                    <a:p>
                      <a:pPr algn="r" fontAlgn="b"/>
                      <a:r>
                        <a:rPr lang="en-US" sz="1100" dirty="0">
                          <a:solidFill>
                            <a:schemeClr val="bg1">
                              <a:lumMod val="50000"/>
                            </a:schemeClr>
                          </a:solidFill>
                        </a:rPr>
                        <a:t>3/3/2023</a:t>
                      </a:r>
                    </a:p>
                  </a:txBody>
                  <a:tcPr marL="9525" marR="9525" marT="9525" marB="0" anchor="b"/>
                </a:tc>
                <a:tc>
                  <a:txBody>
                    <a:bodyPr/>
                    <a:lstStyle/>
                    <a:p>
                      <a:pPr algn="r" fontAlgn="b"/>
                      <a:r>
                        <a:rPr lang="en-US" sz="1100" dirty="0">
                          <a:solidFill>
                            <a:schemeClr val="bg1">
                              <a:lumMod val="50000"/>
                            </a:schemeClr>
                          </a:solidFill>
                        </a:rPr>
                        <a:t>100%</a:t>
                      </a:r>
                    </a:p>
                  </a:txBody>
                  <a:tcPr marL="9525" marR="9525" marT="9525" marB="0" anchor="b"/>
                </a:tc>
                <a:tc>
                  <a:txBody>
                    <a:bodyPr/>
                    <a:lstStyle/>
                    <a:p>
                      <a:pPr algn="l" fontAlgn="b"/>
                      <a:r>
                        <a:rPr lang="en-US" sz="1100" dirty="0">
                          <a:solidFill>
                            <a:schemeClr val="bg1">
                              <a:lumMod val="50000"/>
                            </a:schemeClr>
                          </a:solidFill>
                          <a:hlinkClick r:id="rId12">
                            <a:extLst>
                              <a:ext uri="{A12FA001-AC4F-418D-AE19-62706E023703}">
                                <ahyp:hlinkClr xmlns:ahyp="http://schemas.microsoft.com/office/drawing/2018/hyperlinkcolor" val="tx"/>
                              </a:ext>
                            </a:extLst>
                          </a:hlinkClick>
                        </a:rPr>
                        <a:t>SP-221033</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endParaRPr lang="en-GB" sz="1050" dirty="0">
                        <a:solidFill>
                          <a:schemeClr val="bg1">
                            <a:lumMod val="50000"/>
                          </a:schemeClr>
                        </a:solidFill>
                      </a:endParaRPr>
                    </a:p>
                  </a:txBody>
                  <a:tcPr marL="36001" marR="36001" marT="0" marB="0" anchor="ctr"/>
                </a:tc>
                <a:tc>
                  <a:txBody>
                    <a:bodyPr/>
                    <a:lstStyle/>
                    <a:p>
                      <a:pPr algn="ctr">
                        <a:lnSpc>
                          <a:spcPct val="107000"/>
                        </a:lnSpc>
                        <a:spcAft>
                          <a:spcPts val="800"/>
                        </a:spcAft>
                      </a:pPr>
                      <a:r>
                        <a:rPr lang="en-GB" sz="1100" dirty="0">
                          <a:solidFill>
                            <a:schemeClr val="bg1">
                              <a:lumMod val="50000"/>
                            </a:schemeClr>
                          </a:solidFill>
                        </a:rPr>
                        <a:t>Complete</a:t>
                      </a:r>
                    </a:p>
                  </a:txBody>
                  <a:tcPr marL="36001" marR="36001" marT="0" marB="0" anchor="ctr"/>
                </a:tc>
                <a:extLst>
                  <a:ext uri="{0D108BD9-81ED-4DB2-BD59-A6C34878D82A}">
                    <a16:rowId xmlns:a16="http://schemas.microsoft.com/office/drawing/2014/main" val="4195024113"/>
                  </a:ext>
                </a:extLst>
              </a:tr>
              <a:tr h="401647">
                <a:tc>
                  <a:txBody>
                    <a:bodyPr/>
                    <a:lstStyle/>
                    <a:p>
                      <a:pPr algn="r" fontAlgn="b"/>
                      <a:r>
                        <a:rPr lang="en-US" sz="1100" dirty="0">
                          <a:solidFill>
                            <a:schemeClr val="bg1">
                              <a:lumMod val="50000"/>
                            </a:schemeClr>
                          </a:solidFill>
                        </a:rPr>
                        <a:t>960047</a:t>
                      </a:r>
                    </a:p>
                  </a:txBody>
                  <a:tcPr marL="9525" marR="9525" marT="9525" marB="0" anchor="b"/>
                </a:tc>
                <a:tc>
                  <a:txBody>
                    <a:bodyPr/>
                    <a:lstStyle/>
                    <a:p>
                      <a:pPr algn="l" fontAlgn="b"/>
                      <a:r>
                        <a:rPr lang="en-US" sz="1100" dirty="0">
                          <a:solidFill>
                            <a:schemeClr val="bg1">
                              <a:lumMod val="50000"/>
                            </a:schemeClr>
                          </a:solidFill>
                        </a:rPr>
                        <a:t>5G Media Streaming Architecture Phase 2 </a:t>
                      </a:r>
                    </a:p>
                  </a:txBody>
                  <a:tcPr marL="9525" marR="9525" marT="9525" marB="0" anchor="b"/>
                </a:tc>
                <a:tc>
                  <a:txBody>
                    <a:bodyPr/>
                    <a:lstStyle/>
                    <a:p>
                      <a:pPr algn="l" fontAlgn="b"/>
                      <a:r>
                        <a:rPr lang="en-US" sz="1100" dirty="0">
                          <a:solidFill>
                            <a:schemeClr val="bg1">
                              <a:lumMod val="50000"/>
                            </a:schemeClr>
                          </a:solidFill>
                        </a:rPr>
                        <a:t>5GMS_Ph2</a:t>
                      </a:r>
                    </a:p>
                  </a:txBody>
                  <a:tcPr marL="9525" marR="9525" marT="9525" marB="0" anchor="b"/>
                </a:tc>
                <a:tc>
                  <a:txBody>
                    <a:bodyPr/>
                    <a:lstStyle/>
                    <a:p>
                      <a:pPr algn="r" fontAlgn="b"/>
                      <a:r>
                        <a:rPr lang="en-US" sz="1100" dirty="0">
                          <a:solidFill>
                            <a:schemeClr val="bg1">
                              <a:lumMod val="50000"/>
                            </a:schemeClr>
                          </a:solidFill>
                        </a:rPr>
                        <a:t>6/6/2023</a:t>
                      </a:r>
                    </a:p>
                  </a:txBody>
                  <a:tcPr marL="9525" marR="9525" marT="9525" marB="0" anchor="b"/>
                </a:tc>
                <a:tc>
                  <a:txBody>
                    <a:bodyPr/>
                    <a:lstStyle/>
                    <a:p>
                      <a:pPr algn="r" fontAlgn="b"/>
                      <a:r>
                        <a:rPr lang="en-US" sz="1100" dirty="0">
                          <a:solidFill>
                            <a:schemeClr val="bg1">
                              <a:lumMod val="50000"/>
                            </a:schemeClr>
                          </a:solidFill>
                        </a:rPr>
                        <a:t>50%</a:t>
                      </a:r>
                    </a:p>
                  </a:txBody>
                  <a:tcPr marL="9525" marR="9525" marT="9525" marB="0" anchor="b"/>
                </a:tc>
                <a:tc>
                  <a:txBody>
                    <a:bodyPr/>
                    <a:lstStyle/>
                    <a:p>
                      <a:pPr algn="l" fontAlgn="b"/>
                      <a:r>
                        <a:rPr lang="en-US" sz="1100" dirty="0">
                          <a:solidFill>
                            <a:schemeClr val="bg1">
                              <a:lumMod val="50000"/>
                            </a:schemeClr>
                          </a:solidFill>
                          <a:hlinkClick r:id="rId13">
                            <a:extLst>
                              <a:ext uri="{A12FA001-AC4F-418D-AE19-62706E023703}">
                                <ahyp:hlinkClr xmlns:ahyp="http://schemas.microsoft.com/office/drawing/2018/hyperlinkcolor" val="tx"/>
                              </a:ext>
                            </a:extLst>
                          </a:hlinkClick>
                        </a:rPr>
                        <a:t>SP-230164</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r>
                        <a:rPr lang="en-GB" sz="1050" dirty="0">
                          <a:solidFill>
                            <a:schemeClr val="bg1">
                              <a:lumMod val="50000"/>
                            </a:schemeClr>
                          </a:solidFill>
                        </a:rPr>
                        <a:t>100%</a:t>
                      </a:r>
                    </a:p>
                  </a:txBody>
                  <a:tcPr marL="36001" marR="36001" marT="0" marB="0" anchor="ctr"/>
                </a:tc>
                <a:tc>
                  <a:txBody>
                    <a:bodyPr/>
                    <a:lstStyle/>
                    <a:p>
                      <a:pPr algn="ctr">
                        <a:lnSpc>
                          <a:spcPct val="107000"/>
                        </a:lnSpc>
                        <a:spcAft>
                          <a:spcPts val="800"/>
                        </a:spcAft>
                      </a:pPr>
                      <a:br>
                        <a:rPr lang="en-US" sz="1100" dirty="0">
                          <a:solidFill>
                            <a:schemeClr val="bg1">
                              <a:lumMod val="50000"/>
                            </a:schemeClr>
                          </a:solidFill>
                        </a:rPr>
                      </a:br>
                      <a:r>
                        <a:rPr lang="en-US" sz="1100" dirty="0">
                          <a:solidFill>
                            <a:schemeClr val="bg1">
                              <a:lumMod val="50000"/>
                            </a:schemeClr>
                          </a:solidFill>
                        </a:rPr>
                        <a:t>Stage 2 – Complete</a:t>
                      </a:r>
                    </a:p>
                  </a:txBody>
                  <a:tcPr marL="36001" marR="36001" marT="0" marB="0" anchor="ctr"/>
                </a:tc>
                <a:extLst>
                  <a:ext uri="{0D108BD9-81ED-4DB2-BD59-A6C34878D82A}">
                    <a16:rowId xmlns:a16="http://schemas.microsoft.com/office/drawing/2014/main" val="249912407"/>
                  </a:ext>
                </a:extLst>
              </a:tr>
              <a:tr h="320733">
                <a:tc>
                  <a:txBody>
                    <a:bodyPr/>
                    <a:lstStyle/>
                    <a:p>
                      <a:pPr algn="r" fontAlgn="b"/>
                      <a:r>
                        <a:rPr lang="en-US" sz="1100" dirty="0"/>
                        <a:t>980007</a:t>
                      </a:r>
                    </a:p>
                  </a:txBody>
                  <a:tcPr marL="9525" marR="9525" marT="9525" marB="0" anchor="b"/>
                </a:tc>
                <a:tc>
                  <a:txBody>
                    <a:bodyPr/>
                    <a:lstStyle/>
                    <a:p>
                      <a:pPr algn="l" fontAlgn="b"/>
                      <a:r>
                        <a:rPr lang="en-US" sz="1100" dirty="0"/>
                        <a:t>Enhanced Multiparty RTT </a:t>
                      </a:r>
                    </a:p>
                  </a:txBody>
                  <a:tcPr marL="9525" marR="9525" marT="9525" marB="0" anchor="b"/>
                </a:tc>
                <a:tc>
                  <a:txBody>
                    <a:bodyPr/>
                    <a:lstStyle/>
                    <a:p>
                      <a:pPr algn="l" fontAlgn="b"/>
                      <a:r>
                        <a:rPr lang="en-US" sz="1100" dirty="0"/>
                        <a:t>MP_RTT</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14"/>
                        </a:rPr>
                        <a:t>SP-221346</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828942011"/>
                  </a:ext>
                </a:extLst>
              </a:tr>
            </a:tbl>
          </a:graphicData>
        </a:graphic>
      </p:graphicFrame>
    </p:spTree>
    <p:extLst>
      <p:ext uri="{BB962C8B-B14F-4D97-AF65-F5344CB8AC3E}">
        <p14:creationId xmlns:p14="http://schemas.microsoft.com/office/powerpoint/2010/main" val="4169892443"/>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Rel-18 Work Items 2/2</a:t>
            </a:r>
          </a:p>
        </p:txBody>
      </p:sp>
      <p:graphicFrame>
        <p:nvGraphicFramePr>
          <p:cNvPr id="2" name="Table 1">
            <a:extLst>
              <a:ext uri="{FF2B5EF4-FFF2-40B4-BE49-F238E27FC236}">
                <a16:creationId xmlns:a16="http://schemas.microsoft.com/office/drawing/2014/main" id="{AEFED569-11F6-450E-214A-0DB8520DA1D4}"/>
              </a:ext>
            </a:extLst>
          </p:cNvPr>
          <p:cNvGraphicFramePr>
            <a:graphicFrameLocks noGrp="1"/>
          </p:cNvGraphicFramePr>
          <p:nvPr>
            <p:extLst>
              <p:ext uri="{D42A27DB-BD31-4B8C-83A1-F6EECF244321}">
                <p14:modId xmlns:p14="http://schemas.microsoft.com/office/powerpoint/2010/main" val="903073160"/>
              </p:ext>
            </p:extLst>
          </p:nvPr>
        </p:nvGraphicFramePr>
        <p:xfrm>
          <a:off x="647700" y="1357900"/>
          <a:ext cx="10238474" cy="1345317"/>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02949">
                  <a:extLst>
                    <a:ext uri="{9D8B030D-6E8A-4147-A177-3AD203B41FA5}">
                      <a16:colId xmlns:a16="http://schemas.microsoft.com/office/drawing/2014/main" val="522572285"/>
                    </a:ext>
                  </a:extLst>
                </a:gridCol>
                <a:gridCol w="1112155">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990025</a:t>
                      </a:r>
                    </a:p>
                  </a:txBody>
                  <a:tcPr marL="9525" marR="9525" marT="9525" marB="0" anchor="b"/>
                </a:tc>
                <a:tc>
                  <a:txBody>
                    <a:bodyPr/>
                    <a:lstStyle/>
                    <a:p>
                      <a:pPr algn="l" fontAlgn="b"/>
                      <a:r>
                        <a:rPr lang="en-US" sz="1100" dirty="0"/>
                        <a:t>Immersive Audio for Split Rendering Scenarios</a:t>
                      </a:r>
                    </a:p>
                  </a:txBody>
                  <a:tcPr marL="9525" marR="9525" marT="9525" marB="0" anchor="b"/>
                </a:tc>
                <a:tc>
                  <a:txBody>
                    <a:bodyPr/>
                    <a:lstStyle/>
                    <a:p>
                      <a:pPr algn="l" fontAlgn="b"/>
                      <a:r>
                        <a:rPr lang="en-US" sz="1100" dirty="0"/>
                        <a:t>ISAR </a:t>
                      </a:r>
                    </a:p>
                  </a:txBody>
                  <a:tcPr marL="9525" marR="9525" marT="9525" marB="0" anchor="b"/>
                </a:tc>
                <a:tc>
                  <a:txBody>
                    <a:bodyPr/>
                    <a:lstStyle/>
                    <a:p>
                      <a:pPr algn="r" fontAlgn="b"/>
                      <a:r>
                        <a:rPr lang="en-US" sz="1100" dirty="0">
                          <a:solidFill>
                            <a:schemeClr val="tx1"/>
                          </a:solidFill>
                        </a:rPr>
                        <a:t>03/2024</a:t>
                      </a:r>
                    </a:p>
                  </a:txBody>
                  <a:tcPr marL="9525" marR="9525" marT="9525" marB="0" anchor="b"/>
                </a:tc>
                <a:tc>
                  <a:txBody>
                    <a:bodyPr/>
                    <a:lstStyle/>
                    <a:p>
                      <a:pPr algn="ctr" fontAlgn="b"/>
                      <a:r>
                        <a:rPr lang="en-US" sz="1100" dirty="0"/>
                        <a:t>10%</a:t>
                      </a:r>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altLang="en-US" sz="1100" dirty="0">
                          <a:cs typeface="Arial" panose="020B0604020202020204" pitchFamily="34" charset="0"/>
                          <a:hlinkClick r:id="rId2"/>
                        </a:rPr>
                        <a:t>SP-230167</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r>
                        <a:rPr lang="en-GB" sz="1100" dirty="0">
                          <a:solidFill>
                            <a:srgbClr val="FF0000"/>
                          </a:solidFill>
                        </a:rPr>
                        <a:t>15%</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ctr"/>
                </a:tc>
                <a:extLst>
                  <a:ext uri="{0D108BD9-81ED-4DB2-BD59-A6C34878D82A}">
                    <a16:rowId xmlns:a16="http://schemas.microsoft.com/office/drawing/2014/main" val="2860710606"/>
                  </a:ext>
                </a:extLst>
              </a:tr>
              <a:tr h="320733">
                <a:tc>
                  <a:txBody>
                    <a:bodyPr/>
                    <a:lstStyle/>
                    <a:p>
                      <a:pPr algn="r" fontAlgn="b"/>
                      <a:r>
                        <a:rPr lang="en-US" sz="1100" dirty="0"/>
                        <a:t>1000015</a:t>
                      </a:r>
                    </a:p>
                  </a:txBody>
                  <a:tcPr marL="9525" marR="9525" marT="9525" marB="0" anchor="b"/>
                </a:tc>
                <a:tc>
                  <a:txBody>
                    <a:bodyPr/>
                    <a:lstStyle/>
                    <a:p>
                      <a:pPr algn="l" fontAlgn="b"/>
                      <a:r>
                        <a:rPr lang="en-US" sz="1100" dirty="0"/>
                        <a:t>5G-Advanced media profiles for messaging services</a:t>
                      </a:r>
                    </a:p>
                  </a:txBody>
                  <a:tcPr marL="9525" marR="9525" marT="9525" marB="0" anchor="b"/>
                </a:tc>
                <a:tc>
                  <a:txBody>
                    <a:bodyPr/>
                    <a:lstStyle/>
                    <a:p>
                      <a:pPr algn="l" fontAlgn="b"/>
                      <a:r>
                        <a:rPr lang="en-US" sz="1100" dirty="0"/>
                        <a:t>PROMISE</a:t>
                      </a:r>
                    </a:p>
                  </a:txBody>
                  <a:tcPr marL="9525" marR="9525" marT="9525" marB="0" anchor="b"/>
                </a:tc>
                <a:tc>
                  <a:txBody>
                    <a:bodyPr/>
                    <a:lstStyle/>
                    <a:p>
                      <a:pPr algn="r" fontAlgn="b"/>
                      <a:r>
                        <a:rPr lang="en-US" sz="1100" dirty="0"/>
                        <a:t>3/3/2024</a:t>
                      </a:r>
                    </a:p>
                  </a:txBody>
                  <a:tcPr marL="9525" marR="9525" marT="9525" marB="0" anchor="b"/>
                </a:tc>
                <a:tc>
                  <a:txBody>
                    <a:bodyPr/>
                    <a:lstStyle/>
                    <a:p>
                      <a:pPr algn="r" fontAlgn="b"/>
                      <a:r>
                        <a:rPr lang="en-US" sz="1100" dirty="0"/>
                        <a:t>0%</a:t>
                      </a:r>
                    </a:p>
                  </a:txBody>
                  <a:tcPr marL="9525" marR="9525" marT="9525" marB="0" anchor="b"/>
                </a:tc>
                <a:tc>
                  <a:txBody>
                    <a:bodyPr/>
                    <a:lstStyle/>
                    <a:p>
                      <a:pPr algn="l" fontAlgn="b"/>
                      <a:r>
                        <a:rPr lang="en-US" sz="1100" b="0" i="0" u="none" kern="1200" dirty="0">
                          <a:solidFill>
                            <a:schemeClr val="dk1"/>
                          </a:solidFill>
                          <a:effectLst/>
                          <a:latin typeface="+mn-lt"/>
                          <a:ea typeface="+mn-ea"/>
                          <a:cs typeface="+mn-cs"/>
                          <a:hlinkClick r:id="rId3" action="ppaction://hlinkfile"/>
                        </a:rPr>
                        <a:t>SP-230542</a:t>
                      </a:r>
                      <a:endParaRPr lang="en-US" sz="1100" b="0" u="none" dirty="0"/>
                    </a:p>
                  </a:txBody>
                  <a:tcPr marL="9525" marR="9525" marT="9525" marB="0" anchor="b"/>
                </a:tc>
                <a:tc>
                  <a:txBody>
                    <a:bodyPr/>
                    <a:lstStyle/>
                    <a:p>
                      <a:pPr algn="ctr">
                        <a:lnSpc>
                          <a:spcPct val="107000"/>
                        </a:lnSpc>
                        <a:spcAft>
                          <a:spcPts val="800"/>
                        </a:spcAft>
                      </a:pPr>
                      <a:r>
                        <a:rPr lang="en-GB" sz="1050" dirty="0">
                          <a:solidFill>
                            <a:srgbClr val="FF0000"/>
                          </a:solidFill>
                        </a:rPr>
                        <a:t>15%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825203558"/>
                  </a:ext>
                </a:extLst>
              </a:tr>
              <a:tr h="320733">
                <a:tc>
                  <a:txBody>
                    <a:bodyPr/>
                    <a:lstStyle/>
                    <a:p>
                      <a:pPr algn="r" fontAlgn="b"/>
                      <a:r>
                        <a:rPr lang="en-US" sz="1100" dirty="0"/>
                        <a:t>1000018</a:t>
                      </a:r>
                    </a:p>
                  </a:txBody>
                  <a:tcPr marL="9525" marR="9525" marT="9525" marB="0" anchor="b"/>
                </a:tc>
                <a:tc>
                  <a:txBody>
                    <a:bodyPr/>
                    <a:lstStyle/>
                    <a:p>
                      <a:pPr algn="l" fontAlgn="b"/>
                      <a:r>
                        <a:rPr lang="en-US" sz="1100" dirty="0"/>
                        <a:t>5G Media Streaming Protocols Phase 2</a:t>
                      </a:r>
                    </a:p>
                  </a:txBody>
                  <a:tcPr marL="9525" marR="9525" marT="9525" marB="0" anchor="b"/>
                </a:tc>
                <a:tc>
                  <a:txBody>
                    <a:bodyPr/>
                    <a:lstStyle/>
                    <a:p>
                      <a:pPr algn="l" fontAlgn="b"/>
                      <a:r>
                        <a:rPr lang="en-US" sz="1100" dirty="0"/>
                        <a:t>5GMS_Pro_Ph2 </a:t>
                      </a:r>
                    </a:p>
                  </a:txBody>
                  <a:tcPr marL="9525" marR="9525" marT="9525" marB="0" anchor="b"/>
                </a:tc>
                <a:tc>
                  <a:txBody>
                    <a:bodyPr/>
                    <a:lstStyle/>
                    <a:p>
                      <a:pPr algn="r" fontAlgn="b"/>
                      <a:r>
                        <a:rPr lang="en-US" sz="1100" dirty="0"/>
                        <a:t>3/3/2024</a:t>
                      </a:r>
                    </a:p>
                  </a:txBody>
                  <a:tcPr marL="9525" marR="9525" marT="9525" marB="0" anchor="b"/>
                </a:tc>
                <a:tc>
                  <a:txBody>
                    <a:bodyPr/>
                    <a:lstStyle/>
                    <a:p>
                      <a:pPr algn="r" fontAlgn="b"/>
                      <a:r>
                        <a:rPr lang="en-US" sz="1100" dirty="0"/>
                        <a:t>0%</a:t>
                      </a:r>
                    </a:p>
                  </a:txBody>
                  <a:tcPr marL="9525" marR="9525" marT="9525" marB="0" anchor="b"/>
                </a:tc>
                <a:tc>
                  <a:txBody>
                    <a:bodyPr/>
                    <a:lstStyle/>
                    <a:p>
                      <a:pPr algn="l" fontAlgn="b"/>
                      <a:r>
                        <a:rPr lang="en-US" sz="1100" b="0" i="0" u="none" kern="1200" dirty="0">
                          <a:solidFill>
                            <a:schemeClr val="dk1"/>
                          </a:solidFill>
                          <a:effectLst/>
                          <a:latin typeface="+mn-lt"/>
                          <a:ea typeface="+mn-ea"/>
                          <a:cs typeface="+mn-cs"/>
                          <a:hlinkClick r:id="rId4" action="ppaction://hlinkfile"/>
                        </a:rPr>
                        <a:t>SP-230543</a:t>
                      </a:r>
                      <a:endParaRPr lang="en-US" sz="1100" b="0" u="none" dirty="0"/>
                    </a:p>
                  </a:txBody>
                  <a:tcPr marL="9525" marR="9525" marT="9525" marB="0" anchor="b"/>
                </a:tc>
                <a:tc>
                  <a:txBody>
                    <a:bodyPr/>
                    <a:lstStyle/>
                    <a:p>
                      <a:pPr algn="ctr">
                        <a:lnSpc>
                          <a:spcPct val="107000"/>
                        </a:lnSpc>
                        <a:spcAft>
                          <a:spcPts val="800"/>
                        </a:spcAft>
                      </a:pPr>
                      <a:r>
                        <a:rPr lang="en-GB" sz="1050" dirty="0">
                          <a:solidFill>
                            <a:srgbClr val="FF0000"/>
                          </a:solidFill>
                        </a:rPr>
                        <a:t>25%</a:t>
                      </a:r>
                    </a:p>
                  </a:txBody>
                  <a:tcPr marL="36001" marR="36001" marT="0" marB="0" anchor="ct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Revised WID in: </a:t>
                      </a:r>
                      <a:r>
                        <a:rPr lang="en-US" sz="1100" dirty="0">
                          <a:effectLst/>
                          <a:highlight>
                            <a:srgbClr val="FFFF00"/>
                          </a:highlight>
                          <a:hlinkClick r:id="rId5"/>
                        </a:rPr>
                        <a:t>SP-230976</a:t>
                      </a:r>
                      <a:endParaRPr lang="en-US" sz="1800" dirty="0">
                        <a:effectLst/>
                        <a:highlight>
                          <a:srgbClr val="FFFF00"/>
                        </a:highlight>
                        <a:latin typeface="Calibri" panose="020F0502020204030204" pitchFamily="34" charset="0"/>
                        <a:ea typeface="PMingLiU" panose="02020500000000000000" pitchFamily="18" charset="-120"/>
                      </a:endParaRPr>
                    </a:p>
                  </a:txBody>
                  <a:tcPr marL="36001" marR="36001" marT="0" marB="0" anchor="ctr"/>
                </a:tc>
                <a:extLst>
                  <a:ext uri="{0D108BD9-81ED-4DB2-BD59-A6C34878D82A}">
                    <a16:rowId xmlns:a16="http://schemas.microsoft.com/office/drawing/2014/main" val="1565260606"/>
                  </a:ext>
                </a:extLst>
              </a:tr>
            </a:tbl>
          </a:graphicData>
        </a:graphic>
      </p:graphicFrame>
    </p:spTree>
    <p:extLst>
      <p:ext uri="{BB962C8B-B14F-4D97-AF65-F5344CB8AC3E}">
        <p14:creationId xmlns:p14="http://schemas.microsoft.com/office/powerpoint/2010/main" val="419595292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completed Rel-18 items and TEI18</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r>
              <a:rPr lang="en-US" sz="1800" u="sng" dirty="0">
                <a:solidFill>
                  <a:srgbClr val="0000FF"/>
                </a:solidFill>
                <a:hlinkClick r:id="rId2"/>
              </a:rPr>
              <a:t>SP-230921</a:t>
            </a:r>
            <a:r>
              <a:rPr lang="en-US" sz="1800" dirty="0"/>
              <a:t> : Rel-18 CR on TEI18</a:t>
            </a:r>
            <a:endParaRPr lang="en-GB" sz="1800" u="sng" dirty="0">
              <a:solidFill>
                <a:srgbClr val="0000FF"/>
              </a:solidFill>
              <a:ea typeface="Times New Roman" panose="02020603050405020304" pitchFamily="18" charset="0"/>
              <a:cs typeface="Times New Roman" panose="02020603050405020304" pitchFamily="18" charset="0"/>
            </a:endParaRPr>
          </a:p>
          <a:p>
            <a:pPr marL="400050" marR="0" lvl="1" indent="-285750" algn="l" defTabSz="914400" rtl="0" eaLnBrk="0" fontAlgn="base" latinLnBrk="0" hangingPunct="0">
              <a:lnSpc>
                <a:spcPct val="107000"/>
              </a:lnSpc>
              <a:spcBef>
                <a:spcPts val="0"/>
              </a:spcBef>
              <a:spcAft>
                <a:spcPts val="8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S4-231570: CR 26.114-0557r6 [TEI18] on </a:t>
            </a:r>
            <a:r>
              <a:rPr lang="en-US" sz="1400" dirty="0"/>
              <a:t>Supporting HD video calls </a:t>
            </a:r>
            <a:r>
              <a:rPr kumimoji="0" lang="en-US" sz="1400" b="0" i="0" u="none" strike="noStrike" kern="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(Rel-18). Upgrade the video capabilities of MTSI to recommend support for HD resolution for AVC and HEVC.</a:t>
            </a:r>
          </a:p>
          <a:p>
            <a:r>
              <a:rPr lang="en-US" sz="1800" u="sng" dirty="0">
                <a:solidFill>
                  <a:srgbClr val="0000FF"/>
                </a:solidFill>
                <a:hlinkClick r:id="rId3"/>
              </a:rPr>
              <a:t>SP-230917</a:t>
            </a:r>
            <a:r>
              <a:rPr lang="en-US" sz="1800" dirty="0"/>
              <a:t> : CRs on 5GMS_Ph2</a:t>
            </a:r>
          </a:p>
          <a:p>
            <a:pPr marL="400050" lvl="1">
              <a:lnSpc>
                <a:spcPct val="107000"/>
              </a:lnSpc>
              <a:spcBef>
                <a:spcPts val="0"/>
              </a:spcBef>
              <a:spcAft>
                <a:spcPts val="8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S4-231151: CR 26.501-0070r2 [5GMS_Ph2] Additional baseline parameter for 3GPP Service URL (Rel-18).</a:t>
            </a:r>
          </a:p>
          <a:p>
            <a:pPr marL="400050" lvl="1">
              <a:lnSpc>
                <a:spcPct val="107000"/>
              </a:lnSpc>
              <a:spcBef>
                <a:spcPts val="0"/>
              </a:spcBef>
              <a:spcAft>
                <a:spcPts val="800"/>
              </a:spcAft>
              <a:defRPr/>
            </a:pPr>
            <a:r>
              <a:rPr lang="en-US" sz="1400" dirty="0">
                <a:effectLst/>
                <a:latin typeface="Calibri" panose="020F0502020204030204" pitchFamily="34" charset="0"/>
                <a:ea typeface="Calibri" panose="020F0502020204030204" pitchFamily="34" charset="0"/>
                <a:cs typeface="Times New Roman" panose="02020603050405020304" pitchFamily="18" charset="0"/>
              </a:rPr>
              <a:t>S4-231152: CR 26.501-0071r1 [5GMS_Ph2] Update to 5GMS+MBS architecture (Rel-18).</a:t>
            </a:r>
          </a:p>
          <a:p>
            <a:pPr marL="400050" lvl="1">
              <a:lnSpc>
                <a:spcPct val="107000"/>
              </a:lnSpc>
              <a:spcBef>
                <a:spcPts val="0"/>
              </a:spcBef>
              <a:spcAft>
                <a:spcPts val="800"/>
              </a:spcAft>
              <a:defRPr/>
            </a:pPr>
            <a:r>
              <a:rPr lang="en-US" sz="1400" dirty="0">
                <a:effectLst/>
                <a:latin typeface="Calibri" panose="020F0502020204030204" pitchFamily="34" charset="0"/>
                <a:ea typeface="Calibri" panose="020F0502020204030204" pitchFamily="34" charset="0"/>
                <a:cs typeface="Times New Roman" panose="02020603050405020304" pitchFamily="18" charset="0"/>
              </a:rPr>
              <a:t>S4-231577: CR 26.501-0069r4 [5GMS_Ph2] Event exposure (Rel-18).</a:t>
            </a:r>
          </a:p>
          <a:p>
            <a:pPr marL="0">
              <a:lnSpc>
                <a:spcPct val="107000"/>
              </a:lnSpc>
              <a:spcBef>
                <a:spcPts val="0"/>
              </a:spcBef>
              <a:spcAft>
                <a:spcPts val="800"/>
              </a:spcAft>
              <a:defRPr/>
            </a:pPr>
            <a:r>
              <a:rPr lang="en-US" sz="1800" i="0" u="sng" strike="noStrike" dirty="0">
                <a:solidFill>
                  <a:srgbClr val="0000FF"/>
                </a:solidFill>
                <a:effectLst/>
                <a:hlinkClick r:id="rId4"/>
              </a:rPr>
              <a:t>SP-230919</a:t>
            </a:r>
            <a:r>
              <a:rPr lang="en-US" sz="1800" dirty="0"/>
              <a:t> : CRs on </a:t>
            </a:r>
            <a:r>
              <a:rPr lang="en-US" sz="1800" dirty="0">
                <a:effectLst/>
                <a:latin typeface="Calibri" panose="020F0502020204030204" pitchFamily="34" charset="0"/>
                <a:ea typeface="Calibri" panose="020F0502020204030204" pitchFamily="34" charset="0"/>
                <a:cs typeface="Times New Roman" panose="02020603050405020304" pitchFamily="18" charset="0"/>
              </a:rPr>
              <a:t>5GMSA, TEI18</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defRPr/>
            </a:pPr>
            <a:r>
              <a:rPr lang="en-US" sz="1400" dirty="0">
                <a:effectLst/>
                <a:latin typeface="Calibri" panose="020F0502020204030204" pitchFamily="34" charset="0"/>
                <a:ea typeface="Calibri" panose="020F0502020204030204" pitchFamily="34" charset="0"/>
                <a:cs typeface="Times New Roman" panose="02020603050405020304" pitchFamily="18" charset="0"/>
              </a:rPr>
              <a:t>S4-231578: CR 26.501-0066r5 [5GMSA, TEI18] Clarifications to Network Assistance feature (Rel-18). An “almost mirror” of Rel-16 and 17 corrections.</a:t>
            </a:r>
          </a:p>
          <a:p>
            <a:pPr marL="0">
              <a:lnSpc>
                <a:spcPct val="107000"/>
              </a:lnSpc>
              <a:spcBef>
                <a:spcPts val="0"/>
              </a:spcBef>
              <a:spcAft>
                <a:spcPts val="800"/>
              </a:spcAft>
              <a:defRPr/>
            </a:pPr>
            <a:r>
              <a:rPr lang="en-US" sz="1800" u="sng" dirty="0">
                <a:solidFill>
                  <a:srgbClr val="0000FF"/>
                </a:solidFill>
                <a:hlinkClick r:id="rId5"/>
              </a:rPr>
              <a:t>SP-230920</a:t>
            </a:r>
            <a:r>
              <a:rPr lang="en-US" sz="1800" dirty="0"/>
              <a:t> : CRs on </a:t>
            </a:r>
            <a:r>
              <a:rPr lang="en-US" sz="1800" dirty="0">
                <a:effectLst/>
                <a:latin typeface="Calibri" panose="020F0502020204030204" pitchFamily="34" charset="0"/>
                <a:ea typeface="Calibri" panose="020F0502020204030204" pitchFamily="34" charset="0"/>
                <a:cs typeface="Times New Roman" panose="02020603050405020304" pitchFamily="18" charset="0"/>
              </a:rPr>
              <a:t>TEI18, ADAE, EVEX</a:t>
            </a:r>
          </a:p>
          <a:p>
            <a:pPr marL="400050" lvl="1">
              <a:lnSpc>
                <a:spcPct val="107000"/>
              </a:lnSpc>
              <a:spcBef>
                <a:spcPts val="0"/>
              </a:spcBef>
              <a:spcAft>
                <a:spcPts val="800"/>
              </a:spcAft>
              <a:defRPr/>
            </a:pPr>
            <a:r>
              <a:rPr lang="en-US" sz="1400" dirty="0">
                <a:effectLst/>
                <a:latin typeface="Calibri" panose="020F0502020204030204" pitchFamily="34" charset="0"/>
                <a:ea typeface="Calibri" panose="020F0502020204030204" pitchFamily="34" charset="0"/>
                <a:cs typeface="Times New Roman" panose="02020603050405020304" pitchFamily="18" charset="0"/>
              </a:rPr>
              <a:t>S4-231492: CR 26.531-0007r1 [TEI18, ADAE, EVEX, Stage 2] UE Application instructing DDCC for immediate data report delivery. Following coordination with SA6.</a:t>
            </a:r>
          </a:p>
          <a:p>
            <a:pPr marL="400050" lvl="1">
              <a:lnSpc>
                <a:spcPct val="107000"/>
              </a:lnSpc>
              <a:spcBef>
                <a:spcPts val="0"/>
              </a:spcBef>
              <a:spcAft>
                <a:spcPts val="800"/>
              </a:spcAft>
              <a:defRPr/>
            </a:pPr>
            <a:r>
              <a:rPr lang="en-US" sz="1400" dirty="0">
                <a:effectLst/>
                <a:latin typeface="Calibri" panose="020F0502020204030204" pitchFamily="34" charset="0"/>
                <a:ea typeface="Calibri" panose="020F0502020204030204" pitchFamily="34" charset="0"/>
                <a:cs typeface="Times New Roman" panose="02020603050405020304" pitchFamily="18" charset="0"/>
              </a:rPr>
              <a:t>S4-231493: CR 26.532-0005r1 [TEI18, ADAE, EVEX, Stage 3] UE Application instructing DDCC for immediate data report delivery. Following coordination with SA6.</a:t>
            </a:r>
          </a:p>
          <a:p>
            <a:pPr marL="400050" lvl="1">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defRPr/>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400050" marR="0" lvl="1" indent="-285750" algn="l" defTabSz="914400" rtl="0" eaLnBrk="0" fontAlgn="base" latinLnBrk="0" hangingPunct="0">
              <a:lnSpc>
                <a:spcPct val="107000"/>
              </a:lnSpc>
              <a:spcBef>
                <a:spcPts val="0"/>
              </a:spcBef>
              <a:spcAft>
                <a:spcPts val="800"/>
              </a:spcAft>
              <a:buClr>
                <a:srgbClr val="C00000"/>
              </a:buClr>
              <a:buSzTx/>
              <a:buFont typeface="Arial" panose="020B0604020202020204" pitchFamily="34" charset="0"/>
              <a:buChar char="•"/>
              <a:tabLst/>
              <a:defRPr/>
            </a:pPr>
            <a:endParaRPr kumimoji="0" lang="en-US" sz="1400" b="0" i="0" u="none" strike="noStrike" kern="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a:p>
            <a:pPr marL="0" indent="0">
              <a:buNone/>
            </a:pPr>
            <a:endParaRPr lang="en-US" sz="2000" dirty="0"/>
          </a:p>
        </p:txBody>
      </p:sp>
    </p:spTree>
    <p:extLst>
      <p:ext uri="{BB962C8B-B14F-4D97-AF65-F5344CB8AC3E}">
        <p14:creationId xmlns:p14="http://schemas.microsoft.com/office/powerpoint/2010/main" val="390665359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Immersive Real-time Communication for WebRTC (</a:t>
            </a:r>
            <a:r>
              <a:rPr lang="en-US" altLang="en-US" sz="3200" dirty="0" err="1"/>
              <a:t>iRTCW</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t>Define a non-vertical/modularized protocol stack, functional components, I/</a:t>
            </a:r>
            <a:r>
              <a:rPr lang="en-US" altLang="en-US" sz="1400" dirty="0" err="1"/>
              <a:t>Os</a:t>
            </a:r>
            <a:r>
              <a:rPr lang="en-US" altLang="en-US" sz="1400" dirty="0"/>
              <a:t> formats, for </a:t>
            </a:r>
            <a:r>
              <a:rPr lang="en-US" altLang="en-US" sz="1400" dirty="0" err="1"/>
              <a:t>iRTC</a:t>
            </a:r>
            <a:r>
              <a:rPr lang="en-US" altLang="en-US" sz="1400" dirty="0"/>
              <a:t> clients to support WebRTC-based real-time transport of media over 5G; Identify the required architecture for radio access network QoS realization over 5G systems. Identify the minimum information / elements in the C/U-Plane signal to establish media sessions with appropriate QoS for WebRTC-based applications. Document informative examples of </a:t>
            </a:r>
            <a:r>
              <a:rPr lang="en-US" altLang="en-US" sz="1400" dirty="0" err="1"/>
              <a:t>iRTC</a:t>
            </a:r>
            <a:r>
              <a:rPr lang="en-US" altLang="en-US" sz="1400" dirty="0"/>
              <a:t> operations to assist implementers.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Restructured TS 26.113 to accommodate stage-3 work for all reference points and functions defined in TS 26.506</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Revised WID to add stage-3 objective and impacted spec to TS 26.51x in coordination with 5GMS_Pro_Ph2. New rapporteur.</a:t>
            </a:r>
          </a:p>
          <a:p>
            <a:pPr marL="687388" lvl="1" indent="-287338">
              <a:lnSpc>
                <a:spcPct val="93000"/>
              </a:lnSpc>
              <a:spcBef>
                <a:spcPct val="15000"/>
              </a:spcBef>
              <a:spcAft>
                <a:spcPct val="15000"/>
              </a:spcAft>
              <a:buSzPct val="100000"/>
              <a:tabLst>
                <a:tab pos="285750" algn="l"/>
              </a:tabLst>
              <a:defRPr/>
            </a:pPr>
            <a:r>
              <a:rPr lang="en-GB" sz="1000" dirty="0"/>
              <a:t>Revised WID for approval in: </a:t>
            </a:r>
            <a:r>
              <a:rPr lang="en-GB" sz="1000" dirty="0">
                <a:solidFill>
                  <a:srgbClr val="FF0000"/>
                </a:solidFill>
                <a:hlinkClick r:id="rId2"/>
              </a:rPr>
              <a:t>SP-230977</a:t>
            </a:r>
            <a:endParaRPr lang="en-US" altLang="zh-CN" sz="1000"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Completion date change: 12/23 → 03/24</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TS 26.113 to v1.0.0 and present it to SA for information</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400" dirty="0"/>
          </a:p>
          <a:p>
            <a:pPr marL="287338" indent="-287338">
              <a:buNone/>
            </a:pPr>
            <a:endParaRPr lang="fr-FR" sz="1400" dirty="0"/>
          </a:p>
        </p:txBody>
      </p:sp>
      <p:graphicFrame>
        <p:nvGraphicFramePr>
          <p:cNvPr id="4" name="Table 3">
            <a:extLst>
              <a:ext uri="{FF2B5EF4-FFF2-40B4-BE49-F238E27FC236}">
                <a16:creationId xmlns:a16="http://schemas.microsoft.com/office/drawing/2014/main" id="{4732737B-1E9A-43DD-BB3E-4E4A7A5B2971}"/>
              </a:ext>
            </a:extLst>
          </p:cNvPr>
          <p:cNvGraphicFramePr>
            <a:graphicFrameLocks noGrp="1"/>
          </p:cNvGraphicFramePr>
          <p:nvPr>
            <p:extLst>
              <p:ext uri="{D42A27DB-BD31-4B8C-83A1-F6EECF244321}">
                <p14:modId xmlns:p14="http://schemas.microsoft.com/office/powerpoint/2010/main" val="484340894"/>
              </p:ext>
            </p:extLst>
          </p:nvPr>
        </p:nvGraphicFramePr>
        <p:xfrm>
          <a:off x="647700" y="1454150"/>
          <a:ext cx="10084901" cy="84912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41522668"/>
                    </a:ext>
                  </a:extLst>
                </a:gridCol>
                <a:gridCol w="3844407">
                  <a:extLst>
                    <a:ext uri="{9D8B030D-6E8A-4147-A177-3AD203B41FA5}">
                      <a16:colId xmlns:a16="http://schemas.microsoft.com/office/drawing/2014/main" val="1130914024"/>
                    </a:ext>
                  </a:extLst>
                </a:gridCol>
                <a:gridCol w="1095473">
                  <a:extLst>
                    <a:ext uri="{9D8B030D-6E8A-4147-A177-3AD203B41FA5}">
                      <a16:colId xmlns:a16="http://schemas.microsoft.com/office/drawing/2014/main" val="2766435849"/>
                    </a:ext>
                  </a:extLst>
                </a:gridCol>
                <a:gridCol w="807092">
                  <a:extLst>
                    <a:ext uri="{9D8B030D-6E8A-4147-A177-3AD203B41FA5}">
                      <a16:colId xmlns:a16="http://schemas.microsoft.com/office/drawing/2014/main" val="1775448695"/>
                    </a:ext>
                  </a:extLst>
                </a:gridCol>
                <a:gridCol w="551732">
                  <a:extLst>
                    <a:ext uri="{9D8B030D-6E8A-4147-A177-3AD203B41FA5}">
                      <a16:colId xmlns:a16="http://schemas.microsoft.com/office/drawing/2014/main" val="2240696305"/>
                    </a:ext>
                  </a:extLst>
                </a:gridCol>
                <a:gridCol w="643064">
                  <a:extLst>
                    <a:ext uri="{9D8B030D-6E8A-4147-A177-3AD203B41FA5}">
                      <a16:colId xmlns:a16="http://schemas.microsoft.com/office/drawing/2014/main" val="4150883248"/>
                    </a:ext>
                  </a:extLst>
                </a:gridCol>
                <a:gridCol w="643064">
                  <a:extLst>
                    <a:ext uri="{9D8B030D-6E8A-4147-A177-3AD203B41FA5}">
                      <a16:colId xmlns:a16="http://schemas.microsoft.com/office/drawing/2014/main" val="2576211718"/>
                    </a:ext>
                  </a:extLst>
                </a:gridCol>
                <a:gridCol w="1898167">
                  <a:extLst>
                    <a:ext uri="{9D8B030D-6E8A-4147-A177-3AD203B41FA5}">
                      <a16:colId xmlns:a16="http://schemas.microsoft.com/office/drawing/2014/main" val="412715654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792782679"/>
                  </a:ext>
                </a:extLst>
              </a:tr>
              <a:tr h="265183">
                <a:tc>
                  <a:txBody>
                    <a:bodyPr/>
                    <a:lstStyle/>
                    <a:p>
                      <a:pPr algn="r" fontAlgn="b"/>
                      <a:r>
                        <a:rPr lang="en-US" sz="1100" dirty="0"/>
                        <a:t>950014</a:t>
                      </a:r>
                    </a:p>
                  </a:txBody>
                  <a:tcPr marL="9525" marR="9525" marT="9525" marB="0" anchor="b"/>
                </a:tc>
                <a:tc>
                  <a:txBody>
                    <a:bodyPr/>
                    <a:lstStyle/>
                    <a:p>
                      <a:pPr algn="l" fontAlgn="b"/>
                      <a:r>
                        <a:rPr lang="en-US" sz="1100" dirty="0"/>
                        <a:t>Immersive Real-time Communication for WebRTC </a:t>
                      </a:r>
                    </a:p>
                  </a:txBody>
                  <a:tcPr marL="9525" marR="9525" marT="9525" marB="0" anchor="b"/>
                </a:tc>
                <a:tc>
                  <a:txBody>
                    <a:bodyPr/>
                    <a:lstStyle/>
                    <a:p>
                      <a:pPr algn="l" fontAlgn="b"/>
                      <a:r>
                        <a:rPr lang="en-US" sz="1100" dirty="0" err="1"/>
                        <a:t>iRTCW</a:t>
                      </a:r>
                      <a:endParaRPr lang="en-US" sz="1100" dirty="0"/>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 3/3/2024</a:t>
                      </a:r>
                      <a:endParaRPr lang="en-US" sz="1100" dirty="0"/>
                    </a:p>
                  </a:txBody>
                  <a:tcPr marL="9525" marR="9525" marT="9525" marB="0" anchor="b"/>
                </a:tc>
                <a:tc>
                  <a:txBody>
                    <a:bodyPr/>
                    <a:lstStyle/>
                    <a:p>
                      <a:pPr algn="r" fontAlgn="b"/>
                      <a:r>
                        <a:rPr lang="en-US" sz="1100" dirty="0"/>
                        <a:t>50%</a:t>
                      </a:r>
                    </a:p>
                  </a:txBody>
                  <a:tcPr marL="9525" marR="9525" marT="9525" marB="0" anchor="b"/>
                </a:tc>
                <a:tc>
                  <a:txBody>
                    <a:bodyPr/>
                    <a:lstStyle/>
                    <a:p>
                      <a:pPr algn="l" fontAlgn="b"/>
                      <a:r>
                        <a:rPr lang="en-US" sz="1100" dirty="0">
                          <a:hlinkClick r:id="rId3"/>
                        </a:rPr>
                        <a:t>SP-221032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50%</a:t>
                      </a:r>
                    </a:p>
                  </a:txBody>
                  <a:tcPr marL="36001" marR="36001" marT="0" marB="0" anchor="ctr"/>
                </a:tc>
                <a:tc>
                  <a:txBody>
                    <a:bodyPr/>
                    <a:lstStyle/>
                    <a:p>
                      <a:pPr algn="ctr">
                        <a:lnSpc>
                          <a:spcPct val="107000"/>
                        </a:lnSpc>
                        <a:spcAft>
                          <a:spcPts val="800"/>
                        </a:spcAft>
                      </a:pPr>
                      <a:r>
                        <a:rPr lang="en-GB" sz="1100" dirty="0">
                          <a:solidFill>
                            <a:srgbClr val="FF0000"/>
                          </a:solidFill>
                        </a:rPr>
                        <a:t>Revised WID in: </a:t>
                      </a:r>
                      <a:r>
                        <a:rPr lang="en-GB" sz="1100" dirty="0">
                          <a:solidFill>
                            <a:srgbClr val="FF0000"/>
                          </a:solidFill>
                          <a:hlinkClick r:id="rId2"/>
                        </a:rPr>
                        <a:t>SP-230977</a:t>
                      </a:r>
                      <a:br>
                        <a:rPr lang="en-GB" sz="1100" dirty="0">
                          <a:solidFill>
                            <a:srgbClr val="FF0000"/>
                          </a:solidFill>
                        </a:rPr>
                      </a:br>
                      <a:r>
                        <a:rPr lang="en-GB" sz="1100" dirty="0">
                          <a:solidFill>
                            <a:srgbClr val="FF0000"/>
                          </a:solidFill>
                        </a:rPr>
                        <a:t>Progress reduced to extended scope.</a:t>
                      </a:r>
                    </a:p>
                  </a:txBody>
                  <a:tcPr marL="36001" marR="36001" marT="0" marB="0" anchor="ctr"/>
                </a:tc>
                <a:extLst>
                  <a:ext uri="{0D108BD9-81ED-4DB2-BD59-A6C34878D82A}">
                    <a16:rowId xmlns:a16="http://schemas.microsoft.com/office/drawing/2014/main" val="1810321089"/>
                  </a:ext>
                </a:extLst>
              </a:tr>
            </a:tbl>
          </a:graphicData>
        </a:graphic>
      </p:graphicFrame>
    </p:spTree>
    <p:extLst>
      <p:ext uri="{BB962C8B-B14F-4D97-AF65-F5344CB8AC3E}">
        <p14:creationId xmlns:p14="http://schemas.microsoft.com/office/powerpoint/2010/main" val="92262735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Media Capabilities for Augmented Reality (</a:t>
            </a:r>
            <a:r>
              <a:rPr lang="en-US" altLang="en-US" sz="3200" dirty="0" err="1"/>
              <a:t>MeCAR</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Define at least one AR device category that addresses the constraints of an EDGAR-type AR glass. Integrate IVAS once available. Define capability exchange mechanisms based on complexity of AR media and capability of device to support EAS KPIs for provisioning of edge/cloud resources. Identify </a:t>
            </a:r>
            <a:r>
              <a:rPr lang="en-US" altLang="en-US" sz="1200" dirty="0" err="1">
                <a:cs typeface="Arial" panose="020B0604020202020204" pitchFamily="34" charset="0"/>
              </a:rPr>
              <a:t>QoE</a:t>
            </a:r>
            <a:r>
              <a:rPr lang="en-US" altLang="en-US" sz="1200" dirty="0">
                <a:cs typeface="Arial" panose="020B0604020202020204" pitchFamily="34" charset="0"/>
              </a:rPr>
              <a:t> metrics and KPIs for AR media. Specify encapsulations into RTP, ISOBMFF and CMAF. Specify the relevant codec-level parameters for session setup. Enable AR media in 5G Media Streaming. Define typical traffic characteristics for AR media</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Clarified the scope of the Work Item and its relationship with other work items such as IBACS (device capabilities vs service media requirements)</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Progressed the </a:t>
            </a:r>
            <a:r>
              <a:rPr lang="en-US" altLang="zh-CN" sz="1200" dirty="0" err="1">
                <a:cs typeface="Arial" pitchFamily="34" charset="0"/>
              </a:rPr>
              <a:t>QoE</a:t>
            </a:r>
            <a:r>
              <a:rPr lang="en-US" altLang="zh-CN" sz="1200" dirty="0">
                <a:cs typeface="Arial" pitchFamily="34" charset="0"/>
              </a:rPr>
              <a:t> metrics observation points in the reference device architecture</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Available visualization space signaling has been refined</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Progressed the multiple decoder instances capabilities </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Consideration of alternate 3D formats and runtime such as USD and </a:t>
            </a:r>
            <a:r>
              <a:rPr lang="en-US" altLang="zh-CN" sz="1200" dirty="0" err="1">
                <a:cs typeface="Arial" pitchFamily="34" charset="0"/>
              </a:rPr>
              <a:t>WebXR</a:t>
            </a:r>
            <a:r>
              <a:rPr lang="en-US" altLang="zh-CN" sz="1200" dirty="0">
                <a:cs typeface="Arial" pitchFamily="34" charset="0"/>
              </a:rPr>
              <a:t>, but no change on the initial scope.</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Lengthy discussion on MIV as a candidate solution for the delivery of volumetric video and still seeking clarifications on the representation format that would justify its need.</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TS 26.119 progressed to v0.3.0 including agreed </a:t>
            </a:r>
            <a:r>
              <a:rPr lang="en-US" altLang="zh-CN" sz="1200" dirty="0" err="1">
                <a:cs typeface="Arial" pitchFamily="34" charset="0"/>
              </a:rPr>
              <a:t>pCRs</a:t>
            </a:r>
            <a:r>
              <a:rPr lang="en-US" altLang="zh-CN" sz="1200" dirty="0">
                <a:cs typeface="Arial" pitchFamily="34" charset="0"/>
              </a:rPr>
              <a:t> on </a:t>
            </a:r>
            <a:r>
              <a:rPr lang="en-US" altLang="zh-CN" sz="1200" dirty="0" err="1">
                <a:cs typeface="Arial" pitchFamily="34" charset="0"/>
              </a:rPr>
              <a:t>QoE</a:t>
            </a:r>
            <a:r>
              <a:rPr lang="en-US" altLang="zh-CN" sz="1200" dirty="0">
                <a:cs typeface="Arial" pitchFamily="34" charset="0"/>
              </a:rPr>
              <a:t> Metrics (S4-231457), visualization space (S4-231454), clarifications (S4-231548), XR system capabilities (S4-231540), Device types (S4-231542)</a:t>
            </a:r>
          </a:p>
          <a:p>
            <a:pPr marL="287338" marR="0" lvl="0" indent="-287338" algn="l" defTabSz="914400" rtl="0" eaLnBrk="0" fontAlgn="base" latinLnBrk="0" hangingPunct="0">
              <a:lnSpc>
                <a:spcPct val="93000"/>
              </a:lnSpc>
              <a:spcBef>
                <a:spcPct val="15000"/>
              </a:spcBef>
              <a:spcAft>
                <a:spcPct val="15000"/>
              </a:spcAft>
              <a:buClrTx/>
              <a:buSzPct val="100000"/>
              <a:buFontTx/>
              <a:buNone/>
              <a:tabLst>
                <a:tab pos="285750" algn="l"/>
              </a:tabLst>
              <a:defRPr/>
            </a:pPr>
            <a:r>
              <a:rPr kumimoji="0" lang="en-GB" sz="1400" b="1" i="0" u="sng" strike="noStrike" kern="0" cap="none" spc="0" normalizeH="0" baseline="0" noProof="0" dirty="0">
                <a:ln>
                  <a:noFill/>
                </a:ln>
                <a:solidFill>
                  <a:prstClr val="black"/>
                </a:solidFill>
                <a:effectLst/>
                <a:uLnTx/>
                <a:uFillTx/>
                <a:latin typeface="Calibri"/>
                <a:ea typeface="+mn-ea"/>
                <a:cs typeface="Arial" pitchFamily="34" charset="0"/>
              </a:rPr>
              <a:t>Next steps</a:t>
            </a:r>
            <a:endParaRPr kumimoji="0" lang="en-GB" sz="1200" b="1" i="0" u="sng" strike="noStrike" kern="0" cap="none" spc="0" normalizeH="0" baseline="0" noProof="0" dirty="0">
              <a:ln>
                <a:noFill/>
              </a:ln>
              <a:solidFill>
                <a:prstClr val="black"/>
              </a:solidFill>
              <a:effectLst/>
              <a:uLnTx/>
              <a:uFillTx/>
              <a:latin typeface="Calibri"/>
              <a:ea typeface="+mn-ea"/>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Draft TS 26.119 v1.0.0 to be sent to SA plenary for information</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BEAC98BB-FDC1-400D-9E72-70E2A5AAF867}"/>
              </a:ext>
            </a:extLst>
          </p:cNvPr>
          <p:cNvGraphicFramePr>
            <a:graphicFrameLocks noGrp="1"/>
          </p:cNvGraphicFramePr>
          <p:nvPr>
            <p:extLst>
              <p:ext uri="{D42A27DB-BD31-4B8C-83A1-F6EECF244321}">
                <p14:modId xmlns:p14="http://schemas.microsoft.com/office/powerpoint/2010/main" val="2684126954"/>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550149109"/>
                    </a:ext>
                  </a:extLst>
                </a:gridCol>
                <a:gridCol w="3844407">
                  <a:extLst>
                    <a:ext uri="{9D8B030D-6E8A-4147-A177-3AD203B41FA5}">
                      <a16:colId xmlns:a16="http://schemas.microsoft.com/office/drawing/2014/main" val="1536900663"/>
                    </a:ext>
                  </a:extLst>
                </a:gridCol>
                <a:gridCol w="1095473">
                  <a:extLst>
                    <a:ext uri="{9D8B030D-6E8A-4147-A177-3AD203B41FA5}">
                      <a16:colId xmlns:a16="http://schemas.microsoft.com/office/drawing/2014/main" val="480759500"/>
                    </a:ext>
                  </a:extLst>
                </a:gridCol>
                <a:gridCol w="807092">
                  <a:extLst>
                    <a:ext uri="{9D8B030D-6E8A-4147-A177-3AD203B41FA5}">
                      <a16:colId xmlns:a16="http://schemas.microsoft.com/office/drawing/2014/main" val="3119839870"/>
                    </a:ext>
                  </a:extLst>
                </a:gridCol>
                <a:gridCol w="551732">
                  <a:extLst>
                    <a:ext uri="{9D8B030D-6E8A-4147-A177-3AD203B41FA5}">
                      <a16:colId xmlns:a16="http://schemas.microsoft.com/office/drawing/2014/main" val="3279249167"/>
                    </a:ext>
                  </a:extLst>
                </a:gridCol>
                <a:gridCol w="643064">
                  <a:extLst>
                    <a:ext uri="{9D8B030D-6E8A-4147-A177-3AD203B41FA5}">
                      <a16:colId xmlns:a16="http://schemas.microsoft.com/office/drawing/2014/main" val="2169031264"/>
                    </a:ext>
                  </a:extLst>
                </a:gridCol>
                <a:gridCol w="643064">
                  <a:extLst>
                    <a:ext uri="{9D8B030D-6E8A-4147-A177-3AD203B41FA5}">
                      <a16:colId xmlns:a16="http://schemas.microsoft.com/office/drawing/2014/main" val="326073173"/>
                    </a:ext>
                  </a:extLst>
                </a:gridCol>
                <a:gridCol w="1898167">
                  <a:extLst>
                    <a:ext uri="{9D8B030D-6E8A-4147-A177-3AD203B41FA5}">
                      <a16:colId xmlns:a16="http://schemas.microsoft.com/office/drawing/2014/main" val="92828659"/>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92955432"/>
                  </a:ext>
                </a:extLst>
              </a:tr>
              <a:tr h="265183">
                <a:tc>
                  <a:txBody>
                    <a:bodyPr/>
                    <a:lstStyle/>
                    <a:p>
                      <a:pPr algn="r" fontAlgn="b"/>
                      <a:r>
                        <a:rPr lang="en-US" sz="1100" dirty="0"/>
                        <a:t>950015</a:t>
                      </a:r>
                    </a:p>
                  </a:txBody>
                  <a:tcPr marL="9525" marR="9525" marT="9525" marB="0" anchor="b"/>
                </a:tc>
                <a:tc>
                  <a:txBody>
                    <a:bodyPr/>
                    <a:lstStyle/>
                    <a:p>
                      <a:pPr algn="l" fontAlgn="b"/>
                      <a:r>
                        <a:rPr lang="en-US" sz="1100" dirty="0"/>
                        <a:t>Media Capabilities for Augmented Reality </a:t>
                      </a:r>
                    </a:p>
                  </a:txBody>
                  <a:tcPr marL="9525" marR="9525" marT="9525" marB="0" anchor="b"/>
                </a:tc>
                <a:tc>
                  <a:txBody>
                    <a:bodyPr/>
                    <a:lstStyle/>
                    <a:p>
                      <a:pPr algn="l" fontAlgn="b"/>
                      <a:r>
                        <a:rPr lang="en-US" sz="1100" dirty="0" err="1"/>
                        <a:t>MeCAR</a:t>
                      </a:r>
                      <a:endParaRPr lang="en-US" sz="1100" dirty="0"/>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 3/3/2024</a:t>
                      </a:r>
                      <a:endParaRPr lang="en-US" sz="1100" dirty="0"/>
                    </a:p>
                  </a:txBody>
                  <a:tcPr marL="9525" marR="9525" marT="9525" marB="0" anchor="b"/>
                </a:tc>
                <a:tc>
                  <a:txBody>
                    <a:bodyPr/>
                    <a:lstStyle/>
                    <a:p>
                      <a:pPr algn="r" fontAlgn="b"/>
                      <a:r>
                        <a:rPr lang="en-US" sz="1100" dirty="0"/>
                        <a:t>60%</a:t>
                      </a:r>
                    </a:p>
                  </a:txBody>
                  <a:tcPr marL="9525" marR="9525" marT="9525" marB="0" anchor="b"/>
                </a:tc>
                <a:tc>
                  <a:txBody>
                    <a:bodyPr/>
                    <a:lstStyle/>
                    <a:p>
                      <a:pPr algn="l" fontAlgn="b"/>
                      <a:r>
                        <a:rPr lang="en-US" sz="1100" dirty="0">
                          <a:hlinkClick r:id="rId2"/>
                        </a:rPr>
                        <a:t>SP-220242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65%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753965023"/>
                  </a:ext>
                </a:extLst>
              </a:tr>
            </a:tbl>
          </a:graphicData>
        </a:graphic>
      </p:graphicFrame>
    </p:spTree>
    <p:extLst>
      <p:ext uri="{BB962C8B-B14F-4D97-AF65-F5344CB8AC3E}">
        <p14:creationId xmlns:p14="http://schemas.microsoft.com/office/powerpoint/2010/main" val="1571780847"/>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IMS-based AR Conversational Services (IBACS)</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The objective of this work item is to create a new specification for IMS-based AR conversational services. The features for RTP-based real-time communication, which can be used by IMS and non-IMS (AR) conversational services, will be specified in another new specification (as part of the 5G_RTP work). The relevant features and functional components specified for MTSI in TS 26.114 will be referenced and/or enhanced, if required.</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Updates to the Permanent Document to include:</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AR data transport analysis for IBACS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Updates for supporting Audio-Driven Avatar AR Calls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Call flows and architecture updates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Updates to TS 26.264:</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New Structure</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Generic Text</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Scene Description</a:t>
            </a:r>
          </a:p>
          <a:p>
            <a:pPr marL="0" indent="0">
              <a:lnSpc>
                <a:spcPct val="93000"/>
              </a:lnSpc>
              <a:spcBef>
                <a:spcPct val="15000"/>
              </a:spcBef>
              <a:spcAft>
                <a:spcPct val="15000"/>
              </a:spcAft>
              <a:buSzPct val="100000"/>
              <a:buNone/>
              <a:tabLst>
                <a:tab pos="285750" algn="l"/>
              </a:tabLst>
              <a:defRPr/>
            </a:pPr>
            <a:r>
              <a:rPr kumimoji="0" lang="en-GB" sz="1400" b="1" i="0" u="sng" strike="noStrike" kern="0" cap="none" spc="0" normalizeH="0" baseline="0" noProof="0" dirty="0">
                <a:ln>
                  <a:noFill/>
                </a:ln>
                <a:solidFill>
                  <a:prstClr val="black"/>
                </a:solidFill>
                <a:effectLst/>
                <a:uLnTx/>
                <a:uFillTx/>
                <a:latin typeface="Calibri"/>
                <a:ea typeface="+mn-ea"/>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the permanent document. Progress TS 26.264 to 1.0.0 to be presented for information</a:t>
            </a: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80B4343C-926B-4B93-97AA-F7C3DC777FBA}"/>
              </a:ext>
            </a:extLst>
          </p:cNvPr>
          <p:cNvGraphicFramePr>
            <a:graphicFrameLocks noGrp="1"/>
          </p:cNvGraphicFramePr>
          <p:nvPr>
            <p:extLst>
              <p:ext uri="{D42A27DB-BD31-4B8C-83A1-F6EECF244321}">
                <p14:modId xmlns:p14="http://schemas.microsoft.com/office/powerpoint/2010/main" val="2826435723"/>
              </p:ext>
            </p:extLst>
          </p:nvPr>
        </p:nvGraphicFramePr>
        <p:xfrm>
          <a:off x="647700" y="1454150"/>
          <a:ext cx="10084901" cy="669735"/>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325900480"/>
                    </a:ext>
                  </a:extLst>
                </a:gridCol>
                <a:gridCol w="3844407">
                  <a:extLst>
                    <a:ext uri="{9D8B030D-6E8A-4147-A177-3AD203B41FA5}">
                      <a16:colId xmlns:a16="http://schemas.microsoft.com/office/drawing/2014/main" val="864763507"/>
                    </a:ext>
                  </a:extLst>
                </a:gridCol>
                <a:gridCol w="1095473">
                  <a:extLst>
                    <a:ext uri="{9D8B030D-6E8A-4147-A177-3AD203B41FA5}">
                      <a16:colId xmlns:a16="http://schemas.microsoft.com/office/drawing/2014/main" val="2264394372"/>
                    </a:ext>
                  </a:extLst>
                </a:gridCol>
                <a:gridCol w="807092">
                  <a:extLst>
                    <a:ext uri="{9D8B030D-6E8A-4147-A177-3AD203B41FA5}">
                      <a16:colId xmlns:a16="http://schemas.microsoft.com/office/drawing/2014/main" val="2844856645"/>
                    </a:ext>
                  </a:extLst>
                </a:gridCol>
                <a:gridCol w="551732">
                  <a:extLst>
                    <a:ext uri="{9D8B030D-6E8A-4147-A177-3AD203B41FA5}">
                      <a16:colId xmlns:a16="http://schemas.microsoft.com/office/drawing/2014/main" val="2427524909"/>
                    </a:ext>
                  </a:extLst>
                </a:gridCol>
                <a:gridCol w="643064">
                  <a:extLst>
                    <a:ext uri="{9D8B030D-6E8A-4147-A177-3AD203B41FA5}">
                      <a16:colId xmlns:a16="http://schemas.microsoft.com/office/drawing/2014/main" val="3824706711"/>
                    </a:ext>
                  </a:extLst>
                </a:gridCol>
                <a:gridCol w="643064">
                  <a:extLst>
                    <a:ext uri="{9D8B030D-6E8A-4147-A177-3AD203B41FA5}">
                      <a16:colId xmlns:a16="http://schemas.microsoft.com/office/drawing/2014/main" val="1327702428"/>
                    </a:ext>
                  </a:extLst>
                </a:gridCol>
                <a:gridCol w="1898167">
                  <a:extLst>
                    <a:ext uri="{9D8B030D-6E8A-4147-A177-3AD203B41FA5}">
                      <a16:colId xmlns:a16="http://schemas.microsoft.com/office/drawing/2014/main" val="147189409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120136194"/>
                  </a:ext>
                </a:extLst>
              </a:tr>
              <a:tr h="265183">
                <a:tc>
                  <a:txBody>
                    <a:bodyPr/>
                    <a:lstStyle/>
                    <a:p>
                      <a:pPr algn="r" fontAlgn="b"/>
                      <a:r>
                        <a:rPr lang="en-US" sz="1100" dirty="0"/>
                        <a:t>960042</a:t>
                      </a:r>
                    </a:p>
                  </a:txBody>
                  <a:tcPr marL="9525" marR="9525" marT="9525" marB="0" anchor="b"/>
                </a:tc>
                <a:tc>
                  <a:txBody>
                    <a:bodyPr/>
                    <a:lstStyle/>
                    <a:p>
                      <a:pPr algn="l" fontAlgn="b"/>
                      <a:r>
                        <a:rPr lang="en-US" sz="1100" dirty="0"/>
                        <a:t>IMS-based AR Conversational Services </a:t>
                      </a:r>
                    </a:p>
                  </a:txBody>
                  <a:tcPr marL="9525" marR="9525" marT="9525" marB="0" anchor="b"/>
                </a:tc>
                <a:tc>
                  <a:txBody>
                    <a:bodyPr/>
                    <a:lstStyle/>
                    <a:p>
                      <a:pPr algn="l" fontAlgn="b"/>
                      <a:r>
                        <a:rPr lang="en-US" sz="1100" dirty="0"/>
                        <a:t>IBACS</a:t>
                      </a:r>
                    </a:p>
                  </a:txBody>
                  <a:tcPr marL="9525" marR="9525" marT="9525" marB="0" anchor="b"/>
                </a:tc>
                <a:tc>
                  <a:txBody>
                    <a:bodyPr/>
                    <a:lstStyle/>
                    <a:p>
                      <a:pPr algn="r" fontAlgn="b"/>
                      <a:r>
                        <a:rPr lang="en-US" sz="1100" dirty="0"/>
                        <a:t>12/12/2023 </a:t>
                      </a:r>
                      <a:br>
                        <a:rPr lang="en-US" sz="1100" dirty="0"/>
                      </a:br>
                      <a:r>
                        <a:rPr lang="en-US" sz="1100" dirty="0">
                          <a:solidFill>
                            <a:srgbClr val="FF0000"/>
                          </a:solidFill>
                          <a:highlight>
                            <a:srgbClr val="FFFF00"/>
                          </a:highlight>
                        </a:rPr>
                        <a:t>-&gt; 3/3/2024</a:t>
                      </a:r>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2"/>
                        </a:rPr>
                        <a:t>SP-230165</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35%</a:t>
                      </a:r>
                    </a:p>
                  </a:txBody>
                  <a:tcPr marL="36001" marR="36001" marT="0" marB="0" anchor="ctr"/>
                </a:tc>
                <a:tc>
                  <a:txBody>
                    <a:bodyPr/>
                    <a:lstStyle/>
                    <a:p>
                      <a:pPr algn="ctr">
                        <a:lnSpc>
                          <a:spcPct val="107000"/>
                        </a:lnSpc>
                        <a:spcAft>
                          <a:spcPts val="800"/>
                        </a:spcAft>
                      </a:pPr>
                      <a:r>
                        <a:rPr lang="en-GB" sz="1100" dirty="0">
                          <a:solidFill>
                            <a:srgbClr val="FF0000"/>
                          </a:solidFill>
                        </a:rPr>
                        <a:t>Note: target date to be corrected in Work Plan</a:t>
                      </a:r>
                    </a:p>
                  </a:txBody>
                  <a:tcPr marL="36001" marR="36001" marT="0" marB="0" anchor="ctr"/>
                </a:tc>
                <a:extLst>
                  <a:ext uri="{0D108BD9-81ED-4DB2-BD59-A6C34878D82A}">
                    <a16:rowId xmlns:a16="http://schemas.microsoft.com/office/drawing/2014/main" val="2670157772"/>
                  </a:ext>
                </a:extLst>
              </a:tr>
            </a:tbl>
          </a:graphicData>
        </a:graphic>
      </p:graphicFrame>
    </p:spTree>
    <p:extLst>
      <p:ext uri="{BB962C8B-B14F-4D97-AF65-F5344CB8AC3E}">
        <p14:creationId xmlns:p14="http://schemas.microsoft.com/office/powerpoint/2010/main" val="89387165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Split Rendering Media Service Enabler (SR_MSE)</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This work item will develop a Media Service Enabler that packages all the required enablers and defines the required formats and protocols to make split rendering accessible to media service and application providers. The package is aligned with the philosophy of Media Service Enablers and envisions deployments as an SDK that is offered to application developers. </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TS 26.565 </a:t>
            </a:r>
            <a:r>
              <a:rPr lang="nb-NO" altLang="zh-CN" sz="1400" dirty="0">
                <a:cs typeface="Arial" pitchFamily="34" charset="0"/>
              </a:rPr>
              <a:t>Split Rendering Media Service Enabler </a:t>
            </a:r>
            <a:r>
              <a:rPr lang="en-US" altLang="zh-CN" sz="1400" dirty="0">
                <a:cs typeface="Arial" pitchFamily="34" charset="0"/>
              </a:rPr>
              <a:t>progressed to v0.6.0</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Transport protocols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Rendering optimization</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Updates to Media Capabilities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Split rendering Metrics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Editorial corrections on SR MSE architectures</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Finalize references to dependencies in TS 26.113, TS 26.119, and TS 26.522.</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Finalize definition of Split Rendering profiles.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all pending aspects on SRC and SRS functionality.</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Send TS 26.565 to SA for Information.</a:t>
            </a: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DF3DD5E4-3991-45FB-86B4-96F10E2216EC}"/>
              </a:ext>
            </a:extLst>
          </p:cNvPr>
          <p:cNvGraphicFramePr>
            <a:graphicFrameLocks noGrp="1"/>
          </p:cNvGraphicFramePr>
          <p:nvPr>
            <p:extLst>
              <p:ext uri="{D42A27DB-BD31-4B8C-83A1-F6EECF244321}">
                <p14:modId xmlns:p14="http://schemas.microsoft.com/office/powerpoint/2010/main" val="207332374"/>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774318400"/>
                    </a:ext>
                  </a:extLst>
                </a:gridCol>
                <a:gridCol w="3844407">
                  <a:extLst>
                    <a:ext uri="{9D8B030D-6E8A-4147-A177-3AD203B41FA5}">
                      <a16:colId xmlns:a16="http://schemas.microsoft.com/office/drawing/2014/main" val="4223585199"/>
                    </a:ext>
                  </a:extLst>
                </a:gridCol>
                <a:gridCol w="1095473">
                  <a:extLst>
                    <a:ext uri="{9D8B030D-6E8A-4147-A177-3AD203B41FA5}">
                      <a16:colId xmlns:a16="http://schemas.microsoft.com/office/drawing/2014/main" val="3243789555"/>
                    </a:ext>
                  </a:extLst>
                </a:gridCol>
                <a:gridCol w="807092">
                  <a:extLst>
                    <a:ext uri="{9D8B030D-6E8A-4147-A177-3AD203B41FA5}">
                      <a16:colId xmlns:a16="http://schemas.microsoft.com/office/drawing/2014/main" val="846670347"/>
                    </a:ext>
                  </a:extLst>
                </a:gridCol>
                <a:gridCol w="551732">
                  <a:extLst>
                    <a:ext uri="{9D8B030D-6E8A-4147-A177-3AD203B41FA5}">
                      <a16:colId xmlns:a16="http://schemas.microsoft.com/office/drawing/2014/main" val="434790302"/>
                    </a:ext>
                  </a:extLst>
                </a:gridCol>
                <a:gridCol w="643064">
                  <a:extLst>
                    <a:ext uri="{9D8B030D-6E8A-4147-A177-3AD203B41FA5}">
                      <a16:colId xmlns:a16="http://schemas.microsoft.com/office/drawing/2014/main" val="3073372978"/>
                    </a:ext>
                  </a:extLst>
                </a:gridCol>
                <a:gridCol w="643064">
                  <a:extLst>
                    <a:ext uri="{9D8B030D-6E8A-4147-A177-3AD203B41FA5}">
                      <a16:colId xmlns:a16="http://schemas.microsoft.com/office/drawing/2014/main" val="561946174"/>
                    </a:ext>
                  </a:extLst>
                </a:gridCol>
                <a:gridCol w="1898167">
                  <a:extLst>
                    <a:ext uri="{9D8B030D-6E8A-4147-A177-3AD203B41FA5}">
                      <a16:colId xmlns:a16="http://schemas.microsoft.com/office/drawing/2014/main" val="3640305894"/>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239288155"/>
                  </a:ext>
                </a:extLst>
              </a:tr>
              <a:tr h="265183">
                <a:tc>
                  <a:txBody>
                    <a:bodyPr/>
                    <a:lstStyle/>
                    <a:p>
                      <a:pPr algn="r" fontAlgn="b"/>
                      <a:r>
                        <a:rPr lang="en-US" sz="1100" dirty="0"/>
                        <a:t>960045</a:t>
                      </a:r>
                    </a:p>
                  </a:txBody>
                  <a:tcPr marL="9525" marR="9525" marT="9525" marB="0" anchor="b"/>
                </a:tc>
                <a:tc>
                  <a:txBody>
                    <a:bodyPr/>
                    <a:lstStyle/>
                    <a:p>
                      <a:pPr algn="l" fontAlgn="b"/>
                      <a:r>
                        <a:rPr lang="nb-NO" sz="1100" dirty="0"/>
                        <a:t>Split Rendering Media Service Enabler </a:t>
                      </a:r>
                    </a:p>
                  </a:txBody>
                  <a:tcPr marL="9525" marR="9525" marT="9525" marB="0" anchor="b"/>
                </a:tc>
                <a:tc>
                  <a:txBody>
                    <a:bodyPr/>
                    <a:lstStyle/>
                    <a:p>
                      <a:pPr algn="l" fontAlgn="b"/>
                      <a:r>
                        <a:rPr lang="en-US" sz="1100" dirty="0"/>
                        <a:t>SR_MSE</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t>40%</a:t>
                      </a:r>
                    </a:p>
                  </a:txBody>
                  <a:tcPr marL="9525" marR="9525" marT="9525" marB="0" anchor="b"/>
                </a:tc>
                <a:tc>
                  <a:txBody>
                    <a:bodyPr/>
                    <a:lstStyle/>
                    <a:p>
                      <a:pPr algn="l" fontAlgn="b"/>
                      <a:r>
                        <a:rPr lang="en-US" sz="1100" dirty="0">
                          <a:hlinkClick r:id="rId2"/>
                        </a:rPr>
                        <a:t>SP-220685</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663855747"/>
                  </a:ext>
                </a:extLst>
              </a:tr>
            </a:tbl>
          </a:graphicData>
        </a:graphic>
      </p:graphicFrame>
    </p:spTree>
    <p:extLst>
      <p:ext uri="{BB962C8B-B14F-4D97-AF65-F5344CB8AC3E}">
        <p14:creationId xmlns:p14="http://schemas.microsoft.com/office/powerpoint/2010/main" val="2522630026"/>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5G Real-time Transport Protocols (5G_RTP)</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35192"/>
            <a:ext cx="11068050" cy="3849723"/>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The objective of this work item is to specify functionalities of RTP to improve support for traditional and immersive real-time services and enablers.  To develop a commercially relevant set of functionalities that only include technologies that are either commercially relevant or deployed or demonstrate clear performance or relevant functionality that justifies introducing additional implementation or interoperability complexity.</a:t>
            </a: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For TS 26.522 text on Guidelines for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a) PDU Set identification without PDU Set RTP HE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b) PDU Set size</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 PDU Set importance</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For Permanent document text on Transmission of timing information data for </a:t>
            </a:r>
            <a:r>
              <a:rPr lang="en-US" altLang="zh-CN" sz="1400" dirty="0" err="1">
                <a:cs typeface="Arial" pitchFamily="34" charset="0"/>
              </a:rPr>
              <a:t>QoE</a:t>
            </a:r>
            <a:r>
              <a:rPr lang="en-US" altLang="zh-CN" sz="1400" dirty="0">
                <a:cs typeface="Arial" pitchFamily="34" charset="0"/>
              </a:rPr>
              <a:t> measurements.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Two LSs to SA2 regarding RTP Header Extensions for PDU Sets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On the end of data burst (EDB) </a:t>
            </a:r>
            <a:r>
              <a:rPr lang="en-US" altLang="zh-CN" sz="1000" dirty="0" err="1">
                <a:cs typeface="Arial" pitchFamily="34" charset="0"/>
              </a:rPr>
              <a:t>signalling</a:t>
            </a:r>
            <a:endParaRPr lang="en-US" altLang="zh-CN" sz="1000" dirty="0">
              <a:cs typeface="Arial" pitchFamily="34" charset="0"/>
            </a:endParaRP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RTP PDU Sizes and IPv4/v6 NAT interworking</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TS 26.522 to v1.0.0 and present it to SA for information</a:t>
            </a: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CBD25676-08B5-42FF-8CDB-D4AA465BF64F}"/>
              </a:ext>
            </a:extLst>
          </p:cNvPr>
          <p:cNvGraphicFramePr>
            <a:graphicFrameLocks noGrp="1"/>
          </p:cNvGraphicFramePr>
          <p:nvPr>
            <p:extLst>
              <p:ext uri="{D42A27DB-BD31-4B8C-83A1-F6EECF244321}">
                <p14:modId xmlns:p14="http://schemas.microsoft.com/office/powerpoint/2010/main" val="4181388075"/>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70409629"/>
                    </a:ext>
                  </a:extLst>
                </a:gridCol>
                <a:gridCol w="3844407">
                  <a:extLst>
                    <a:ext uri="{9D8B030D-6E8A-4147-A177-3AD203B41FA5}">
                      <a16:colId xmlns:a16="http://schemas.microsoft.com/office/drawing/2014/main" val="1274809605"/>
                    </a:ext>
                  </a:extLst>
                </a:gridCol>
                <a:gridCol w="1095473">
                  <a:extLst>
                    <a:ext uri="{9D8B030D-6E8A-4147-A177-3AD203B41FA5}">
                      <a16:colId xmlns:a16="http://schemas.microsoft.com/office/drawing/2014/main" val="3687245956"/>
                    </a:ext>
                  </a:extLst>
                </a:gridCol>
                <a:gridCol w="807092">
                  <a:extLst>
                    <a:ext uri="{9D8B030D-6E8A-4147-A177-3AD203B41FA5}">
                      <a16:colId xmlns:a16="http://schemas.microsoft.com/office/drawing/2014/main" val="1833922680"/>
                    </a:ext>
                  </a:extLst>
                </a:gridCol>
                <a:gridCol w="551732">
                  <a:extLst>
                    <a:ext uri="{9D8B030D-6E8A-4147-A177-3AD203B41FA5}">
                      <a16:colId xmlns:a16="http://schemas.microsoft.com/office/drawing/2014/main" val="414198531"/>
                    </a:ext>
                  </a:extLst>
                </a:gridCol>
                <a:gridCol w="643064">
                  <a:extLst>
                    <a:ext uri="{9D8B030D-6E8A-4147-A177-3AD203B41FA5}">
                      <a16:colId xmlns:a16="http://schemas.microsoft.com/office/drawing/2014/main" val="2250972029"/>
                    </a:ext>
                  </a:extLst>
                </a:gridCol>
                <a:gridCol w="643064">
                  <a:extLst>
                    <a:ext uri="{9D8B030D-6E8A-4147-A177-3AD203B41FA5}">
                      <a16:colId xmlns:a16="http://schemas.microsoft.com/office/drawing/2014/main" val="2005104815"/>
                    </a:ext>
                  </a:extLst>
                </a:gridCol>
                <a:gridCol w="1898167">
                  <a:extLst>
                    <a:ext uri="{9D8B030D-6E8A-4147-A177-3AD203B41FA5}">
                      <a16:colId xmlns:a16="http://schemas.microsoft.com/office/drawing/2014/main" val="2754523379"/>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37025658"/>
                  </a:ext>
                </a:extLst>
              </a:tr>
              <a:tr h="265183">
                <a:tc>
                  <a:txBody>
                    <a:bodyPr/>
                    <a:lstStyle/>
                    <a:p>
                      <a:pPr algn="r" fontAlgn="b"/>
                      <a:r>
                        <a:rPr lang="en-US" sz="1100" dirty="0"/>
                        <a:t>960046</a:t>
                      </a:r>
                    </a:p>
                  </a:txBody>
                  <a:tcPr marL="9525" marR="9525" marT="9525" marB="0" anchor="b"/>
                </a:tc>
                <a:tc>
                  <a:txBody>
                    <a:bodyPr/>
                    <a:lstStyle/>
                    <a:p>
                      <a:pPr algn="l" fontAlgn="b"/>
                      <a:r>
                        <a:rPr lang="en-US" sz="1100" dirty="0"/>
                        <a:t>Real-time Transport Protocol Configurations </a:t>
                      </a:r>
                    </a:p>
                  </a:txBody>
                  <a:tcPr marL="9525" marR="9525" marT="9525" marB="0" anchor="b"/>
                </a:tc>
                <a:tc>
                  <a:txBody>
                    <a:bodyPr/>
                    <a:lstStyle/>
                    <a:p>
                      <a:pPr algn="l" fontAlgn="b"/>
                      <a:r>
                        <a:rPr lang="en-US" sz="1100" dirty="0"/>
                        <a:t>5G_RTP</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t>35%</a:t>
                      </a:r>
                    </a:p>
                  </a:txBody>
                  <a:tcPr marL="9525" marR="9525" marT="9525" marB="0" anchor="b"/>
                </a:tc>
                <a:tc>
                  <a:txBody>
                    <a:bodyPr/>
                    <a:lstStyle/>
                    <a:p>
                      <a:pPr algn="l" fontAlgn="b"/>
                      <a:r>
                        <a:rPr lang="en-GB" sz="1100" dirty="0">
                          <a:solidFill>
                            <a:srgbClr val="FF0000"/>
                          </a:solidFill>
                          <a:hlinkClick r:id="rId2"/>
                        </a:rPr>
                        <a:t>SP-230541</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45%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614637289"/>
                  </a:ext>
                </a:extLst>
              </a:tr>
            </a:tbl>
          </a:graphicData>
        </a:graphic>
      </p:graphicFrame>
    </p:spTree>
    <p:extLst>
      <p:ext uri="{BB962C8B-B14F-4D97-AF65-F5344CB8AC3E}">
        <p14:creationId xmlns:p14="http://schemas.microsoft.com/office/powerpoint/2010/main" val="3439975873"/>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Terminal Audio quality performance and Test methods for Immersive Audio Services (ATIAS)</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5750" lvl="0" indent="-28575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5750" indent="-285750">
              <a:lnSpc>
                <a:spcPct val="93000"/>
              </a:lnSpc>
              <a:spcBef>
                <a:spcPct val="15000"/>
              </a:spcBef>
              <a:spcAft>
                <a:spcPct val="15000"/>
              </a:spcAft>
              <a:buSzPct val="100000"/>
              <a:tabLst>
                <a:tab pos="285750" algn="l"/>
              </a:tabLst>
              <a:defRPr/>
            </a:pPr>
            <a:r>
              <a:rPr lang="en-US" altLang="en-US" sz="1400" dirty="0"/>
              <a:t>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Inputs on receiver tests and updates of sender tests (see S4-231247, S4-231376, S4-S41377) were reviewed and included in the ATIAS-1 </a:t>
            </a:r>
            <a:r>
              <a:rPr lang="en-US" altLang="zh-CN" sz="1400" dirty="0" err="1">
                <a:cs typeface="Arial" pitchFamily="34" charset="0"/>
              </a:rPr>
              <a:t>Pdoc</a:t>
            </a:r>
            <a:r>
              <a:rPr lang="en-US" altLang="zh-CN" sz="1400" dirty="0">
                <a:cs typeface="Arial" pitchFamily="34" charset="0"/>
              </a:rPr>
              <a:t> reflecting comments. The discussion on stereo/binaural audio performance was noted.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5750" lvl="0" indent="-285750" fontAlgn="base">
              <a:lnSpc>
                <a:spcPct val="93000"/>
              </a:lnSpc>
              <a:spcBef>
                <a:spcPct val="15000"/>
              </a:spcBef>
              <a:spcAft>
                <a:spcPct val="15000"/>
              </a:spcAft>
              <a:buSzPct val="100000"/>
              <a:tabLst>
                <a:tab pos="285750" algn="l"/>
              </a:tabLst>
              <a:defRPr/>
            </a:pPr>
            <a:r>
              <a:rPr lang="en-US" altLang="zh-CN" sz="1400" dirty="0">
                <a:cs typeface="Arial" pitchFamily="34" charset="0"/>
              </a:rPr>
              <a:t>Progress Performance Requirements (TS 26.261) and Test Methods (CR to TS 26.260) and send them to SA for information</a:t>
            </a:r>
          </a:p>
          <a:p>
            <a:pPr marL="285750" lvl="0" indent="-28575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5750" lvl="0" indent="-28575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4" name="Table 3">
            <a:extLst>
              <a:ext uri="{FF2B5EF4-FFF2-40B4-BE49-F238E27FC236}">
                <a16:creationId xmlns:a16="http://schemas.microsoft.com/office/drawing/2014/main" id="{51F3E81D-386B-4957-A18B-422927F340BA}"/>
              </a:ext>
            </a:extLst>
          </p:cNvPr>
          <p:cNvGraphicFramePr>
            <a:graphicFrameLocks noGrp="1"/>
          </p:cNvGraphicFramePr>
          <p:nvPr>
            <p:extLst>
              <p:ext uri="{D42A27DB-BD31-4B8C-83A1-F6EECF244321}">
                <p14:modId xmlns:p14="http://schemas.microsoft.com/office/powerpoint/2010/main" val="3681994209"/>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891266433"/>
                    </a:ext>
                  </a:extLst>
                </a:gridCol>
                <a:gridCol w="3844407">
                  <a:extLst>
                    <a:ext uri="{9D8B030D-6E8A-4147-A177-3AD203B41FA5}">
                      <a16:colId xmlns:a16="http://schemas.microsoft.com/office/drawing/2014/main" val="3311872141"/>
                    </a:ext>
                  </a:extLst>
                </a:gridCol>
                <a:gridCol w="1095473">
                  <a:extLst>
                    <a:ext uri="{9D8B030D-6E8A-4147-A177-3AD203B41FA5}">
                      <a16:colId xmlns:a16="http://schemas.microsoft.com/office/drawing/2014/main" val="77372537"/>
                    </a:ext>
                  </a:extLst>
                </a:gridCol>
                <a:gridCol w="807092">
                  <a:extLst>
                    <a:ext uri="{9D8B030D-6E8A-4147-A177-3AD203B41FA5}">
                      <a16:colId xmlns:a16="http://schemas.microsoft.com/office/drawing/2014/main" val="450195047"/>
                    </a:ext>
                  </a:extLst>
                </a:gridCol>
                <a:gridCol w="551732">
                  <a:extLst>
                    <a:ext uri="{9D8B030D-6E8A-4147-A177-3AD203B41FA5}">
                      <a16:colId xmlns:a16="http://schemas.microsoft.com/office/drawing/2014/main" val="3504571371"/>
                    </a:ext>
                  </a:extLst>
                </a:gridCol>
                <a:gridCol w="643064">
                  <a:extLst>
                    <a:ext uri="{9D8B030D-6E8A-4147-A177-3AD203B41FA5}">
                      <a16:colId xmlns:a16="http://schemas.microsoft.com/office/drawing/2014/main" val="3078646753"/>
                    </a:ext>
                  </a:extLst>
                </a:gridCol>
                <a:gridCol w="643064">
                  <a:extLst>
                    <a:ext uri="{9D8B030D-6E8A-4147-A177-3AD203B41FA5}">
                      <a16:colId xmlns:a16="http://schemas.microsoft.com/office/drawing/2014/main" val="3744850209"/>
                    </a:ext>
                  </a:extLst>
                </a:gridCol>
                <a:gridCol w="1898167">
                  <a:extLst>
                    <a:ext uri="{9D8B030D-6E8A-4147-A177-3AD203B41FA5}">
                      <a16:colId xmlns:a16="http://schemas.microsoft.com/office/drawing/2014/main" val="40668145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3996820766"/>
                  </a:ext>
                </a:extLst>
              </a:tr>
              <a:tr h="293145">
                <a:tc>
                  <a:txBody>
                    <a:bodyPr/>
                    <a:lstStyle/>
                    <a:p>
                      <a:pPr algn="r" fontAlgn="b"/>
                      <a:r>
                        <a:rPr lang="en-US" sz="1100" dirty="0"/>
                        <a:t>830005</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a:t>
                      </a:r>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 3/3/2024</a:t>
                      </a:r>
                      <a:endParaRPr lang="en-US" sz="1100" dirty="0"/>
                    </a:p>
                  </a:txBody>
                  <a:tcPr marL="9525" marR="9525" marT="9525" marB="0" anchor="b"/>
                </a:tc>
                <a:tc>
                  <a:txBody>
                    <a:bodyPr/>
                    <a:lstStyle/>
                    <a:p>
                      <a:pPr algn="r" fontAlgn="b"/>
                      <a:r>
                        <a:rPr lang="en-US" sz="1100" dirty="0"/>
                        <a:t>40%</a:t>
                      </a:r>
                    </a:p>
                  </a:txBody>
                  <a:tcPr marL="9525" marR="9525" marT="9525" marB="0" anchor="b"/>
                </a:tc>
                <a:tc>
                  <a:txBody>
                    <a:bodyPr/>
                    <a:lstStyle/>
                    <a:p>
                      <a:pPr algn="l" fontAlgn="b"/>
                      <a:r>
                        <a:rPr lang="en-US" sz="1100" dirty="0">
                          <a:hlinkClick r:id="rId2"/>
                        </a:rPr>
                        <a:t>SP-190040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622032957"/>
                  </a:ext>
                </a:extLst>
              </a:tr>
            </a:tbl>
          </a:graphicData>
        </a:graphic>
      </p:graphicFrame>
    </p:spTree>
    <p:extLst>
      <p:ext uri="{BB962C8B-B14F-4D97-AF65-F5344CB8AC3E}">
        <p14:creationId xmlns:p14="http://schemas.microsoft.com/office/powerpoint/2010/main" val="3781680350"/>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EVS Codec Extension for Immersive Voice and Audio Services (</a:t>
            </a:r>
            <a:r>
              <a:rPr lang="en-US" altLang="en-US" sz="3200" dirty="0" err="1"/>
              <a:t>IVAS_Codec</a:t>
            </a:r>
            <a:r>
              <a:rPr lang="en-US" altLang="en-US" sz="3200" dirty="0"/>
              <a:t>) - 1/2</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120781"/>
            <a:ext cx="11068050" cy="4164134"/>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5750" lvl="0" indent="-285750" fontAlgn="base">
              <a:lnSpc>
                <a:spcPct val="93000"/>
              </a:lnSpc>
              <a:spcBef>
                <a:spcPct val="15000"/>
              </a:spcBef>
              <a:spcAft>
                <a:spcPct val="15000"/>
              </a:spcAft>
              <a:buSzPct val="100000"/>
              <a:tabLst>
                <a:tab pos="285750" algn="l"/>
              </a:tabLst>
              <a:defRPr/>
            </a:pPr>
            <a:r>
              <a:rPr lang="en-US" altLang="en-US" sz="1400" dirty="0"/>
              <a:t>The overall objective of this work item is to develop a single general-purpose audio codec for immersive 4G and 5G services and applications including the VR use cases envisioned in 3GPP TR 26.918. </a:t>
            </a:r>
            <a:endParaRPr lang="en-US" altLang="en-US" sz="1400" dirty="0">
              <a:cs typeface="Arial" panose="020B0604020202020204" pitchFamily="34" charset="0"/>
            </a:endParaRPr>
          </a:p>
          <a:p>
            <a:pPr marL="285750" lvl="0" indent="-28575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5750" indent="-285750">
              <a:lnSpc>
                <a:spcPct val="93000"/>
              </a:lnSpc>
              <a:spcBef>
                <a:spcPct val="15000"/>
              </a:spcBef>
              <a:spcAft>
                <a:spcPct val="15000"/>
              </a:spcAft>
              <a:buSzPct val="100000"/>
              <a:tabLst>
                <a:tab pos="285750" algn="l"/>
              </a:tabLst>
              <a:defRPr/>
            </a:pPr>
            <a:r>
              <a:rPr lang="en-US" altLang="zh-CN" sz="1400" dirty="0">
                <a:cs typeface="Arial" pitchFamily="34" charset="0"/>
              </a:rPr>
              <a:t>IVAS codec selection</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The proponents of the single joint candidate provided all deliverables as required in IVAS-5, rule-1 and in IVAS-6, including high-level description, compliance to design constraints, fulfilment of WID objectives, TS 26.250 and TS 26.258 draft specifications, IPR declaration information, and optional information.</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The proponents of the single joint candidate demonstrated compliance of design constraints of the candidate solution with the design constraints in IVAS-4, as required in IVAS-5, rule-2. </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All listening lab reports and the GAL report were all analyzed and agreed</a:t>
            </a:r>
            <a:r>
              <a:rPr lang="en-US" altLang="zh-CN" sz="1200" u="sng" dirty="0">
                <a:solidFill>
                  <a:srgbClr val="FF0000"/>
                </a:solidFill>
                <a:cs typeface="Arial" pitchFamily="34" charset="0"/>
              </a:rPr>
              <a:t>.</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The selection test results, and analysis contained in the GAL report demonstrate that the candidate solution fulfills the objectives of the project (IVAS-5, rule-3).</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Hence agreement was declared on the selection of the single joint IVAS candidate as the IVAS standard.</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SA4 requests SA to :</a:t>
            </a:r>
          </a:p>
          <a:p>
            <a:pPr marL="1085850" lvl="2">
              <a:lnSpc>
                <a:spcPct val="93000"/>
              </a:lnSpc>
              <a:spcBef>
                <a:spcPct val="15000"/>
              </a:spcBef>
              <a:spcAft>
                <a:spcPct val="15000"/>
              </a:spcAft>
              <a:buSzPct val="100000"/>
              <a:tabLst>
                <a:tab pos="285750" algn="l"/>
              </a:tabLst>
              <a:defRPr/>
            </a:pPr>
            <a:r>
              <a:rPr lang="en-US" altLang="zh-CN" sz="1200" b="1" dirty="0">
                <a:cs typeface="Arial" pitchFamily="34" charset="0"/>
              </a:rPr>
              <a:t>Approve the listening lab reports and the GAL report (</a:t>
            </a:r>
            <a:r>
              <a:rPr lang="en-US" sz="1200" b="1" dirty="0">
                <a:effectLst/>
                <a:hlinkClick r:id="rId2"/>
              </a:rPr>
              <a:t>SP-230978</a:t>
            </a:r>
            <a:r>
              <a:rPr lang="en-US" altLang="zh-CN" sz="1200" b="1" dirty="0">
                <a:cs typeface="Arial" pitchFamily="34" charset="0"/>
              </a:rPr>
              <a:t>)</a:t>
            </a:r>
          </a:p>
          <a:p>
            <a:pPr marL="1085850" lvl="2">
              <a:lnSpc>
                <a:spcPct val="93000"/>
              </a:lnSpc>
              <a:spcBef>
                <a:spcPct val="15000"/>
              </a:spcBef>
              <a:spcAft>
                <a:spcPct val="15000"/>
              </a:spcAft>
              <a:buSzPct val="100000"/>
              <a:tabLst>
                <a:tab pos="285750" algn="l"/>
              </a:tabLst>
              <a:defRPr/>
            </a:pPr>
            <a:r>
              <a:rPr lang="en-US" altLang="zh-CN" sz="1200" b="1" dirty="0">
                <a:cs typeface="Arial" pitchFamily="34" charset="0"/>
              </a:rPr>
              <a:t>Approve the selection of the single joint IVAS candidate as the IVAS standard.</a:t>
            </a:r>
          </a:p>
          <a:p>
            <a:pPr marL="1085850" lvl="2">
              <a:lnSpc>
                <a:spcPct val="93000"/>
              </a:lnSpc>
              <a:spcBef>
                <a:spcPct val="15000"/>
              </a:spcBef>
              <a:spcAft>
                <a:spcPct val="15000"/>
              </a:spcAft>
              <a:buSzPct val="100000"/>
              <a:tabLst>
                <a:tab pos="285750" algn="l"/>
              </a:tabLst>
              <a:defRPr/>
            </a:pPr>
            <a:r>
              <a:rPr lang="en-US" altLang="zh-CN" sz="1200" b="1" dirty="0">
                <a:cs typeface="Arial" pitchFamily="34" charset="0"/>
              </a:rPr>
              <a:t>Note TS 26.250 Overview specification – v.1.0.0, for information (</a:t>
            </a:r>
            <a:r>
              <a:rPr lang="en-US" sz="1200" b="1" dirty="0">
                <a:effectLst/>
                <a:hlinkClick r:id="rId3"/>
              </a:rPr>
              <a:t>SP-230981</a:t>
            </a:r>
            <a:r>
              <a:rPr lang="en-US" altLang="zh-CN" sz="1200" b="1" dirty="0">
                <a:cs typeface="Arial" pitchFamily="34" charset="0"/>
              </a:rPr>
              <a:t>)</a:t>
            </a:r>
          </a:p>
          <a:p>
            <a:pPr marL="1085850" lvl="2">
              <a:lnSpc>
                <a:spcPct val="93000"/>
              </a:lnSpc>
              <a:spcBef>
                <a:spcPct val="15000"/>
              </a:spcBef>
              <a:spcAft>
                <a:spcPct val="15000"/>
              </a:spcAft>
              <a:buSzPct val="100000"/>
              <a:tabLst>
                <a:tab pos="285750" algn="l"/>
              </a:tabLst>
              <a:defRPr/>
            </a:pPr>
            <a:r>
              <a:rPr lang="en-US" altLang="zh-CN" sz="1200" b="1" dirty="0">
                <a:cs typeface="Arial" pitchFamily="34" charset="0"/>
              </a:rPr>
              <a:t>Approve TS 26.258 Floating-point C code specification – v.2.0.0, for approval (</a:t>
            </a:r>
            <a:r>
              <a:rPr lang="en-US" sz="1200" b="1" dirty="0">
                <a:effectLst/>
                <a:hlinkClick r:id="rId4"/>
              </a:rPr>
              <a:t>SP-230980</a:t>
            </a:r>
            <a:r>
              <a:rPr lang="en-US" altLang="zh-CN" sz="1200" b="1" dirty="0">
                <a:cs typeface="Arial" pitchFamily="34" charset="0"/>
              </a:rPr>
              <a:t>)</a:t>
            </a:r>
          </a:p>
          <a:p>
            <a:pPr marL="285750" lvl="0" indent="-28575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p:txBody>
      </p:sp>
      <p:graphicFrame>
        <p:nvGraphicFramePr>
          <p:cNvPr id="4" name="Table 3">
            <a:extLst>
              <a:ext uri="{FF2B5EF4-FFF2-40B4-BE49-F238E27FC236}">
                <a16:creationId xmlns:a16="http://schemas.microsoft.com/office/drawing/2014/main" id="{F1C18DDA-D823-4E92-87A8-1DE6A2DC7BFB}"/>
              </a:ext>
            </a:extLst>
          </p:cNvPr>
          <p:cNvGraphicFramePr>
            <a:graphicFrameLocks noGrp="1"/>
          </p:cNvGraphicFramePr>
          <p:nvPr>
            <p:extLst>
              <p:ext uri="{D42A27DB-BD31-4B8C-83A1-F6EECF244321}">
                <p14:modId xmlns:p14="http://schemas.microsoft.com/office/powerpoint/2010/main" val="2179353308"/>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85841599"/>
                    </a:ext>
                  </a:extLst>
                </a:gridCol>
                <a:gridCol w="3844407">
                  <a:extLst>
                    <a:ext uri="{9D8B030D-6E8A-4147-A177-3AD203B41FA5}">
                      <a16:colId xmlns:a16="http://schemas.microsoft.com/office/drawing/2014/main" val="1157079402"/>
                    </a:ext>
                  </a:extLst>
                </a:gridCol>
                <a:gridCol w="1095473">
                  <a:extLst>
                    <a:ext uri="{9D8B030D-6E8A-4147-A177-3AD203B41FA5}">
                      <a16:colId xmlns:a16="http://schemas.microsoft.com/office/drawing/2014/main" val="845558094"/>
                    </a:ext>
                  </a:extLst>
                </a:gridCol>
                <a:gridCol w="807092">
                  <a:extLst>
                    <a:ext uri="{9D8B030D-6E8A-4147-A177-3AD203B41FA5}">
                      <a16:colId xmlns:a16="http://schemas.microsoft.com/office/drawing/2014/main" val="3000399847"/>
                    </a:ext>
                  </a:extLst>
                </a:gridCol>
                <a:gridCol w="551732">
                  <a:extLst>
                    <a:ext uri="{9D8B030D-6E8A-4147-A177-3AD203B41FA5}">
                      <a16:colId xmlns:a16="http://schemas.microsoft.com/office/drawing/2014/main" val="734829523"/>
                    </a:ext>
                  </a:extLst>
                </a:gridCol>
                <a:gridCol w="643064">
                  <a:extLst>
                    <a:ext uri="{9D8B030D-6E8A-4147-A177-3AD203B41FA5}">
                      <a16:colId xmlns:a16="http://schemas.microsoft.com/office/drawing/2014/main" val="4055253057"/>
                    </a:ext>
                  </a:extLst>
                </a:gridCol>
                <a:gridCol w="643064">
                  <a:extLst>
                    <a:ext uri="{9D8B030D-6E8A-4147-A177-3AD203B41FA5}">
                      <a16:colId xmlns:a16="http://schemas.microsoft.com/office/drawing/2014/main" val="1653089165"/>
                    </a:ext>
                  </a:extLst>
                </a:gridCol>
                <a:gridCol w="1898167">
                  <a:extLst>
                    <a:ext uri="{9D8B030D-6E8A-4147-A177-3AD203B41FA5}">
                      <a16:colId xmlns:a16="http://schemas.microsoft.com/office/drawing/2014/main" val="97488337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1760008594"/>
                  </a:ext>
                </a:extLst>
              </a:tr>
              <a:tr h="265183">
                <a:tc>
                  <a:txBody>
                    <a:bodyPr/>
                    <a:lstStyle/>
                    <a:p>
                      <a:pPr algn="r" fontAlgn="b"/>
                      <a:r>
                        <a:rPr lang="en-US" sz="1100" dirty="0"/>
                        <a:t>770024</a:t>
                      </a:r>
                    </a:p>
                  </a:txBody>
                  <a:tcPr marL="9525" marR="9525" marT="9525" marB="0" anchor="b"/>
                </a:tc>
                <a:tc>
                  <a:txBody>
                    <a:bodyPr/>
                    <a:lstStyle/>
                    <a:p>
                      <a:pPr algn="l" fontAlgn="b"/>
                      <a:r>
                        <a:rPr lang="en-US" sz="1100" dirty="0"/>
                        <a:t>EVS Codec Extension for Immersive Voice and Audio Services</a:t>
                      </a:r>
                    </a:p>
                  </a:txBody>
                  <a:tcPr marL="9525" marR="9525" marT="9525" marB="0" anchor="b"/>
                </a:tc>
                <a:tc>
                  <a:txBody>
                    <a:bodyPr/>
                    <a:lstStyle/>
                    <a:p>
                      <a:pPr algn="l" fontAlgn="b"/>
                      <a:r>
                        <a:rPr lang="en-US" sz="1100" dirty="0" err="1"/>
                        <a:t>IVAS_Codec</a:t>
                      </a:r>
                      <a:endParaRPr lang="en-US" sz="1100" dirty="0"/>
                    </a:p>
                  </a:txBody>
                  <a:tcPr marL="9525" marR="9525" marT="9525" marB="0" anchor="b"/>
                </a:tc>
                <a:tc>
                  <a:txBody>
                    <a:bodyPr/>
                    <a:lstStyle/>
                    <a:p>
                      <a:pPr algn="r" fontAlgn="b"/>
                      <a:r>
                        <a:rPr lang="en-US" sz="1100" dirty="0">
                          <a:solidFill>
                            <a:schemeClr val="tx1"/>
                          </a:solidFill>
                        </a:rPr>
                        <a:t>03/03/2024</a:t>
                      </a:r>
                    </a:p>
                  </a:txBody>
                  <a:tcPr marL="9525" marR="9525" marT="9525" marB="0" anchor="b"/>
                </a:tc>
                <a:tc>
                  <a:txBody>
                    <a:bodyPr/>
                    <a:lstStyle/>
                    <a:p>
                      <a:pPr algn="r" fontAlgn="b"/>
                      <a:r>
                        <a:rPr lang="en-US" sz="1100" dirty="0">
                          <a:solidFill>
                            <a:schemeClr val="tx1"/>
                          </a:solidFill>
                        </a:rPr>
                        <a:t>65%</a:t>
                      </a:r>
                    </a:p>
                  </a:txBody>
                  <a:tcPr marL="9525" marR="9525" marT="9525" marB="0" anchor="b"/>
                </a:tc>
                <a:tc>
                  <a:txBody>
                    <a:bodyPr/>
                    <a:lstStyle/>
                    <a:p>
                      <a:pPr algn="l" fontAlgn="b"/>
                      <a:r>
                        <a:rPr lang="en-US" sz="1100" dirty="0">
                          <a:hlinkClick r:id="rId5"/>
                        </a:rPr>
                        <a:t>SP-220608</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75%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116852016"/>
                  </a:ext>
                </a:extLst>
              </a:tr>
            </a:tbl>
          </a:graphicData>
        </a:graphic>
      </p:graphicFrame>
    </p:spTree>
    <p:extLst>
      <p:ext uri="{BB962C8B-B14F-4D97-AF65-F5344CB8AC3E}">
        <p14:creationId xmlns:p14="http://schemas.microsoft.com/office/powerpoint/2010/main" val="133218705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General</a:t>
            </a:r>
          </a:p>
          <a:p>
            <a:pPr lvl="1">
              <a:lnSpc>
                <a:spcPct val="90000"/>
              </a:lnSpc>
              <a:spcBef>
                <a:spcPts val="300"/>
              </a:spcBef>
            </a:pPr>
            <a:r>
              <a:rPr lang="en-US" altLang="en-US" sz="1600" dirty="0"/>
              <a:t>Leadership and subgroups </a:t>
            </a:r>
          </a:p>
          <a:p>
            <a:pPr lvl="1">
              <a:lnSpc>
                <a:spcPct val="90000"/>
              </a:lnSpc>
              <a:spcBef>
                <a:spcPts val="300"/>
              </a:spcBef>
            </a:pPr>
            <a:r>
              <a:rPr lang="en-US" altLang="en-US" sz="1600" dirty="0"/>
              <a:t>Meetings and statistics</a:t>
            </a:r>
          </a:p>
          <a:p>
            <a:pPr lvl="1">
              <a:lnSpc>
                <a:spcPct val="90000"/>
              </a:lnSpc>
              <a:spcBef>
                <a:spcPts val="300"/>
              </a:spcBef>
            </a:pPr>
            <a:r>
              <a:rPr lang="en-US" altLang="en-US" sz="1600" dirty="0"/>
              <a:t>Progress highlights</a:t>
            </a:r>
          </a:p>
          <a:p>
            <a:pPr>
              <a:lnSpc>
                <a:spcPct val="90000"/>
              </a:lnSpc>
              <a:spcBef>
                <a:spcPts val="1500"/>
              </a:spcBef>
            </a:pPr>
            <a:r>
              <a:rPr lang="en-US" altLang="en-US" sz="2000" dirty="0"/>
              <a:t>Work progress </a:t>
            </a:r>
          </a:p>
          <a:p>
            <a:pPr lvl="1">
              <a:lnSpc>
                <a:spcPct val="90000"/>
              </a:lnSpc>
              <a:spcBef>
                <a:spcPts val="300"/>
              </a:spcBef>
            </a:pPr>
            <a:r>
              <a:rPr lang="en-US" altLang="en-US" sz="1600" dirty="0"/>
              <a:t>CRs to features in Release 17 and earlier</a:t>
            </a:r>
          </a:p>
          <a:p>
            <a:pPr lvl="1">
              <a:lnSpc>
                <a:spcPct val="90000"/>
              </a:lnSpc>
              <a:spcBef>
                <a:spcPts val="300"/>
              </a:spcBef>
            </a:pPr>
            <a:r>
              <a:rPr lang="fi-FI" altLang="en-US" sz="1600" dirty="0"/>
              <a:t>Rel-18 Work Items</a:t>
            </a:r>
          </a:p>
          <a:p>
            <a:pPr lvl="1">
              <a:lnSpc>
                <a:spcPct val="90000"/>
              </a:lnSpc>
              <a:spcBef>
                <a:spcPts val="300"/>
              </a:spcBef>
            </a:pPr>
            <a:r>
              <a:rPr lang="fi-FI" altLang="en-US" sz="1600" dirty="0"/>
              <a:t>Study Items</a:t>
            </a:r>
          </a:p>
          <a:p>
            <a:pPr lvl="1">
              <a:lnSpc>
                <a:spcPct val="90000"/>
              </a:lnSpc>
              <a:spcBef>
                <a:spcPts val="300"/>
              </a:spcBef>
            </a:pPr>
            <a:r>
              <a:rPr lang="fi-FI" altLang="en-US" sz="1600" dirty="0"/>
              <a:t>New Work Item(s)</a:t>
            </a:r>
          </a:p>
          <a:p>
            <a:pPr>
              <a:lnSpc>
                <a:spcPct val="90000"/>
              </a:lnSpc>
              <a:spcBef>
                <a:spcPts val="1500"/>
              </a:spcBef>
            </a:pPr>
            <a:r>
              <a:rPr lang="fi-FI" altLang="en-US" sz="2000" dirty="0"/>
              <a:t>IETF Dependencies</a:t>
            </a:r>
          </a:p>
          <a:p>
            <a:pPr>
              <a:lnSpc>
                <a:spcPct val="90000"/>
              </a:lnSpc>
              <a:spcBef>
                <a:spcPts val="1500"/>
              </a:spcBef>
            </a:pPr>
            <a:r>
              <a:rPr lang="fi-FI" altLang="en-US" sz="2000" dirty="0"/>
              <a:t>Rel-19 updates</a:t>
            </a:r>
          </a:p>
          <a:p>
            <a:pPr>
              <a:lnSpc>
                <a:spcPct val="90000"/>
              </a:lnSpc>
              <a:spcBef>
                <a:spcPts val="1500"/>
              </a:spcBef>
            </a:pPr>
            <a:r>
              <a:rPr lang="en-US" altLang="en-US" sz="2000" dirty="0"/>
              <a:t>Summary of action items </a:t>
            </a:r>
          </a:p>
          <a:p>
            <a:pPr>
              <a:lnSpc>
                <a:spcPct val="90000"/>
              </a:lnSpc>
              <a:spcBef>
                <a:spcPts val="1500"/>
              </a:spcBef>
            </a:pPr>
            <a:endParaRPr lang="en-US" altLang="en-US" sz="1400" dirty="0"/>
          </a:p>
          <a:p>
            <a:pPr>
              <a:lnSpc>
                <a:spcPct val="90000"/>
              </a:lnSpc>
              <a:spcBef>
                <a:spcPts val="1500"/>
              </a:spcBef>
            </a:pPr>
            <a:r>
              <a:rPr lang="en-US" altLang="en-US" sz="1400" dirty="0"/>
              <a:t>Note: rev1 has small corrections on slide 5, 19, 20 </a:t>
            </a:r>
            <a:r>
              <a:rPr lang="en-US" altLang="en-US" sz="1400"/>
              <a:t>and 24</a:t>
            </a:r>
            <a:endParaRPr lang="en-US" altLang="en-US" sz="1400"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EVS Codec Extension for Immersive Voice and Audio Services (</a:t>
            </a:r>
            <a:r>
              <a:rPr lang="en-US" altLang="en-US" sz="3200" dirty="0" err="1"/>
              <a:t>IVAS_Codec</a:t>
            </a:r>
            <a:r>
              <a:rPr lang="en-US" altLang="en-US" sz="3200" dirty="0"/>
              <a:t>) - 2/2</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120781"/>
            <a:ext cx="11068050" cy="4164134"/>
          </a:xfrm>
        </p:spPr>
        <p:txBody>
          <a:bodyPr/>
          <a:lstStyle/>
          <a:p>
            <a:pPr marL="285750">
              <a:lnSpc>
                <a:spcPct val="93000"/>
              </a:lnSpc>
              <a:spcBef>
                <a:spcPct val="15000"/>
              </a:spcBef>
              <a:spcAft>
                <a:spcPct val="15000"/>
              </a:spcAft>
              <a:buSzPct val="100000"/>
              <a:tabLst>
                <a:tab pos="285750" algn="l"/>
              </a:tabLst>
              <a:defRPr/>
            </a:pPr>
            <a:r>
              <a:rPr lang="en-US" sz="1400" dirty="0">
                <a:solidFill>
                  <a:srgbClr val="000000"/>
                </a:solidFill>
                <a:effectLst/>
                <a:latin typeface="Arial" panose="020B0604020202020204" pitchFamily="34" charset="0"/>
                <a:ea typeface="Arial" panose="020B0604020202020204" pitchFamily="34" charset="0"/>
                <a:cs typeface="Arial" panose="020B0604020202020204" pitchFamily="34" charset="0"/>
              </a:rPr>
              <a:t>Organization of IVAS Codec Characterization phase and fixed point conversion approved by SA4</a:t>
            </a:r>
          </a:p>
          <a:p>
            <a:pPr marL="685800" lvl="1">
              <a:lnSpc>
                <a:spcPct val="93000"/>
              </a:lnSpc>
              <a:spcBef>
                <a:spcPct val="15000"/>
              </a:spcBef>
              <a:spcAft>
                <a:spcPct val="15000"/>
              </a:spcAft>
              <a:buSzPct val="100000"/>
              <a:tabLst>
                <a:tab pos="285750" algn="l"/>
              </a:tabLst>
              <a:defRPr/>
            </a:pPr>
            <a:r>
              <a:rPr lang="en-US" sz="1200" dirty="0">
                <a:solidFill>
                  <a:srgbClr val="000000"/>
                </a:solidFill>
                <a:latin typeface="Arial" panose="020B0604020202020204" pitchFamily="34" charset="0"/>
                <a:ea typeface="Arial" panose="020B0604020202020204" pitchFamily="34" charset="0"/>
                <a:cs typeface="Arial" panose="020B0604020202020204" pitchFamily="34" charset="0"/>
              </a:rPr>
              <a:t>MCC support is requested</a:t>
            </a:r>
            <a:endParaRPr lang="en-US" sz="120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285750">
              <a:lnSpc>
                <a:spcPct val="93000"/>
              </a:lnSpc>
              <a:spcBef>
                <a:spcPct val="15000"/>
              </a:spcBef>
              <a:spcAft>
                <a:spcPct val="15000"/>
              </a:spcAft>
              <a:buSzPct val="100000"/>
              <a:tabLst>
                <a:tab pos="285750" algn="l"/>
              </a:tabLst>
              <a:defRPr/>
            </a:pPr>
            <a:r>
              <a:rPr lang="en-US" sz="1400" dirty="0">
                <a:solidFill>
                  <a:srgbClr val="000000"/>
                </a:solidFill>
                <a:latin typeface="Arial" panose="020B0604020202020204" pitchFamily="34" charset="0"/>
                <a:ea typeface="Arial" panose="020B0604020202020204" pitchFamily="34" charset="0"/>
                <a:cs typeface="Arial" panose="020B0604020202020204" pitchFamily="34" charset="0"/>
              </a:rPr>
              <a:t>Way forward agreed on Split Rendering (SR)</a:t>
            </a:r>
            <a:endParaRPr lang="en-US" sz="90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685800" lvl="1">
              <a:lnSpc>
                <a:spcPct val="93000"/>
              </a:lnSpc>
              <a:spcBef>
                <a:spcPct val="15000"/>
              </a:spcBef>
              <a:spcAft>
                <a:spcPct val="15000"/>
              </a:spcAft>
              <a:buSzPct val="100000"/>
              <a:tabLst>
                <a:tab pos="285750" algn="l"/>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SR requirements are set in ISAR WI.</a:t>
            </a:r>
          </a:p>
          <a:p>
            <a:pPr marL="685800" lvl="1">
              <a:lnSpc>
                <a:spcPct val="93000"/>
              </a:lnSpc>
              <a:spcBef>
                <a:spcPct val="15000"/>
              </a:spcBef>
              <a:spcAft>
                <a:spcPct val="15000"/>
              </a:spcAft>
              <a:buSzPct val="100000"/>
              <a:tabLst>
                <a:tab pos="285750" algn="l"/>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Next, SR proposals are invited and evaluated against ISAR SR requirements.</a:t>
            </a:r>
          </a:p>
          <a:p>
            <a:pPr marL="685800" lvl="1">
              <a:lnSpc>
                <a:spcPct val="93000"/>
              </a:lnSpc>
              <a:spcBef>
                <a:spcPct val="15000"/>
              </a:spcBef>
              <a:spcAft>
                <a:spcPct val="15000"/>
              </a:spcAft>
              <a:buSzPct val="100000"/>
              <a:tabLst>
                <a:tab pos="285750" algn="l"/>
              </a:tabLst>
              <a:defRPr/>
            </a:pPr>
            <a:r>
              <a:rPr lang="en-US" sz="1200" dirty="0">
                <a:effectLst/>
                <a:latin typeface="Calibri" panose="020F0502020204030204" pitchFamily="34" charset="0"/>
                <a:ea typeface="Calibri" panose="020F0502020204030204" pitchFamily="34" charset="0"/>
                <a:cs typeface="Arial" panose="020B0604020202020204" pitchFamily="34" charset="0"/>
              </a:rPr>
              <a:t>If these solutions meet the ISAR SR requirements and found suitable for IVAS, there should be the possibility to include the solutions into the IVAS set of specifications.</a:t>
            </a:r>
            <a:endParaRPr lang="en-US" altLang="zh-CN" sz="1200"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endParaRPr lang="en-US" altLang="zh-CN" sz="900" dirty="0">
              <a:cs typeface="Arial" pitchFamily="34" charset="0"/>
            </a:endParaRPr>
          </a:p>
          <a:p>
            <a:pPr marL="285750">
              <a:lnSpc>
                <a:spcPct val="93000"/>
              </a:lnSpc>
              <a:spcBef>
                <a:spcPct val="15000"/>
              </a:spcBef>
              <a:spcAft>
                <a:spcPct val="15000"/>
              </a:spcAft>
              <a:buSzPct val="100000"/>
              <a:tabLst>
                <a:tab pos="285750" algn="l"/>
              </a:tabLst>
              <a:defRPr/>
            </a:pPr>
            <a:r>
              <a:rPr lang="en-US" altLang="zh-CN" sz="1400" dirty="0">
                <a:cs typeface="Arial" pitchFamily="34" charset="0"/>
              </a:rPr>
              <a:t>Make IVAS TSs 26.252, 26.253, 26.254, 26.255, 26.256 </a:t>
            </a:r>
            <a:r>
              <a:rPr lang="en-US" altLang="zh-CN" sz="1400" strike="sngStrike" dirty="0">
                <a:solidFill>
                  <a:srgbClr val="FF0000"/>
                </a:solidFill>
                <a:cs typeface="Arial" pitchFamily="34" charset="0"/>
              </a:rPr>
              <a:t>, 26.257 </a:t>
            </a:r>
            <a:r>
              <a:rPr lang="en-US" altLang="zh-CN" sz="1400" dirty="0">
                <a:cs typeface="Arial" pitchFamily="34" charset="0"/>
              </a:rPr>
              <a:t>available for information</a:t>
            </a:r>
          </a:p>
          <a:p>
            <a:pPr marL="285750">
              <a:lnSpc>
                <a:spcPct val="93000"/>
              </a:lnSpc>
              <a:spcBef>
                <a:spcPct val="15000"/>
              </a:spcBef>
              <a:spcAft>
                <a:spcPct val="15000"/>
              </a:spcAft>
              <a:buSzPct val="100000"/>
              <a:tabLst>
                <a:tab pos="285750" algn="l"/>
              </a:tabLst>
              <a:defRPr/>
            </a:pPr>
            <a:r>
              <a:rPr lang="en-US" altLang="zh-CN" sz="1400" dirty="0">
                <a:cs typeface="Arial" pitchFamily="34" charset="0"/>
              </a:rPr>
              <a:t>Potential CRs to TS 26.258</a:t>
            </a:r>
          </a:p>
          <a:p>
            <a:pPr marL="285750">
              <a:lnSpc>
                <a:spcPct val="93000"/>
              </a:lnSpc>
              <a:spcBef>
                <a:spcPct val="15000"/>
              </a:spcBef>
              <a:spcAft>
                <a:spcPct val="15000"/>
              </a:spcAft>
              <a:buSzPct val="100000"/>
              <a:tabLst>
                <a:tab pos="285750" algn="l"/>
              </a:tabLst>
              <a:defRPr/>
            </a:pPr>
            <a:r>
              <a:rPr lang="en-US" altLang="zh-CN" sz="1400" dirty="0">
                <a:cs typeface="Arial" pitchFamily="34" charset="0"/>
              </a:rPr>
              <a:t>Progress on IVAS characterization permanent documents, including:</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IVAS-7b Processing Plan for Characterization Phase</a:t>
            </a:r>
          </a:p>
          <a:p>
            <a:pPr marL="685800" lvl="1">
              <a:lnSpc>
                <a:spcPct val="93000"/>
              </a:lnSpc>
              <a:spcBef>
                <a:spcPct val="15000"/>
              </a:spcBef>
              <a:spcAft>
                <a:spcPct val="15000"/>
              </a:spcAft>
              <a:buSzPct val="100000"/>
              <a:tabLst>
                <a:tab pos="285750" algn="l"/>
              </a:tabLst>
              <a:defRPr/>
            </a:pPr>
            <a:r>
              <a:rPr lang="en-US" altLang="zh-CN" sz="1200" dirty="0">
                <a:cs typeface="Arial" pitchFamily="34" charset="0"/>
              </a:rPr>
              <a:t>IVAS-8b Test Plan for Characterization Phase</a:t>
            </a:r>
          </a:p>
          <a:p>
            <a:pPr marL="28575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5750" lvl="0" indent="-285750" fontAlgn="base">
              <a:lnSpc>
                <a:spcPct val="93000"/>
              </a:lnSpc>
              <a:spcBef>
                <a:spcPct val="15000"/>
              </a:spcBef>
              <a:spcAft>
                <a:spcPct val="15000"/>
              </a:spcAft>
              <a:buSzPct val="100000"/>
              <a:buNone/>
              <a:tabLst>
                <a:tab pos="285750" algn="l"/>
              </a:tabLst>
              <a:defRPr/>
            </a:pPr>
            <a:endParaRPr lang="en-GB" sz="1200" b="1" u="sng" dirty="0">
              <a:cs typeface="Arial" pitchFamily="34" charset="0"/>
            </a:endParaRPr>
          </a:p>
        </p:txBody>
      </p:sp>
    </p:spTree>
    <p:extLst>
      <p:ext uri="{BB962C8B-B14F-4D97-AF65-F5344CB8AC3E}">
        <p14:creationId xmlns:p14="http://schemas.microsoft.com/office/powerpoint/2010/main" val="2442821404"/>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Enhancements to UE Testing (</a:t>
            </a:r>
            <a:r>
              <a:rPr lang="en-US" altLang="en-US" sz="3200" dirty="0" err="1"/>
              <a:t>eUET</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In TS 26.131 and TS 26.132: Define missing SWB frequency masks and review related test methods. Update "Jitter buffer management behavior" and "Test conditions" for jitter buffer management. Develop a new specification to verify correct implementations of the RTP payload format for 3GPP codecs. Review receiving performance of UEs at maximum volume control and define, if necessary, requirements and test methods to ensure an adequate user experience. Document in TR 26.801 any relevant finding from the round robin activity and additional tests conducted in the Rel-17 </a:t>
            </a:r>
            <a:r>
              <a:rPr lang="en-US" altLang="en-US" sz="1400" dirty="0" err="1">
                <a:cs typeface="Arial" panose="020B0604020202020204" pitchFamily="34" charset="0"/>
              </a:rPr>
              <a:t>HaNTE</a:t>
            </a:r>
            <a:r>
              <a:rPr lang="en-US" altLang="en-US" sz="1400" dirty="0">
                <a:cs typeface="Arial" panose="020B0604020202020204" pitchFamily="34" charset="0"/>
              </a:rPr>
              <a:t> work.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 custom format to handle packet duplications in delay profiles was agreed. </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The status update of JBM performance tests was reviewed and noted.</a:t>
            </a: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discussions on new specification for RTP payload format conformance, performance requirements (TS 26.131), test methods (TS 26.132), test results on </a:t>
            </a:r>
            <a:r>
              <a:rPr lang="en-US" altLang="zh-CN" sz="1400" dirty="0" err="1">
                <a:cs typeface="Arial" pitchFamily="34" charset="0"/>
              </a:rPr>
              <a:t>HaNTE</a:t>
            </a:r>
            <a:r>
              <a:rPr lang="en-US" altLang="zh-CN" sz="1400" dirty="0">
                <a:cs typeface="Arial" pitchFamily="34" charset="0"/>
              </a:rPr>
              <a:t> (TR 26.801)</a:t>
            </a: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53F93AC8-E748-4084-A001-A708BF541B1F}"/>
              </a:ext>
            </a:extLst>
          </p:cNvPr>
          <p:cNvGraphicFramePr>
            <a:graphicFrameLocks noGrp="1"/>
          </p:cNvGraphicFramePr>
          <p:nvPr>
            <p:extLst>
              <p:ext uri="{D42A27DB-BD31-4B8C-83A1-F6EECF244321}">
                <p14:modId xmlns:p14="http://schemas.microsoft.com/office/powerpoint/2010/main" val="3545608531"/>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4282209"/>
                    </a:ext>
                  </a:extLst>
                </a:gridCol>
                <a:gridCol w="3844407">
                  <a:extLst>
                    <a:ext uri="{9D8B030D-6E8A-4147-A177-3AD203B41FA5}">
                      <a16:colId xmlns:a16="http://schemas.microsoft.com/office/drawing/2014/main" val="459508826"/>
                    </a:ext>
                  </a:extLst>
                </a:gridCol>
                <a:gridCol w="1095473">
                  <a:extLst>
                    <a:ext uri="{9D8B030D-6E8A-4147-A177-3AD203B41FA5}">
                      <a16:colId xmlns:a16="http://schemas.microsoft.com/office/drawing/2014/main" val="3102142753"/>
                    </a:ext>
                  </a:extLst>
                </a:gridCol>
                <a:gridCol w="807092">
                  <a:extLst>
                    <a:ext uri="{9D8B030D-6E8A-4147-A177-3AD203B41FA5}">
                      <a16:colId xmlns:a16="http://schemas.microsoft.com/office/drawing/2014/main" val="2072783741"/>
                    </a:ext>
                  </a:extLst>
                </a:gridCol>
                <a:gridCol w="551732">
                  <a:extLst>
                    <a:ext uri="{9D8B030D-6E8A-4147-A177-3AD203B41FA5}">
                      <a16:colId xmlns:a16="http://schemas.microsoft.com/office/drawing/2014/main" val="1701439563"/>
                    </a:ext>
                  </a:extLst>
                </a:gridCol>
                <a:gridCol w="643064">
                  <a:extLst>
                    <a:ext uri="{9D8B030D-6E8A-4147-A177-3AD203B41FA5}">
                      <a16:colId xmlns:a16="http://schemas.microsoft.com/office/drawing/2014/main" val="3814892244"/>
                    </a:ext>
                  </a:extLst>
                </a:gridCol>
                <a:gridCol w="643064">
                  <a:extLst>
                    <a:ext uri="{9D8B030D-6E8A-4147-A177-3AD203B41FA5}">
                      <a16:colId xmlns:a16="http://schemas.microsoft.com/office/drawing/2014/main" val="960716218"/>
                    </a:ext>
                  </a:extLst>
                </a:gridCol>
                <a:gridCol w="1898167">
                  <a:extLst>
                    <a:ext uri="{9D8B030D-6E8A-4147-A177-3AD203B41FA5}">
                      <a16:colId xmlns:a16="http://schemas.microsoft.com/office/drawing/2014/main" val="1870510373"/>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755739133"/>
                  </a:ext>
                </a:extLst>
              </a:tr>
              <a:tr h="265183">
                <a:tc>
                  <a:txBody>
                    <a:bodyPr/>
                    <a:lstStyle/>
                    <a:p>
                      <a:pPr algn="r" fontAlgn="b"/>
                      <a:r>
                        <a:rPr lang="en-US" sz="1100" dirty="0"/>
                        <a:t>960043</a:t>
                      </a:r>
                    </a:p>
                  </a:txBody>
                  <a:tcPr marL="9525" marR="9525" marT="9525" marB="0" anchor="b"/>
                </a:tc>
                <a:tc>
                  <a:txBody>
                    <a:bodyPr/>
                    <a:lstStyle/>
                    <a:p>
                      <a:pPr algn="l" fontAlgn="b"/>
                      <a:r>
                        <a:rPr lang="en-US" sz="1100" dirty="0"/>
                        <a:t>UE Testing Phase 2 </a:t>
                      </a:r>
                    </a:p>
                  </a:txBody>
                  <a:tcPr marL="9525" marR="9525" marT="9525" marB="0" anchor="b"/>
                </a:tc>
                <a:tc>
                  <a:txBody>
                    <a:bodyPr/>
                    <a:lstStyle/>
                    <a:p>
                      <a:pPr algn="l" fontAlgn="b"/>
                      <a:r>
                        <a:rPr lang="en-US" sz="1100" dirty="0" err="1"/>
                        <a:t>eUET</a:t>
                      </a:r>
                      <a:endParaRPr lang="en-US" sz="1100" dirty="0"/>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 3/3/2024</a:t>
                      </a:r>
                      <a:endParaRPr lang="en-US" sz="1100" dirty="0"/>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2"/>
                        </a:rPr>
                        <a:t>SP-220610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384734530"/>
                  </a:ext>
                </a:extLst>
              </a:tr>
            </a:tbl>
          </a:graphicData>
        </a:graphic>
      </p:graphicFrame>
    </p:spTree>
    <p:extLst>
      <p:ext uri="{BB962C8B-B14F-4D97-AF65-F5344CB8AC3E}">
        <p14:creationId xmlns:p14="http://schemas.microsoft.com/office/powerpoint/2010/main" val="15775940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Enhanced Multiparty RTT </a:t>
            </a:r>
            <a:br>
              <a:rPr lang="en-US" sz="3200" dirty="0"/>
            </a:br>
            <a:r>
              <a:rPr lang="en-US" altLang="en-US" sz="3200" dirty="0"/>
              <a:t>(</a:t>
            </a:r>
            <a:r>
              <a:rPr lang="en-US" sz="3200" dirty="0"/>
              <a:t>MP_RTT</a:t>
            </a:r>
            <a:r>
              <a:rPr lang="en-US" altLang="en-US" sz="3200" dirty="0"/>
              <a:t>)</a:t>
            </a:r>
            <a:endParaRPr lang="en-US" altLang="en-US" sz="3200" dirty="0">
              <a:solidFill>
                <a:srgbClr val="33CC33"/>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altLang="en-US" sz="1600" dirty="0">
                <a:cs typeface="Arial" panose="020B0604020202020204" pitchFamily="34" charset="0"/>
              </a:rPr>
              <a:t>This WI will specify suitable solutions for multiparty RTT media in IMS, for both RTP and IMS data channel transport, focusing on the transport format and procedures in IETF RFC 9071</a:t>
            </a: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Updates to the PD for the following</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IMS data channel solution and the call flow over RTP</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Comparison between RTP and IMS Data Channel Solutions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Interworking between RTP and DC based solutions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Security considerations </a:t>
            </a:r>
          </a:p>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Prepare CRs to 26.114 for approval at next SA plenary</a:t>
            </a: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909FD898-5177-44AA-ADED-4300DF5FF2BE}"/>
              </a:ext>
            </a:extLst>
          </p:cNvPr>
          <p:cNvGraphicFramePr>
            <a:graphicFrameLocks noGrp="1"/>
          </p:cNvGraphicFramePr>
          <p:nvPr>
            <p:extLst>
              <p:ext uri="{D42A27DB-BD31-4B8C-83A1-F6EECF244321}">
                <p14:modId xmlns:p14="http://schemas.microsoft.com/office/powerpoint/2010/main" val="2291187298"/>
              </p:ext>
            </p:extLst>
          </p:nvPr>
        </p:nvGraphicFramePr>
        <p:xfrm>
          <a:off x="647700" y="1454150"/>
          <a:ext cx="10084901" cy="61409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644918158"/>
                    </a:ext>
                  </a:extLst>
                </a:gridCol>
                <a:gridCol w="3844407">
                  <a:extLst>
                    <a:ext uri="{9D8B030D-6E8A-4147-A177-3AD203B41FA5}">
                      <a16:colId xmlns:a16="http://schemas.microsoft.com/office/drawing/2014/main" val="1459980242"/>
                    </a:ext>
                  </a:extLst>
                </a:gridCol>
                <a:gridCol w="1095473">
                  <a:extLst>
                    <a:ext uri="{9D8B030D-6E8A-4147-A177-3AD203B41FA5}">
                      <a16:colId xmlns:a16="http://schemas.microsoft.com/office/drawing/2014/main" val="297302760"/>
                    </a:ext>
                  </a:extLst>
                </a:gridCol>
                <a:gridCol w="807092">
                  <a:extLst>
                    <a:ext uri="{9D8B030D-6E8A-4147-A177-3AD203B41FA5}">
                      <a16:colId xmlns:a16="http://schemas.microsoft.com/office/drawing/2014/main" val="3331018314"/>
                    </a:ext>
                  </a:extLst>
                </a:gridCol>
                <a:gridCol w="551732">
                  <a:extLst>
                    <a:ext uri="{9D8B030D-6E8A-4147-A177-3AD203B41FA5}">
                      <a16:colId xmlns:a16="http://schemas.microsoft.com/office/drawing/2014/main" val="1048097541"/>
                    </a:ext>
                  </a:extLst>
                </a:gridCol>
                <a:gridCol w="643064">
                  <a:extLst>
                    <a:ext uri="{9D8B030D-6E8A-4147-A177-3AD203B41FA5}">
                      <a16:colId xmlns:a16="http://schemas.microsoft.com/office/drawing/2014/main" val="2735827163"/>
                    </a:ext>
                  </a:extLst>
                </a:gridCol>
                <a:gridCol w="643064">
                  <a:extLst>
                    <a:ext uri="{9D8B030D-6E8A-4147-A177-3AD203B41FA5}">
                      <a16:colId xmlns:a16="http://schemas.microsoft.com/office/drawing/2014/main" val="3220655723"/>
                    </a:ext>
                  </a:extLst>
                </a:gridCol>
                <a:gridCol w="1898167">
                  <a:extLst>
                    <a:ext uri="{9D8B030D-6E8A-4147-A177-3AD203B41FA5}">
                      <a16:colId xmlns:a16="http://schemas.microsoft.com/office/drawing/2014/main" val="1569938170"/>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165352221"/>
                  </a:ext>
                </a:extLst>
              </a:tr>
              <a:tr h="295202">
                <a:tc>
                  <a:txBody>
                    <a:bodyPr/>
                    <a:lstStyle/>
                    <a:p>
                      <a:pPr algn="r" fontAlgn="b"/>
                      <a:r>
                        <a:rPr lang="en-US" sz="1100" dirty="0"/>
                        <a:t>980007</a:t>
                      </a:r>
                    </a:p>
                  </a:txBody>
                  <a:tcPr marL="9525" marR="9525" marT="9525" marB="0" anchor="b"/>
                </a:tc>
                <a:tc>
                  <a:txBody>
                    <a:bodyPr/>
                    <a:lstStyle/>
                    <a:p>
                      <a:pPr algn="l" fontAlgn="b"/>
                      <a:r>
                        <a:rPr lang="en-US" sz="1100" dirty="0"/>
                        <a:t>Enhanced Multiparty RTT </a:t>
                      </a:r>
                    </a:p>
                  </a:txBody>
                  <a:tcPr marL="9525" marR="9525" marT="9525" marB="0" anchor="b"/>
                </a:tc>
                <a:tc>
                  <a:txBody>
                    <a:bodyPr/>
                    <a:lstStyle/>
                    <a:p>
                      <a:pPr algn="l" fontAlgn="b"/>
                      <a:r>
                        <a:rPr lang="en-US" sz="1100" dirty="0"/>
                        <a:t>MP_RTT</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2"/>
                        </a:rPr>
                        <a:t>SP-221346</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416123524"/>
                  </a:ext>
                </a:extLst>
              </a:tr>
            </a:tbl>
          </a:graphicData>
        </a:graphic>
      </p:graphicFrame>
    </p:spTree>
    <p:extLst>
      <p:ext uri="{BB962C8B-B14F-4D97-AF65-F5344CB8AC3E}">
        <p14:creationId xmlns:p14="http://schemas.microsoft.com/office/powerpoint/2010/main" val="361043174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Immersive Audio for Split Rendering Scenarios</a:t>
            </a:r>
            <a:br>
              <a:rPr lang="en-US" sz="3200" dirty="0"/>
            </a:br>
            <a:r>
              <a:rPr lang="en-US" altLang="en-US" sz="3200" dirty="0"/>
              <a:t>(</a:t>
            </a:r>
            <a:r>
              <a:rPr lang="en-US" sz="3200" dirty="0"/>
              <a:t>ISAR</a:t>
            </a:r>
            <a:r>
              <a:rPr lang="en-US" altLang="en-US" sz="3200" dirty="0"/>
              <a:t>)</a:t>
            </a:r>
            <a:endParaRPr lang="en-US" altLang="en-US" sz="3200" dirty="0">
              <a:solidFill>
                <a:srgbClr val="33CC33"/>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600" dirty="0">
                <a:solidFill>
                  <a:srgbClr val="000000"/>
                </a:solidFill>
                <a:effectLst/>
                <a:ea typeface="MS Mincho" panose="02020609040205080304" pitchFamily="49" charset="-128"/>
              </a:rPr>
              <a:t>The overall objective of this work item is to develop solutions for immersive binaural audio on head-tracked devices that are compatible with the envisaged split architectures (</a:t>
            </a:r>
            <a:r>
              <a:rPr lang="en-US" sz="1600" dirty="0" err="1">
                <a:solidFill>
                  <a:srgbClr val="000000"/>
                </a:solidFill>
                <a:effectLst/>
                <a:ea typeface="MS Mincho" panose="02020609040205080304" pitchFamily="49" charset="-128"/>
              </a:rPr>
              <a:t>MeCAR</a:t>
            </a:r>
            <a:r>
              <a:rPr lang="en-US" sz="1600" dirty="0">
                <a:solidFill>
                  <a:srgbClr val="000000"/>
                </a:solidFill>
                <a:effectLst/>
                <a:ea typeface="MS Mincho" panose="02020609040205080304" pitchFamily="49" charset="-128"/>
              </a:rPr>
              <a:t>, 26.998). The solutions should consider low-complex and lightweight devices and demonstrate operational benefits over solutions with full decoding and rendering in the end device. </a:t>
            </a: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600" dirty="0"/>
              <a:t>Input contributions on the TR were discussed and the expectation is to implement them for one of the subsequent interim calls. Another contribution on requirements was discussed in detail. Further work will be needed at interim calls.</a:t>
            </a:r>
          </a:p>
          <a:p>
            <a:pPr marL="287338" lvl="0" indent="-287338" fontAlgn="base">
              <a:lnSpc>
                <a:spcPct val="93000"/>
              </a:lnSpc>
              <a:spcBef>
                <a:spcPct val="15000"/>
              </a:spcBef>
              <a:spcAft>
                <a:spcPct val="15000"/>
              </a:spcAft>
              <a:buSzPct val="100000"/>
              <a:buNone/>
              <a:tabLst>
                <a:tab pos="285750" algn="l"/>
              </a:tabLst>
              <a:defRPr/>
            </a:pPr>
            <a:r>
              <a:rPr lang="en-GB" sz="16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600" dirty="0">
                <a:cs typeface="Arial" panose="020B0604020202020204" pitchFamily="34" charset="0"/>
              </a:rPr>
              <a:t>Progress work on solutions for Immersive Audio for Split Rendering Scenarios also considering potential solutions offered by the IVAS work item</a:t>
            </a:r>
          </a:p>
          <a:p>
            <a:pPr marL="287338" indent="-287338">
              <a:lnSpc>
                <a:spcPct val="93000"/>
              </a:lnSpc>
              <a:spcBef>
                <a:spcPct val="15000"/>
              </a:spcBef>
              <a:spcAft>
                <a:spcPct val="15000"/>
              </a:spcAft>
              <a:buSzPct val="100000"/>
              <a:tabLst>
                <a:tab pos="285750" algn="l"/>
              </a:tabLst>
              <a:defRPr/>
            </a:pPr>
            <a:r>
              <a:rPr lang="en-US" altLang="en-US" sz="1600" dirty="0">
                <a:cs typeface="Arial" panose="020B0604020202020204" pitchFamily="34" charset="0"/>
              </a:rPr>
              <a:t>Progress work on performance characterization of solutions for Immersive Audio for Split Rendering Scenarios also considering potential solutions offered by the IVAS work item</a:t>
            </a:r>
          </a:p>
          <a:p>
            <a:pPr marL="287338" indent="-287338">
              <a:lnSpc>
                <a:spcPct val="93000"/>
              </a:lnSpc>
              <a:spcBef>
                <a:spcPct val="15000"/>
              </a:spcBef>
              <a:spcAft>
                <a:spcPct val="15000"/>
              </a:spcAft>
              <a:buSzPct val="100000"/>
              <a:tabLst>
                <a:tab pos="285750" algn="l"/>
              </a:tabLst>
              <a:defRPr/>
            </a:pPr>
            <a:r>
              <a:rPr lang="en-US" altLang="en-US" sz="1600" dirty="0">
                <a:cs typeface="Arial" panose="020B0604020202020204" pitchFamily="34" charset="0"/>
              </a:rPr>
              <a:t>Agree on TR on ISAR requirements v.1.0.0 to be sent to SA plenary for information</a:t>
            </a:r>
          </a:p>
          <a:p>
            <a:pPr marL="287338" indent="-287338">
              <a:lnSpc>
                <a:spcPct val="93000"/>
              </a:lnSpc>
              <a:spcBef>
                <a:spcPct val="15000"/>
              </a:spcBef>
              <a:spcAft>
                <a:spcPct val="15000"/>
              </a:spcAft>
              <a:buSzPct val="100000"/>
              <a:tabLst>
                <a:tab pos="285750" algn="l"/>
              </a:tabLst>
              <a:defRPr/>
            </a:pPr>
            <a:endParaRPr lang="en-US" altLang="en-US" sz="1200" dirty="0">
              <a:cs typeface="Arial" panose="020B0604020202020204" pitchFamily="34" charset="0"/>
            </a:endParaRPr>
          </a:p>
          <a:p>
            <a:pPr marL="287338" indent="-287338">
              <a:lnSpc>
                <a:spcPct val="93000"/>
              </a:lnSpc>
              <a:spcBef>
                <a:spcPct val="15000"/>
              </a:spcBef>
              <a:spcAft>
                <a:spcPct val="15000"/>
              </a:spcAft>
              <a:buSzPct val="100000"/>
              <a:tabLst>
                <a:tab pos="285750" algn="l"/>
              </a:tabLst>
              <a:defRPr/>
            </a:pPr>
            <a:endParaRPr lang="en-US" altLang="en-US" sz="1200" dirty="0">
              <a:cs typeface="Arial" panose="020B0604020202020204" pitchFamily="34" charset="0"/>
            </a:endParaRPr>
          </a:p>
        </p:txBody>
      </p:sp>
      <p:graphicFrame>
        <p:nvGraphicFramePr>
          <p:cNvPr id="4" name="Table 3">
            <a:extLst>
              <a:ext uri="{FF2B5EF4-FFF2-40B4-BE49-F238E27FC236}">
                <a16:creationId xmlns:a16="http://schemas.microsoft.com/office/drawing/2014/main" id="{909FD898-5177-44AA-ADED-4300DF5FF2BE}"/>
              </a:ext>
            </a:extLst>
          </p:cNvPr>
          <p:cNvGraphicFramePr>
            <a:graphicFrameLocks noGrp="1"/>
          </p:cNvGraphicFramePr>
          <p:nvPr>
            <p:extLst>
              <p:ext uri="{D42A27DB-BD31-4B8C-83A1-F6EECF244321}">
                <p14:modId xmlns:p14="http://schemas.microsoft.com/office/powerpoint/2010/main" val="3050817057"/>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644918158"/>
                    </a:ext>
                  </a:extLst>
                </a:gridCol>
                <a:gridCol w="3844407">
                  <a:extLst>
                    <a:ext uri="{9D8B030D-6E8A-4147-A177-3AD203B41FA5}">
                      <a16:colId xmlns:a16="http://schemas.microsoft.com/office/drawing/2014/main" val="1459980242"/>
                    </a:ext>
                  </a:extLst>
                </a:gridCol>
                <a:gridCol w="1095473">
                  <a:extLst>
                    <a:ext uri="{9D8B030D-6E8A-4147-A177-3AD203B41FA5}">
                      <a16:colId xmlns:a16="http://schemas.microsoft.com/office/drawing/2014/main" val="297302760"/>
                    </a:ext>
                  </a:extLst>
                </a:gridCol>
                <a:gridCol w="807092">
                  <a:extLst>
                    <a:ext uri="{9D8B030D-6E8A-4147-A177-3AD203B41FA5}">
                      <a16:colId xmlns:a16="http://schemas.microsoft.com/office/drawing/2014/main" val="3331018314"/>
                    </a:ext>
                  </a:extLst>
                </a:gridCol>
                <a:gridCol w="551732">
                  <a:extLst>
                    <a:ext uri="{9D8B030D-6E8A-4147-A177-3AD203B41FA5}">
                      <a16:colId xmlns:a16="http://schemas.microsoft.com/office/drawing/2014/main" val="1048097541"/>
                    </a:ext>
                  </a:extLst>
                </a:gridCol>
                <a:gridCol w="643064">
                  <a:extLst>
                    <a:ext uri="{9D8B030D-6E8A-4147-A177-3AD203B41FA5}">
                      <a16:colId xmlns:a16="http://schemas.microsoft.com/office/drawing/2014/main" val="2735827163"/>
                    </a:ext>
                  </a:extLst>
                </a:gridCol>
                <a:gridCol w="643064">
                  <a:extLst>
                    <a:ext uri="{9D8B030D-6E8A-4147-A177-3AD203B41FA5}">
                      <a16:colId xmlns:a16="http://schemas.microsoft.com/office/drawing/2014/main" val="3220655723"/>
                    </a:ext>
                  </a:extLst>
                </a:gridCol>
                <a:gridCol w="1898167">
                  <a:extLst>
                    <a:ext uri="{9D8B030D-6E8A-4147-A177-3AD203B41FA5}">
                      <a16:colId xmlns:a16="http://schemas.microsoft.com/office/drawing/2014/main" val="1569938170"/>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165352221"/>
                  </a:ext>
                </a:extLst>
              </a:tr>
              <a:tr h="295202">
                <a:tc>
                  <a:txBody>
                    <a:bodyPr/>
                    <a:lstStyle/>
                    <a:p>
                      <a:pPr algn="r" fontAlgn="b"/>
                      <a:r>
                        <a:rPr lang="en-US" sz="1100" dirty="0"/>
                        <a:t>990025</a:t>
                      </a:r>
                    </a:p>
                  </a:txBody>
                  <a:tcPr marL="9525" marR="9525" marT="9525" marB="0" anchor="b"/>
                </a:tc>
                <a:tc>
                  <a:txBody>
                    <a:bodyPr/>
                    <a:lstStyle/>
                    <a:p>
                      <a:pPr algn="l" fontAlgn="b"/>
                      <a:r>
                        <a:rPr lang="en-US" sz="1100" dirty="0"/>
                        <a:t>Immersive Audio for Split Rendering Scenarios</a:t>
                      </a:r>
                    </a:p>
                  </a:txBody>
                  <a:tcPr marL="9525" marR="9525" marT="9525" marB="0" anchor="b"/>
                </a:tc>
                <a:tc>
                  <a:txBody>
                    <a:bodyPr/>
                    <a:lstStyle/>
                    <a:p>
                      <a:pPr algn="l" fontAlgn="b"/>
                      <a:r>
                        <a:rPr lang="en-US" sz="1100" dirty="0"/>
                        <a:t>ISAR </a:t>
                      </a:r>
                    </a:p>
                  </a:txBody>
                  <a:tcPr marL="9525" marR="9525" marT="9525" marB="0" anchor="b"/>
                </a:tc>
                <a:tc>
                  <a:txBody>
                    <a:bodyPr/>
                    <a:lstStyle/>
                    <a:p>
                      <a:pPr algn="r" fontAlgn="b"/>
                      <a:r>
                        <a:rPr lang="en-US" sz="1100" dirty="0">
                          <a:solidFill>
                            <a:schemeClr val="tx1"/>
                          </a:solidFill>
                        </a:rPr>
                        <a:t>03/2024</a:t>
                      </a:r>
                    </a:p>
                  </a:txBody>
                  <a:tcPr marL="9525" marR="9525" marT="9525" marB="0" anchor="b"/>
                </a:tc>
                <a:tc>
                  <a:txBody>
                    <a:bodyPr/>
                    <a:lstStyle/>
                    <a:p>
                      <a:pPr algn="ctr" fontAlgn="b"/>
                      <a:r>
                        <a:rPr lang="en-US" sz="1100" dirty="0"/>
                        <a:t>10%</a:t>
                      </a:r>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altLang="en-US" sz="1100" dirty="0">
                          <a:cs typeface="Arial" panose="020B0604020202020204" pitchFamily="34" charset="0"/>
                          <a:hlinkClick r:id="rId2"/>
                        </a:rPr>
                        <a:t>SP-230167</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r>
                        <a:rPr lang="en-GB" sz="1100" dirty="0">
                          <a:solidFill>
                            <a:srgbClr val="FF0000"/>
                          </a:solidFill>
                        </a:rPr>
                        <a:t>15%</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ctr"/>
                </a:tc>
                <a:extLst>
                  <a:ext uri="{0D108BD9-81ED-4DB2-BD59-A6C34878D82A}">
                    <a16:rowId xmlns:a16="http://schemas.microsoft.com/office/drawing/2014/main" val="1416123524"/>
                  </a:ext>
                </a:extLst>
              </a:tr>
            </a:tbl>
          </a:graphicData>
        </a:graphic>
      </p:graphicFrame>
    </p:spTree>
    <p:extLst>
      <p:ext uri="{BB962C8B-B14F-4D97-AF65-F5344CB8AC3E}">
        <p14:creationId xmlns:p14="http://schemas.microsoft.com/office/powerpoint/2010/main" val="2569910582"/>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5G-Advanced media </a:t>
            </a:r>
            <a:r>
              <a:rPr lang="en-US" sz="3200" dirty="0" err="1"/>
              <a:t>PROfiles</a:t>
            </a:r>
            <a:r>
              <a:rPr lang="en-US" sz="3200" dirty="0"/>
              <a:t> for </a:t>
            </a:r>
            <a:r>
              <a:rPr lang="en-US" sz="3200" dirty="0" err="1"/>
              <a:t>MessagIng</a:t>
            </a:r>
            <a:r>
              <a:rPr lang="en-US" sz="3200" dirty="0"/>
              <a:t> </a:t>
            </a:r>
            <a:r>
              <a:rPr lang="en-US" sz="3200" dirty="0" err="1"/>
              <a:t>SErvices</a:t>
            </a:r>
            <a:br>
              <a:rPr lang="en-US" sz="3200" dirty="0"/>
            </a:br>
            <a:r>
              <a:rPr lang="en-US" sz="3200" dirty="0"/>
              <a:t>(PROMISE</a:t>
            </a:r>
            <a:r>
              <a:rPr lang="en-US"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1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100" dirty="0">
                <a:solidFill>
                  <a:srgbClr val="000000"/>
                </a:solidFill>
                <a:effectLst/>
                <a:ea typeface="MS Mincho" panose="02020609040205080304" pitchFamily="49" charset="-128"/>
              </a:rPr>
              <a:t>The purpose of this Work Item is to specify SMS/MMS/RCS/Messaging formats and codecs that GSMA and other organizations or application vendors can then reference and/or profile to improve messaging service quality and interoperability.</a:t>
            </a:r>
          </a:p>
          <a:p>
            <a:pPr marL="287338" indent="-287338">
              <a:lnSpc>
                <a:spcPct val="93000"/>
              </a:lnSpc>
              <a:spcBef>
                <a:spcPct val="15000"/>
              </a:spcBef>
              <a:spcAft>
                <a:spcPct val="15000"/>
              </a:spcAft>
              <a:buSzPct val="100000"/>
              <a:buNone/>
              <a:tabLst>
                <a:tab pos="285750" algn="l"/>
              </a:tabLst>
              <a:defRPr/>
            </a:pPr>
            <a:r>
              <a:rPr lang="en-GB" sz="11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100" dirty="0"/>
              <a:t>The ongoing CR to 26.140 (MMS) was progressed with</a:t>
            </a:r>
          </a:p>
          <a:p>
            <a:pPr marL="687388" lvl="1" indent="-287338">
              <a:lnSpc>
                <a:spcPct val="93000"/>
              </a:lnSpc>
              <a:spcBef>
                <a:spcPct val="15000"/>
              </a:spcBef>
              <a:spcAft>
                <a:spcPct val="15000"/>
              </a:spcAft>
              <a:buSzPct val="100000"/>
              <a:tabLst>
                <a:tab pos="285750" algn="l"/>
              </a:tabLst>
              <a:defRPr/>
            </a:pPr>
            <a:r>
              <a:rPr lang="en-US" sz="1000" dirty="0"/>
              <a:t>Support for 3d scenes and assets</a:t>
            </a:r>
          </a:p>
          <a:p>
            <a:pPr marL="687388" lvl="1" indent="-287338">
              <a:lnSpc>
                <a:spcPct val="93000"/>
              </a:lnSpc>
              <a:spcBef>
                <a:spcPct val="15000"/>
              </a:spcBef>
              <a:spcAft>
                <a:spcPct val="15000"/>
              </a:spcAft>
              <a:buSzPct val="100000"/>
              <a:tabLst>
                <a:tab pos="285750" algn="l"/>
              </a:tabLst>
              <a:defRPr/>
            </a:pPr>
            <a:r>
              <a:rPr lang="en-US" sz="1000" dirty="0"/>
              <a:t>Considerations on other media types according to the WID objectives and a discussion paper</a:t>
            </a:r>
          </a:p>
          <a:p>
            <a:pPr marL="287338" indent="-287338">
              <a:lnSpc>
                <a:spcPct val="93000"/>
              </a:lnSpc>
              <a:spcBef>
                <a:spcPct val="15000"/>
              </a:spcBef>
              <a:spcAft>
                <a:spcPct val="15000"/>
              </a:spcAft>
              <a:buSzPct val="100000"/>
              <a:tabLst>
                <a:tab pos="285750" algn="l"/>
              </a:tabLst>
              <a:defRPr/>
            </a:pPr>
            <a:r>
              <a:rPr lang="en-US" sz="1100" dirty="0"/>
              <a:t>Draft TS 26.143 (Messaging Media profiles) was updated in alignment to the CR to 26.140</a:t>
            </a:r>
          </a:p>
          <a:p>
            <a:pPr marL="287338" indent="-287338">
              <a:lnSpc>
                <a:spcPct val="93000"/>
              </a:lnSpc>
              <a:spcBef>
                <a:spcPct val="15000"/>
              </a:spcBef>
              <a:spcAft>
                <a:spcPct val="15000"/>
              </a:spcAft>
              <a:buSzPct val="100000"/>
              <a:tabLst>
                <a:tab pos="285750" algn="l"/>
              </a:tabLst>
              <a:defRPr/>
            </a:pPr>
            <a:r>
              <a:rPr lang="en-US" sz="1100" dirty="0"/>
              <a:t>An LS to GSMA for information on work status was prepared and </a:t>
            </a:r>
            <a:r>
              <a:rPr lang="en-US" sz="1100" u="sng" dirty="0">
                <a:solidFill>
                  <a:srgbClr val="FF0000"/>
                </a:solidFill>
              </a:rPr>
              <a:t>approved</a:t>
            </a:r>
          </a:p>
          <a:p>
            <a:pPr marL="287338" indent="-287338">
              <a:lnSpc>
                <a:spcPct val="93000"/>
              </a:lnSpc>
              <a:spcBef>
                <a:spcPct val="15000"/>
              </a:spcBef>
              <a:spcAft>
                <a:spcPct val="15000"/>
              </a:spcAft>
              <a:buSzPct val="100000"/>
              <a:tabLst>
                <a:tab pos="285750" algn="l"/>
              </a:tabLst>
              <a:defRPr/>
            </a:pPr>
            <a:r>
              <a:rPr lang="en-US" sz="1100" dirty="0"/>
              <a:t>An LS to MPEG on Messaging Application Format was prepared </a:t>
            </a:r>
            <a:r>
              <a:rPr lang="en-US" sz="1100" u="sng" dirty="0">
                <a:solidFill>
                  <a:srgbClr val="FF0000"/>
                </a:solidFill>
              </a:rPr>
              <a:t>and approved</a:t>
            </a:r>
          </a:p>
          <a:p>
            <a:pPr marL="287338" lvl="0" indent="-287338" fontAlgn="base">
              <a:lnSpc>
                <a:spcPct val="93000"/>
              </a:lnSpc>
              <a:spcBef>
                <a:spcPct val="15000"/>
              </a:spcBef>
              <a:spcAft>
                <a:spcPct val="15000"/>
              </a:spcAft>
              <a:buSzPct val="100000"/>
              <a:buNone/>
              <a:tabLst>
                <a:tab pos="285750" algn="l"/>
              </a:tabLst>
              <a:defRPr/>
            </a:pPr>
            <a:r>
              <a:rPr lang="en-GB" sz="11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100" dirty="0">
                <a:cs typeface="Arial" panose="020B0604020202020204" pitchFamily="34" charset="0"/>
              </a:rPr>
              <a:t>Agree 3D scenes and assets format; Agree upgrades to video profiles</a:t>
            </a:r>
          </a:p>
          <a:p>
            <a:pPr marL="287338" indent="-287338">
              <a:lnSpc>
                <a:spcPct val="93000"/>
              </a:lnSpc>
              <a:spcBef>
                <a:spcPct val="15000"/>
              </a:spcBef>
              <a:spcAft>
                <a:spcPct val="15000"/>
              </a:spcAft>
              <a:buSzPct val="100000"/>
              <a:tabLst>
                <a:tab pos="285750" algn="l"/>
              </a:tabLst>
              <a:defRPr/>
            </a:pPr>
            <a:r>
              <a:rPr lang="en-US" altLang="en-US" sz="1100" dirty="0">
                <a:cs typeface="Arial" panose="020B0604020202020204" pitchFamily="34" charset="0"/>
              </a:rPr>
              <a:t>Conclude review of existing TS 26.140 and TS 26.141 formats for potential removal</a:t>
            </a:r>
          </a:p>
          <a:p>
            <a:pPr marL="287338" indent="-287338">
              <a:lnSpc>
                <a:spcPct val="93000"/>
              </a:lnSpc>
              <a:spcBef>
                <a:spcPct val="15000"/>
              </a:spcBef>
              <a:spcAft>
                <a:spcPct val="15000"/>
              </a:spcAft>
              <a:buSzPct val="100000"/>
              <a:tabLst>
                <a:tab pos="285750" algn="l"/>
              </a:tabLst>
              <a:defRPr/>
            </a:pPr>
            <a:r>
              <a:rPr lang="en-US" altLang="en-US" sz="1100" dirty="0">
                <a:cs typeface="Arial" panose="020B0604020202020204" pitchFamily="34" charset="0"/>
              </a:rPr>
              <a:t>Progress and endorse CRs to TS 26.140 and TS 26.141 CRs</a:t>
            </a:r>
          </a:p>
          <a:p>
            <a:pPr marL="287338" indent="-287338">
              <a:lnSpc>
                <a:spcPct val="93000"/>
              </a:lnSpc>
              <a:spcBef>
                <a:spcPct val="15000"/>
              </a:spcBef>
              <a:spcAft>
                <a:spcPct val="15000"/>
              </a:spcAft>
              <a:buSzPct val="100000"/>
              <a:tabLst>
                <a:tab pos="285750" algn="l"/>
              </a:tabLst>
              <a:defRPr/>
            </a:pPr>
            <a:r>
              <a:rPr lang="en-US" altLang="en-US" sz="1100" dirty="0">
                <a:cs typeface="Arial" panose="020B0604020202020204" pitchFamily="34" charset="0"/>
              </a:rPr>
              <a:t>Agree draft TS 26.143 Messaging Media profiles v0.2.0 for presentation for information to SA</a:t>
            </a:r>
          </a:p>
          <a:p>
            <a:pPr marL="287338" indent="-287338">
              <a:lnSpc>
                <a:spcPct val="93000"/>
              </a:lnSpc>
              <a:spcBef>
                <a:spcPct val="15000"/>
              </a:spcBef>
              <a:spcAft>
                <a:spcPct val="15000"/>
              </a:spcAft>
              <a:buSzPct val="100000"/>
              <a:tabLst>
                <a:tab pos="285750" algn="l"/>
              </a:tabLst>
              <a:defRPr/>
            </a:pPr>
            <a:r>
              <a:rPr lang="en-US" altLang="en-US" sz="1100" dirty="0">
                <a:cs typeface="Arial" panose="020B0604020202020204" pitchFamily="34" charset="0"/>
              </a:rPr>
              <a:t>Send LS reply to potential LS response from GSMA UPG as update on 5G-Advanced formats and codecs for messaging services and LS reply to potential LS response from MPEG</a:t>
            </a:r>
          </a:p>
          <a:p>
            <a:pPr marL="287338" indent="-287338">
              <a:lnSpc>
                <a:spcPct val="93000"/>
              </a:lnSpc>
              <a:spcBef>
                <a:spcPct val="15000"/>
              </a:spcBef>
              <a:spcAft>
                <a:spcPct val="15000"/>
              </a:spcAft>
              <a:buSzPct val="100000"/>
              <a:tabLst>
                <a:tab pos="285750" algn="l"/>
              </a:tabLst>
              <a:defRPr/>
            </a:pPr>
            <a:r>
              <a:rPr lang="en-US" altLang="en-US" sz="1100" dirty="0">
                <a:cs typeface="Arial" panose="020B0604020202020204" pitchFamily="34" charset="0"/>
              </a:rPr>
              <a:t>Update Work Plan</a:t>
            </a:r>
          </a:p>
          <a:p>
            <a:pPr marL="287338" indent="-287338">
              <a:lnSpc>
                <a:spcPct val="93000"/>
              </a:lnSpc>
              <a:spcBef>
                <a:spcPct val="15000"/>
              </a:spcBef>
              <a:spcAft>
                <a:spcPct val="15000"/>
              </a:spcAft>
              <a:buSzPct val="100000"/>
              <a:tabLst>
                <a:tab pos="285750" algn="l"/>
              </a:tabLst>
              <a:defRPr/>
            </a:pPr>
            <a:endParaRPr lang="fr-FR" sz="11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extLst>
              <p:ext uri="{D42A27DB-BD31-4B8C-83A1-F6EECF244321}">
                <p14:modId xmlns:p14="http://schemas.microsoft.com/office/powerpoint/2010/main" val="3977317237"/>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1000015</a:t>
                      </a:r>
                    </a:p>
                  </a:txBody>
                  <a:tcPr marL="9525" marR="9525" marT="9525" marB="0" anchor="b"/>
                </a:tc>
                <a:tc>
                  <a:txBody>
                    <a:bodyPr/>
                    <a:lstStyle/>
                    <a:p>
                      <a:pPr algn="l" fontAlgn="b"/>
                      <a:r>
                        <a:rPr lang="en-US" sz="1100" dirty="0"/>
                        <a:t>5G-Advanced media profiles for messaging services</a:t>
                      </a:r>
                    </a:p>
                  </a:txBody>
                  <a:tcPr marL="9525" marR="9525" marT="9525" marB="0" anchor="b"/>
                </a:tc>
                <a:tc>
                  <a:txBody>
                    <a:bodyPr/>
                    <a:lstStyle/>
                    <a:p>
                      <a:pPr algn="l" fontAlgn="b"/>
                      <a:r>
                        <a:rPr lang="en-US" sz="1100" dirty="0"/>
                        <a:t>PROMISE</a:t>
                      </a:r>
                    </a:p>
                  </a:txBody>
                  <a:tcPr marL="9525" marR="9525" marT="9525" marB="0" anchor="b"/>
                </a:tc>
                <a:tc>
                  <a:txBody>
                    <a:bodyPr/>
                    <a:lstStyle/>
                    <a:p>
                      <a:pPr algn="r" fontAlgn="b"/>
                      <a:r>
                        <a:rPr lang="en-US" sz="1100" dirty="0"/>
                        <a:t>3/3/2024</a:t>
                      </a:r>
                    </a:p>
                  </a:txBody>
                  <a:tcPr marL="9525" marR="9525" marT="9525" marB="0" anchor="b"/>
                </a:tc>
                <a:tc>
                  <a:txBody>
                    <a:bodyPr/>
                    <a:lstStyle/>
                    <a:p>
                      <a:pPr algn="r" fontAlgn="b"/>
                      <a:r>
                        <a:rPr lang="en-US" sz="1100" dirty="0"/>
                        <a:t>0%</a:t>
                      </a:r>
                    </a:p>
                  </a:txBody>
                  <a:tcPr marL="9525" marR="9525" marT="9525" marB="0" anchor="b"/>
                </a:tc>
                <a:tc>
                  <a:txBody>
                    <a:bodyPr/>
                    <a:lstStyle/>
                    <a:p>
                      <a:pPr algn="l" fontAlgn="b"/>
                      <a:r>
                        <a:rPr lang="en-US" sz="1100" b="0" i="0" u="none" kern="1200" dirty="0">
                          <a:solidFill>
                            <a:schemeClr val="dk1"/>
                          </a:solidFill>
                          <a:effectLst/>
                          <a:latin typeface="+mn-lt"/>
                          <a:ea typeface="+mn-ea"/>
                          <a:cs typeface="+mn-cs"/>
                          <a:hlinkClick r:id="rId2" action="ppaction://hlinkfile"/>
                        </a:rPr>
                        <a:t>SP-230542</a:t>
                      </a:r>
                      <a:endParaRPr lang="en-US" sz="1100" b="0" u="none" dirty="0"/>
                    </a:p>
                  </a:txBody>
                  <a:tcPr marL="9525" marR="9525" marT="9525" marB="0" anchor="b"/>
                </a:tc>
                <a:tc>
                  <a:txBody>
                    <a:bodyPr/>
                    <a:lstStyle/>
                    <a:p>
                      <a:pPr algn="ctr">
                        <a:lnSpc>
                          <a:spcPct val="107000"/>
                        </a:lnSpc>
                        <a:spcAft>
                          <a:spcPts val="800"/>
                        </a:spcAft>
                      </a:pPr>
                      <a:r>
                        <a:rPr lang="en-GB" sz="1050" dirty="0">
                          <a:solidFill>
                            <a:srgbClr val="FF0000"/>
                          </a:solidFill>
                        </a:rPr>
                        <a:t>15%</a:t>
                      </a:r>
                    </a:p>
                  </a:txBody>
                  <a:tcPr marL="36001" marR="36001" marT="0" marB="0" anchor="ctr"/>
                </a:tc>
                <a:tc>
                  <a:txBody>
                    <a:bodyPr/>
                    <a:lstStyle/>
                    <a:p>
                      <a:pPr algn="ctr">
                        <a:lnSpc>
                          <a:spcPct val="107000"/>
                        </a:lnSpc>
                        <a:spcAft>
                          <a:spcPts val="800"/>
                        </a:spcAft>
                      </a:pPr>
                      <a:r>
                        <a:rPr lang="en-GB" sz="1100" dirty="0">
                          <a:solidFill>
                            <a:srgbClr val="FF0000"/>
                          </a:solidFill>
                        </a:rPr>
                        <a:t>Revised WID in: </a:t>
                      </a:r>
                      <a:r>
                        <a:rPr lang="en-GB" sz="1100" dirty="0">
                          <a:solidFill>
                            <a:srgbClr val="FF0000"/>
                          </a:solidFill>
                          <a:highlight>
                            <a:srgbClr val="FFFF00"/>
                          </a:highlight>
                        </a:rPr>
                        <a:t>S4-231558</a:t>
                      </a:r>
                      <a:endParaRPr lang="en-GB" sz="11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4272521646"/>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5G Media Streaming Protocols Phase 2</a:t>
            </a:r>
            <a:br>
              <a:rPr lang="en-US" sz="3200" dirty="0"/>
            </a:br>
            <a:r>
              <a:rPr lang="en-US" sz="3200" dirty="0"/>
              <a:t>(5GMS_Pro_Ph2</a:t>
            </a:r>
            <a:r>
              <a:rPr lang="en-US"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237173"/>
            <a:ext cx="11068050" cy="4047741"/>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200" dirty="0">
                <a:solidFill>
                  <a:srgbClr val="000000"/>
                </a:solidFill>
                <a:effectLst/>
                <a:ea typeface="MS Mincho" panose="02020609040205080304" pitchFamily="49" charset="-128"/>
              </a:rPr>
              <a:t>The work item addresses stage-3 support for 5GMS protocol extensions for provisioning, ingest, user plane, control plane and device APIs for the following functionalities: </a:t>
            </a:r>
            <a:r>
              <a:rPr lang="en-US" sz="1200" dirty="0"/>
              <a:t>uplink streaming, end-to-end low latency live streaming, 5GMS over MBS and 5GMS hybrid services , support for multiple media service entry points, traffic identification, Addition of HTTP/3 to the 5GMS protocols, Background Data Transfer, usage of </a:t>
            </a:r>
            <a:r>
              <a:rPr lang="en-US" sz="1200" dirty="0" err="1"/>
              <a:t>Oauth</a:t>
            </a:r>
            <a:r>
              <a:rPr lang="en-US" sz="1200" dirty="0"/>
              <a:t> 2.0, 3GPP Service Handler and URL, enhancements based on feedback from 5G-MAG Reference tool developments, Specification of data types for data reporting of ANBR-based Network Assistance invocations </a:t>
            </a:r>
          </a:p>
          <a:p>
            <a:pPr marL="287338" indent="-287338">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sz="1200" dirty="0"/>
              <a:t>CRs to 26.512 were endorsed on: Service URL, Event Exposure APIs, Network Assistance, Background data transfer, Low latency streaming, 5GMS over MBS, Multiple media service entries, Uplink streaming, HTTP/3, Traffic identification</a:t>
            </a:r>
          </a:p>
          <a:p>
            <a:pPr marL="287338" indent="-287338">
              <a:lnSpc>
                <a:spcPct val="93000"/>
              </a:lnSpc>
              <a:spcBef>
                <a:spcPct val="15000"/>
              </a:spcBef>
              <a:spcAft>
                <a:spcPct val="15000"/>
              </a:spcAft>
              <a:buSzPct val="100000"/>
              <a:tabLst>
                <a:tab pos="285750" algn="l"/>
              </a:tabLst>
              <a:defRPr/>
            </a:pPr>
            <a:r>
              <a:rPr lang="en-GB" sz="1200" dirty="0"/>
              <a:t>Revised WID in: </a:t>
            </a:r>
            <a:r>
              <a:rPr lang="en-US" sz="1200" dirty="0">
                <a:solidFill>
                  <a:srgbClr val="0000FF"/>
                </a:solidFill>
                <a:effectLst/>
                <a:hlinkClick r:id="rId2">
                  <a:extLst>
                    <a:ext uri="{A12FA001-AC4F-418D-AE19-62706E023703}">
                      <ahyp:hlinkClr xmlns:ahyp="http://schemas.microsoft.com/office/drawing/2018/hyperlinkcolor" val="tx"/>
                    </a:ext>
                  </a:extLst>
                </a:hlinkClick>
              </a:rPr>
              <a:t>SP-230976</a:t>
            </a:r>
            <a:r>
              <a:rPr lang="en-US" sz="1200" dirty="0">
                <a:effectLst/>
              </a:rPr>
              <a:t> to include a new specification for Generalized media delivery to document interactions and APIs for provisioning and media session handling consolidating the stage-3 specification for reference points M1/RTC-1, M5/RTC-5 and M6/RTC-6 and port general functionalities from TS 26.512 to this new specification. </a:t>
            </a:r>
            <a:endParaRPr lang="en-US" sz="2000" dirty="0">
              <a:effectLst/>
              <a:latin typeface="Calibri" panose="020F0502020204030204" pitchFamily="34" charset="0"/>
              <a:ea typeface="PMingLiU" panose="02020500000000000000" pitchFamily="18" charset="-120"/>
            </a:endParaRP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Progress and endorse, possibly agree CRs to 26.512 5G Media Streaming Protocols Phase 2</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Progress and endorse, possibly agree CRs to 26.247 DASH extensions for 5G Media Streaming Phase 2</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Progress and endorse, possibly agree CR to 26.517 Extensions to MBS User Services to support 5GMS</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Progress and endorse, possibly agree CR to 26.532 Extensions to Event Exposure to support Network Assistance</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Agree TS 26.51x on interactions and APIs for provisioning and media session handling v1.0.0 and send to SA plenary for information</a:t>
            </a:r>
          </a:p>
          <a:p>
            <a:pPr marL="287338" indent="-287338">
              <a:lnSpc>
                <a:spcPct val="93000"/>
              </a:lnSpc>
              <a:spcBef>
                <a:spcPct val="15000"/>
              </a:spcBef>
              <a:spcAft>
                <a:spcPct val="15000"/>
              </a:spcAft>
              <a:buSzPct val="100000"/>
              <a:tabLst>
                <a:tab pos="285750" algn="l"/>
              </a:tabLst>
              <a:defRPr/>
            </a:pPr>
            <a:r>
              <a:rPr lang="en-US" altLang="en-US" sz="1200" dirty="0">
                <a:cs typeface="Arial" panose="020B0604020202020204" pitchFamily="34" charset="0"/>
              </a:rPr>
              <a:t>Progress the permanent document on handling commonalities and inconsistencies across stage-2 specifications of TS26.501 and TS26.506.</a:t>
            </a:r>
          </a:p>
          <a:p>
            <a:pPr marL="287338" indent="-287338">
              <a:lnSpc>
                <a:spcPct val="93000"/>
              </a:lnSpc>
              <a:spcBef>
                <a:spcPct val="15000"/>
              </a:spcBef>
              <a:spcAft>
                <a:spcPct val="15000"/>
              </a:spcAft>
              <a:buSzPct val="100000"/>
              <a:tabLst>
                <a:tab pos="285750" algn="l"/>
              </a:tabLst>
              <a:defRPr/>
            </a:pPr>
            <a:endParaRPr lang="en-US" sz="1200" dirty="0"/>
          </a:p>
          <a:p>
            <a:pPr marL="287338" indent="-287338">
              <a:lnSpc>
                <a:spcPct val="93000"/>
              </a:lnSpc>
              <a:spcBef>
                <a:spcPct val="15000"/>
              </a:spcBef>
              <a:spcAft>
                <a:spcPct val="15000"/>
              </a:spcAft>
              <a:buSzPct val="100000"/>
              <a:tabLst>
                <a:tab pos="285750" algn="l"/>
              </a:tabLst>
              <a:defRPr/>
            </a:pPr>
            <a:endParaRPr lang="fr-FR" sz="12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extLst>
              <p:ext uri="{D42A27DB-BD31-4B8C-83A1-F6EECF244321}">
                <p14:modId xmlns:p14="http://schemas.microsoft.com/office/powerpoint/2010/main" val="1651700034"/>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1000018</a:t>
                      </a:r>
                    </a:p>
                  </a:txBody>
                  <a:tcPr marL="9525" marR="9525" marT="9525" marB="0" anchor="b"/>
                </a:tc>
                <a:tc>
                  <a:txBody>
                    <a:bodyPr/>
                    <a:lstStyle/>
                    <a:p>
                      <a:pPr algn="l" fontAlgn="b"/>
                      <a:r>
                        <a:rPr lang="en-US" sz="1100" dirty="0"/>
                        <a:t>5G Media Streaming Protocols Phase 2</a:t>
                      </a:r>
                    </a:p>
                  </a:txBody>
                  <a:tcPr marL="9525" marR="9525" marT="9525" marB="0" anchor="b"/>
                </a:tc>
                <a:tc>
                  <a:txBody>
                    <a:bodyPr/>
                    <a:lstStyle/>
                    <a:p>
                      <a:pPr algn="l" fontAlgn="b"/>
                      <a:r>
                        <a:rPr lang="en-US" sz="1100" dirty="0"/>
                        <a:t>5GMS_Pro_Ph2 </a:t>
                      </a:r>
                    </a:p>
                  </a:txBody>
                  <a:tcPr marL="9525" marR="9525" marT="9525" marB="0" anchor="b"/>
                </a:tc>
                <a:tc>
                  <a:txBody>
                    <a:bodyPr/>
                    <a:lstStyle/>
                    <a:p>
                      <a:pPr algn="r" fontAlgn="b"/>
                      <a:r>
                        <a:rPr lang="en-US" sz="1100" dirty="0"/>
                        <a:t>3/3/2024</a:t>
                      </a:r>
                    </a:p>
                  </a:txBody>
                  <a:tcPr marL="9525" marR="9525" marT="9525" marB="0" anchor="b"/>
                </a:tc>
                <a:tc>
                  <a:txBody>
                    <a:bodyPr/>
                    <a:lstStyle/>
                    <a:p>
                      <a:pPr algn="r" fontAlgn="b"/>
                      <a:r>
                        <a:rPr lang="en-US" sz="1100" dirty="0"/>
                        <a:t>0%</a:t>
                      </a:r>
                    </a:p>
                  </a:txBody>
                  <a:tcPr marL="9525" marR="9525" marT="9525" marB="0" anchor="b"/>
                </a:tc>
                <a:tc>
                  <a:txBody>
                    <a:bodyPr/>
                    <a:lstStyle/>
                    <a:p>
                      <a:pPr algn="l" fontAlgn="b"/>
                      <a:r>
                        <a:rPr lang="en-US" sz="1100" b="0" i="0" u="none" kern="1200" dirty="0">
                          <a:solidFill>
                            <a:schemeClr val="dk1"/>
                          </a:solidFill>
                          <a:effectLst/>
                          <a:latin typeface="+mn-lt"/>
                          <a:ea typeface="+mn-ea"/>
                          <a:cs typeface="+mn-cs"/>
                          <a:hlinkClick r:id="rId3" action="ppaction://hlinkfile"/>
                        </a:rPr>
                        <a:t>SP-230543</a:t>
                      </a:r>
                      <a:endParaRPr lang="en-US" sz="1100" b="0" u="none" dirty="0"/>
                    </a:p>
                  </a:txBody>
                  <a:tcPr marL="9525" marR="9525" marT="9525" marB="0" anchor="b"/>
                </a:tc>
                <a:tc>
                  <a:txBody>
                    <a:bodyPr/>
                    <a:lstStyle/>
                    <a:p>
                      <a:pPr algn="ctr">
                        <a:lnSpc>
                          <a:spcPct val="107000"/>
                        </a:lnSpc>
                        <a:spcAft>
                          <a:spcPts val="800"/>
                        </a:spcAft>
                      </a:pPr>
                      <a:r>
                        <a:rPr lang="en-GB" sz="1050" dirty="0">
                          <a:solidFill>
                            <a:srgbClr val="FF0000"/>
                          </a:solidFill>
                        </a:rPr>
                        <a:t>25%</a:t>
                      </a:r>
                    </a:p>
                  </a:txBody>
                  <a:tcPr marL="36001" marR="36001" marT="0" marB="0" anchor="ct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Revised WID in: </a:t>
                      </a:r>
                      <a:r>
                        <a:rPr lang="en-US" sz="1100" dirty="0">
                          <a:effectLst/>
                          <a:highlight>
                            <a:srgbClr val="FFFF00"/>
                          </a:highlight>
                          <a:hlinkClick r:id="rId2"/>
                        </a:rPr>
                        <a:t>SP-230976</a:t>
                      </a:r>
                      <a:endParaRPr lang="en-US" sz="1800" dirty="0">
                        <a:effectLst/>
                        <a:highlight>
                          <a:srgbClr val="FFFF00"/>
                        </a:highlight>
                        <a:latin typeface="Calibri" panose="020F0502020204030204" pitchFamily="34" charset="0"/>
                        <a:ea typeface="PMingLiU" panose="02020500000000000000" pitchFamily="18" charset="-120"/>
                      </a:endParaRPr>
                    </a:p>
                  </a:txBody>
                  <a:tcPr marL="36001" marR="36001" marT="0" marB="0" anchor="ctr"/>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3495940511"/>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Study Items</a:t>
            </a:r>
          </a:p>
        </p:txBody>
      </p:sp>
      <p:graphicFrame>
        <p:nvGraphicFramePr>
          <p:cNvPr id="7" name="Table 6">
            <a:extLst>
              <a:ext uri="{FF2B5EF4-FFF2-40B4-BE49-F238E27FC236}">
                <a16:creationId xmlns:a16="http://schemas.microsoft.com/office/drawing/2014/main" id="{6ECC24EF-A002-45A6-8174-7ACEB4DD7B2C}"/>
              </a:ext>
            </a:extLst>
          </p:cNvPr>
          <p:cNvGraphicFramePr>
            <a:graphicFrameLocks noGrp="1"/>
          </p:cNvGraphicFramePr>
          <p:nvPr>
            <p:extLst>
              <p:ext uri="{D42A27DB-BD31-4B8C-83A1-F6EECF244321}">
                <p14:modId xmlns:p14="http://schemas.microsoft.com/office/powerpoint/2010/main" val="219044137"/>
              </p:ext>
            </p:extLst>
          </p:nvPr>
        </p:nvGraphicFramePr>
        <p:xfrm>
          <a:off x="579989" y="1263204"/>
          <a:ext cx="10084901" cy="3883834"/>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972048">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77881">
                  <a:extLst>
                    <a:ext uri="{9D8B030D-6E8A-4147-A177-3AD203B41FA5}">
                      <a16:colId xmlns:a16="http://schemas.microsoft.com/office/drawing/2014/main" val="20005"/>
                    </a:ext>
                  </a:extLst>
                </a:gridCol>
                <a:gridCol w="508247">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t>870013</a:t>
                      </a:r>
                    </a:p>
                  </a:txBody>
                  <a:tcPr marL="9525" marR="9525" marT="9525" marB="0" anchor="b"/>
                </a:tc>
                <a:tc>
                  <a:txBody>
                    <a:bodyPr/>
                    <a:lstStyle/>
                    <a:p>
                      <a:pPr algn="l" fontAlgn="b"/>
                      <a:r>
                        <a:rPr lang="en-US" sz="1100" dirty="0"/>
                        <a:t>Traffic Models and Quality Evaluation Methods for Media and XR Services in 5G Systems </a:t>
                      </a:r>
                    </a:p>
                  </a:txBody>
                  <a:tcPr marL="9525" marR="9525" marT="9525" marB="0" anchor="b"/>
                </a:tc>
                <a:tc>
                  <a:txBody>
                    <a:bodyPr/>
                    <a:lstStyle/>
                    <a:p>
                      <a:pPr algn="l" fontAlgn="b"/>
                      <a:r>
                        <a:rPr lang="en-US" sz="1100" dirty="0" err="1"/>
                        <a:t>FS_XRTraffic</a:t>
                      </a:r>
                      <a:endParaRPr lang="en-US" sz="1100" dirty="0"/>
                    </a:p>
                  </a:txBody>
                  <a:tcPr marL="9525" marR="9525" marT="9525" marB="0" anchor="b"/>
                </a:tc>
                <a:tc>
                  <a:txBody>
                    <a:bodyPr/>
                    <a:lstStyle/>
                    <a:p>
                      <a:pPr algn="r" fontAlgn="b"/>
                      <a:r>
                        <a:rPr lang="en-US" sz="1100" dirty="0">
                          <a:solidFill>
                            <a:schemeClr val="tx1"/>
                          </a:solidFill>
                        </a:rPr>
                        <a:t>9/9/2023</a:t>
                      </a:r>
                    </a:p>
                  </a:txBody>
                  <a:tcPr marL="9525" marR="9525" marT="9525" marB="0" anchor="b"/>
                </a:tc>
                <a:tc>
                  <a:txBody>
                    <a:bodyPr/>
                    <a:lstStyle/>
                    <a:p>
                      <a:pPr algn="ctr">
                        <a:lnSpc>
                          <a:spcPct val="107000"/>
                        </a:lnSpc>
                        <a:spcAft>
                          <a:spcPts val="800"/>
                        </a:spcAft>
                      </a:pPr>
                      <a:r>
                        <a:rPr lang="en-GB" sz="1100" dirty="0">
                          <a:solidFill>
                            <a:schemeClr val="tx1"/>
                          </a:solidFill>
                        </a:rPr>
                        <a:t>95%</a:t>
                      </a:r>
                    </a:p>
                  </a:txBody>
                  <a:tcPr marL="36001" marR="36001"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altLang="en-US" sz="1100" dirty="0">
                          <a:cs typeface="Arial" panose="020B0604020202020204" pitchFamily="34" charset="0"/>
                          <a:hlinkClick r:id="rId2"/>
                        </a:rPr>
                        <a:t>SP-210043</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r>
                        <a:rPr lang="en-GB" sz="1100" dirty="0">
                          <a:solidFill>
                            <a:srgbClr val="FF0000"/>
                          </a:solidFill>
                        </a:rPr>
                        <a:t>100%</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Complete !</a:t>
                      </a:r>
                    </a:p>
                  </a:txBody>
                  <a:tcPr marL="36001" marR="36001" marT="0" marB="0" anchor="ctr"/>
                </a:tc>
                <a:extLst>
                  <a:ext uri="{0D108BD9-81ED-4DB2-BD59-A6C34878D82A}">
                    <a16:rowId xmlns:a16="http://schemas.microsoft.com/office/drawing/2014/main" val="2379217155"/>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ctr">
                        <a:lnSpc>
                          <a:spcPct val="107000"/>
                        </a:lnSpc>
                        <a:spcAft>
                          <a:spcPts val="800"/>
                        </a:spcAft>
                      </a:pPr>
                      <a:r>
                        <a:rPr lang="en-GB" sz="1100" dirty="0">
                          <a:solidFill>
                            <a:schemeClr val="tx1"/>
                          </a:solidFill>
                        </a:rPr>
                        <a:t>35%</a:t>
                      </a:r>
                    </a:p>
                  </a:txBody>
                  <a:tcPr marL="36001" marR="36001" marT="0" marB="0" anchor="ctr"/>
                </a:tc>
                <a:tc>
                  <a:txBody>
                    <a:bodyPr/>
                    <a:lstStyle/>
                    <a:p>
                      <a:pPr algn="l" fontAlgn="b"/>
                      <a:r>
                        <a:rPr lang="en-US" sz="1100" dirty="0">
                          <a:hlinkClick r:id="rId3"/>
                        </a:rPr>
                        <a:t>SP-220328</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40%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0001"/>
                  </a:ext>
                </a:extLst>
              </a:tr>
              <a:tr h="295202">
                <a:tc>
                  <a:txBody>
                    <a:bodyPr/>
                    <a:lstStyle/>
                    <a:p>
                      <a:pPr algn="r" fontAlgn="b"/>
                      <a:r>
                        <a:rPr lang="en-US" sz="1100" dirty="0"/>
                        <a:t>960048</a:t>
                      </a:r>
                    </a:p>
                  </a:txBody>
                  <a:tcPr marL="9525" marR="9525" marT="9525" marB="0" anchor="b"/>
                </a:tc>
                <a:tc>
                  <a:txBody>
                    <a:bodyPr/>
                    <a:lstStyle/>
                    <a:p>
                      <a:pPr algn="l" fontAlgn="b"/>
                      <a:r>
                        <a:rPr lang="en-US" sz="1100" dirty="0"/>
                        <a:t>Study on Media Streaming aspects of Network Slicing Phase 2</a:t>
                      </a:r>
                    </a:p>
                  </a:txBody>
                  <a:tcPr marL="9525" marR="9525" marT="9525" marB="0" anchor="b"/>
                </a:tc>
                <a:tc>
                  <a:txBody>
                    <a:bodyPr/>
                    <a:lstStyle/>
                    <a:p>
                      <a:pPr algn="l" fontAlgn="b"/>
                      <a:r>
                        <a:rPr lang="en-US" sz="1100" dirty="0"/>
                        <a:t>FS_MS_NS_Ph2</a:t>
                      </a:r>
                    </a:p>
                  </a:txBody>
                  <a:tcPr marL="9525" marR="9525" marT="9525" marB="0" anchor="b"/>
                </a:tc>
                <a:tc>
                  <a:txBody>
                    <a:bodyPr/>
                    <a:lstStyle/>
                    <a:p>
                      <a:pPr algn="r" fontAlgn="b"/>
                      <a:r>
                        <a:rPr lang="en-US" sz="1100" dirty="0">
                          <a:solidFill>
                            <a:schemeClr val="tx1"/>
                          </a:solidFill>
                        </a:rPr>
                        <a:t>12/12/2023</a:t>
                      </a:r>
                    </a:p>
                  </a:txBody>
                  <a:tcPr marL="9525" marR="9525" marT="9525" marB="0" anchor="b"/>
                </a:tc>
                <a:tc>
                  <a:txBody>
                    <a:bodyPr/>
                    <a:lstStyle/>
                    <a:p>
                      <a:pPr algn="ctr">
                        <a:lnSpc>
                          <a:spcPct val="107000"/>
                        </a:lnSpc>
                        <a:spcAft>
                          <a:spcPts val="800"/>
                        </a:spcAft>
                      </a:pPr>
                      <a:r>
                        <a:rPr lang="en-GB" sz="1100" dirty="0">
                          <a:solidFill>
                            <a:schemeClr val="tx1"/>
                          </a:solidFill>
                        </a:rPr>
                        <a:t>40%</a:t>
                      </a:r>
                    </a:p>
                  </a:txBody>
                  <a:tcPr marL="36001" marR="36001" marT="0" marB="0" anchor="ctr"/>
                </a:tc>
                <a:tc>
                  <a:txBody>
                    <a:bodyPr/>
                    <a:lstStyle/>
                    <a:p>
                      <a:pPr algn="l" fontAlgn="b"/>
                      <a:r>
                        <a:rPr lang="en-US" sz="1100" dirty="0">
                          <a:hlinkClick r:id="rId4"/>
                        </a:rPr>
                        <a:t>SP-220675</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65%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275914416"/>
                  </a:ext>
                </a:extLst>
              </a:tr>
              <a:tr h="265183">
                <a:tc>
                  <a:txBody>
                    <a:bodyPr/>
                    <a:lstStyle/>
                    <a:p>
                      <a:pPr algn="r" fontAlgn="b"/>
                      <a:r>
                        <a:rPr lang="en-US" sz="1100" dirty="0"/>
                        <a:t>950012</a:t>
                      </a:r>
                    </a:p>
                  </a:txBody>
                  <a:tcPr marL="9525" marR="9525" marT="9525" marB="0" anchor="b"/>
                </a:tc>
                <a:tc>
                  <a:txBody>
                    <a:bodyPr/>
                    <a:lstStyle/>
                    <a:p>
                      <a:pPr algn="l" fontAlgn="b"/>
                      <a:r>
                        <a:rPr lang="en-US" sz="1100" dirty="0"/>
                        <a:t>Study on immersive Real-time Communication for WebRTC Phase 2</a:t>
                      </a:r>
                    </a:p>
                  </a:txBody>
                  <a:tcPr marL="9525" marR="9525" marT="9525" marB="0" anchor="b"/>
                </a:tc>
                <a:tc>
                  <a:txBody>
                    <a:bodyPr/>
                    <a:lstStyle/>
                    <a:p>
                      <a:pPr algn="l" fontAlgn="b"/>
                      <a:r>
                        <a:rPr lang="en-US" sz="1100" dirty="0" err="1"/>
                        <a:t>FS_eiRTCW</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ctr">
                        <a:lnSpc>
                          <a:spcPct val="107000"/>
                        </a:lnSpc>
                        <a:spcAft>
                          <a:spcPts val="800"/>
                        </a:spcAft>
                      </a:pPr>
                      <a:r>
                        <a:rPr lang="en-GB" sz="1100" dirty="0">
                          <a:solidFill>
                            <a:schemeClr val="tx1"/>
                          </a:solidFill>
                        </a:rPr>
                        <a:t>45%</a:t>
                      </a:r>
                    </a:p>
                  </a:txBody>
                  <a:tcPr marL="36001" marR="36001" marT="0" marB="0" anchor="ctr"/>
                </a:tc>
                <a:tc>
                  <a:txBody>
                    <a:bodyPr/>
                    <a:lstStyle/>
                    <a:p>
                      <a:pPr algn="l" fontAlgn="b"/>
                      <a:r>
                        <a:rPr lang="en-US" sz="1100" dirty="0">
                          <a:hlinkClick r:id="rId5"/>
                        </a:rPr>
                        <a:t>SP-220239</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55%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4267986977"/>
                  </a:ext>
                </a:extLst>
              </a:tr>
              <a:tr h="265183">
                <a:tc>
                  <a:txBody>
                    <a:bodyPr/>
                    <a:lstStyle/>
                    <a:p>
                      <a:pPr algn="r" fontAlgn="b"/>
                      <a:r>
                        <a:rPr lang="en-US" sz="1100" dirty="0">
                          <a:solidFill>
                            <a:schemeClr val="bg1">
                              <a:lumMod val="50000"/>
                            </a:schemeClr>
                          </a:solidFill>
                        </a:rPr>
                        <a:t>950013</a:t>
                      </a:r>
                    </a:p>
                  </a:txBody>
                  <a:tcPr marL="9525" marR="9525" marT="9525" marB="0" anchor="b"/>
                </a:tc>
                <a:tc>
                  <a:txBody>
                    <a:bodyPr/>
                    <a:lstStyle/>
                    <a:p>
                      <a:pPr algn="l" fontAlgn="b"/>
                      <a:r>
                        <a:rPr lang="en-US" sz="1100" dirty="0">
                          <a:solidFill>
                            <a:schemeClr val="bg1">
                              <a:lumMod val="50000"/>
                            </a:schemeClr>
                          </a:solidFill>
                        </a:rPr>
                        <a:t>Study on Smartly Tethering AR Glasses </a:t>
                      </a:r>
                    </a:p>
                  </a:txBody>
                  <a:tcPr marL="9525" marR="9525" marT="9525" marB="0" anchor="b"/>
                </a:tc>
                <a:tc>
                  <a:txBody>
                    <a:bodyPr/>
                    <a:lstStyle/>
                    <a:p>
                      <a:pPr algn="l" fontAlgn="b"/>
                      <a:r>
                        <a:rPr lang="en-US" sz="1100" dirty="0" err="1">
                          <a:solidFill>
                            <a:schemeClr val="bg1">
                              <a:lumMod val="50000"/>
                            </a:schemeClr>
                          </a:solidFill>
                        </a:rPr>
                        <a:t>FS_SmarTAR</a:t>
                      </a:r>
                      <a:endParaRPr lang="en-US" sz="1100" dirty="0">
                        <a:solidFill>
                          <a:schemeClr val="bg1">
                            <a:lumMod val="50000"/>
                          </a:schemeClr>
                        </a:solidFill>
                      </a:endParaRPr>
                    </a:p>
                  </a:txBody>
                  <a:tcPr marL="9525" marR="9525" marT="9525" marB="0" anchor="b"/>
                </a:tc>
                <a:tc>
                  <a:txBody>
                    <a:bodyPr/>
                    <a:lstStyle/>
                    <a:p>
                      <a:pPr algn="r" fontAlgn="b"/>
                      <a:r>
                        <a:rPr lang="en-US" sz="1100" dirty="0">
                          <a:solidFill>
                            <a:schemeClr val="bg1">
                              <a:lumMod val="50000"/>
                            </a:schemeClr>
                          </a:solidFill>
                        </a:rPr>
                        <a:t>6/6/2023</a:t>
                      </a:r>
                    </a:p>
                  </a:txBody>
                  <a:tcPr marL="9525" marR="9525" marT="9525" marB="0" anchor="b"/>
                </a:tc>
                <a:tc>
                  <a:txBody>
                    <a:bodyPr/>
                    <a:lstStyle/>
                    <a:p>
                      <a:pPr algn="ctr">
                        <a:lnSpc>
                          <a:spcPct val="107000"/>
                        </a:lnSpc>
                        <a:spcAft>
                          <a:spcPts val="800"/>
                        </a:spcAft>
                      </a:pPr>
                      <a:r>
                        <a:rPr lang="en-GB" sz="1100" dirty="0">
                          <a:solidFill>
                            <a:schemeClr val="bg1">
                              <a:lumMod val="50000"/>
                            </a:schemeClr>
                          </a:solidFill>
                        </a:rPr>
                        <a:t>100%</a:t>
                      </a:r>
                    </a:p>
                  </a:txBody>
                  <a:tcPr marL="36001" marR="36001" marT="0" marB="0" anchor="ctr"/>
                </a:tc>
                <a:tc>
                  <a:txBody>
                    <a:bodyPr/>
                    <a:lstStyle/>
                    <a:p>
                      <a:pPr algn="l" fontAlgn="b"/>
                      <a:r>
                        <a:rPr lang="en-US" sz="1100" dirty="0">
                          <a:solidFill>
                            <a:schemeClr val="bg1">
                              <a:lumMod val="50000"/>
                            </a:schemeClr>
                          </a:solidFill>
                          <a:hlinkClick r:id="rId6">
                            <a:extLst>
                              <a:ext uri="{A12FA001-AC4F-418D-AE19-62706E023703}">
                                <ahyp:hlinkClr xmlns:ahyp="http://schemas.microsoft.com/office/drawing/2018/hyperlinkcolor" val="tx"/>
                              </a:ext>
                            </a:extLst>
                          </a:hlinkClick>
                        </a:rPr>
                        <a:t>SP-220240</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endParaRPr lang="en-GB" sz="1100" dirty="0">
                        <a:solidFill>
                          <a:schemeClr val="bg1">
                            <a:lumMod val="50000"/>
                          </a:schemeClr>
                        </a:solidFill>
                      </a:endParaRPr>
                    </a:p>
                  </a:txBody>
                  <a:tcPr marL="36001" marR="36001" marT="0" marB="0" anchor="ctr"/>
                </a:tc>
                <a:tc>
                  <a:txBody>
                    <a:bodyPr/>
                    <a:lstStyle/>
                    <a:p>
                      <a:pPr algn="ctr">
                        <a:lnSpc>
                          <a:spcPct val="107000"/>
                        </a:lnSpc>
                        <a:spcAft>
                          <a:spcPts val="800"/>
                        </a:spcAft>
                      </a:pPr>
                      <a:r>
                        <a:rPr lang="en-GB" sz="1100" dirty="0">
                          <a:solidFill>
                            <a:schemeClr val="bg1">
                              <a:lumMod val="50000"/>
                            </a:schemeClr>
                          </a:solidFill>
                        </a:rPr>
                        <a:t>Complete</a:t>
                      </a:r>
                    </a:p>
                  </a:txBody>
                  <a:tcPr marL="36001" marR="36001" marT="0" marB="0" anchor="ctr"/>
                </a:tc>
                <a:extLst>
                  <a:ext uri="{0D108BD9-81ED-4DB2-BD59-A6C34878D82A}">
                    <a16:rowId xmlns:a16="http://schemas.microsoft.com/office/drawing/2014/main" val="667307046"/>
                  </a:ext>
                </a:extLst>
              </a:tr>
              <a:tr h="265183">
                <a:tc>
                  <a:txBody>
                    <a:bodyPr/>
                    <a:lstStyle/>
                    <a:p>
                      <a:pPr algn="r" fontAlgn="b"/>
                      <a:r>
                        <a:rPr lang="en-US" sz="1100" dirty="0"/>
                        <a:t>960049</a:t>
                      </a:r>
                    </a:p>
                  </a:txBody>
                  <a:tcPr marL="9525" marR="9525" marT="9525" marB="0" anchor="b"/>
                </a:tc>
                <a:tc>
                  <a:txBody>
                    <a:bodyPr/>
                    <a:lstStyle/>
                    <a:p>
                      <a:pPr algn="l" fontAlgn="b"/>
                      <a:r>
                        <a:rPr lang="en-US" sz="1100" dirty="0"/>
                        <a:t>Study on AR and MR </a:t>
                      </a:r>
                      <a:r>
                        <a:rPr lang="en-US" sz="1100" dirty="0" err="1"/>
                        <a:t>QoE</a:t>
                      </a:r>
                      <a:r>
                        <a:rPr lang="en-US" sz="1100" dirty="0"/>
                        <a:t> Metrics </a:t>
                      </a:r>
                    </a:p>
                  </a:txBody>
                  <a:tcPr marL="9525" marR="9525" marT="9525" marB="0" anchor="b"/>
                </a:tc>
                <a:tc>
                  <a:txBody>
                    <a:bodyPr/>
                    <a:lstStyle/>
                    <a:p>
                      <a:pPr algn="l" fontAlgn="b"/>
                      <a:r>
                        <a:rPr lang="en-US" sz="1100" dirty="0" err="1"/>
                        <a:t>FS_ARMRQoE</a:t>
                      </a:r>
                      <a:endParaRPr lang="en-US" sz="1100" dirty="0"/>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-&gt;3/3/2024</a:t>
                      </a:r>
                    </a:p>
                  </a:txBody>
                  <a:tcPr marL="9525" marR="9525" marT="9525" marB="0" anchor="b"/>
                </a:tc>
                <a:tc>
                  <a:txBody>
                    <a:bodyPr/>
                    <a:lstStyle/>
                    <a:p>
                      <a:pPr algn="ctr">
                        <a:lnSpc>
                          <a:spcPct val="107000"/>
                        </a:lnSpc>
                        <a:spcAft>
                          <a:spcPts val="800"/>
                        </a:spcAft>
                      </a:pPr>
                      <a:r>
                        <a:rPr lang="en-GB" sz="1100" dirty="0">
                          <a:solidFill>
                            <a:schemeClr val="tx1"/>
                          </a:solidFill>
                        </a:rPr>
                        <a:t>27%</a:t>
                      </a:r>
                    </a:p>
                  </a:txBody>
                  <a:tcPr marL="36001" marR="36001" marT="0" marB="0" anchor="ctr"/>
                </a:tc>
                <a:tc>
                  <a:txBody>
                    <a:bodyPr/>
                    <a:lstStyle/>
                    <a:p>
                      <a:pPr algn="l"/>
                      <a:r>
                        <a:rPr lang="en-US" sz="1100" b="0" u="none" dirty="0">
                          <a:solidFill>
                            <a:srgbClr val="0000FF"/>
                          </a:solidFill>
                          <a:effectLst/>
                          <a:latin typeface="+mn-lt"/>
                          <a:hlinkClick r:id="rId7"/>
                        </a:rPr>
                        <a:t>SP-220616</a:t>
                      </a:r>
                      <a:endParaRPr lang="en-US" sz="1100" b="0" u="none" dirty="0">
                        <a:latin typeface="+mn-lt"/>
                      </a:endParaRPr>
                    </a:p>
                  </a:txBody>
                  <a:tcPr/>
                </a:tc>
                <a:tc>
                  <a:txBody>
                    <a:bodyPr/>
                    <a:lstStyle/>
                    <a:p>
                      <a:pPr algn="ctr">
                        <a:lnSpc>
                          <a:spcPct val="107000"/>
                        </a:lnSpc>
                        <a:spcAft>
                          <a:spcPts val="800"/>
                        </a:spcAft>
                      </a:pPr>
                      <a:r>
                        <a:rPr lang="en-GB" sz="1100" dirty="0">
                          <a:solidFill>
                            <a:srgbClr val="FF0000"/>
                          </a:solidFill>
                        </a:rPr>
                        <a:t>50%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165413729"/>
                  </a:ext>
                </a:extLst>
              </a:tr>
              <a:tr h="265183">
                <a:tc>
                  <a:txBody>
                    <a:bodyPr/>
                    <a:lstStyle/>
                    <a:p>
                      <a:pPr algn="r" fontAlgn="b"/>
                      <a:r>
                        <a:rPr lang="en-US" sz="1100" dirty="0"/>
                        <a:t>980008</a:t>
                      </a:r>
                    </a:p>
                  </a:txBody>
                  <a:tcPr marL="9525" marR="9525" marT="9525" marB="0" anchor="b"/>
                </a:tc>
                <a:tc>
                  <a:txBody>
                    <a:bodyPr/>
                    <a:lstStyle/>
                    <a:p>
                      <a:pPr algn="l" fontAlgn="b"/>
                      <a:r>
                        <a:rPr lang="en-US" sz="1100" dirty="0"/>
                        <a:t>Study on Diverse audio Capturing system for End-user Devices </a:t>
                      </a:r>
                    </a:p>
                  </a:txBody>
                  <a:tcPr marL="9525" marR="9525" marT="9525" marB="0" anchor="b"/>
                </a:tc>
                <a:tc>
                  <a:txBody>
                    <a:bodyPr/>
                    <a:lstStyle/>
                    <a:p>
                      <a:pPr algn="l" fontAlgn="b"/>
                      <a:r>
                        <a:rPr lang="en-US" sz="1100" dirty="0" err="1"/>
                        <a:t>FS_DaCED</a:t>
                      </a:r>
                      <a:endParaRPr lang="en-US" sz="1100" dirty="0"/>
                    </a:p>
                  </a:txBody>
                  <a:tcPr marL="9525" marR="9525" marT="9525" marB="0" anchor="b"/>
                </a:tc>
                <a:tc>
                  <a:txBody>
                    <a:bodyPr/>
                    <a:lstStyle/>
                    <a:p>
                      <a:pPr algn="r" fontAlgn="b"/>
                      <a:r>
                        <a:rPr lang="en-US" sz="1100" dirty="0"/>
                        <a:t>9/9/2024</a:t>
                      </a:r>
                    </a:p>
                  </a:txBody>
                  <a:tcPr marL="9525" marR="9525" marT="9525" marB="0" anchor="b"/>
                </a:tc>
                <a:tc>
                  <a:txBody>
                    <a:bodyPr/>
                    <a:lstStyle/>
                    <a:p>
                      <a:pPr algn="ctr">
                        <a:lnSpc>
                          <a:spcPct val="107000"/>
                        </a:lnSpc>
                        <a:spcAft>
                          <a:spcPts val="800"/>
                        </a:spcAft>
                      </a:pPr>
                      <a:r>
                        <a:rPr lang="en-GB" sz="1100" dirty="0">
                          <a:solidFill>
                            <a:schemeClr val="tx1"/>
                          </a:solidFill>
                        </a:rPr>
                        <a:t>30%</a:t>
                      </a:r>
                    </a:p>
                  </a:txBody>
                  <a:tcPr marL="36001" marR="36001" marT="0" marB="0" anchor="ctr"/>
                </a:tc>
                <a:tc>
                  <a:txBody>
                    <a:bodyPr/>
                    <a:lstStyle/>
                    <a:p>
                      <a:pPr algn="l" fontAlgn="b"/>
                      <a:r>
                        <a:rPr lang="en-US" sz="1100" dirty="0">
                          <a:hlinkClick r:id="rId8"/>
                        </a:rPr>
                        <a:t>SP-221330</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35%</a:t>
                      </a:r>
                    </a:p>
                  </a:txBody>
                  <a:tcPr marL="36001" marR="36001" marT="0" marB="0" anchor="ctr"/>
                </a:tc>
                <a:tc>
                  <a:txBody>
                    <a:bodyPr/>
                    <a:lstStyle/>
                    <a:p>
                      <a:pPr algn="ctr">
                        <a:lnSpc>
                          <a:spcPct val="107000"/>
                        </a:lnSpc>
                        <a:spcAft>
                          <a:spcPts val="800"/>
                        </a:spcAft>
                      </a:pPr>
                      <a:r>
                        <a:rPr lang="en-GB" sz="1100" dirty="0">
                          <a:solidFill>
                            <a:srgbClr val="FF0000"/>
                          </a:solidFill>
                        </a:rPr>
                        <a:t>Rel-19</a:t>
                      </a:r>
                    </a:p>
                  </a:txBody>
                  <a:tcPr marL="36001" marR="36001" marT="0" marB="0" anchor="ctr"/>
                </a:tc>
                <a:extLst>
                  <a:ext uri="{0D108BD9-81ED-4DB2-BD59-A6C34878D82A}">
                    <a16:rowId xmlns:a16="http://schemas.microsoft.com/office/drawing/2014/main" val="2134000311"/>
                  </a:ext>
                </a:extLst>
              </a:tr>
              <a:tr h="265183">
                <a:tc>
                  <a:txBody>
                    <a:bodyPr/>
                    <a:lstStyle/>
                    <a:p>
                      <a:pPr algn="r" fontAlgn="b"/>
                      <a:r>
                        <a:rPr lang="en-US" sz="1100" dirty="0">
                          <a:solidFill>
                            <a:schemeClr val="bg1">
                              <a:lumMod val="50000"/>
                            </a:schemeClr>
                          </a:solidFill>
                        </a:rPr>
                        <a:t>960050</a:t>
                      </a:r>
                    </a:p>
                  </a:txBody>
                  <a:tcPr marL="9525" marR="9525" marT="9525" marB="0" anchor="b"/>
                </a:tc>
                <a:tc>
                  <a:txBody>
                    <a:bodyPr/>
                    <a:lstStyle/>
                    <a:p>
                      <a:pPr algn="l" fontAlgn="b"/>
                      <a:r>
                        <a:rPr lang="en-US" sz="1100" dirty="0">
                          <a:solidFill>
                            <a:schemeClr val="bg1">
                              <a:lumMod val="50000"/>
                            </a:schemeClr>
                          </a:solidFill>
                        </a:rPr>
                        <a:t>Study on Audio Aspects for Glasses-type AR/MR Devices </a:t>
                      </a:r>
                    </a:p>
                  </a:txBody>
                  <a:tcPr marL="9525" marR="9525" marT="9525" marB="0" anchor="b"/>
                </a:tc>
                <a:tc>
                  <a:txBody>
                    <a:bodyPr/>
                    <a:lstStyle/>
                    <a:p>
                      <a:pPr algn="l" fontAlgn="b"/>
                      <a:r>
                        <a:rPr lang="en-US" sz="1100" dirty="0">
                          <a:solidFill>
                            <a:schemeClr val="bg1">
                              <a:lumMod val="50000"/>
                            </a:schemeClr>
                          </a:solidFill>
                        </a:rPr>
                        <a:t>FS_Audio_5GSTAR</a:t>
                      </a:r>
                    </a:p>
                  </a:txBody>
                  <a:tcPr marL="9525" marR="9525" marT="9525" marB="0" anchor="b"/>
                </a:tc>
                <a:tc>
                  <a:txBody>
                    <a:bodyPr/>
                    <a:lstStyle/>
                    <a:p>
                      <a:pPr algn="r" fontAlgn="b"/>
                      <a:r>
                        <a:rPr lang="en-US" sz="1100" dirty="0">
                          <a:solidFill>
                            <a:schemeClr val="bg1">
                              <a:lumMod val="50000"/>
                            </a:schemeClr>
                          </a:solidFill>
                        </a:rPr>
                        <a:t>12/2022</a:t>
                      </a:r>
                    </a:p>
                  </a:txBody>
                  <a:tcPr marL="9525" marR="9525" marT="9525" marB="0" anchor="b"/>
                </a:tc>
                <a:tc>
                  <a:txBody>
                    <a:bodyPr/>
                    <a:lstStyle/>
                    <a:p>
                      <a:pPr algn="r" fontAlgn="b"/>
                      <a:r>
                        <a:rPr lang="en-US" sz="1100" dirty="0">
                          <a:solidFill>
                            <a:schemeClr val="bg1">
                              <a:lumMod val="50000"/>
                            </a:schemeClr>
                          </a:solidFill>
                        </a:rPr>
                        <a:t>100%</a:t>
                      </a:r>
                    </a:p>
                  </a:txBody>
                  <a:tcPr marL="9525" marR="9525" marT="9525" marB="0" anchor="b"/>
                </a:tc>
                <a:tc>
                  <a:txBody>
                    <a:bodyPr/>
                    <a:lstStyle/>
                    <a:p>
                      <a:pPr algn="l" fontAlgn="b"/>
                      <a:r>
                        <a:rPr lang="en-US" sz="1100" dirty="0">
                          <a:solidFill>
                            <a:schemeClr val="bg1">
                              <a:lumMod val="50000"/>
                            </a:schemeClr>
                          </a:solidFill>
                          <a:hlinkClick r:id="rId9">
                            <a:extLst>
                              <a:ext uri="{A12FA001-AC4F-418D-AE19-62706E023703}">
                                <ahyp:hlinkClr xmlns:ahyp="http://schemas.microsoft.com/office/drawing/2018/hyperlinkcolor" val="tx"/>
                              </a:ext>
                            </a:extLst>
                          </a:hlinkClick>
                        </a:rPr>
                        <a:t>SP-220617</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endParaRPr lang="en-GB" sz="1100" dirty="0">
                        <a:solidFill>
                          <a:schemeClr val="bg1">
                            <a:lumMod val="50000"/>
                          </a:schemeClr>
                        </a:solidFill>
                      </a:endParaRPr>
                    </a:p>
                  </a:txBody>
                  <a:tcPr marL="36001" marR="36001" marT="0" marB="0" anchor="ctr"/>
                </a:tc>
                <a:tc>
                  <a:txBody>
                    <a:bodyPr/>
                    <a:lstStyle/>
                    <a:p>
                      <a:pPr algn="ctr">
                        <a:lnSpc>
                          <a:spcPct val="107000"/>
                        </a:lnSpc>
                        <a:spcAft>
                          <a:spcPts val="800"/>
                        </a:spcAft>
                      </a:pPr>
                      <a:r>
                        <a:rPr lang="en-GB" sz="1100" dirty="0">
                          <a:solidFill>
                            <a:schemeClr val="bg1">
                              <a:lumMod val="50000"/>
                            </a:schemeClr>
                          </a:solidFill>
                        </a:rPr>
                        <a:t>Complete</a:t>
                      </a:r>
                    </a:p>
                  </a:txBody>
                  <a:tcPr marL="36001" marR="36001" marT="0" marB="0" anchor="ctr"/>
                </a:tc>
                <a:extLst>
                  <a:ext uri="{0D108BD9-81ED-4DB2-BD59-A6C34878D82A}">
                    <a16:rowId xmlns:a16="http://schemas.microsoft.com/office/drawing/2014/main" val="2076397248"/>
                  </a:ext>
                </a:extLst>
              </a:tr>
              <a:tr h="265183">
                <a:tc>
                  <a:txBody>
                    <a:bodyPr/>
                    <a:lstStyle/>
                    <a:p>
                      <a:pPr algn="r" fontAlgn="b"/>
                      <a:r>
                        <a:rPr lang="en-US" sz="1100" dirty="0">
                          <a:solidFill>
                            <a:schemeClr val="bg1">
                              <a:lumMod val="50000"/>
                            </a:schemeClr>
                          </a:solidFill>
                        </a:rPr>
                        <a:t>940010</a:t>
                      </a:r>
                    </a:p>
                  </a:txBody>
                  <a:tcPr marL="9525" marR="9525" marT="9525" marB="0" anchor="b"/>
                </a:tc>
                <a:tc>
                  <a:txBody>
                    <a:bodyPr/>
                    <a:lstStyle/>
                    <a:p>
                      <a:pPr algn="l" fontAlgn="b"/>
                      <a:r>
                        <a:rPr lang="en-US" sz="1100" dirty="0">
                          <a:solidFill>
                            <a:schemeClr val="bg1">
                              <a:lumMod val="50000"/>
                            </a:schemeClr>
                          </a:solidFill>
                        </a:rPr>
                        <a:t>Study on 5G Media Service Enablers </a:t>
                      </a:r>
                    </a:p>
                  </a:txBody>
                  <a:tcPr marL="9525" marR="9525" marT="9525" marB="0" anchor="b"/>
                </a:tc>
                <a:tc>
                  <a:txBody>
                    <a:bodyPr/>
                    <a:lstStyle/>
                    <a:p>
                      <a:pPr algn="l" fontAlgn="b"/>
                      <a:r>
                        <a:rPr lang="en-US" sz="1100" dirty="0">
                          <a:solidFill>
                            <a:schemeClr val="bg1">
                              <a:lumMod val="50000"/>
                            </a:schemeClr>
                          </a:solidFill>
                        </a:rPr>
                        <a:t>FS_5G_MSE</a:t>
                      </a:r>
                    </a:p>
                  </a:txBody>
                  <a:tcPr marL="9525" marR="9525" marT="9525" marB="0" anchor="b"/>
                </a:tc>
                <a:tc>
                  <a:txBody>
                    <a:bodyPr/>
                    <a:lstStyle/>
                    <a:p>
                      <a:pPr algn="r" fontAlgn="b"/>
                      <a:r>
                        <a:rPr lang="en-US" sz="1100" dirty="0">
                          <a:solidFill>
                            <a:schemeClr val="bg1">
                              <a:lumMod val="50000"/>
                            </a:schemeClr>
                          </a:solidFill>
                        </a:rPr>
                        <a:t>12/2022</a:t>
                      </a:r>
                    </a:p>
                  </a:txBody>
                  <a:tcPr marL="9525" marR="9525" marT="9525" marB="0" anchor="b"/>
                </a:tc>
                <a:tc>
                  <a:txBody>
                    <a:bodyPr/>
                    <a:lstStyle/>
                    <a:p>
                      <a:pPr algn="r" fontAlgn="b"/>
                      <a:r>
                        <a:rPr lang="en-US" sz="1100" dirty="0">
                          <a:solidFill>
                            <a:schemeClr val="bg1">
                              <a:lumMod val="50000"/>
                            </a:schemeClr>
                          </a:solidFill>
                        </a:rPr>
                        <a:t>100%</a:t>
                      </a:r>
                    </a:p>
                  </a:txBody>
                  <a:tcPr marL="9525" marR="9525" marT="9525" marB="0" anchor="b"/>
                </a:tc>
                <a:tc>
                  <a:txBody>
                    <a:bodyPr/>
                    <a:lstStyle/>
                    <a:p>
                      <a:pPr algn="l" fontAlgn="b"/>
                      <a:r>
                        <a:rPr lang="en-US" sz="1100" dirty="0">
                          <a:solidFill>
                            <a:schemeClr val="bg1">
                              <a:lumMod val="50000"/>
                            </a:schemeClr>
                          </a:solidFill>
                          <a:hlinkClick r:id="rId10">
                            <a:extLst>
                              <a:ext uri="{A12FA001-AC4F-418D-AE19-62706E023703}">
                                <ahyp:hlinkClr xmlns:ahyp="http://schemas.microsoft.com/office/drawing/2018/hyperlinkcolor" val="tx"/>
                              </a:ext>
                            </a:extLst>
                          </a:hlinkClick>
                        </a:rPr>
                        <a:t>SP-211338</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endParaRPr lang="en-GB" sz="1100" dirty="0">
                        <a:solidFill>
                          <a:schemeClr val="bg1">
                            <a:lumMod val="50000"/>
                          </a:schemeClr>
                        </a:solidFill>
                      </a:endParaRPr>
                    </a:p>
                  </a:txBody>
                  <a:tcPr marL="36001" marR="36001" marT="0" marB="0" anchor="ctr"/>
                </a:tc>
                <a:tc>
                  <a:txBody>
                    <a:bodyPr/>
                    <a:lstStyle/>
                    <a:p>
                      <a:pPr algn="ctr">
                        <a:lnSpc>
                          <a:spcPct val="107000"/>
                        </a:lnSpc>
                        <a:spcAft>
                          <a:spcPts val="800"/>
                        </a:spcAft>
                      </a:pPr>
                      <a:r>
                        <a:rPr lang="en-GB" sz="1100" dirty="0">
                          <a:solidFill>
                            <a:schemeClr val="bg1">
                              <a:lumMod val="50000"/>
                            </a:schemeClr>
                          </a:solidFill>
                        </a:rPr>
                        <a:t>Complete</a:t>
                      </a:r>
                    </a:p>
                  </a:txBody>
                  <a:tcPr marL="36001" marR="36001" marT="0" marB="0" anchor="ctr"/>
                </a:tc>
                <a:extLst>
                  <a:ext uri="{0D108BD9-81ED-4DB2-BD59-A6C34878D82A}">
                    <a16:rowId xmlns:a16="http://schemas.microsoft.com/office/drawing/2014/main" val="2945952662"/>
                  </a:ext>
                </a:extLst>
              </a:tr>
              <a:tr h="265183">
                <a:tc>
                  <a:txBody>
                    <a:bodyPr/>
                    <a:lstStyle/>
                    <a:p>
                      <a:pPr algn="r" fontAlgn="b"/>
                      <a:r>
                        <a:rPr lang="en-US" sz="1100" dirty="0">
                          <a:solidFill>
                            <a:schemeClr val="bg1"/>
                          </a:solidFill>
                        </a:rPr>
                        <a:t>1000016</a:t>
                      </a:r>
                    </a:p>
                  </a:txBody>
                  <a:tcPr marL="9525" marR="9525" marT="9525" marB="0" anchor="b"/>
                </a:tc>
                <a:tc>
                  <a:txBody>
                    <a:bodyPr/>
                    <a:lstStyle/>
                    <a:p>
                      <a:pPr algn="l" fontAlgn="b"/>
                      <a:r>
                        <a:rPr lang="en-US" sz="1100" dirty="0">
                          <a:solidFill>
                            <a:schemeClr val="tx1"/>
                          </a:solidFill>
                        </a:rPr>
                        <a:t>Feasibility Study on Film Grain synthesis</a:t>
                      </a:r>
                    </a:p>
                  </a:txBody>
                  <a:tcPr marL="9525" marR="9525" marT="9525" marB="0" anchor="b"/>
                </a:tc>
                <a:tc>
                  <a:txBody>
                    <a:bodyPr/>
                    <a:lstStyle/>
                    <a:p>
                      <a:pPr algn="l" fontAlgn="b"/>
                      <a:r>
                        <a:rPr lang="en-US" sz="1100" dirty="0">
                          <a:solidFill>
                            <a:schemeClr val="tx1"/>
                          </a:solidFill>
                        </a:rPr>
                        <a:t>FS_FGS </a:t>
                      </a:r>
                    </a:p>
                  </a:txBody>
                  <a:tcPr marL="9525" marR="9525" marT="9525" marB="0" anchor="b"/>
                </a:tc>
                <a:tc>
                  <a:txBody>
                    <a:bodyPr/>
                    <a:lstStyle/>
                    <a:p>
                      <a:pPr algn="r" fontAlgn="b"/>
                      <a:r>
                        <a:rPr lang="en-US" sz="1100" dirty="0">
                          <a:solidFill>
                            <a:schemeClr val="tx1"/>
                          </a:solidFill>
                        </a:rPr>
                        <a:t>12/12/2023</a:t>
                      </a:r>
                    </a:p>
                  </a:txBody>
                  <a:tcPr marL="9525" marR="9525" marT="9525" marB="0" anchor="b"/>
                </a:tc>
                <a:tc>
                  <a:txBody>
                    <a:bodyPr/>
                    <a:lstStyle/>
                    <a:p>
                      <a:pPr algn="r" fontAlgn="b"/>
                      <a:r>
                        <a:rPr lang="en-US" sz="1100" dirty="0">
                          <a:solidFill>
                            <a:schemeClr val="tx1"/>
                          </a:solidFill>
                        </a:rPr>
                        <a:t>0%</a:t>
                      </a:r>
                    </a:p>
                  </a:txBody>
                  <a:tcPr marL="9525" marR="9525" marT="9525" marB="0" anchor="b"/>
                </a:tc>
                <a:tc>
                  <a:txBody>
                    <a:bodyPr/>
                    <a:lstStyle/>
                    <a:p>
                      <a:pPr algn="l" fontAlgn="b"/>
                      <a:r>
                        <a:rPr lang="en-US" sz="1100" b="0" i="0" u="none" kern="1200" dirty="0">
                          <a:solidFill>
                            <a:schemeClr val="dk1"/>
                          </a:solidFill>
                          <a:effectLst/>
                          <a:latin typeface="+mn-lt"/>
                          <a:ea typeface="+mn-ea"/>
                          <a:cs typeface="+mn-cs"/>
                          <a:hlinkClick r:id="rId11" action="ppaction://hlinkfile"/>
                        </a:rPr>
                        <a:t>SP-230539</a:t>
                      </a:r>
                      <a:endParaRPr lang="en-US" sz="1100" b="0" u="none" dirty="0">
                        <a:solidFill>
                          <a:schemeClr val="tx1"/>
                        </a:solidFill>
                      </a:endParaRPr>
                    </a:p>
                  </a:txBody>
                  <a:tcPr marL="9525" marR="9525" marT="9525" marB="0" anchor="b"/>
                </a:tc>
                <a:tc>
                  <a:txBody>
                    <a:bodyPr/>
                    <a:lstStyle/>
                    <a:p>
                      <a:pPr algn="ctr">
                        <a:lnSpc>
                          <a:spcPct val="107000"/>
                        </a:lnSpc>
                        <a:spcAft>
                          <a:spcPts val="800"/>
                        </a:spcAft>
                      </a:pPr>
                      <a:r>
                        <a:rPr lang="en-GB" sz="1100" dirty="0">
                          <a:solidFill>
                            <a:srgbClr val="FF0000"/>
                          </a:solidFill>
                        </a:rPr>
                        <a:t>10%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788929415"/>
                  </a:ext>
                </a:extLst>
              </a:tr>
              <a:tr h="265183">
                <a:tc>
                  <a:txBody>
                    <a:bodyPr/>
                    <a:lstStyle/>
                    <a:p>
                      <a:pPr algn="r" fontAlgn="b"/>
                      <a:r>
                        <a:rPr lang="en-US" sz="1100" dirty="0">
                          <a:solidFill>
                            <a:schemeClr val="bg1"/>
                          </a:solidFill>
                        </a:rPr>
                        <a:t>1000017</a:t>
                      </a:r>
                    </a:p>
                  </a:txBody>
                  <a:tcPr marL="9525" marR="9525" marT="9525" marB="0" anchor="b"/>
                </a:tc>
                <a:tc>
                  <a:txBody>
                    <a:bodyPr/>
                    <a:lstStyle/>
                    <a:p>
                      <a:pPr algn="l" fontAlgn="b"/>
                      <a:r>
                        <a:rPr lang="en-US" sz="1100" dirty="0">
                          <a:solidFill>
                            <a:schemeClr val="tx1"/>
                          </a:solidFill>
                        </a:rPr>
                        <a:t>Feasibility Study on new HEVC profiles and operating points</a:t>
                      </a:r>
                    </a:p>
                  </a:txBody>
                  <a:tcPr marL="9525" marR="9525" marT="9525" marB="0" anchor="b"/>
                </a:tc>
                <a:tc>
                  <a:txBody>
                    <a:bodyPr/>
                    <a:lstStyle/>
                    <a:p>
                      <a:pPr algn="l" fontAlgn="b"/>
                      <a:r>
                        <a:rPr lang="en-US" sz="1100" dirty="0" err="1">
                          <a:solidFill>
                            <a:schemeClr val="tx1"/>
                          </a:solidFill>
                        </a:rPr>
                        <a:t>FS_HEVC_Profiles</a:t>
                      </a:r>
                      <a:r>
                        <a:rPr lang="en-US" sz="1100" dirty="0">
                          <a:solidFill>
                            <a:schemeClr val="tx1"/>
                          </a:solidFill>
                        </a:rPr>
                        <a:t> </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solidFill>
                            <a:schemeClr val="tx1"/>
                          </a:solidFill>
                        </a:rPr>
                        <a:t>0%</a:t>
                      </a:r>
                    </a:p>
                  </a:txBody>
                  <a:tcPr marL="9525" marR="9525" marT="9525" marB="0" anchor="b"/>
                </a:tc>
                <a:tc>
                  <a:txBody>
                    <a:bodyPr/>
                    <a:lstStyle/>
                    <a:p>
                      <a:pPr algn="l" fontAlgn="b"/>
                      <a:r>
                        <a:rPr lang="en-US" sz="1100" b="0" i="0" u="none" dirty="0">
                          <a:solidFill>
                            <a:srgbClr val="0000FF"/>
                          </a:solidFill>
                          <a:effectLst/>
                          <a:latin typeface="+mn-lt"/>
                          <a:hlinkClick r:id="rId12" action="ppaction://hlinkfile">
                            <a:extLst>
                              <a:ext uri="{A12FA001-AC4F-418D-AE19-62706E023703}">
                                <ahyp:hlinkClr xmlns:ahyp="http://schemas.microsoft.com/office/drawing/2018/hyperlinkcolor" val="tx"/>
                              </a:ext>
                            </a:extLst>
                          </a:hlinkClick>
                        </a:rPr>
                        <a:t>SP-230540</a:t>
                      </a:r>
                      <a:endParaRPr lang="en-US" sz="1100" b="0" u="none" dirty="0">
                        <a:solidFill>
                          <a:schemeClr val="tx1"/>
                        </a:solidFill>
                        <a:latin typeface="+mn-lt"/>
                      </a:endParaRPr>
                    </a:p>
                  </a:txBody>
                  <a:tcPr marL="9525" marR="9525" marT="9525" marB="0" anchor="b"/>
                </a:tc>
                <a:tc>
                  <a:txBody>
                    <a:bodyPr/>
                    <a:lstStyle/>
                    <a:p>
                      <a:pPr algn="ctr">
                        <a:lnSpc>
                          <a:spcPct val="107000"/>
                        </a:lnSpc>
                        <a:spcAft>
                          <a:spcPts val="800"/>
                        </a:spcAft>
                      </a:pPr>
                      <a:r>
                        <a:rPr lang="en-GB" sz="1100" dirty="0">
                          <a:solidFill>
                            <a:srgbClr val="FF0000"/>
                          </a:solidFill>
                        </a:rPr>
                        <a:t>30%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034304153"/>
                  </a:ext>
                </a:extLst>
              </a:tr>
              <a:tr h="265183">
                <a:tc>
                  <a:txBody>
                    <a:bodyPr/>
                    <a:lstStyle/>
                    <a:p>
                      <a:pPr algn="r" fontAlgn="b"/>
                      <a:r>
                        <a:rPr lang="en-US" sz="1100" dirty="0">
                          <a:solidFill>
                            <a:schemeClr val="bg1"/>
                          </a:solidFill>
                        </a:rPr>
                        <a:t>1000019</a:t>
                      </a:r>
                    </a:p>
                  </a:txBody>
                  <a:tcPr marL="9525" marR="9525" marT="9525" marB="0" anchor="b"/>
                </a:tc>
                <a:tc>
                  <a:txBody>
                    <a:bodyPr/>
                    <a:lstStyle/>
                    <a:p>
                      <a:pPr algn="l" fontAlgn="b"/>
                      <a:r>
                        <a:rPr lang="en-US" sz="1100" dirty="0">
                          <a:solidFill>
                            <a:schemeClr val="tx1"/>
                          </a:solidFill>
                        </a:rPr>
                        <a:t>Feasibility Study on Avatars for Real-Time Communication</a:t>
                      </a:r>
                    </a:p>
                  </a:txBody>
                  <a:tcPr marL="9525" marR="9525" marT="9525" marB="0" anchor="b"/>
                </a:tc>
                <a:tc>
                  <a:txBody>
                    <a:bodyPr/>
                    <a:lstStyle/>
                    <a:p>
                      <a:pPr algn="l" fontAlgn="b"/>
                      <a:r>
                        <a:rPr lang="en-US" sz="1100" dirty="0">
                          <a:solidFill>
                            <a:schemeClr val="tx1"/>
                          </a:solidFill>
                        </a:rPr>
                        <a:t>FS_AVATAR </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solidFill>
                            <a:schemeClr val="tx1"/>
                          </a:solidFill>
                        </a:rPr>
                        <a:t>0%</a:t>
                      </a:r>
                    </a:p>
                  </a:txBody>
                  <a:tcPr marL="9525" marR="9525" marT="9525" marB="0" anchor="b"/>
                </a:tc>
                <a:tc>
                  <a:txBody>
                    <a:bodyPr/>
                    <a:lstStyle/>
                    <a:p>
                      <a:pPr algn="l" fontAlgn="b"/>
                      <a:r>
                        <a:rPr lang="en-US" sz="1100" b="0" i="0" u="none" kern="1200" dirty="0">
                          <a:solidFill>
                            <a:schemeClr val="dk1"/>
                          </a:solidFill>
                          <a:effectLst/>
                          <a:latin typeface="+mn-lt"/>
                          <a:ea typeface="+mn-ea"/>
                          <a:cs typeface="+mn-cs"/>
                          <a:hlinkClick r:id="rId13" action="ppaction://hlinkfile"/>
                        </a:rPr>
                        <a:t>SP-230544</a:t>
                      </a:r>
                      <a:endParaRPr lang="en-US" sz="1100" b="0" u="none" dirty="0">
                        <a:solidFill>
                          <a:schemeClr val="tx1"/>
                        </a:solidFill>
                        <a:latin typeface="+mn-lt"/>
                      </a:endParaRPr>
                    </a:p>
                  </a:txBody>
                  <a:tcPr marL="9525" marR="9525" marT="9525" marB="0" anchor="b"/>
                </a:tc>
                <a:tc>
                  <a:txBody>
                    <a:bodyPr/>
                    <a:lstStyle/>
                    <a:p>
                      <a:pPr algn="ctr">
                        <a:lnSpc>
                          <a:spcPct val="107000"/>
                        </a:lnSpc>
                        <a:spcAft>
                          <a:spcPts val="800"/>
                        </a:spcAft>
                      </a:pPr>
                      <a:r>
                        <a:rPr lang="en-GB" sz="1100" dirty="0">
                          <a:solidFill>
                            <a:srgbClr val="FF0000"/>
                          </a:solidFill>
                        </a:rPr>
                        <a:t>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669039939"/>
                  </a:ext>
                </a:extLst>
              </a:tr>
            </a:tbl>
          </a:graphicData>
        </a:graphic>
      </p:graphicFrame>
    </p:spTree>
    <p:extLst>
      <p:ext uri="{BB962C8B-B14F-4D97-AF65-F5344CB8AC3E}">
        <p14:creationId xmlns:p14="http://schemas.microsoft.com/office/powerpoint/2010/main" val="2762009180"/>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Feasibility Study on Typical Traffic Characteristics for XR Services and other Media (</a:t>
            </a:r>
            <a:r>
              <a:rPr lang="en-US" sz="3200" dirty="0" err="1"/>
              <a:t>FS_XRTraffic</a:t>
            </a:r>
            <a:r>
              <a:rPr 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fr-FR" sz="1400" dirty="0"/>
              <a:t>Objective: </a:t>
            </a:r>
            <a:r>
              <a:rPr lang="en-US" sz="1400" dirty="0"/>
              <a:t>Collect and document traffic characteristics for different services, and additional information, such as codecs and protocols in use. Identify additional relevant XR and other media services and document their traffic characteristics.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Completed the transfer of material from the Permanent Document to he draft TR thanks to tremendous efforts from the editor</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TR 26.926 is ready for SA approval (</a:t>
            </a:r>
            <a:r>
              <a:rPr lang="en-US" sz="1400" i="0" u="sng" strike="noStrike" dirty="0">
                <a:solidFill>
                  <a:srgbClr val="0000FF"/>
                </a:solidFill>
                <a:effectLst/>
                <a:hlinkClick r:id="rId2"/>
              </a:rPr>
              <a:t>SP-230979</a:t>
            </a:r>
            <a:r>
              <a:rPr lang="en-US" altLang="zh-CN" sz="1400" dirty="0">
                <a:cs typeface="Arial" pitchFamily="34" charset="0"/>
              </a:rPr>
              <a:t>)</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Also agreed </a:t>
            </a:r>
            <a:r>
              <a:rPr lang="en-US" sz="1400" dirty="0"/>
              <a:t>CR to 26.926-0003r4 on XR Traffic Characteristics (Rel-18) </a:t>
            </a:r>
            <a:r>
              <a:rPr lang="en-US" altLang="zh-CN" sz="1400" dirty="0">
                <a:cs typeface="Arial" pitchFamily="34" charset="0"/>
              </a:rPr>
              <a:t>(</a:t>
            </a:r>
            <a:r>
              <a:rPr lang="en-US" sz="1400" i="0" u="sng" strike="noStrike" dirty="0">
                <a:solidFill>
                  <a:srgbClr val="0000FF"/>
                </a:solidFill>
                <a:effectLst/>
                <a:hlinkClick r:id="rId3"/>
              </a:rPr>
              <a:t>SP-230922</a:t>
            </a:r>
            <a:r>
              <a:rPr lang="en-US" sz="1400" i="0" u="sng" strike="noStrike" dirty="0">
                <a:solidFill>
                  <a:srgbClr val="0000FF"/>
                </a:solidFill>
                <a:effectLst/>
              </a:rPr>
              <a:t>)</a:t>
            </a:r>
            <a:r>
              <a:rPr lang="en-US" sz="1400" dirty="0"/>
              <a:t> </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Study is complete !</a:t>
            </a:r>
          </a:p>
          <a:p>
            <a:pPr marL="0" indent="0">
              <a:lnSpc>
                <a:spcPct val="93000"/>
              </a:lnSpc>
              <a:spcBef>
                <a:spcPct val="15000"/>
              </a:spcBef>
              <a:spcAft>
                <a:spcPct val="15000"/>
              </a:spcAft>
              <a:buSzPct val="100000"/>
              <a:buNone/>
              <a:tabLst>
                <a:tab pos="285750" algn="l"/>
              </a:tabLst>
              <a:defRPr/>
            </a:pPr>
            <a:endParaRPr lang="en-US" sz="1400" i="0" u="sng" strike="noStrike" dirty="0">
              <a:solidFill>
                <a:srgbClr val="0000FF"/>
              </a:solidFill>
              <a:effectLst/>
              <a:highlight>
                <a:srgbClr val="FFFF00"/>
              </a:highlight>
              <a:hlinkClick r:id="rId4"/>
            </a:endParaRPr>
          </a:p>
          <a:p>
            <a:pPr marL="287338" lvl="0" indent="-287338"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Maintenance</a:t>
            </a:r>
            <a:endParaRPr lang="en-US" altLang="zh-CN" sz="1400" dirty="0"/>
          </a:p>
          <a:p>
            <a:pPr marL="287338" indent="-287338">
              <a:buNone/>
            </a:pPr>
            <a:endParaRPr lang="fr-FR" sz="1400" dirty="0"/>
          </a:p>
        </p:txBody>
      </p:sp>
      <p:graphicFrame>
        <p:nvGraphicFramePr>
          <p:cNvPr id="4" name="Table 3">
            <a:extLst>
              <a:ext uri="{FF2B5EF4-FFF2-40B4-BE49-F238E27FC236}">
                <a16:creationId xmlns:a16="http://schemas.microsoft.com/office/drawing/2014/main" id="{90065DBD-CC5B-4794-B487-3BEC9785ACE9}"/>
              </a:ext>
            </a:extLst>
          </p:cNvPr>
          <p:cNvGraphicFramePr>
            <a:graphicFrameLocks noGrp="1"/>
          </p:cNvGraphicFramePr>
          <p:nvPr>
            <p:extLst>
              <p:ext uri="{D42A27DB-BD31-4B8C-83A1-F6EECF244321}">
                <p14:modId xmlns:p14="http://schemas.microsoft.com/office/powerpoint/2010/main" val="4128249358"/>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427926824"/>
                    </a:ext>
                  </a:extLst>
                </a:gridCol>
                <a:gridCol w="3844407">
                  <a:extLst>
                    <a:ext uri="{9D8B030D-6E8A-4147-A177-3AD203B41FA5}">
                      <a16:colId xmlns:a16="http://schemas.microsoft.com/office/drawing/2014/main" val="3526972684"/>
                    </a:ext>
                  </a:extLst>
                </a:gridCol>
                <a:gridCol w="1095473">
                  <a:extLst>
                    <a:ext uri="{9D8B030D-6E8A-4147-A177-3AD203B41FA5}">
                      <a16:colId xmlns:a16="http://schemas.microsoft.com/office/drawing/2014/main" val="1583030308"/>
                    </a:ext>
                  </a:extLst>
                </a:gridCol>
                <a:gridCol w="807092">
                  <a:extLst>
                    <a:ext uri="{9D8B030D-6E8A-4147-A177-3AD203B41FA5}">
                      <a16:colId xmlns:a16="http://schemas.microsoft.com/office/drawing/2014/main" val="2532741620"/>
                    </a:ext>
                  </a:extLst>
                </a:gridCol>
                <a:gridCol w="551732">
                  <a:extLst>
                    <a:ext uri="{9D8B030D-6E8A-4147-A177-3AD203B41FA5}">
                      <a16:colId xmlns:a16="http://schemas.microsoft.com/office/drawing/2014/main" val="2429663518"/>
                    </a:ext>
                  </a:extLst>
                </a:gridCol>
                <a:gridCol w="643064">
                  <a:extLst>
                    <a:ext uri="{9D8B030D-6E8A-4147-A177-3AD203B41FA5}">
                      <a16:colId xmlns:a16="http://schemas.microsoft.com/office/drawing/2014/main" val="3481251647"/>
                    </a:ext>
                  </a:extLst>
                </a:gridCol>
                <a:gridCol w="643064">
                  <a:extLst>
                    <a:ext uri="{9D8B030D-6E8A-4147-A177-3AD203B41FA5}">
                      <a16:colId xmlns:a16="http://schemas.microsoft.com/office/drawing/2014/main" val="3816602507"/>
                    </a:ext>
                  </a:extLst>
                </a:gridCol>
                <a:gridCol w="1898167">
                  <a:extLst>
                    <a:ext uri="{9D8B030D-6E8A-4147-A177-3AD203B41FA5}">
                      <a16:colId xmlns:a16="http://schemas.microsoft.com/office/drawing/2014/main" val="894480599"/>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221227086"/>
                  </a:ext>
                </a:extLst>
              </a:tr>
              <a:tr h="265183">
                <a:tc>
                  <a:txBody>
                    <a:bodyPr/>
                    <a:lstStyle/>
                    <a:p>
                      <a:pPr algn="r" fontAlgn="b"/>
                      <a:r>
                        <a:rPr lang="en-US" sz="1100" dirty="0"/>
                        <a:t>870013</a:t>
                      </a:r>
                    </a:p>
                  </a:txBody>
                  <a:tcPr marL="9525" marR="9525" marT="9525" marB="0" anchor="b"/>
                </a:tc>
                <a:tc>
                  <a:txBody>
                    <a:bodyPr/>
                    <a:lstStyle/>
                    <a:p>
                      <a:pPr algn="l" fontAlgn="b"/>
                      <a:r>
                        <a:rPr lang="en-US" sz="1100" dirty="0"/>
                        <a:t>Traffic Models and Quality Evaluation Methods for Media and XR Services in 5G Systems </a:t>
                      </a:r>
                    </a:p>
                  </a:txBody>
                  <a:tcPr marL="9525" marR="9525" marT="9525" marB="0" anchor="b"/>
                </a:tc>
                <a:tc>
                  <a:txBody>
                    <a:bodyPr/>
                    <a:lstStyle/>
                    <a:p>
                      <a:pPr algn="l" fontAlgn="b"/>
                      <a:r>
                        <a:rPr lang="en-US" sz="1100" dirty="0" err="1"/>
                        <a:t>FS_XRTraffic</a:t>
                      </a:r>
                      <a:endParaRPr lang="en-US" sz="1100" dirty="0"/>
                    </a:p>
                  </a:txBody>
                  <a:tcPr marL="9525" marR="9525" marT="9525" marB="0" anchor="b"/>
                </a:tc>
                <a:tc>
                  <a:txBody>
                    <a:bodyPr/>
                    <a:lstStyle/>
                    <a:p>
                      <a:pPr algn="r" fontAlgn="b"/>
                      <a:r>
                        <a:rPr lang="en-US" sz="1100" dirty="0">
                          <a:solidFill>
                            <a:schemeClr val="tx1"/>
                          </a:solidFill>
                        </a:rPr>
                        <a:t>9/9/2023</a:t>
                      </a:r>
                    </a:p>
                  </a:txBody>
                  <a:tcPr marL="9525" marR="9525" marT="9525" marB="0" anchor="b"/>
                </a:tc>
                <a:tc>
                  <a:txBody>
                    <a:bodyPr/>
                    <a:lstStyle/>
                    <a:p>
                      <a:pPr algn="ctr">
                        <a:lnSpc>
                          <a:spcPct val="107000"/>
                        </a:lnSpc>
                        <a:spcAft>
                          <a:spcPts val="800"/>
                        </a:spcAft>
                      </a:pPr>
                      <a:r>
                        <a:rPr lang="en-GB" sz="1100" dirty="0">
                          <a:solidFill>
                            <a:schemeClr val="tx1"/>
                          </a:solidFill>
                        </a:rPr>
                        <a:t>95%</a:t>
                      </a:r>
                    </a:p>
                  </a:txBody>
                  <a:tcPr marL="36001" marR="36001"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altLang="en-US" sz="1100" dirty="0">
                          <a:cs typeface="Arial" panose="020B0604020202020204" pitchFamily="34" charset="0"/>
                          <a:hlinkClick r:id="rId5"/>
                        </a:rPr>
                        <a:t>SP-210043</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r>
                        <a:rPr lang="en-GB" sz="1100" dirty="0">
                          <a:solidFill>
                            <a:srgbClr val="FF0000"/>
                          </a:solidFill>
                        </a:rPr>
                        <a:t>100%</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Complete !</a:t>
                      </a:r>
                    </a:p>
                  </a:txBody>
                  <a:tcPr marL="36001" marR="36001" marT="0" marB="0" anchor="ctr"/>
                </a:tc>
                <a:extLst>
                  <a:ext uri="{0D108BD9-81ED-4DB2-BD59-A6C34878D82A}">
                    <a16:rowId xmlns:a16="http://schemas.microsoft.com/office/drawing/2014/main" val="3717027811"/>
                  </a:ext>
                </a:extLst>
              </a:tr>
            </a:tbl>
          </a:graphicData>
        </a:graphic>
      </p:graphicFrame>
    </p:spTree>
    <p:extLst>
      <p:ext uri="{BB962C8B-B14F-4D97-AF65-F5344CB8AC3E}">
        <p14:creationId xmlns:p14="http://schemas.microsoft.com/office/powerpoint/2010/main" val="3819298379"/>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Artificial Intelligence (AI) and Machine Learning (ML) for Media (FS_AI4Media)</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200" dirty="0"/>
              <a:t>  The objectives of the study item are primarily to identify relevant interoperability requirements and implementation constraints of AI/ML in 5G media services. </a:t>
            </a: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Good progress on the Evaluation part of the study with the consideration of scenarios such as: object detection, split inferencing for hand gesture and super resolution.</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Updated the call flows on Federated learning and started to list the potential metadata needed for split inferencing</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Also started to discuss the pace of the 2 different tracks in the study: The performance evaluation vs the functional enablers of the SA1 requirements. </a:t>
            </a:r>
          </a:p>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Progress/complete work on AI/ML evaluation</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Complete work on  Traffic characteristics of the data components </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Complete work on KPIs for data components</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Initiate work on:</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Potential related normative work and conclusions in TR 26.927 v1.0.0 and AI/ML Evaluation in TR 26.847 v1.0.0</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Agree on TR 26.927 v1.0.0 and TR 26.847 v1.0.0 to be sent to SA plenary for information</a:t>
            </a:r>
            <a:endParaRPr lang="en-US" altLang="zh-CN" sz="1200" dirty="0"/>
          </a:p>
          <a:p>
            <a:pPr marL="0" indent="0">
              <a:lnSpc>
                <a:spcPct val="93000"/>
              </a:lnSpc>
              <a:spcBef>
                <a:spcPct val="15000"/>
              </a:spcBef>
              <a:spcAft>
                <a:spcPct val="15000"/>
              </a:spcAft>
              <a:buSzPct val="100000"/>
              <a:buNone/>
              <a:tabLst>
                <a:tab pos="285750" algn="l"/>
              </a:tabLst>
              <a:defRPr/>
            </a:pPr>
            <a:endParaRPr lang="en-US" altLang="zh-CN" sz="12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200" dirty="0"/>
          </a:p>
          <a:p>
            <a:pPr marL="0" indent="0">
              <a:buNone/>
            </a:pPr>
            <a:endParaRPr lang="fr-FR" sz="1200" dirty="0"/>
          </a:p>
        </p:txBody>
      </p:sp>
      <p:graphicFrame>
        <p:nvGraphicFramePr>
          <p:cNvPr id="4" name="Table 3">
            <a:extLst>
              <a:ext uri="{FF2B5EF4-FFF2-40B4-BE49-F238E27FC236}">
                <a16:creationId xmlns:a16="http://schemas.microsoft.com/office/drawing/2014/main" id="{BAE5BA83-9702-4BEA-8D31-3E91EC15040A}"/>
              </a:ext>
            </a:extLst>
          </p:cNvPr>
          <p:cNvGraphicFramePr>
            <a:graphicFrameLocks noGrp="1"/>
          </p:cNvGraphicFramePr>
          <p:nvPr>
            <p:extLst>
              <p:ext uri="{D42A27DB-BD31-4B8C-83A1-F6EECF244321}">
                <p14:modId xmlns:p14="http://schemas.microsoft.com/office/powerpoint/2010/main" val="402864503"/>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029365130"/>
                    </a:ext>
                  </a:extLst>
                </a:gridCol>
                <a:gridCol w="3844407">
                  <a:extLst>
                    <a:ext uri="{9D8B030D-6E8A-4147-A177-3AD203B41FA5}">
                      <a16:colId xmlns:a16="http://schemas.microsoft.com/office/drawing/2014/main" val="1242704509"/>
                    </a:ext>
                  </a:extLst>
                </a:gridCol>
                <a:gridCol w="1095473">
                  <a:extLst>
                    <a:ext uri="{9D8B030D-6E8A-4147-A177-3AD203B41FA5}">
                      <a16:colId xmlns:a16="http://schemas.microsoft.com/office/drawing/2014/main" val="1339814967"/>
                    </a:ext>
                  </a:extLst>
                </a:gridCol>
                <a:gridCol w="807092">
                  <a:extLst>
                    <a:ext uri="{9D8B030D-6E8A-4147-A177-3AD203B41FA5}">
                      <a16:colId xmlns:a16="http://schemas.microsoft.com/office/drawing/2014/main" val="1142247066"/>
                    </a:ext>
                  </a:extLst>
                </a:gridCol>
                <a:gridCol w="551732">
                  <a:extLst>
                    <a:ext uri="{9D8B030D-6E8A-4147-A177-3AD203B41FA5}">
                      <a16:colId xmlns:a16="http://schemas.microsoft.com/office/drawing/2014/main" val="368115895"/>
                    </a:ext>
                  </a:extLst>
                </a:gridCol>
                <a:gridCol w="643064">
                  <a:extLst>
                    <a:ext uri="{9D8B030D-6E8A-4147-A177-3AD203B41FA5}">
                      <a16:colId xmlns:a16="http://schemas.microsoft.com/office/drawing/2014/main" val="2455226772"/>
                    </a:ext>
                  </a:extLst>
                </a:gridCol>
                <a:gridCol w="643064">
                  <a:extLst>
                    <a:ext uri="{9D8B030D-6E8A-4147-A177-3AD203B41FA5}">
                      <a16:colId xmlns:a16="http://schemas.microsoft.com/office/drawing/2014/main" val="1835048682"/>
                    </a:ext>
                  </a:extLst>
                </a:gridCol>
                <a:gridCol w="1898167">
                  <a:extLst>
                    <a:ext uri="{9D8B030D-6E8A-4147-A177-3AD203B41FA5}">
                      <a16:colId xmlns:a16="http://schemas.microsoft.com/office/drawing/2014/main" val="1250370078"/>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795152656"/>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ctr">
                        <a:lnSpc>
                          <a:spcPct val="107000"/>
                        </a:lnSpc>
                        <a:spcAft>
                          <a:spcPts val="800"/>
                        </a:spcAft>
                      </a:pPr>
                      <a:r>
                        <a:rPr lang="en-GB" sz="1100" dirty="0">
                          <a:solidFill>
                            <a:schemeClr val="tx1"/>
                          </a:solidFill>
                        </a:rPr>
                        <a:t>35%</a:t>
                      </a:r>
                    </a:p>
                  </a:txBody>
                  <a:tcPr marL="36001" marR="36001" marT="0" marB="0" anchor="ctr"/>
                </a:tc>
                <a:tc>
                  <a:txBody>
                    <a:bodyPr/>
                    <a:lstStyle/>
                    <a:p>
                      <a:pPr algn="l" fontAlgn="b"/>
                      <a:r>
                        <a:rPr lang="en-US" sz="1100" dirty="0">
                          <a:hlinkClick r:id="rId2"/>
                        </a:rPr>
                        <a:t>SP-220328</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40%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042227117"/>
                  </a:ext>
                </a:extLst>
              </a:tr>
            </a:tbl>
          </a:graphicData>
        </a:graphic>
      </p:graphicFrame>
    </p:spTree>
    <p:extLst>
      <p:ext uri="{BB962C8B-B14F-4D97-AF65-F5344CB8AC3E}">
        <p14:creationId xmlns:p14="http://schemas.microsoft.com/office/powerpoint/2010/main" val="2228126874"/>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Study on Media Streaming aspects of Network Slicing Phase 2 (FS_MS_NS_Ph2)</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200" dirty="0"/>
              <a:t>List and describe use cases that can be addressed using network slicing, and study collaboration scenarios and deployment architectures to support network slicing for media services. Describe and document provisioning aspects for configuring media services with one or more network slices at M1. Identify impact of network slicing on dynamic policy invocation APIs at M5. Identify potential areas for normative work as the next phase.</a:t>
            </a:r>
            <a:endParaRPr lang="en-US" altLang="en-US" sz="12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TR 26.941 was progressed with agreement on 2 </a:t>
            </a:r>
            <a:r>
              <a:rPr lang="en-US" altLang="zh-CN" sz="1200" dirty="0" err="1">
                <a:cs typeface="Arial" pitchFamily="34" charset="0"/>
              </a:rPr>
              <a:t>pCRs</a:t>
            </a:r>
            <a:r>
              <a:rPr lang="en-US" altLang="zh-CN" sz="1200" dirty="0">
                <a:cs typeface="Arial" pitchFamily="34" charset="0"/>
              </a:rPr>
              <a:t>:</a:t>
            </a:r>
          </a:p>
          <a:p>
            <a:pPr lvl="1">
              <a:lnSpc>
                <a:spcPct val="93000"/>
              </a:lnSpc>
              <a:spcBef>
                <a:spcPct val="15000"/>
              </a:spcBef>
              <a:spcAft>
                <a:spcPct val="15000"/>
              </a:spcAft>
              <a:buSzPct val="100000"/>
              <a:tabLst>
                <a:tab pos="285750" algn="l"/>
              </a:tabLst>
              <a:defRPr/>
            </a:pPr>
            <a:r>
              <a:rPr lang="en-US" altLang="zh-CN" sz="1200" dirty="0">
                <a:cs typeface="Arial" pitchFamily="34" charset="0"/>
              </a:rPr>
              <a:t>Key Issue on Bootstrapping</a:t>
            </a:r>
          </a:p>
          <a:p>
            <a:pPr lvl="1">
              <a:lnSpc>
                <a:spcPct val="93000"/>
              </a:lnSpc>
              <a:spcBef>
                <a:spcPct val="15000"/>
              </a:spcBef>
              <a:spcAft>
                <a:spcPct val="15000"/>
              </a:spcAft>
              <a:buSzPct val="100000"/>
              <a:tabLst>
                <a:tab pos="285750" algn="l"/>
              </a:tabLst>
              <a:defRPr/>
            </a:pPr>
            <a:r>
              <a:rPr lang="en-US" altLang="zh-CN" sz="1200" dirty="0">
                <a:cs typeface="Arial" pitchFamily="34" charset="0"/>
              </a:rPr>
              <a:t>Collaboration Options</a:t>
            </a:r>
          </a:p>
          <a:p>
            <a:pPr>
              <a:lnSpc>
                <a:spcPct val="93000"/>
              </a:lnSpc>
              <a:spcBef>
                <a:spcPct val="15000"/>
              </a:spcBef>
              <a:spcAft>
                <a:spcPct val="15000"/>
              </a:spcAft>
              <a:buSzPct val="100000"/>
              <a:tabLst>
                <a:tab pos="285750" algn="l"/>
              </a:tabLst>
              <a:defRPr/>
            </a:pPr>
            <a:r>
              <a:rPr lang="en-US" altLang="zh-CN" sz="1200" dirty="0">
                <a:cs typeface="Arial" pitchFamily="34" charset="0"/>
              </a:rPr>
              <a:t>TR 26.941 presented to SA for information (</a:t>
            </a:r>
            <a:r>
              <a:rPr lang="en-US" sz="1200" dirty="0">
                <a:effectLst/>
                <a:hlinkClick r:id="rId2"/>
              </a:rPr>
              <a:t>SP-230982</a:t>
            </a:r>
            <a:r>
              <a:rPr lang="en-US" sz="1200" dirty="0">
                <a:effectLst/>
              </a:rPr>
              <a:t>)</a:t>
            </a:r>
            <a:endParaRPr lang="en-US" altLang="zh-CN" sz="1200" dirty="0">
              <a:cs typeface="Arial" pitchFamily="34" charset="0"/>
            </a:endParaRPr>
          </a:p>
          <a:p>
            <a:pPr lvl="0"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200" dirty="0">
                <a:cs typeface="Arial" pitchFamily="34" charset="0"/>
              </a:rPr>
              <a:t>Progress work on:</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Description of key issues and candidate solutions</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Identification of possible new key issues in scope of TR 26.941 for inclusion in TR</a:t>
            </a:r>
          </a:p>
          <a:p>
            <a:pPr marL="0" indent="0">
              <a:lnSpc>
                <a:spcPct val="93000"/>
              </a:lnSpc>
              <a:spcBef>
                <a:spcPct val="15000"/>
              </a:spcBef>
              <a:spcAft>
                <a:spcPct val="15000"/>
              </a:spcAft>
              <a:buSzPct val="100000"/>
              <a:buNone/>
              <a:tabLst>
                <a:tab pos="285750" algn="l"/>
              </a:tabLst>
              <a:defRPr/>
            </a:pPr>
            <a:endParaRPr lang="en-US" altLang="zh-CN" sz="1200" dirty="0">
              <a:cs typeface="Arial" pitchFamily="34" charset="0"/>
            </a:endParaRPr>
          </a:p>
          <a:p>
            <a:pPr>
              <a:lnSpc>
                <a:spcPct val="93000"/>
              </a:lnSpc>
              <a:spcBef>
                <a:spcPct val="15000"/>
              </a:spcBef>
              <a:spcAft>
                <a:spcPct val="15000"/>
              </a:spcAft>
              <a:buSzPct val="100000"/>
              <a:tabLst>
                <a:tab pos="285750" algn="l"/>
              </a:tabLst>
              <a:defRPr/>
            </a:pPr>
            <a:endParaRPr lang="en-US" altLang="en-US" sz="12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200" dirty="0"/>
          </a:p>
          <a:p>
            <a:pPr>
              <a:buNone/>
            </a:pPr>
            <a:endParaRPr lang="fr-FR" sz="1200" dirty="0"/>
          </a:p>
        </p:txBody>
      </p:sp>
      <p:graphicFrame>
        <p:nvGraphicFramePr>
          <p:cNvPr id="4" name="Table 3">
            <a:extLst>
              <a:ext uri="{FF2B5EF4-FFF2-40B4-BE49-F238E27FC236}">
                <a16:creationId xmlns:a16="http://schemas.microsoft.com/office/drawing/2014/main" id="{61BBDFB3-2047-46E9-9D10-C06A7920E0E3}"/>
              </a:ext>
            </a:extLst>
          </p:cNvPr>
          <p:cNvGraphicFramePr>
            <a:graphicFrameLocks noGrp="1"/>
          </p:cNvGraphicFramePr>
          <p:nvPr>
            <p:extLst>
              <p:ext uri="{D42A27DB-BD31-4B8C-83A1-F6EECF244321}">
                <p14:modId xmlns:p14="http://schemas.microsoft.com/office/powerpoint/2010/main" val="361432050"/>
              </p:ext>
            </p:extLst>
          </p:nvPr>
        </p:nvGraphicFramePr>
        <p:xfrm>
          <a:off x="647700" y="1454150"/>
          <a:ext cx="10084901" cy="64604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264625990"/>
                    </a:ext>
                  </a:extLst>
                </a:gridCol>
                <a:gridCol w="3844407">
                  <a:extLst>
                    <a:ext uri="{9D8B030D-6E8A-4147-A177-3AD203B41FA5}">
                      <a16:colId xmlns:a16="http://schemas.microsoft.com/office/drawing/2014/main" val="2275545722"/>
                    </a:ext>
                  </a:extLst>
                </a:gridCol>
                <a:gridCol w="1095473">
                  <a:extLst>
                    <a:ext uri="{9D8B030D-6E8A-4147-A177-3AD203B41FA5}">
                      <a16:colId xmlns:a16="http://schemas.microsoft.com/office/drawing/2014/main" val="3019413035"/>
                    </a:ext>
                  </a:extLst>
                </a:gridCol>
                <a:gridCol w="807092">
                  <a:extLst>
                    <a:ext uri="{9D8B030D-6E8A-4147-A177-3AD203B41FA5}">
                      <a16:colId xmlns:a16="http://schemas.microsoft.com/office/drawing/2014/main" val="1486654235"/>
                    </a:ext>
                  </a:extLst>
                </a:gridCol>
                <a:gridCol w="551732">
                  <a:extLst>
                    <a:ext uri="{9D8B030D-6E8A-4147-A177-3AD203B41FA5}">
                      <a16:colId xmlns:a16="http://schemas.microsoft.com/office/drawing/2014/main" val="460481381"/>
                    </a:ext>
                  </a:extLst>
                </a:gridCol>
                <a:gridCol w="643064">
                  <a:extLst>
                    <a:ext uri="{9D8B030D-6E8A-4147-A177-3AD203B41FA5}">
                      <a16:colId xmlns:a16="http://schemas.microsoft.com/office/drawing/2014/main" val="384219110"/>
                    </a:ext>
                  </a:extLst>
                </a:gridCol>
                <a:gridCol w="643064">
                  <a:extLst>
                    <a:ext uri="{9D8B030D-6E8A-4147-A177-3AD203B41FA5}">
                      <a16:colId xmlns:a16="http://schemas.microsoft.com/office/drawing/2014/main" val="225158765"/>
                    </a:ext>
                  </a:extLst>
                </a:gridCol>
                <a:gridCol w="1898167">
                  <a:extLst>
                    <a:ext uri="{9D8B030D-6E8A-4147-A177-3AD203B41FA5}">
                      <a16:colId xmlns:a16="http://schemas.microsoft.com/office/drawing/2014/main" val="4139608264"/>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275556676"/>
                  </a:ext>
                </a:extLst>
              </a:tr>
              <a:tr h="295202">
                <a:tc>
                  <a:txBody>
                    <a:bodyPr/>
                    <a:lstStyle/>
                    <a:p>
                      <a:pPr algn="r" fontAlgn="b"/>
                      <a:r>
                        <a:rPr lang="en-US" sz="1100" dirty="0"/>
                        <a:t>960048</a:t>
                      </a:r>
                    </a:p>
                  </a:txBody>
                  <a:tcPr marL="9525" marR="9525" marT="9525" marB="0" anchor="b"/>
                </a:tc>
                <a:tc>
                  <a:txBody>
                    <a:bodyPr/>
                    <a:lstStyle/>
                    <a:p>
                      <a:pPr algn="l" fontAlgn="b"/>
                      <a:r>
                        <a:rPr lang="en-US" sz="1100" dirty="0"/>
                        <a:t>Study on Media Streaming aspects of Network Slicing Phase 2</a:t>
                      </a:r>
                    </a:p>
                  </a:txBody>
                  <a:tcPr marL="9525" marR="9525" marT="9525" marB="0" anchor="b"/>
                </a:tc>
                <a:tc>
                  <a:txBody>
                    <a:bodyPr/>
                    <a:lstStyle/>
                    <a:p>
                      <a:pPr algn="l" fontAlgn="b"/>
                      <a:r>
                        <a:rPr lang="en-US" sz="1100" dirty="0"/>
                        <a:t>FS_MS_NS_Ph2</a:t>
                      </a:r>
                    </a:p>
                  </a:txBody>
                  <a:tcPr marL="9525" marR="9525" marT="9525" marB="0" anchor="b"/>
                </a:tc>
                <a:tc>
                  <a:txBody>
                    <a:bodyPr/>
                    <a:lstStyle/>
                    <a:p>
                      <a:pPr algn="r" fontAlgn="b"/>
                      <a:r>
                        <a:rPr lang="en-US" sz="1100" dirty="0">
                          <a:solidFill>
                            <a:schemeClr val="tx1"/>
                          </a:solidFill>
                        </a:rPr>
                        <a:t>12/12/2023</a:t>
                      </a:r>
                    </a:p>
                  </a:txBody>
                  <a:tcPr marL="9525" marR="9525" marT="9525" marB="0" anchor="b"/>
                </a:tc>
                <a:tc>
                  <a:txBody>
                    <a:bodyPr/>
                    <a:lstStyle/>
                    <a:p>
                      <a:pPr algn="ctr">
                        <a:lnSpc>
                          <a:spcPct val="107000"/>
                        </a:lnSpc>
                        <a:spcAft>
                          <a:spcPts val="800"/>
                        </a:spcAft>
                      </a:pPr>
                      <a:r>
                        <a:rPr lang="en-GB" sz="1100" dirty="0">
                          <a:solidFill>
                            <a:schemeClr val="tx1"/>
                          </a:solidFill>
                        </a:rPr>
                        <a:t>40%</a:t>
                      </a:r>
                    </a:p>
                  </a:txBody>
                  <a:tcPr marL="36001" marR="36001" marT="0" marB="0" anchor="ctr"/>
                </a:tc>
                <a:tc>
                  <a:txBody>
                    <a:bodyPr/>
                    <a:lstStyle/>
                    <a:p>
                      <a:pPr algn="l" fontAlgn="b"/>
                      <a:r>
                        <a:rPr lang="en-US" sz="1100" dirty="0">
                          <a:hlinkClick r:id="rId3"/>
                        </a:rPr>
                        <a:t>SP-220675</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65%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046524461"/>
                  </a:ext>
                </a:extLst>
              </a:tr>
            </a:tbl>
          </a:graphicData>
        </a:graphic>
      </p:graphicFrame>
    </p:spTree>
    <p:extLst>
      <p:ext uri="{BB962C8B-B14F-4D97-AF65-F5344CB8AC3E}">
        <p14:creationId xmlns:p14="http://schemas.microsoft.com/office/powerpoint/2010/main" val="61345469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1" y="1454151"/>
            <a:ext cx="9521774" cy="4830763"/>
          </a:xfrm>
        </p:spPr>
        <p:txBody>
          <a:body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 </a:t>
            </a:r>
            <a:r>
              <a:rPr lang="en-GB" sz="1800" kern="0" dirty="0"/>
              <a:t>Frédéric Gabin (Dolby Laboratories Inc. ,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Chairs: </a:t>
            </a:r>
          </a:p>
          <a:p>
            <a:pPr lvl="2">
              <a:lnSpc>
                <a:spcPct val="90000"/>
              </a:lnSpc>
              <a:spcBef>
                <a:spcPts val="200"/>
              </a:spcBef>
              <a:tabLst>
                <a:tab pos="2152650" algn="l"/>
                <a:tab pos="5118100" algn="l"/>
              </a:tabLst>
              <a:defRPr/>
            </a:pPr>
            <a:r>
              <a:rPr lang="en-GB" sz="1600" dirty="0"/>
              <a:t>Gilles Teniou (Tencent, CCSA)</a:t>
            </a:r>
            <a:r>
              <a:rPr lang="en-GB" sz="1600" kern="0" dirty="0">
                <a:solidFill>
                  <a:srgbClr val="FF0000"/>
                </a:solidFill>
              </a:rPr>
              <a:t> </a:t>
            </a:r>
          </a:p>
          <a:p>
            <a:pPr lvl="2">
              <a:lnSpc>
                <a:spcPct val="90000"/>
              </a:lnSpc>
              <a:spcBef>
                <a:spcPts val="200"/>
              </a:spcBef>
              <a:tabLst>
                <a:tab pos="2152650" algn="l"/>
                <a:tab pos="5118100" algn="l"/>
              </a:tabLst>
              <a:defRPr/>
            </a:pPr>
            <a:r>
              <a:rPr lang="en-GB" sz="1600" dirty="0"/>
              <a:t>Jaeyeon Song (Samsung Electronics Co., Ltd, TTA)</a:t>
            </a:r>
            <a:r>
              <a:rPr lang="en-GB" sz="1600" kern="0" dirty="0">
                <a:solidFill>
                  <a:srgbClr val="FF0000"/>
                </a:solidFill>
              </a:rPr>
              <a:t>, re-elected at SA4#125</a:t>
            </a:r>
            <a:endParaRPr lang="en-GB" sz="1600" dirty="0"/>
          </a:p>
          <a:p>
            <a:pPr lvl="1">
              <a:lnSpc>
                <a:spcPct val="90000"/>
              </a:lnSpc>
              <a:spcBef>
                <a:spcPts val="400"/>
              </a:spcBef>
              <a:tabLst>
                <a:tab pos="2152650" algn="l"/>
                <a:tab pos="5118100" algn="l"/>
              </a:tabLst>
              <a:defRPr/>
            </a:pPr>
            <a:r>
              <a:rPr lang="fi-FI" sz="1800" kern="0" dirty="0"/>
              <a:t>Secretary: Andrijana Brekalo (MCC Support)</a:t>
            </a:r>
            <a:endParaRPr lang="fi-FI" sz="1400" kern="0" dirty="0"/>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Chairs</a:t>
            </a:r>
          </a:p>
          <a:p>
            <a:endParaRPr lang="fr-FR" dirty="0"/>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2280483380"/>
              </p:ext>
            </p:extLst>
          </p:nvPr>
        </p:nvGraphicFramePr>
        <p:xfrm>
          <a:off x="2022525" y="4516510"/>
          <a:ext cx="6362599" cy="1544470"/>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955253">
                  <a:extLst>
                    <a:ext uri="{9D8B030D-6E8A-4147-A177-3AD203B41FA5}">
                      <a16:colId xmlns:a16="http://schemas.microsoft.com/office/drawing/2014/main" val="20002"/>
                    </a:ext>
                  </a:extLst>
                </a:gridCol>
                <a:gridCol w="1268313">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Audio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Real Time Communications (RTC) SWG </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latin typeface="+mn-lt"/>
                          <a:cs typeface="Arial" panose="020B0604020202020204" pitchFamily="34" charset="0"/>
                        </a:rPr>
                        <a:t>Imre Varga (Qualcomm CDMA </a:t>
                      </a:r>
                      <a:r>
                        <a:rPr lang="en-GB" sz="1200" b="0" dirty="0">
                          <a:solidFill>
                            <a:schemeClr val="tx1"/>
                          </a:solidFill>
                          <a:latin typeface="+mn-lt"/>
                          <a:cs typeface="Arial" panose="020B0604020202020204" pitchFamily="34" charset="0"/>
                        </a:rPr>
                        <a:t>Technologies, ETSI)</a:t>
                      </a:r>
                    </a:p>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solidFill>
                            <a:schemeClr val="tx1"/>
                          </a:solidFill>
                          <a:latin typeface="+mn-lt"/>
                          <a:cs typeface="Arial" panose="020B0604020202020204" pitchFamily="34" charset="0"/>
                        </a:rPr>
                        <a:t>&amp; </a:t>
                      </a:r>
                      <a:r>
                        <a:rPr lang="en-US" sz="1200" b="0" dirty="0">
                          <a:latin typeface="+mn-lt"/>
                          <a:cs typeface="Arial" panose="020B0604020202020204" pitchFamily="34" charset="0"/>
                        </a:rPr>
                        <a:t>Stéphane Ragot </a:t>
                      </a:r>
                      <a:r>
                        <a:rPr lang="en-GB" sz="1200" b="0" dirty="0">
                          <a:latin typeface="+mn-lt"/>
                          <a:cs typeface="Arial" panose="020B0604020202020204" pitchFamily="34" charset="0"/>
                        </a:rPr>
                        <a:t>(</a:t>
                      </a:r>
                      <a:r>
                        <a:rPr lang="en-US" sz="1200" b="0" dirty="0">
                          <a:latin typeface="+mn-lt"/>
                          <a:cs typeface="Arial" panose="020B0604020202020204" pitchFamily="34" charset="0"/>
                        </a:rPr>
                        <a:t>Orange, ETSI</a:t>
                      </a:r>
                      <a:r>
                        <a:rPr lang="en-GB" sz="1200" b="0" dirty="0">
                          <a:latin typeface="+mn-lt"/>
                          <a:cs typeface="Arial" panose="020B0604020202020204" pitchFamily="34" charset="0"/>
                        </a:rPr>
                        <a:t>)</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Laboratories Inc. ,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the enhancements for immersive Real-time Communication for WebRTC (</a:t>
            </a:r>
            <a:r>
              <a:rPr lang="en-US" altLang="en-US" sz="3200" dirty="0" err="1"/>
              <a:t>FS_eiRTCW</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In addition to the foreseen approach identified in TR 26.998 (Support of 5G glass-type AR/MR devices) and taken in WID on </a:t>
            </a:r>
            <a:r>
              <a:rPr lang="en-US" altLang="en-US" sz="1400" dirty="0" err="1"/>
              <a:t>iRTCW</a:t>
            </a:r>
            <a:r>
              <a:rPr lang="en-US" altLang="en-US" sz="1400" dirty="0"/>
              <a:t> (immersive Real-time Communication for WebRTC), which leaves C-plane </a:t>
            </a:r>
            <a:r>
              <a:rPr lang="en-US" altLang="en-US" sz="1400" dirty="0" err="1"/>
              <a:t>signalling</a:t>
            </a:r>
            <a:r>
              <a:rPr lang="en-US" altLang="en-US" sz="1400" dirty="0"/>
              <a:t> details open and simply makes use of the northbound APIs for end-to-end QoS), the possibility of another approach (i.e., defining a set of advanced details (including C-plane </a:t>
            </a:r>
            <a:r>
              <a:rPr lang="en-US" altLang="en-US" sz="1400" dirty="0" err="1"/>
              <a:t>signalling</a:t>
            </a:r>
            <a:r>
              <a:rPr lang="en-US" altLang="en-US" sz="1400" dirty="0"/>
              <a:t>) for the common and wider use among several WebRTC implementations) will be investigated under this SID.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Update to Permanent Document to include:</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Updates of Key issue#1 and Solution#1 for Architecture</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Updates of Key issue#2 and Solution#2 for C-Plane requirements</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Updates of Key issue#3 and Solution#3 for U-Plane requirements</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Updates of Key issue#5 and Solution#5 for Tethered case</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287338" indent="-287338">
              <a:lnSpc>
                <a:spcPct val="93000"/>
              </a:lnSpc>
              <a:spcBef>
                <a:spcPct val="15000"/>
              </a:spcBef>
              <a:spcAft>
                <a:spcPct val="15000"/>
              </a:spcAft>
              <a:buSzPct val="100000"/>
              <a:tabLst>
                <a:tab pos="285750" algn="l"/>
              </a:tabLst>
              <a:defRPr/>
            </a:pPr>
            <a:r>
              <a:rPr lang="en-US" altLang="zh-CN" sz="1400" dirty="0">
                <a:cs typeface="Arial" pitchFamily="34" charset="0"/>
              </a:rPr>
              <a:t>Progress TR 26.930</a:t>
            </a: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CE5D2466-1933-44AE-9E35-75B4EB22FE1D}"/>
              </a:ext>
            </a:extLst>
          </p:cNvPr>
          <p:cNvGraphicFramePr>
            <a:graphicFrameLocks noGrp="1"/>
          </p:cNvGraphicFramePr>
          <p:nvPr>
            <p:extLst>
              <p:ext uri="{D42A27DB-BD31-4B8C-83A1-F6EECF244321}">
                <p14:modId xmlns:p14="http://schemas.microsoft.com/office/powerpoint/2010/main" val="1722841938"/>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477742333"/>
                    </a:ext>
                  </a:extLst>
                </a:gridCol>
                <a:gridCol w="3844407">
                  <a:extLst>
                    <a:ext uri="{9D8B030D-6E8A-4147-A177-3AD203B41FA5}">
                      <a16:colId xmlns:a16="http://schemas.microsoft.com/office/drawing/2014/main" val="3892216082"/>
                    </a:ext>
                  </a:extLst>
                </a:gridCol>
                <a:gridCol w="1095473">
                  <a:extLst>
                    <a:ext uri="{9D8B030D-6E8A-4147-A177-3AD203B41FA5}">
                      <a16:colId xmlns:a16="http://schemas.microsoft.com/office/drawing/2014/main" val="838975641"/>
                    </a:ext>
                  </a:extLst>
                </a:gridCol>
                <a:gridCol w="807092">
                  <a:extLst>
                    <a:ext uri="{9D8B030D-6E8A-4147-A177-3AD203B41FA5}">
                      <a16:colId xmlns:a16="http://schemas.microsoft.com/office/drawing/2014/main" val="3612069986"/>
                    </a:ext>
                  </a:extLst>
                </a:gridCol>
                <a:gridCol w="551732">
                  <a:extLst>
                    <a:ext uri="{9D8B030D-6E8A-4147-A177-3AD203B41FA5}">
                      <a16:colId xmlns:a16="http://schemas.microsoft.com/office/drawing/2014/main" val="3046953783"/>
                    </a:ext>
                  </a:extLst>
                </a:gridCol>
                <a:gridCol w="643064">
                  <a:extLst>
                    <a:ext uri="{9D8B030D-6E8A-4147-A177-3AD203B41FA5}">
                      <a16:colId xmlns:a16="http://schemas.microsoft.com/office/drawing/2014/main" val="2832195315"/>
                    </a:ext>
                  </a:extLst>
                </a:gridCol>
                <a:gridCol w="643064">
                  <a:extLst>
                    <a:ext uri="{9D8B030D-6E8A-4147-A177-3AD203B41FA5}">
                      <a16:colId xmlns:a16="http://schemas.microsoft.com/office/drawing/2014/main" val="202011628"/>
                    </a:ext>
                  </a:extLst>
                </a:gridCol>
                <a:gridCol w="1898167">
                  <a:extLst>
                    <a:ext uri="{9D8B030D-6E8A-4147-A177-3AD203B41FA5}">
                      <a16:colId xmlns:a16="http://schemas.microsoft.com/office/drawing/2014/main" val="3381833089"/>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294221342"/>
                  </a:ext>
                </a:extLst>
              </a:tr>
              <a:tr h="265183">
                <a:tc>
                  <a:txBody>
                    <a:bodyPr/>
                    <a:lstStyle/>
                    <a:p>
                      <a:pPr algn="r" fontAlgn="b"/>
                      <a:r>
                        <a:rPr lang="en-US" sz="1100" dirty="0"/>
                        <a:t>950012</a:t>
                      </a:r>
                    </a:p>
                  </a:txBody>
                  <a:tcPr marL="9525" marR="9525" marT="9525" marB="0" anchor="b"/>
                </a:tc>
                <a:tc>
                  <a:txBody>
                    <a:bodyPr/>
                    <a:lstStyle/>
                    <a:p>
                      <a:pPr algn="l" fontAlgn="b"/>
                      <a:r>
                        <a:rPr lang="en-US" sz="1100" dirty="0"/>
                        <a:t>Study on immersive Real-time Communication for WebRTC Phase 2</a:t>
                      </a:r>
                    </a:p>
                  </a:txBody>
                  <a:tcPr marL="9525" marR="9525" marT="9525" marB="0" anchor="b"/>
                </a:tc>
                <a:tc>
                  <a:txBody>
                    <a:bodyPr/>
                    <a:lstStyle/>
                    <a:p>
                      <a:pPr algn="l" fontAlgn="b"/>
                      <a:r>
                        <a:rPr lang="en-US" sz="1100" dirty="0" err="1"/>
                        <a:t>FS_eiRTCW</a:t>
                      </a:r>
                      <a:endParaRPr lang="en-US" sz="1100" dirty="0"/>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ctr">
                        <a:lnSpc>
                          <a:spcPct val="107000"/>
                        </a:lnSpc>
                        <a:spcAft>
                          <a:spcPts val="800"/>
                        </a:spcAft>
                      </a:pPr>
                      <a:r>
                        <a:rPr lang="en-GB" sz="1100" dirty="0">
                          <a:solidFill>
                            <a:schemeClr val="tx1"/>
                          </a:solidFill>
                        </a:rPr>
                        <a:t>45%</a:t>
                      </a:r>
                    </a:p>
                  </a:txBody>
                  <a:tcPr marL="36001" marR="36001" marT="0" marB="0" anchor="ctr"/>
                </a:tc>
                <a:tc>
                  <a:txBody>
                    <a:bodyPr/>
                    <a:lstStyle/>
                    <a:p>
                      <a:pPr algn="l" fontAlgn="b"/>
                      <a:r>
                        <a:rPr lang="en-US" sz="1100" dirty="0">
                          <a:hlinkClick r:id="rId2"/>
                        </a:rPr>
                        <a:t>SP-220239</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55%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995810607"/>
                  </a:ext>
                </a:extLst>
              </a:tr>
            </a:tbl>
          </a:graphicData>
        </a:graphic>
      </p:graphicFrame>
    </p:spTree>
    <p:extLst>
      <p:ext uri="{BB962C8B-B14F-4D97-AF65-F5344CB8AC3E}">
        <p14:creationId xmlns:p14="http://schemas.microsoft.com/office/powerpoint/2010/main" val="2294517702"/>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 and MR </a:t>
            </a:r>
            <a:r>
              <a:rPr lang="en-US" altLang="en-US" sz="3200" dirty="0" err="1"/>
              <a:t>QoE</a:t>
            </a:r>
            <a:r>
              <a:rPr lang="en-US" altLang="en-US" sz="3200" dirty="0"/>
              <a:t> Metrics (</a:t>
            </a:r>
            <a:r>
              <a:rPr lang="en-US" altLang="en-US" sz="3200" dirty="0" err="1"/>
              <a:t>FS_ARMRQoE</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396971"/>
            <a:ext cx="11068050" cy="3887943"/>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Collect relevant external information on </a:t>
            </a:r>
            <a:r>
              <a:rPr lang="en-US" altLang="en-US" sz="1400" dirty="0" err="1"/>
              <a:t>QoE</a:t>
            </a:r>
            <a:r>
              <a:rPr lang="en-US" altLang="en-US" sz="1400" dirty="0"/>
              <a:t> Metrics for AR and XR services. Conduct subjective tests on XR </a:t>
            </a:r>
            <a:r>
              <a:rPr lang="en-US" altLang="en-US" sz="1400" dirty="0" err="1"/>
              <a:t>QoE</a:t>
            </a:r>
            <a:r>
              <a:rPr lang="en-US" altLang="en-US" sz="1400" dirty="0"/>
              <a:t> metrics, if considered relevant. Collect a set of relevant XR </a:t>
            </a:r>
            <a:r>
              <a:rPr lang="en-US" altLang="en-US" sz="1400" dirty="0" err="1"/>
              <a:t>QoE</a:t>
            </a:r>
            <a:r>
              <a:rPr lang="en-US" altLang="en-US" sz="1400" dirty="0"/>
              <a:t> Metrics and define their impact on the user experience. Based on a well-defined device architecture based on </a:t>
            </a:r>
            <a:r>
              <a:rPr lang="en-US" altLang="en-US" sz="1400" dirty="0" err="1"/>
              <a:t>MeCAR</a:t>
            </a:r>
            <a:r>
              <a:rPr lang="en-US" altLang="en-US" sz="1400" dirty="0"/>
              <a:t>, define the relevant observation points and define the measurement and derivation of relevant XR </a:t>
            </a:r>
            <a:r>
              <a:rPr lang="en-US" altLang="en-US" sz="1400" dirty="0" err="1"/>
              <a:t>QoE</a:t>
            </a:r>
            <a:r>
              <a:rPr lang="en-US" altLang="en-US" sz="1400" dirty="0"/>
              <a:t> metrics. Study the support of XR </a:t>
            </a:r>
            <a:r>
              <a:rPr lang="en-US" altLang="en-US" sz="1400" dirty="0" err="1"/>
              <a:t>QoE</a:t>
            </a:r>
            <a:r>
              <a:rPr lang="en-US" altLang="en-US" sz="1400" dirty="0"/>
              <a:t> metrics in 3GPP metrics collection frameworks such as NWDAF, RRC-based metrics configuration and collection, etc. Provide recommendation on normative work for new XR </a:t>
            </a:r>
            <a:r>
              <a:rPr lang="en-US" altLang="en-US" sz="1400" dirty="0" err="1"/>
              <a:t>QoE</a:t>
            </a:r>
            <a:r>
              <a:rPr lang="en-US" altLang="en-US" sz="1400" dirty="0"/>
              <a:t> metrics based on the findings in this study.</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We have listed a few metrics for further study into the draft TR: trackable pose prediction, anchor creation delay, anchor detection, pose prediction error… </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Still unclear if those metrics can be measured and what their purpose will be. It is expected to assess their relevance in the study. </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Complete work on:</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XR </a:t>
            </a:r>
            <a:r>
              <a:rPr kumimoji="0" lang="en-US" altLang="zh-CN" sz="14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QoE</a:t>
            </a: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 metrics identification and impacts to user experience analysis</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Define the measurement and derivation of relevant XR </a:t>
            </a:r>
            <a:r>
              <a:rPr kumimoji="0" lang="en-US" altLang="zh-CN" sz="14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QoE</a:t>
            </a: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 metrics</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Support XR </a:t>
            </a:r>
            <a:r>
              <a:rPr kumimoji="0" lang="en-US" altLang="zh-CN" sz="14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QoE</a:t>
            </a: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 metrics in 3GPP metrics collection frameworks such as NWDAF, RRC-based metrics configuration and collection, etc.</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Agree on Draft TR 26.812 v1.0.0 to be sent to SA plenary for information</a:t>
            </a:r>
            <a:endParaRPr lang="en-GB" sz="1400" b="1" u="sng" dirty="0">
              <a:cs typeface="Arial" pitchFamily="34" charset="0"/>
            </a:endParaRP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extLst>
              <p:ext uri="{D42A27DB-BD31-4B8C-83A1-F6EECF244321}">
                <p14:modId xmlns:p14="http://schemas.microsoft.com/office/powerpoint/2010/main" val="2953698329"/>
              </p:ext>
            </p:extLst>
          </p:nvPr>
        </p:nvGraphicFramePr>
        <p:xfrm>
          <a:off x="647700" y="1454150"/>
          <a:ext cx="10084901" cy="777558"/>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t>960049</a:t>
                      </a:r>
                    </a:p>
                  </a:txBody>
                  <a:tcPr marL="9525" marR="9525" marT="9525" marB="0" anchor="b"/>
                </a:tc>
                <a:tc>
                  <a:txBody>
                    <a:bodyPr/>
                    <a:lstStyle/>
                    <a:p>
                      <a:pPr algn="l" fontAlgn="b"/>
                      <a:r>
                        <a:rPr lang="en-US" sz="1100" dirty="0"/>
                        <a:t>Study on AR and MR </a:t>
                      </a:r>
                      <a:r>
                        <a:rPr lang="en-US" sz="1100" dirty="0" err="1"/>
                        <a:t>QoE</a:t>
                      </a:r>
                      <a:r>
                        <a:rPr lang="en-US" sz="1100" dirty="0"/>
                        <a:t> Metrics </a:t>
                      </a:r>
                    </a:p>
                  </a:txBody>
                  <a:tcPr marL="9525" marR="9525" marT="9525" marB="0" anchor="b"/>
                </a:tc>
                <a:tc>
                  <a:txBody>
                    <a:bodyPr/>
                    <a:lstStyle/>
                    <a:p>
                      <a:pPr algn="l" fontAlgn="b"/>
                      <a:r>
                        <a:rPr lang="en-US" sz="1100" dirty="0" err="1"/>
                        <a:t>FS_ARMRQoE</a:t>
                      </a:r>
                      <a:endParaRPr lang="en-US" sz="1100" dirty="0"/>
                    </a:p>
                  </a:txBody>
                  <a:tcPr marL="9525" marR="9525" marT="9525" marB="0" anchor="b"/>
                </a:tc>
                <a:tc>
                  <a:txBody>
                    <a:bodyPr/>
                    <a:lstStyle/>
                    <a:p>
                      <a:pPr algn="r" fontAlgn="b"/>
                      <a:r>
                        <a:rPr lang="en-US" sz="1100" dirty="0"/>
                        <a:t>12/12/2023</a:t>
                      </a:r>
                      <a:br>
                        <a:rPr lang="en-US" sz="1100" dirty="0"/>
                      </a:br>
                      <a:r>
                        <a:rPr lang="en-US" sz="1100" dirty="0">
                          <a:solidFill>
                            <a:srgbClr val="FF0000"/>
                          </a:solidFill>
                        </a:rPr>
                        <a:t>-&gt;3/3/2024</a:t>
                      </a:r>
                    </a:p>
                  </a:txBody>
                  <a:tcPr marL="9525" marR="9525" marT="9525" marB="0" anchor="b"/>
                </a:tc>
                <a:tc>
                  <a:txBody>
                    <a:bodyPr/>
                    <a:lstStyle/>
                    <a:p>
                      <a:pPr algn="ctr">
                        <a:lnSpc>
                          <a:spcPct val="107000"/>
                        </a:lnSpc>
                        <a:spcAft>
                          <a:spcPts val="800"/>
                        </a:spcAft>
                      </a:pPr>
                      <a:r>
                        <a:rPr lang="en-GB" sz="1100" dirty="0">
                          <a:solidFill>
                            <a:schemeClr val="tx1"/>
                          </a:solidFill>
                        </a:rPr>
                        <a:t>27%</a:t>
                      </a:r>
                    </a:p>
                  </a:txBody>
                  <a:tcPr marL="36001" marR="36001" marT="0" marB="0" anchor="ctr"/>
                </a:tc>
                <a:tc>
                  <a:txBody>
                    <a:bodyPr/>
                    <a:lstStyle/>
                    <a:p>
                      <a:pPr algn="l"/>
                      <a:r>
                        <a:rPr lang="en-US" sz="1100" b="0" u="none" dirty="0">
                          <a:solidFill>
                            <a:srgbClr val="0000FF"/>
                          </a:solidFill>
                          <a:effectLst/>
                          <a:latin typeface="+mn-lt"/>
                          <a:hlinkClick r:id="rId3"/>
                        </a:rPr>
                        <a:t>SP-220616</a:t>
                      </a:r>
                      <a:endParaRPr lang="en-US" sz="1100" b="0" u="none" dirty="0">
                        <a:latin typeface="+mn-lt"/>
                      </a:endParaRPr>
                    </a:p>
                  </a:txBody>
                  <a:tcPr/>
                </a:tc>
                <a:tc>
                  <a:txBody>
                    <a:bodyPr/>
                    <a:lstStyle/>
                    <a:p>
                      <a:pPr algn="ctr">
                        <a:lnSpc>
                          <a:spcPct val="107000"/>
                        </a:lnSpc>
                        <a:spcAft>
                          <a:spcPts val="800"/>
                        </a:spcAft>
                      </a:pPr>
                      <a:r>
                        <a:rPr lang="en-GB" sz="1100" dirty="0">
                          <a:solidFill>
                            <a:srgbClr val="FF0000"/>
                          </a:solidFill>
                        </a:rPr>
                        <a:t>50%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1388405437"/>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Study on Diverse audio Capturing system for End-user Devices </a:t>
            </a:r>
            <a:r>
              <a:rPr lang="en-US" altLang="en-US" sz="3200" dirty="0"/>
              <a:t>(</a:t>
            </a:r>
            <a:r>
              <a:rPr lang="en-US" sz="3200" dirty="0" err="1"/>
              <a:t>FS_DaCED</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lnSpc>
                <a:spcPct val="93000"/>
              </a:lnSpc>
              <a:spcBef>
                <a:spcPct val="15000"/>
              </a:spcBef>
              <a:spcAft>
                <a:spcPct val="15000"/>
              </a:spcAft>
              <a:buSzPct val="100000"/>
              <a:tabLst>
                <a:tab pos="285750" algn="l"/>
              </a:tabLst>
              <a:defRPr/>
            </a:pPr>
            <a:r>
              <a:rPr lang="en-US" altLang="en-US" sz="1400" dirty="0"/>
              <a:t>This study item considers codec-independent immersive voice and audio capturing configurations for end-user devices. The outcome of the studies can be used as guidelines for the manufacturers to deploy immersive voice and audio services. </a:t>
            </a:r>
          </a:p>
          <a:p>
            <a:pPr lvl="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Updates on stereo and binaural audio capture were agreed.</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TR 26.933 was progressed to v0.2.0 and agreed as basis for further work.</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Continue to work on:</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Signal processing Including necessary relevant processing for audio format, enhancement solution for immersive, speech enhancement, </a:t>
            </a:r>
            <a:r>
              <a:rPr kumimoji="0" lang="en-US" altLang="zh-CN" sz="10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etc</a:t>
            </a: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Characterization of the audio capture performance</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Start work on:</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Example audio capture processing solutions;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Complete work on:</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Components used in audio capture;</a:t>
            </a:r>
          </a:p>
          <a:p>
            <a:pPr lvl="1" indent="-342900">
              <a:lnSpc>
                <a:spcPct val="93000"/>
              </a:lnSpc>
              <a:spcBef>
                <a:spcPct val="15000"/>
              </a:spcBef>
              <a:spcAft>
                <a:spcPct val="15000"/>
              </a:spcAft>
              <a:buClrTx/>
              <a:buSzPct val="100000"/>
              <a:buBlip>
                <a:blip r:embed="rId2"/>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Acoustic design including acoustic structure, microphone array design, </a:t>
            </a:r>
            <a:r>
              <a:rPr kumimoji="0" lang="en-US" altLang="zh-CN" sz="10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etc</a:t>
            </a: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a:t>
            </a:r>
          </a:p>
          <a:p>
            <a:pPr marL="0" lvl="0" indent="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extLst>
              <p:ext uri="{D42A27DB-BD31-4B8C-83A1-F6EECF244321}">
                <p14:modId xmlns:p14="http://schemas.microsoft.com/office/powerpoint/2010/main" val="4122295303"/>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t>980008</a:t>
                      </a:r>
                    </a:p>
                  </a:txBody>
                  <a:tcPr marL="9525" marR="9525" marT="9525" marB="0" anchor="b"/>
                </a:tc>
                <a:tc>
                  <a:txBody>
                    <a:bodyPr/>
                    <a:lstStyle/>
                    <a:p>
                      <a:pPr algn="l" fontAlgn="b"/>
                      <a:r>
                        <a:rPr lang="en-US" sz="1100" dirty="0"/>
                        <a:t>Study on Diverse audio Capturing system for End-user Devices </a:t>
                      </a:r>
                    </a:p>
                  </a:txBody>
                  <a:tcPr marL="9525" marR="9525" marT="9525" marB="0" anchor="b"/>
                </a:tc>
                <a:tc>
                  <a:txBody>
                    <a:bodyPr/>
                    <a:lstStyle/>
                    <a:p>
                      <a:pPr algn="l" fontAlgn="b"/>
                      <a:r>
                        <a:rPr lang="en-US" sz="1100" dirty="0" err="1"/>
                        <a:t>FS_DaCED</a:t>
                      </a:r>
                      <a:endParaRPr lang="en-US" sz="1100" dirty="0"/>
                    </a:p>
                  </a:txBody>
                  <a:tcPr marL="9525" marR="9525" marT="9525" marB="0" anchor="b"/>
                </a:tc>
                <a:tc>
                  <a:txBody>
                    <a:bodyPr/>
                    <a:lstStyle/>
                    <a:p>
                      <a:pPr algn="r" fontAlgn="b"/>
                      <a:r>
                        <a:rPr lang="en-US" sz="1100" dirty="0"/>
                        <a:t>9/9/2024</a:t>
                      </a:r>
                    </a:p>
                  </a:txBody>
                  <a:tcPr marL="9525" marR="9525" marT="9525" marB="0" anchor="b"/>
                </a:tc>
                <a:tc>
                  <a:txBody>
                    <a:bodyPr/>
                    <a:lstStyle/>
                    <a:p>
                      <a:pPr algn="ctr">
                        <a:lnSpc>
                          <a:spcPct val="107000"/>
                        </a:lnSpc>
                        <a:spcAft>
                          <a:spcPts val="800"/>
                        </a:spcAft>
                      </a:pPr>
                      <a:r>
                        <a:rPr lang="en-GB" sz="1100" dirty="0">
                          <a:solidFill>
                            <a:schemeClr val="tx1"/>
                          </a:solidFill>
                        </a:rPr>
                        <a:t>30%</a:t>
                      </a:r>
                    </a:p>
                  </a:txBody>
                  <a:tcPr marL="36001" marR="36001" marT="0" marB="0" anchor="ctr"/>
                </a:tc>
                <a:tc>
                  <a:txBody>
                    <a:bodyPr/>
                    <a:lstStyle/>
                    <a:p>
                      <a:pPr algn="l" fontAlgn="b"/>
                      <a:r>
                        <a:rPr lang="en-US" sz="1100" dirty="0">
                          <a:hlinkClick r:id="rId3"/>
                        </a:rPr>
                        <a:t>SP-221330</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35%</a:t>
                      </a:r>
                    </a:p>
                  </a:txBody>
                  <a:tcPr marL="36001" marR="36001" marT="0" marB="0" anchor="ctr"/>
                </a:tc>
                <a:tc>
                  <a:txBody>
                    <a:bodyPr/>
                    <a:lstStyle/>
                    <a:p>
                      <a:pPr algn="ctr">
                        <a:lnSpc>
                          <a:spcPct val="107000"/>
                        </a:lnSpc>
                        <a:spcAft>
                          <a:spcPts val="800"/>
                        </a:spcAft>
                      </a:pPr>
                      <a:r>
                        <a:rPr lang="en-GB" sz="1100" dirty="0">
                          <a:solidFill>
                            <a:srgbClr val="FF0000"/>
                          </a:solidFill>
                        </a:rPr>
                        <a:t>Rel-19</a:t>
                      </a:r>
                    </a:p>
                  </a:txBody>
                  <a:tcPr marL="36001" marR="36001" marT="0" marB="0" anchor="ctr"/>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176803157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pPr fontAlgn="b"/>
            <a:r>
              <a:rPr lang="en-US" sz="3200" dirty="0"/>
              <a:t>Feasibility Study on Film Grain synthesis (FS_FGS)</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322577993"/>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1000016</a:t>
                      </a:r>
                    </a:p>
                  </a:txBody>
                  <a:tcPr marL="9525" marR="9525" marT="9525" marB="0" anchor="b"/>
                </a:tc>
                <a:tc>
                  <a:txBody>
                    <a:bodyPr/>
                    <a:lstStyle/>
                    <a:p>
                      <a:pPr algn="l" fontAlgn="b"/>
                      <a:r>
                        <a:rPr lang="en-US" sz="1100" dirty="0">
                          <a:solidFill>
                            <a:schemeClr val="tx1"/>
                          </a:solidFill>
                        </a:rPr>
                        <a:t>Feasibility Study on Film Grain synthesis</a:t>
                      </a:r>
                    </a:p>
                  </a:txBody>
                  <a:tcPr marL="9525" marR="9525" marT="9525" marB="0" anchor="b"/>
                </a:tc>
                <a:tc>
                  <a:txBody>
                    <a:bodyPr/>
                    <a:lstStyle/>
                    <a:p>
                      <a:pPr algn="l" fontAlgn="b"/>
                      <a:r>
                        <a:rPr lang="en-US" sz="1100" dirty="0">
                          <a:solidFill>
                            <a:schemeClr val="tx1"/>
                          </a:solidFill>
                        </a:rPr>
                        <a:t>FS_FGS </a:t>
                      </a:r>
                    </a:p>
                  </a:txBody>
                  <a:tcPr marL="9525" marR="9525" marT="9525" marB="0" anchor="b"/>
                </a:tc>
                <a:tc>
                  <a:txBody>
                    <a:bodyPr/>
                    <a:lstStyle/>
                    <a:p>
                      <a:pPr algn="r" fontAlgn="b"/>
                      <a:r>
                        <a:rPr lang="en-US" sz="1100" dirty="0">
                          <a:solidFill>
                            <a:schemeClr val="tx1"/>
                          </a:solidFill>
                        </a:rPr>
                        <a:t>12/12/2023</a:t>
                      </a:r>
                    </a:p>
                  </a:txBody>
                  <a:tcPr marL="9525" marR="9525" marT="9525" marB="0" anchor="b"/>
                </a:tc>
                <a:tc>
                  <a:txBody>
                    <a:bodyPr/>
                    <a:lstStyle/>
                    <a:p>
                      <a:pPr algn="r" fontAlgn="b"/>
                      <a:r>
                        <a:rPr lang="en-US" sz="1100" dirty="0">
                          <a:solidFill>
                            <a:schemeClr val="tx1"/>
                          </a:solidFill>
                        </a:rPr>
                        <a:t>0%</a:t>
                      </a:r>
                    </a:p>
                  </a:txBody>
                  <a:tcPr marL="9525" marR="9525" marT="9525" marB="0" anchor="b"/>
                </a:tc>
                <a:tc>
                  <a:txBody>
                    <a:bodyPr/>
                    <a:lstStyle/>
                    <a:p>
                      <a:pPr algn="l" fontAlgn="b"/>
                      <a:r>
                        <a:rPr lang="en-US" sz="1100" b="0" i="0" u="none" kern="1200" dirty="0">
                          <a:solidFill>
                            <a:schemeClr val="dk1"/>
                          </a:solidFill>
                          <a:effectLst/>
                          <a:latin typeface="+mn-lt"/>
                          <a:ea typeface="+mn-ea"/>
                          <a:cs typeface="+mn-cs"/>
                          <a:hlinkClick r:id="rId2" action="ppaction://hlinkfile"/>
                        </a:rPr>
                        <a:t>SP-230539</a:t>
                      </a:r>
                      <a:endParaRPr lang="en-US" sz="1100" b="0" u="none" dirty="0">
                        <a:solidFill>
                          <a:schemeClr val="tx1"/>
                        </a:solidFill>
                      </a:endParaRPr>
                    </a:p>
                  </a:txBody>
                  <a:tcPr marL="9525" marR="9525" marT="9525" marB="0" anchor="b"/>
                </a:tc>
                <a:tc>
                  <a:txBody>
                    <a:bodyPr/>
                    <a:lstStyle/>
                    <a:p>
                      <a:pPr algn="ctr">
                        <a:lnSpc>
                          <a:spcPct val="107000"/>
                        </a:lnSpc>
                        <a:spcAft>
                          <a:spcPts val="800"/>
                        </a:spcAft>
                      </a:pPr>
                      <a:r>
                        <a:rPr lang="en-GB" sz="1100" dirty="0">
                          <a:solidFill>
                            <a:srgbClr val="FF0000"/>
                          </a:solidFill>
                        </a:rPr>
                        <a:t>10%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388094"/>
            <a:ext cx="11068050" cy="3551068"/>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2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200" dirty="0">
                <a:solidFill>
                  <a:srgbClr val="000000"/>
                </a:solidFill>
                <a:effectLst/>
                <a:ea typeface="MS Mincho" panose="02020609040205080304" pitchFamily="49" charset="-128"/>
              </a:rPr>
              <a:t>This study aims to evaluate use of Film Grain Synthesis (FGS) in 5G video services.</a:t>
            </a:r>
          </a:p>
          <a:p>
            <a:pPr lvl="0" fontAlgn="base">
              <a:lnSpc>
                <a:spcPct val="93000"/>
              </a:lnSpc>
              <a:spcBef>
                <a:spcPct val="15000"/>
              </a:spcBef>
              <a:spcAft>
                <a:spcPct val="15000"/>
              </a:spcAft>
              <a:buSzPct val="100000"/>
              <a:buNone/>
              <a:tabLst>
                <a:tab pos="285750" algn="l"/>
              </a:tabLst>
              <a:defRPr/>
            </a:pPr>
            <a:r>
              <a:rPr lang="en-GB" sz="12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Progressed ongoing CR to TR 26.955</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Discussed the scenarios of relevance for FGS.</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Agreement to set up a scenario template</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Started to discuss the impacts on the UE requirements and agreed to further study it.</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In the context of evaluating FGS, we also agreed to liaise with JVET as they are running a similar activity together with AG5 in MPEG.</a:t>
            </a:r>
          </a:p>
          <a:p>
            <a:pPr lvl="0" fontAlgn="base">
              <a:lnSpc>
                <a:spcPct val="93000"/>
              </a:lnSpc>
              <a:spcBef>
                <a:spcPct val="15000"/>
              </a:spcBef>
              <a:spcAft>
                <a:spcPct val="15000"/>
              </a:spcAft>
              <a:buSzPct val="100000"/>
              <a:tabLst>
                <a:tab pos="285750" algn="l"/>
              </a:tabLst>
              <a:defRPr/>
            </a:pPr>
            <a:r>
              <a:rPr lang="en-US" altLang="zh-CN" sz="1200" dirty="0">
                <a:cs typeface="Arial" pitchFamily="34" charset="0"/>
              </a:rPr>
              <a:t>These points are documented into a permanent document.</a:t>
            </a:r>
          </a:p>
          <a:p>
            <a:pPr marL="0" lvl="0" indent="0" fontAlgn="base">
              <a:lnSpc>
                <a:spcPct val="93000"/>
              </a:lnSpc>
              <a:spcBef>
                <a:spcPct val="15000"/>
              </a:spcBef>
              <a:spcAft>
                <a:spcPct val="15000"/>
              </a:spcAft>
              <a:buSzPct val="100000"/>
              <a:buNone/>
              <a:tabLst>
                <a:tab pos="285750" algn="l"/>
              </a:tabLst>
              <a:defRPr/>
            </a:pPr>
            <a:r>
              <a:rPr lang="en-GB" sz="12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Progress work on identifying if any new normative work would be justified and if so, provide relevant conclusions </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Complete all remaining open issues raised for completion of CR to TR 26.955</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Document the agreements into the draft CR to TR26.955</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Communicate with other 3GPP working groups and external organizations, if necessary</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Agree on CR to TR 26.955 to be sent to SA plenary for approval</a:t>
            </a:r>
            <a:endParaRPr lang="en-GB" sz="1200" b="1" u="sng" dirty="0">
              <a:cs typeface="Arial" pitchFamily="34" charset="0"/>
            </a:endParaRPr>
          </a:p>
          <a:p>
            <a:pPr marL="287338" indent="-287338">
              <a:buNone/>
            </a:pPr>
            <a:endParaRPr lang="fr-FR" sz="1200" dirty="0"/>
          </a:p>
        </p:txBody>
      </p:sp>
    </p:spTree>
    <p:extLst>
      <p:ext uri="{BB962C8B-B14F-4D97-AF65-F5344CB8AC3E}">
        <p14:creationId xmlns:p14="http://schemas.microsoft.com/office/powerpoint/2010/main" val="547544329"/>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6938545" cy="1143000"/>
          </a:xfrm>
        </p:spPr>
        <p:txBody>
          <a:bodyPr/>
          <a:lstStyle/>
          <a:p>
            <a:r>
              <a:rPr lang="en-US" altLang="en-US" dirty="0"/>
              <a:t>Feasibility Study on new HEVC profiles and operating points (</a:t>
            </a:r>
            <a:r>
              <a:rPr lang="en-US" sz="3200" dirty="0" err="1"/>
              <a:t>FS_HEVC_Profiles</a:t>
            </a:r>
            <a:r>
              <a:rPr lang="en-US" altLang="en-US" dirty="0"/>
              <a:t>)</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144437"/>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1000017</a:t>
                      </a:r>
                    </a:p>
                  </a:txBody>
                  <a:tcPr marL="9525" marR="9525" marT="9525" marB="0" anchor="b"/>
                </a:tc>
                <a:tc>
                  <a:txBody>
                    <a:bodyPr/>
                    <a:lstStyle/>
                    <a:p>
                      <a:pPr algn="l" fontAlgn="b"/>
                      <a:r>
                        <a:rPr lang="en-US" sz="1100" dirty="0">
                          <a:solidFill>
                            <a:schemeClr val="tx1"/>
                          </a:solidFill>
                        </a:rPr>
                        <a:t>Feasibility Study on new HEVC profiles and operating points</a:t>
                      </a:r>
                    </a:p>
                  </a:txBody>
                  <a:tcPr marL="9525" marR="9525" marT="9525" marB="0" anchor="b"/>
                </a:tc>
                <a:tc>
                  <a:txBody>
                    <a:bodyPr/>
                    <a:lstStyle/>
                    <a:p>
                      <a:pPr algn="l" fontAlgn="b"/>
                      <a:r>
                        <a:rPr lang="en-US" sz="1100" dirty="0" err="1">
                          <a:solidFill>
                            <a:schemeClr val="tx1"/>
                          </a:solidFill>
                        </a:rPr>
                        <a:t>FS_HEVC_Profiles</a:t>
                      </a:r>
                      <a:r>
                        <a:rPr lang="en-US" sz="1100" dirty="0">
                          <a:solidFill>
                            <a:schemeClr val="tx1"/>
                          </a:solidFill>
                        </a:rPr>
                        <a:t> </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solidFill>
                            <a:schemeClr val="tx1"/>
                          </a:solidFill>
                        </a:rPr>
                        <a:t>0%</a:t>
                      </a:r>
                    </a:p>
                  </a:txBody>
                  <a:tcPr marL="9525" marR="9525" marT="9525" marB="0" anchor="b"/>
                </a:tc>
                <a:tc>
                  <a:txBody>
                    <a:bodyPr/>
                    <a:lstStyle/>
                    <a:p>
                      <a:pPr algn="l" fontAlgn="b"/>
                      <a:r>
                        <a:rPr lang="en-US" sz="1100" b="0" i="0" u="none" dirty="0">
                          <a:solidFill>
                            <a:srgbClr val="0000FF"/>
                          </a:solidFill>
                          <a:effectLst/>
                          <a:latin typeface="+mn-lt"/>
                          <a:hlinkClick r:id="rId3" action="ppaction://hlinkfile">
                            <a:extLst>
                              <a:ext uri="{A12FA001-AC4F-418D-AE19-62706E023703}">
                                <ahyp:hlinkClr xmlns:ahyp="http://schemas.microsoft.com/office/drawing/2018/hyperlinkcolor" val="tx"/>
                              </a:ext>
                            </a:extLst>
                          </a:hlinkClick>
                        </a:rPr>
                        <a:t>SP-230540</a:t>
                      </a:r>
                      <a:endParaRPr lang="en-US" sz="1100" b="0" u="none" dirty="0">
                        <a:solidFill>
                          <a:schemeClr val="tx1"/>
                        </a:solidFill>
                        <a:latin typeface="+mn-lt"/>
                      </a:endParaRPr>
                    </a:p>
                  </a:txBody>
                  <a:tcPr marL="9525" marR="9525" marT="9525" marB="0" anchor="b"/>
                </a:tc>
                <a:tc>
                  <a:txBody>
                    <a:bodyPr/>
                    <a:lstStyle/>
                    <a:p>
                      <a:pPr algn="ctr">
                        <a:lnSpc>
                          <a:spcPct val="107000"/>
                        </a:lnSpc>
                        <a:spcAft>
                          <a:spcPts val="800"/>
                        </a:spcAft>
                      </a:pPr>
                      <a:r>
                        <a:rPr lang="en-GB" sz="1100" dirty="0">
                          <a:solidFill>
                            <a:srgbClr val="FF0000"/>
                          </a:solidFill>
                        </a:rPr>
                        <a:t>30%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This study aims to Identify and evaluate the opportunities for improving HEVC-based services. </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We have reviewed inputs on </a:t>
            </a:r>
            <a:r>
              <a:rPr lang="en-US" altLang="zh-CN" sz="1400" dirty="0" err="1">
                <a:cs typeface="Arial" pitchFamily="34" charset="0"/>
              </a:rPr>
              <a:t>multiview</a:t>
            </a:r>
            <a:r>
              <a:rPr lang="en-US" altLang="zh-CN" sz="1400" dirty="0">
                <a:cs typeface="Arial" pitchFamily="34" charset="0"/>
              </a:rPr>
              <a:t> scenarios and documented into the Draft TR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On 4:4:4 profiles, we are now considering the still image formats HEIF in different sampling configurations</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Also on scalability we have discussed how to evaluate SHVC against single layer coding taking into account the work that had been done in the past in SA4.</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kumimoji="0" lang="en-US" altLang="zh-CN" sz="14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itchFamily="34" charset="0"/>
              </a:rPr>
              <a:t>pCRs</a:t>
            </a: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 for the solutions, evaluations for scenarios.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2"/>
              </a:buBlip>
              <a:tabLst>
                <a:tab pos="285750" algn="l"/>
              </a:tabLst>
              <a:defRPr/>
            </a:pPr>
            <a:r>
              <a:rPr lang="en-US" altLang="zh-CN" sz="1400" dirty="0">
                <a:solidFill>
                  <a:prstClr val="black"/>
                </a:solidFill>
                <a:latin typeface="Calibri"/>
                <a:ea typeface="宋体" panose="02010600030101010101" pitchFamily="2" charset="-122"/>
                <a:cs typeface="Arial" pitchFamily="34" charset="0"/>
              </a:rPr>
              <a:t>S</a:t>
            </a: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tart documentation of conclusions, prioritize for scenario#1 and scenario#2.</a:t>
            </a:r>
          </a:p>
          <a:p>
            <a:pPr marL="287338" indent="-287338">
              <a:lnSpc>
                <a:spcPct val="93000"/>
              </a:lnSpc>
              <a:spcBef>
                <a:spcPct val="15000"/>
              </a:spcBef>
              <a:spcAft>
                <a:spcPct val="15000"/>
              </a:spcAft>
              <a:buSzPct val="100000"/>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1090708191"/>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49" y="196850"/>
            <a:ext cx="7285055" cy="1143000"/>
          </a:xfrm>
        </p:spPr>
        <p:txBody>
          <a:bodyPr/>
          <a:lstStyle/>
          <a:p>
            <a:r>
              <a:rPr lang="en-US" sz="3200" dirty="0"/>
              <a:t>Feasibility Study on Avatars for Real-Time Communication </a:t>
            </a:r>
            <a:r>
              <a:rPr lang="en-US" altLang="en-US" dirty="0"/>
              <a:t>(</a:t>
            </a:r>
            <a:r>
              <a:rPr lang="en-US" sz="3200" dirty="0"/>
              <a:t>FS_AVATAR</a:t>
            </a:r>
            <a:r>
              <a:rPr lang="en-US" altLang="en-US" dirty="0"/>
              <a:t>)</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1266296447"/>
              </p:ext>
            </p:extLst>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solidFill>
                            <a:schemeClr val="bg1"/>
                          </a:solidFill>
                        </a:rPr>
                        <a:t>1000019</a:t>
                      </a:r>
                    </a:p>
                  </a:txBody>
                  <a:tcPr marL="9525" marR="9525" marT="9525" marB="0" anchor="b"/>
                </a:tc>
                <a:tc>
                  <a:txBody>
                    <a:bodyPr/>
                    <a:lstStyle/>
                    <a:p>
                      <a:pPr algn="l" fontAlgn="b"/>
                      <a:r>
                        <a:rPr lang="en-US" sz="1100" dirty="0">
                          <a:solidFill>
                            <a:schemeClr val="tx1"/>
                          </a:solidFill>
                        </a:rPr>
                        <a:t>Feasibility Study on Avatars for Real-Time Communication</a:t>
                      </a:r>
                    </a:p>
                  </a:txBody>
                  <a:tcPr marL="9525" marR="9525" marT="9525" marB="0" anchor="b"/>
                </a:tc>
                <a:tc>
                  <a:txBody>
                    <a:bodyPr/>
                    <a:lstStyle/>
                    <a:p>
                      <a:pPr algn="l" fontAlgn="b"/>
                      <a:r>
                        <a:rPr lang="en-US" sz="1100" dirty="0">
                          <a:solidFill>
                            <a:schemeClr val="tx1"/>
                          </a:solidFill>
                        </a:rPr>
                        <a:t>FS_AVATAR </a:t>
                      </a:r>
                    </a:p>
                  </a:txBody>
                  <a:tcPr marL="9525" marR="9525" marT="9525" marB="0" anchor="b"/>
                </a:tc>
                <a:tc>
                  <a:txBody>
                    <a:bodyPr/>
                    <a:lstStyle/>
                    <a:p>
                      <a:pPr algn="r" fontAlgn="b"/>
                      <a:r>
                        <a:rPr lang="en-US" sz="1100" dirty="0">
                          <a:solidFill>
                            <a:schemeClr val="tx1"/>
                          </a:solidFill>
                        </a:rPr>
                        <a:t>3/3/2024</a:t>
                      </a:r>
                    </a:p>
                  </a:txBody>
                  <a:tcPr marL="9525" marR="9525" marT="9525" marB="0" anchor="b"/>
                </a:tc>
                <a:tc>
                  <a:txBody>
                    <a:bodyPr/>
                    <a:lstStyle/>
                    <a:p>
                      <a:pPr algn="r" fontAlgn="b"/>
                      <a:r>
                        <a:rPr lang="en-US" sz="1100" dirty="0">
                          <a:solidFill>
                            <a:schemeClr val="tx1"/>
                          </a:solidFill>
                        </a:rPr>
                        <a:t>0%</a:t>
                      </a:r>
                    </a:p>
                  </a:txBody>
                  <a:tcPr marL="9525" marR="9525" marT="9525" marB="0" anchor="b"/>
                </a:tc>
                <a:tc>
                  <a:txBody>
                    <a:bodyPr/>
                    <a:lstStyle/>
                    <a:p>
                      <a:pPr algn="l" fontAlgn="b"/>
                      <a:r>
                        <a:rPr lang="en-US" sz="1100" b="0" i="0" u="none" kern="1200" dirty="0">
                          <a:solidFill>
                            <a:schemeClr val="dk1"/>
                          </a:solidFill>
                          <a:effectLst/>
                          <a:latin typeface="+mn-lt"/>
                          <a:ea typeface="+mn-ea"/>
                          <a:cs typeface="+mn-cs"/>
                          <a:hlinkClick r:id="rId2" action="ppaction://hlinkfile"/>
                        </a:rPr>
                        <a:t>SP-230544</a:t>
                      </a:r>
                      <a:endParaRPr lang="en-US" sz="1100" b="0" u="none" dirty="0">
                        <a:solidFill>
                          <a:schemeClr val="tx1"/>
                        </a:solidFill>
                        <a:latin typeface="+mn-lt"/>
                      </a:endParaRPr>
                    </a:p>
                  </a:txBody>
                  <a:tcPr marL="9525" marR="9525" marT="9525" marB="0" anchor="b"/>
                </a:tc>
                <a:tc>
                  <a:txBody>
                    <a:bodyPr/>
                    <a:lstStyle/>
                    <a:p>
                      <a:pPr algn="ctr">
                        <a:lnSpc>
                          <a:spcPct val="107000"/>
                        </a:lnSpc>
                        <a:spcAft>
                          <a:spcPts val="800"/>
                        </a:spcAft>
                      </a:pPr>
                      <a:r>
                        <a:rPr lang="en-GB" sz="1100" dirty="0">
                          <a:solidFill>
                            <a:srgbClr val="FF0000"/>
                          </a:solidFill>
                        </a:rPr>
                        <a:t>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462FE80A-FC48-F513-66A4-C2C71960FE50}"/>
              </a:ext>
            </a:extLst>
          </p:cNvPr>
          <p:cNvSpPr>
            <a:spLocks noGrp="1"/>
          </p:cNvSpPr>
          <p:nvPr>
            <p:ph idx="1"/>
          </p:nvPr>
        </p:nvSpPr>
        <p:spPr>
          <a:xfrm>
            <a:off x="647701" y="2676525"/>
            <a:ext cx="11068050" cy="3608389"/>
          </a:xfrm>
        </p:spPr>
        <p:txBody>
          <a:bodyPr/>
          <a:lstStyle/>
          <a:p>
            <a:pPr marL="287338" lvl="0" indent="-287338"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287338" indent="-287338">
              <a:lnSpc>
                <a:spcPct val="93000"/>
              </a:lnSpc>
              <a:spcBef>
                <a:spcPct val="15000"/>
              </a:spcBef>
              <a:spcAft>
                <a:spcPct val="15000"/>
              </a:spcAft>
              <a:buSzPct val="100000"/>
              <a:tabLst>
                <a:tab pos="285750" algn="l"/>
              </a:tabLst>
              <a:defRPr/>
            </a:pPr>
            <a:r>
              <a:rPr lang="en-US" sz="1400" dirty="0">
                <a:solidFill>
                  <a:srgbClr val="000000"/>
                </a:solidFill>
                <a:effectLst/>
                <a:ea typeface="MS Mincho" panose="02020609040205080304" pitchFamily="49" charset="-128"/>
              </a:rPr>
              <a:t>Based on relevant TR 22.856 use cases, the study item aims, among other objectives, to collect and document Avatar animation and representation approaches, document the requirements for an interoperable base Avatar format.</a:t>
            </a: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Most of the discussion, including in offline session was the consideration of SA1 use cases from which a limited number of scenarios has been extracted: conversational, multiparty collaboration, online gaming and digital assets sharing.</a:t>
            </a:r>
          </a:p>
          <a:p>
            <a:pPr lvl="0" fontAlgn="base">
              <a:lnSpc>
                <a:spcPct val="93000"/>
              </a:lnSpc>
              <a:spcBef>
                <a:spcPct val="15000"/>
              </a:spcBef>
              <a:spcAft>
                <a:spcPct val="15000"/>
              </a:spcAft>
              <a:buSzPct val="100000"/>
              <a:tabLst>
                <a:tab pos="285750" algn="l"/>
              </a:tabLst>
              <a:defRPr/>
            </a:pPr>
            <a:r>
              <a:rPr lang="en-US" altLang="zh-CN" sz="1400" dirty="0">
                <a:cs typeface="Arial" pitchFamily="34" charset="0"/>
              </a:rPr>
              <a:t>A template has been created to collect a consistent level of information and this is documented in the draft TR</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Collect and document Avatar animation and representation approaches.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Document the requirements for an interoperable base Avatar format:</a:t>
            </a:r>
          </a:p>
          <a:p>
            <a:pPr lvl="1" indent="-342900">
              <a:lnSpc>
                <a:spcPct val="93000"/>
              </a:lnSpc>
              <a:spcBef>
                <a:spcPct val="15000"/>
              </a:spcBef>
              <a:spcAft>
                <a:spcPct val="15000"/>
              </a:spcAft>
              <a:buClrTx/>
              <a:buSzPct val="100000"/>
              <a:buBlip>
                <a:blip r:embed="rId3"/>
              </a:buBlip>
              <a:tabLst>
                <a:tab pos="285750" algn="l"/>
              </a:tabLst>
              <a:defRPr/>
            </a:pPr>
            <a:r>
              <a:rPr kumimoji="0" lang="en-US" altLang="zh-CN" sz="10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Prioritize deployed representations.</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Document formats for the animation data.</a:t>
            </a:r>
          </a:p>
          <a:p>
            <a:pPr marL="342900" marR="0" lvl="0" indent="-342900" algn="l" defTabSz="914400" rtl="0" eaLnBrk="0" fontAlgn="base" latinLnBrk="0" hangingPunct="0">
              <a:lnSpc>
                <a:spcPct val="93000"/>
              </a:lnSpc>
              <a:spcBef>
                <a:spcPct val="15000"/>
              </a:spcBef>
              <a:spcAft>
                <a:spcPct val="15000"/>
              </a:spcAft>
              <a:buClrTx/>
              <a:buSzPct val="100000"/>
              <a:buFontTx/>
              <a:buBlip>
                <a:blip r:embed="rId3"/>
              </a:buBlip>
              <a:tabLst>
                <a:tab pos="285750" algn="l"/>
              </a:tabLst>
              <a:defRPr/>
            </a:pPr>
            <a:r>
              <a:rPr kumimoji="0" lang="en-US" altLang="zh-CN" sz="14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itchFamily="34" charset="0"/>
              </a:rPr>
              <a:t>Discuss with relevant 3GPP groups on architecture and security aspects.</a:t>
            </a:r>
          </a:p>
          <a:p>
            <a:pPr marL="287338" indent="-287338">
              <a:lnSpc>
                <a:spcPct val="93000"/>
              </a:lnSpc>
              <a:spcBef>
                <a:spcPct val="15000"/>
              </a:spcBef>
              <a:spcAft>
                <a:spcPct val="15000"/>
              </a:spcAft>
              <a:buSzPct val="100000"/>
              <a:tabLst>
                <a:tab pos="285750" algn="l"/>
              </a:tabLst>
              <a:defRPr/>
            </a:pPr>
            <a:endParaRPr lang="en-US" sz="1400" dirty="0">
              <a:solidFill>
                <a:srgbClr val="000000"/>
              </a:solidFill>
              <a:effectLst/>
              <a:ea typeface="MS Mincho" panose="02020609040205080304" pitchFamily="49" charset="-128"/>
            </a:endParaRPr>
          </a:p>
          <a:p>
            <a:pPr marL="287338" indent="-287338">
              <a:buNone/>
            </a:pPr>
            <a:endParaRPr lang="fr-FR" sz="1400" dirty="0"/>
          </a:p>
        </p:txBody>
      </p:sp>
    </p:spTree>
    <p:extLst>
      <p:ext uri="{BB962C8B-B14F-4D97-AF65-F5344CB8AC3E}">
        <p14:creationId xmlns:p14="http://schemas.microsoft.com/office/powerpoint/2010/main" val="1603538421"/>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New Work and Study Item(s)</a:t>
            </a: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4136271539"/>
              </p:ext>
            </p:extLst>
          </p:nvPr>
        </p:nvGraphicFramePr>
        <p:xfrm>
          <a:off x="647700" y="1454150"/>
          <a:ext cx="10084901" cy="64769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96861">
                <a:tc>
                  <a:txBody>
                    <a:bodyPr/>
                    <a:lstStyle/>
                    <a:p>
                      <a:pPr algn="r" fontAlgn="b"/>
                      <a:endParaRPr lang="en-US" sz="1100" dirty="0">
                        <a:solidFill>
                          <a:schemeClr val="bg1"/>
                        </a:solidFill>
                      </a:endParaRPr>
                    </a:p>
                  </a:txBody>
                  <a:tcPr marL="9525" marR="9525" marT="9525" marB="0" anchor="b"/>
                </a:tc>
                <a:tc>
                  <a:txBody>
                    <a:bodyPr/>
                    <a:lstStyle/>
                    <a:p>
                      <a:pPr algn="l" fontAlgn="b"/>
                      <a:r>
                        <a:rPr lang="en-US" sz="1100" dirty="0">
                          <a:solidFill>
                            <a:schemeClr val="tx1"/>
                          </a:solidFill>
                        </a:rPr>
                        <a:t>n/a</a:t>
                      </a:r>
                    </a:p>
                  </a:txBody>
                  <a:tcPr marL="9525" marR="9525" marT="9525" marB="0" anchor="b"/>
                </a:tc>
                <a:tc>
                  <a:txBody>
                    <a:bodyPr/>
                    <a:lstStyle/>
                    <a:p>
                      <a:pPr algn="l" fontAlgn="b"/>
                      <a:endParaRPr lang="en-US" sz="1100" dirty="0">
                        <a:solidFill>
                          <a:schemeClr val="tx1"/>
                        </a:solidFill>
                      </a:endParaRPr>
                    </a:p>
                  </a:txBody>
                  <a:tcPr marL="9525" marR="9525" marT="9525" marB="0" anchor="b"/>
                </a:tc>
                <a:tc>
                  <a:txBody>
                    <a:bodyPr/>
                    <a:lstStyle/>
                    <a:p>
                      <a:pPr algn="r" fontAlgn="b"/>
                      <a:endParaRPr lang="en-US" sz="1100" dirty="0">
                        <a:solidFill>
                          <a:schemeClr val="tx1"/>
                        </a:solidFill>
                      </a:endParaRPr>
                    </a:p>
                  </a:txBody>
                  <a:tcPr marL="9525" marR="9525" marT="9525" marB="0" anchor="b"/>
                </a:tc>
                <a:tc>
                  <a:txBody>
                    <a:bodyPr/>
                    <a:lstStyle/>
                    <a:p>
                      <a:pPr algn="r" fontAlgn="b"/>
                      <a:endParaRPr lang="en-US" sz="1100" dirty="0">
                        <a:solidFill>
                          <a:schemeClr val="tx1"/>
                        </a:solidFill>
                      </a:endParaRPr>
                    </a:p>
                  </a:txBody>
                  <a:tcPr marL="9525" marR="9525" marT="9525" marB="0" anchor="b"/>
                </a:tc>
                <a:tc>
                  <a:txBody>
                    <a:bodyPr/>
                    <a:lstStyle/>
                    <a:p>
                      <a:pPr algn="l" fontAlgn="b"/>
                      <a:endParaRPr lang="en-US" sz="1100" b="0" u="none" dirty="0">
                        <a:solidFill>
                          <a:schemeClr val="tx1"/>
                        </a:solidFill>
                        <a:latin typeface="+mn-lt"/>
                      </a:endParaRPr>
                    </a:p>
                  </a:txBody>
                  <a:tcPr marL="9525" marR="9525" marT="9525" marB="0" anchor="b"/>
                </a:tc>
                <a:tc>
                  <a:txBody>
                    <a:bodyPr/>
                    <a:lstStyle/>
                    <a:p>
                      <a:pPr algn="ctr">
                        <a:lnSpc>
                          <a:spcPct val="107000"/>
                        </a:lnSpc>
                        <a:spcAft>
                          <a:spcPts val="800"/>
                        </a:spcAft>
                      </a:pPr>
                      <a:endParaRPr lang="en-GB" sz="1100" dirty="0">
                        <a:solidFill>
                          <a:srgbClr val="FF0000"/>
                        </a:solidFill>
                      </a:endParaRP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369673689"/>
                  </a:ext>
                </a:extLst>
              </a:tr>
            </a:tbl>
          </a:graphicData>
        </a:graphic>
      </p:graphicFrame>
    </p:spTree>
    <p:extLst>
      <p:ext uri="{BB962C8B-B14F-4D97-AF65-F5344CB8AC3E}">
        <p14:creationId xmlns:p14="http://schemas.microsoft.com/office/powerpoint/2010/main" val="87331106"/>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1955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2027238" y="1222376"/>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All dependencies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nvGraphicFramePr>
        <p:xfrm>
          <a:off x="2114551" y="2928939"/>
          <a:ext cx="8281987" cy="558493"/>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26438999"/>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SA4 Rel-19 capacity</a:t>
            </a:r>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p:txBody>
          <a:bodyPr/>
          <a:lstStyle/>
          <a:p>
            <a:r>
              <a:rPr lang="en-US" sz="2000" dirty="0"/>
              <a:t>SA4 capacity</a:t>
            </a:r>
          </a:p>
          <a:p>
            <a:pPr lvl="1"/>
            <a:r>
              <a:rPr lang="en-US" sz="1800" dirty="0"/>
              <a:t>Max </a:t>
            </a:r>
            <a:r>
              <a:rPr lang="en-US" altLang="en-US" sz="1800" dirty="0"/>
              <a:t>TUs: 152</a:t>
            </a:r>
          </a:p>
          <a:p>
            <a:pPr lvl="2"/>
            <a:r>
              <a:rPr lang="en-US" altLang="en-US" sz="1400" dirty="0"/>
              <a:t>Additional buffer TUs: 32 (for Rel-19 alignment with other WGs, …)</a:t>
            </a:r>
          </a:p>
          <a:p>
            <a:pPr lvl="1"/>
            <a:r>
              <a:rPr lang="en-US" altLang="en-US" sz="1800" dirty="0"/>
              <a:t>Max number of SIs/WIs: 16 - 25</a:t>
            </a:r>
          </a:p>
          <a:p>
            <a:pPr lvl="2"/>
            <a:r>
              <a:rPr lang="en-US" altLang="en-US" sz="1400" dirty="0"/>
              <a:t>Note: one feature might result in up to 3 WI/SI: study, stage 2, stage 3, and counted separately. SA4 finds reasonable to handle 4 features per SWG at any one time. That would result in 16 features.</a:t>
            </a:r>
          </a:p>
          <a:p>
            <a:pPr lvl="1"/>
            <a:r>
              <a:rPr lang="en-US" altLang="en-US" sz="1800" dirty="0"/>
              <a:t>Max TUs per Feature: not defined</a:t>
            </a:r>
          </a:p>
          <a:p>
            <a:r>
              <a:rPr lang="en-US" altLang="en-US" sz="2000" dirty="0"/>
              <a:t>Assumptions</a:t>
            </a:r>
          </a:p>
          <a:p>
            <a:pPr lvl="1"/>
            <a:r>
              <a:rPr lang="en-US" altLang="en-US" sz="1800" dirty="0"/>
              <a:t>Start: March 2024, End: Sept 2025 (18 months)</a:t>
            </a:r>
          </a:p>
          <a:p>
            <a:pPr lvl="1"/>
            <a:r>
              <a:rPr lang="en-US" altLang="en-US" sz="1800" dirty="0"/>
              <a:t>Number of ordinary meetings: 8</a:t>
            </a:r>
          </a:p>
          <a:p>
            <a:pPr lvl="2"/>
            <a:r>
              <a:rPr lang="en-US" altLang="en-US" sz="1400" dirty="0"/>
              <a:t>Note: 2025 calendar TBD</a:t>
            </a:r>
          </a:p>
          <a:p>
            <a:pPr lvl="1"/>
            <a:r>
              <a:rPr lang="en-US" altLang="en-US" sz="1800" dirty="0"/>
              <a:t>Expected total TUs per meeting (for all the work including maintenance and Rel-19): 27</a:t>
            </a:r>
          </a:p>
          <a:p>
            <a:pPr lvl="1"/>
            <a:r>
              <a:rPr lang="en-US" altLang="en-US" sz="1800" dirty="0"/>
              <a:t>Total TUs (for all releases): 216</a:t>
            </a:r>
          </a:p>
          <a:p>
            <a:pPr lvl="1"/>
            <a:r>
              <a:rPr lang="en-US" altLang="en-US" sz="1800" dirty="0"/>
              <a:t>TUs for maintenance of past releases: 32</a:t>
            </a:r>
            <a:endParaRPr lang="en-US" altLang="en-US" sz="2000" dirty="0"/>
          </a:p>
        </p:txBody>
      </p:sp>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dirty="0"/>
              <a:t>SA4 agreements for Rel-19</a:t>
            </a:r>
            <a:endParaRPr lang="en-US" altLang="en-US" dirty="0"/>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p:txBody>
          <a:bodyPr/>
          <a:lstStyle/>
          <a:p>
            <a:r>
              <a:rPr lang="en-US" sz="2000" dirty="0"/>
              <a:t>SA/SA2/RAN2 to let SA4 do stage-3 on media related topics. Early indication of potential impact to SA4 is nice-to-have.</a:t>
            </a:r>
          </a:p>
          <a:p>
            <a:r>
              <a:rPr lang="en-US" altLang="zh-CN" sz="2000" dirty="0"/>
              <a:t>SA4 is currently focused on Rel-18 Work and Rel-17 maintenance </a:t>
            </a:r>
          </a:p>
          <a:p>
            <a:r>
              <a:rPr lang="en-US" altLang="zh-CN" sz="2000" dirty="0"/>
              <a:t>SA4 hasn’t started Rel-19 planning. Several topics mentioned but no detailed discussions and conclusions. </a:t>
            </a:r>
          </a:p>
          <a:p>
            <a:pPr lvl="1"/>
            <a:r>
              <a:rPr lang="de-DE" sz="1600" dirty="0" err="1"/>
              <a:t>Example</a:t>
            </a:r>
            <a:r>
              <a:rPr lang="de-DE" sz="1600" dirty="0"/>
              <a:t> </a:t>
            </a:r>
            <a:r>
              <a:rPr lang="de-DE" sz="1600" dirty="0" err="1"/>
              <a:t>of</a:t>
            </a:r>
            <a:r>
              <a:rPr lang="de-DE" sz="1600" dirty="0"/>
              <a:t> potential larger </a:t>
            </a:r>
            <a:r>
              <a:rPr lang="de-DE" sz="1600" dirty="0" err="1"/>
              <a:t>work</a:t>
            </a:r>
            <a:r>
              <a:rPr lang="de-DE" sz="1600" dirty="0"/>
              <a:t> </a:t>
            </a:r>
            <a:r>
              <a:rPr lang="de-DE" sz="1600" dirty="0" err="1"/>
              <a:t>topics</a:t>
            </a:r>
            <a:r>
              <a:rPr lang="de-DE" sz="1600" dirty="0"/>
              <a:t> </a:t>
            </a:r>
            <a:r>
              <a:rPr lang="de-DE" sz="1600" dirty="0" err="1"/>
              <a:t>for</a:t>
            </a:r>
            <a:r>
              <a:rPr lang="de-DE" sz="1600" dirty="0"/>
              <a:t> SA4: New Video Codecs, Avatars, XR </a:t>
            </a:r>
            <a:r>
              <a:rPr lang="de-DE" sz="1600" dirty="0" err="1"/>
              <a:t>Extensions</a:t>
            </a:r>
            <a:r>
              <a:rPr lang="de-DE" sz="1600" dirty="0"/>
              <a:t>, 5G Media Streaming and MBS </a:t>
            </a:r>
            <a:r>
              <a:rPr lang="de-DE" sz="1600" dirty="0" err="1"/>
              <a:t>Extensions</a:t>
            </a:r>
            <a:r>
              <a:rPr lang="de-DE" sz="1600" dirty="0"/>
              <a:t>, AI/ML </a:t>
            </a:r>
            <a:r>
              <a:rPr lang="de-DE" sz="1600" dirty="0" err="1"/>
              <a:t>for</a:t>
            </a:r>
            <a:r>
              <a:rPr lang="de-DE" sz="1600" dirty="0"/>
              <a:t> Media</a:t>
            </a:r>
            <a:endParaRPr lang="en-US" altLang="zh-CN" sz="1600" dirty="0"/>
          </a:p>
          <a:p>
            <a:r>
              <a:rPr lang="en-US" altLang="zh-CN" sz="2000" dirty="0"/>
              <a:t>SA4#124 agreed to start Rel-19 discussions from December 2023:</a:t>
            </a:r>
          </a:p>
          <a:p>
            <a:pPr lvl="1"/>
            <a:r>
              <a:rPr lang="de-DE" sz="1800" dirty="0" err="1"/>
              <a:t>Build</a:t>
            </a:r>
            <a:r>
              <a:rPr lang="de-DE" sz="1800" dirty="0"/>
              <a:t> on </a:t>
            </a:r>
            <a:r>
              <a:rPr lang="de-DE" sz="1800" dirty="0" err="1"/>
              <a:t>leftovers</a:t>
            </a:r>
            <a:r>
              <a:rPr lang="de-DE" sz="1800" dirty="0"/>
              <a:t> </a:t>
            </a:r>
            <a:r>
              <a:rPr lang="de-DE" sz="1800" dirty="0" err="1"/>
              <a:t>from</a:t>
            </a:r>
            <a:r>
              <a:rPr lang="de-DE" sz="1800" dirty="0"/>
              <a:t> Rel-18, </a:t>
            </a:r>
            <a:r>
              <a:rPr lang="de-DE" sz="1800" dirty="0" err="1"/>
              <a:t>studies</a:t>
            </a:r>
            <a:r>
              <a:rPr lang="de-DE" sz="1800" dirty="0"/>
              <a:t> </a:t>
            </a:r>
            <a:r>
              <a:rPr lang="de-DE" sz="1800" dirty="0" err="1"/>
              <a:t>from</a:t>
            </a:r>
            <a:r>
              <a:rPr lang="de-DE" sz="1800" dirty="0"/>
              <a:t> Rel-18, </a:t>
            </a:r>
            <a:r>
              <a:rPr lang="de-DE" sz="1800" dirty="0" err="1"/>
              <a:t>as</a:t>
            </a:r>
            <a:r>
              <a:rPr lang="de-DE" sz="1800" dirty="0"/>
              <a:t> </a:t>
            </a:r>
            <a:r>
              <a:rPr lang="de-DE" sz="1800" dirty="0" err="1"/>
              <a:t>well</a:t>
            </a:r>
            <a:r>
              <a:rPr lang="de-DE" sz="1800" dirty="0"/>
              <a:t> </a:t>
            </a:r>
            <a:r>
              <a:rPr lang="de-DE" sz="1800" dirty="0" err="1"/>
              <a:t>as</a:t>
            </a:r>
            <a:r>
              <a:rPr lang="de-DE" sz="1800" dirty="0"/>
              <a:t> </a:t>
            </a:r>
            <a:r>
              <a:rPr lang="de-DE" sz="1800" dirty="0" err="1"/>
              <a:t>work</a:t>
            </a:r>
            <a:r>
              <a:rPr lang="de-DE" sz="1800" dirty="0"/>
              <a:t> </a:t>
            </a:r>
            <a:r>
              <a:rPr lang="de-DE" sz="1800" dirty="0" err="1"/>
              <a:t>topics</a:t>
            </a:r>
            <a:r>
              <a:rPr lang="de-DE" sz="1800" dirty="0"/>
              <a:t> </a:t>
            </a:r>
            <a:r>
              <a:rPr lang="de-DE" sz="1800" dirty="0" err="1"/>
              <a:t>related</a:t>
            </a:r>
            <a:r>
              <a:rPr lang="de-DE" sz="1800" dirty="0"/>
              <a:t> </a:t>
            </a:r>
            <a:r>
              <a:rPr lang="de-DE" sz="1800" dirty="0" err="1"/>
              <a:t>to</a:t>
            </a:r>
            <a:r>
              <a:rPr lang="de-DE" sz="1800" dirty="0"/>
              <a:t> RAN and SA2 </a:t>
            </a:r>
            <a:r>
              <a:rPr lang="de-DE" sz="1800" dirty="0" err="1"/>
              <a:t>work</a:t>
            </a:r>
            <a:endParaRPr lang="de-DE" sz="1800" dirty="0"/>
          </a:p>
          <a:p>
            <a:pPr lvl="1"/>
            <a:r>
              <a:rPr lang="de-DE" sz="1800" dirty="0" err="1"/>
              <a:t>Identify</a:t>
            </a:r>
            <a:r>
              <a:rPr lang="de-DE" sz="1800" dirty="0"/>
              <a:t> substantial </a:t>
            </a:r>
            <a:r>
              <a:rPr lang="de-DE" sz="1800" dirty="0" err="1"/>
              <a:t>new</a:t>
            </a:r>
            <a:r>
              <a:rPr lang="de-DE" sz="1800" dirty="0"/>
              <a:t> </a:t>
            </a:r>
            <a:r>
              <a:rPr lang="de-DE" sz="1800" dirty="0" err="1"/>
              <a:t>work</a:t>
            </a:r>
            <a:r>
              <a:rPr lang="de-DE" sz="1800" dirty="0"/>
              <a:t> </a:t>
            </a:r>
            <a:r>
              <a:rPr lang="de-DE" sz="1800" dirty="0" err="1"/>
              <a:t>topics</a:t>
            </a:r>
            <a:r>
              <a:rPr lang="de-DE" sz="1800" dirty="0"/>
              <a:t> </a:t>
            </a:r>
            <a:r>
              <a:rPr lang="de-DE" sz="1800" dirty="0" err="1"/>
              <a:t>for</a:t>
            </a:r>
            <a:r>
              <a:rPr lang="de-DE" sz="1800" dirty="0"/>
              <a:t> Rel-19. </a:t>
            </a:r>
          </a:p>
          <a:p>
            <a:pPr lvl="1"/>
            <a:r>
              <a:rPr lang="de-DE" sz="1800" dirty="0"/>
              <a:t>Work </a:t>
            </a:r>
            <a:r>
              <a:rPr lang="de-DE" sz="1800" dirty="0" err="1"/>
              <a:t>with</a:t>
            </a:r>
            <a:r>
              <a:rPr lang="de-DE" sz="1800" dirty="0"/>
              <a:t> </a:t>
            </a:r>
            <a:r>
              <a:rPr lang="de-DE" sz="1800" dirty="0" err="1"/>
              <a:t>requirements</a:t>
            </a:r>
            <a:r>
              <a:rPr lang="de-DE" sz="1800" dirty="0"/>
              <a:t> and </a:t>
            </a:r>
            <a:r>
              <a:rPr lang="de-DE" sz="1800" dirty="0" err="1"/>
              <a:t>inputs</a:t>
            </a:r>
            <a:r>
              <a:rPr lang="de-DE" sz="1800" dirty="0"/>
              <a:t> </a:t>
            </a:r>
            <a:r>
              <a:rPr lang="de-DE" sz="1800" dirty="0" err="1"/>
              <a:t>from</a:t>
            </a:r>
            <a:r>
              <a:rPr lang="de-DE" sz="1800" dirty="0"/>
              <a:t> </a:t>
            </a:r>
            <a:r>
              <a:rPr lang="de-DE" sz="1800" dirty="0" err="1"/>
              <a:t>the</a:t>
            </a:r>
            <a:r>
              <a:rPr lang="de-DE" sz="1800" dirty="0"/>
              <a:t> </a:t>
            </a:r>
            <a:r>
              <a:rPr lang="de-DE" sz="1800" dirty="0" err="1"/>
              <a:t>industry</a:t>
            </a:r>
            <a:r>
              <a:rPr lang="de-DE" sz="1800" dirty="0"/>
              <a:t>: 5G-MAG, Metaverse Standards Forum, etc.</a:t>
            </a:r>
            <a:endParaRPr lang="en-US" altLang="zh-CN" sz="2000" dirty="0"/>
          </a:p>
          <a:p>
            <a:r>
              <a:rPr lang="en-US" altLang="zh-CN" sz="2000" dirty="0"/>
              <a:t>SA4#124 agreed that TU mechanisms are not needed at this stage. Would consider in case of overload and regular handling is not sufficient to resolve.</a:t>
            </a:r>
          </a:p>
        </p:txBody>
      </p:sp>
    </p:spTree>
    <p:extLst>
      <p:ext uri="{BB962C8B-B14F-4D97-AF65-F5344CB8AC3E}">
        <p14:creationId xmlns:p14="http://schemas.microsoft.com/office/powerpoint/2010/main" val="102114779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SA#100 </a:t>
            </a:r>
          </a:p>
        </p:txBody>
      </p:sp>
      <p:sp>
        <p:nvSpPr>
          <p:cNvPr id="2" name="Espace réservé du contenu 1">
            <a:extLst>
              <a:ext uri="{FF2B5EF4-FFF2-40B4-BE49-F238E27FC236}">
                <a16:creationId xmlns:a16="http://schemas.microsoft.com/office/drawing/2014/main" id="{17C79130-A3BC-45EE-8B01-2DF31413434A}"/>
              </a:ext>
            </a:extLst>
          </p:cNvPr>
          <p:cNvSpPr>
            <a:spLocks noGrp="1"/>
          </p:cNvSpPr>
          <p:nvPr>
            <p:ph idx="1"/>
          </p:nvPr>
        </p:nvSpPr>
        <p:spPr/>
        <p:txBody>
          <a:bodyPr/>
          <a:lstStyle/>
          <a:p>
            <a:pPr>
              <a:defRPr/>
            </a:pPr>
            <a:r>
              <a:rPr lang="en-GB" altLang="en-US" sz="2400" dirty="0"/>
              <a:t>SWG AH conference calls (2 to 3 hours each)</a:t>
            </a:r>
          </a:p>
          <a:p>
            <a:pPr lvl="1">
              <a:lnSpc>
                <a:spcPct val="90000"/>
              </a:lnSpc>
              <a:spcBef>
                <a:spcPts val="200"/>
              </a:spcBef>
              <a:tabLst>
                <a:tab pos="1787525" algn="l"/>
                <a:tab pos="3671888" algn="l"/>
              </a:tabLst>
              <a:defRPr/>
            </a:pPr>
            <a:r>
              <a:rPr lang="en-US" sz="2000" dirty="0"/>
              <a:t>MBS SWG (all A.I.s): 29 June, 13 July, 27 July (including a joint session with 5G-MAG), 10 August</a:t>
            </a:r>
          </a:p>
          <a:p>
            <a:pPr lvl="1">
              <a:lnSpc>
                <a:spcPct val="90000"/>
              </a:lnSpc>
              <a:spcBef>
                <a:spcPts val="200"/>
              </a:spcBef>
              <a:tabLst>
                <a:tab pos="1787525" algn="l"/>
                <a:tab pos="3671888" algn="l"/>
              </a:tabLst>
              <a:defRPr/>
            </a:pPr>
            <a:r>
              <a:rPr lang="en-US" sz="2000" dirty="0"/>
              <a:t>Audio SWG:</a:t>
            </a:r>
          </a:p>
          <a:p>
            <a:pPr lvl="2">
              <a:lnSpc>
                <a:spcPct val="90000"/>
              </a:lnSpc>
              <a:spcBef>
                <a:spcPts val="200"/>
              </a:spcBef>
              <a:tabLst>
                <a:tab pos="1787525" algn="l"/>
                <a:tab pos="3671888" algn="l"/>
              </a:tabLst>
              <a:defRPr/>
            </a:pPr>
            <a:r>
              <a:rPr lang="en-US" sz="1600" dirty="0" err="1"/>
              <a:t>FS_DaCED</a:t>
            </a:r>
            <a:r>
              <a:rPr lang="en-US" sz="1600" dirty="0"/>
              <a:t>: 31 July</a:t>
            </a:r>
          </a:p>
          <a:p>
            <a:pPr lvl="2">
              <a:lnSpc>
                <a:spcPct val="90000"/>
              </a:lnSpc>
              <a:spcBef>
                <a:spcPts val="200"/>
              </a:spcBef>
              <a:tabLst>
                <a:tab pos="1787525" algn="l"/>
                <a:tab pos="3671888" algn="l"/>
              </a:tabLst>
              <a:defRPr/>
            </a:pPr>
            <a:r>
              <a:rPr lang="en-US" sz="1600" dirty="0"/>
              <a:t>IVAS: 12 June, 21 June, 8 August</a:t>
            </a:r>
          </a:p>
          <a:p>
            <a:pPr lvl="1">
              <a:lnSpc>
                <a:spcPct val="90000"/>
              </a:lnSpc>
              <a:spcBef>
                <a:spcPts val="200"/>
              </a:spcBef>
              <a:tabLst>
                <a:tab pos="1787525" algn="l"/>
                <a:tab pos="3671888" algn="l"/>
              </a:tabLst>
              <a:defRPr/>
            </a:pPr>
            <a:r>
              <a:rPr lang="en-US" sz="2000" dirty="0"/>
              <a:t>RTC SWG (all A.I.s): 12 July, 9 August</a:t>
            </a:r>
          </a:p>
          <a:p>
            <a:pPr lvl="1">
              <a:lnSpc>
                <a:spcPct val="90000"/>
              </a:lnSpc>
              <a:spcBef>
                <a:spcPts val="200"/>
              </a:spcBef>
              <a:tabLst>
                <a:tab pos="1787525" algn="l"/>
                <a:tab pos="3671888" algn="l"/>
              </a:tabLst>
              <a:defRPr/>
            </a:pPr>
            <a:r>
              <a:rPr lang="en-US" sz="2000" dirty="0"/>
              <a:t>Video SWG (all A.I.s): 20 June, 27 June, 25 June, 1 August</a:t>
            </a:r>
            <a:endParaRPr lang="en-GB" altLang="en-US" sz="1200" dirty="0"/>
          </a:p>
          <a:p>
            <a:pPr>
              <a:defRPr/>
            </a:pPr>
            <a:r>
              <a:rPr lang="fi-FI" sz="2400" dirty="0"/>
              <a:t>SA4 plenary meetings</a:t>
            </a:r>
            <a:endParaRPr lang="fr-FR" dirty="0"/>
          </a:p>
        </p:txBody>
      </p:sp>
      <p:graphicFrame>
        <p:nvGraphicFramePr>
          <p:cNvPr id="6" name="Table 5">
            <a:extLst>
              <a:ext uri="{FF2B5EF4-FFF2-40B4-BE49-F238E27FC236}">
                <a16:creationId xmlns:a16="http://schemas.microsoft.com/office/drawing/2014/main" id="{F6ACDE1B-EB61-45FA-A288-70753DE774A2}"/>
              </a:ext>
            </a:extLst>
          </p:cNvPr>
          <p:cNvGraphicFramePr>
            <a:graphicFrameLocks noGrp="1"/>
          </p:cNvGraphicFramePr>
          <p:nvPr>
            <p:extLst>
              <p:ext uri="{D42A27DB-BD31-4B8C-83A1-F6EECF244321}">
                <p14:modId xmlns:p14="http://schemas.microsoft.com/office/powerpoint/2010/main" val="2101325238"/>
              </p:ext>
            </p:extLst>
          </p:nvPr>
        </p:nvGraphicFramePr>
        <p:xfrm>
          <a:off x="1661007" y="4682892"/>
          <a:ext cx="7559675" cy="950613"/>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SA4#125</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21-25 August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E3MAG, Venue: Gothenburg, Sweden</a:t>
                      </a:r>
                    </a:p>
                  </a:txBody>
                  <a:tcPr marL="91429" marR="91429" marT="45667" marB="45667"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Summary of action items</a:t>
            </a:r>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p:txBody>
          <a:bodyPr/>
          <a:lstStyle/>
          <a:p>
            <a:pPr eaLnBrk="1" hangingPunct="1">
              <a:lnSpc>
                <a:spcPct val="90000"/>
              </a:lnSpc>
              <a:spcBef>
                <a:spcPts val="2400"/>
              </a:spcBef>
            </a:pPr>
            <a:r>
              <a:rPr lang="en-GB" altLang="en-US" dirty="0"/>
              <a:t> Action Points from SA#100 to SA4:</a:t>
            </a:r>
          </a:p>
          <a:p>
            <a:pPr lvl="1">
              <a:lnSpc>
                <a:spcPct val="90000"/>
              </a:lnSpc>
              <a:spcBef>
                <a:spcPts val="900"/>
              </a:spcBef>
            </a:pPr>
            <a:r>
              <a:rPr lang="en-US" altLang="fr-FR" sz="1800" dirty="0">
                <a:cs typeface="Arial" panose="020B0604020202020204" pitchFamily="34" charset="0"/>
              </a:rPr>
              <a:t>AP to SA4 : update Rel-19 WG capacity: See slide 38</a:t>
            </a:r>
          </a:p>
          <a:p>
            <a:pPr eaLnBrk="1" hangingPunct="1">
              <a:lnSpc>
                <a:spcPct val="90000"/>
              </a:lnSpc>
              <a:spcBef>
                <a:spcPts val="3000"/>
              </a:spcBef>
            </a:pPr>
            <a:r>
              <a:rPr lang="en-GB" altLang="en-US" dirty="0"/>
              <a:t> Action items from SA4 to SA#101:</a:t>
            </a:r>
          </a:p>
          <a:p>
            <a:pPr lvl="1">
              <a:lnSpc>
                <a:spcPct val="90000"/>
              </a:lnSpc>
              <a:spcBef>
                <a:spcPts val="300"/>
              </a:spcBef>
            </a:pPr>
            <a:r>
              <a:rPr lang="en-US" altLang="en-US" sz="1800" dirty="0"/>
              <a:t>Approve all SA4 agreed CRs</a:t>
            </a:r>
          </a:p>
          <a:p>
            <a:pPr lvl="1">
              <a:lnSpc>
                <a:spcPct val="90000"/>
              </a:lnSpc>
              <a:spcBef>
                <a:spcPts val="300"/>
              </a:spcBef>
            </a:pPr>
            <a:r>
              <a:rPr lang="en-US" altLang="en-US" sz="1800" dirty="0"/>
              <a:t>Approve 2 revised WIDs</a:t>
            </a:r>
          </a:p>
          <a:p>
            <a:pPr lvl="1">
              <a:lnSpc>
                <a:spcPct val="90000"/>
              </a:lnSpc>
              <a:spcBef>
                <a:spcPts val="300"/>
              </a:spcBef>
            </a:pPr>
            <a:r>
              <a:rPr lang="en-US" altLang="en-US" sz="1800" dirty="0"/>
              <a:t>For </a:t>
            </a:r>
            <a:r>
              <a:rPr lang="en-US" altLang="en-US" sz="1800" dirty="0" err="1"/>
              <a:t>IVAS_Codec</a:t>
            </a:r>
            <a:r>
              <a:rPr lang="en-US" altLang="en-US" sz="1800" dirty="0"/>
              <a:t> (Codec for Immersive Voice and Audio Services)</a:t>
            </a:r>
          </a:p>
          <a:p>
            <a:pPr marL="1085850" lvl="2">
              <a:lnSpc>
                <a:spcPct val="93000"/>
              </a:lnSpc>
              <a:spcBef>
                <a:spcPct val="15000"/>
              </a:spcBef>
              <a:spcAft>
                <a:spcPct val="15000"/>
              </a:spcAft>
              <a:buSzPct val="100000"/>
              <a:tabLst>
                <a:tab pos="285750" algn="l"/>
              </a:tabLst>
              <a:defRPr/>
            </a:pPr>
            <a:r>
              <a:rPr lang="en-US" altLang="zh-CN" sz="1200" b="1" dirty="0">
                <a:cs typeface="Arial" pitchFamily="34" charset="0"/>
              </a:rPr>
              <a:t>Approve the listening lab reports and the GAL report (</a:t>
            </a:r>
            <a:r>
              <a:rPr lang="en-US" sz="1200" b="1" dirty="0">
                <a:effectLst/>
                <a:hlinkClick r:id="rId2"/>
              </a:rPr>
              <a:t>SP-230978</a:t>
            </a:r>
            <a:r>
              <a:rPr lang="en-US" altLang="zh-CN" sz="1200" b="1" dirty="0">
                <a:cs typeface="Arial" pitchFamily="34" charset="0"/>
              </a:rPr>
              <a:t>)</a:t>
            </a:r>
          </a:p>
          <a:p>
            <a:pPr marL="1085850" lvl="2">
              <a:lnSpc>
                <a:spcPct val="93000"/>
              </a:lnSpc>
              <a:spcBef>
                <a:spcPct val="15000"/>
              </a:spcBef>
              <a:spcAft>
                <a:spcPct val="15000"/>
              </a:spcAft>
              <a:buSzPct val="100000"/>
              <a:tabLst>
                <a:tab pos="285750" algn="l"/>
              </a:tabLst>
              <a:defRPr/>
            </a:pPr>
            <a:r>
              <a:rPr lang="en-US" altLang="zh-CN" sz="1200" b="1" dirty="0">
                <a:cs typeface="Arial" pitchFamily="34" charset="0"/>
              </a:rPr>
              <a:t>Approve the selection of the single joint IVAS candidate as the IVAS standard.</a:t>
            </a:r>
          </a:p>
          <a:p>
            <a:pPr marL="1085850" lvl="2">
              <a:lnSpc>
                <a:spcPct val="93000"/>
              </a:lnSpc>
              <a:spcBef>
                <a:spcPct val="15000"/>
              </a:spcBef>
              <a:spcAft>
                <a:spcPct val="15000"/>
              </a:spcAft>
              <a:buSzPct val="100000"/>
              <a:tabLst>
                <a:tab pos="285750" algn="l"/>
              </a:tabLst>
              <a:defRPr/>
            </a:pPr>
            <a:r>
              <a:rPr lang="en-US" altLang="zh-CN" sz="1200" b="1" dirty="0">
                <a:cs typeface="Arial" pitchFamily="34" charset="0"/>
              </a:rPr>
              <a:t>Note new TS 26.250 Codec for Immersive Voice and Audio Services - General overview – v.1.0.0, for information (</a:t>
            </a:r>
            <a:r>
              <a:rPr lang="en-US" sz="1200" b="1" dirty="0">
                <a:effectLst/>
                <a:hlinkClick r:id="rId3"/>
              </a:rPr>
              <a:t>SP-230981</a:t>
            </a:r>
            <a:r>
              <a:rPr lang="en-US" altLang="zh-CN" sz="1200" b="1" dirty="0">
                <a:cs typeface="Arial" pitchFamily="34" charset="0"/>
              </a:rPr>
              <a:t>)</a:t>
            </a:r>
          </a:p>
          <a:p>
            <a:pPr marL="1085850" lvl="2">
              <a:lnSpc>
                <a:spcPct val="93000"/>
              </a:lnSpc>
              <a:spcBef>
                <a:spcPct val="15000"/>
              </a:spcBef>
              <a:spcAft>
                <a:spcPct val="15000"/>
              </a:spcAft>
              <a:buSzPct val="100000"/>
              <a:tabLst>
                <a:tab pos="285750" algn="l"/>
              </a:tabLst>
              <a:defRPr/>
            </a:pPr>
            <a:r>
              <a:rPr lang="en-US" altLang="zh-CN" sz="1200" b="1" dirty="0">
                <a:cs typeface="Arial" pitchFamily="34" charset="0"/>
              </a:rPr>
              <a:t>Approve new TS 26.258 Codec for Immersive Voice and Audio Services - C code (floating point) – v.2.0.0, for approval (</a:t>
            </a:r>
            <a:r>
              <a:rPr lang="en-US" sz="1200" b="1" dirty="0">
                <a:effectLst/>
                <a:hlinkClick r:id="rId4"/>
              </a:rPr>
              <a:t>SP-230980</a:t>
            </a:r>
            <a:r>
              <a:rPr lang="en-US" altLang="zh-CN" sz="1200" b="1" dirty="0">
                <a:cs typeface="Arial" pitchFamily="34" charset="0"/>
              </a:rPr>
              <a:t>)</a:t>
            </a:r>
            <a:endParaRPr lang="en-US" altLang="en-US" sz="1400" dirty="0"/>
          </a:p>
          <a:p>
            <a:pPr lvl="1">
              <a:lnSpc>
                <a:spcPct val="90000"/>
              </a:lnSpc>
              <a:spcBef>
                <a:spcPts val="300"/>
              </a:spcBef>
            </a:pPr>
            <a:r>
              <a:rPr lang="en-US" altLang="en-US" sz="1800" dirty="0"/>
              <a:t>Approve new TR 26.926-200 - Traffic Models and Quality Evaluation Methods for Media and XR Services in 5G Systems </a:t>
            </a:r>
            <a:r>
              <a:rPr lang="en-US" altLang="zh-CN" sz="1800" dirty="0">
                <a:cs typeface="Arial" pitchFamily="34" charset="0"/>
              </a:rPr>
              <a:t>(</a:t>
            </a:r>
            <a:r>
              <a:rPr lang="en-US" sz="1800" i="0" u="sng" strike="noStrike" dirty="0">
                <a:solidFill>
                  <a:srgbClr val="0000FF"/>
                </a:solidFill>
                <a:effectLst/>
                <a:hlinkClick r:id="rId5"/>
              </a:rPr>
              <a:t>SP-230979</a:t>
            </a:r>
            <a:r>
              <a:rPr lang="en-US" altLang="zh-CN" sz="1800" dirty="0">
                <a:cs typeface="Arial" pitchFamily="34" charset="0"/>
              </a:rPr>
              <a:t>)</a:t>
            </a:r>
          </a:p>
          <a:p>
            <a:pPr lvl="1">
              <a:lnSpc>
                <a:spcPct val="90000"/>
              </a:lnSpc>
              <a:spcBef>
                <a:spcPts val="300"/>
              </a:spcBef>
            </a:pPr>
            <a:r>
              <a:rPr lang="en-US" altLang="en-US" sz="1800" dirty="0"/>
              <a:t>Note new TR 26.941-100 - Network Slicing Extensions for 5G media services </a:t>
            </a:r>
            <a:r>
              <a:rPr lang="en-US" altLang="zh-CN" sz="1800" dirty="0">
                <a:cs typeface="Arial" pitchFamily="34" charset="0"/>
              </a:rPr>
              <a:t>(</a:t>
            </a:r>
            <a:r>
              <a:rPr lang="en-US" sz="1800" dirty="0">
                <a:effectLst/>
                <a:hlinkClick r:id="rId6"/>
              </a:rPr>
              <a:t>SP-230982</a:t>
            </a:r>
            <a:r>
              <a:rPr lang="en-US" sz="1800" dirty="0">
                <a:effectLst/>
              </a:rPr>
              <a:t>)</a:t>
            </a:r>
            <a:endParaRPr lang="en-US" altLang="zh-CN" sz="1800" dirty="0">
              <a:cs typeface="Arial" pitchFamily="34" charset="0"/>
            </a:endParaRPr>
          </a:p>
          <a:p>
            <a:pPr lvl="1">
              <a:lnSpc>
                <a:spcPct val="90000"/>
              </a:lnSpc>
              <a:spcBef>
                <a:spcPts val="300"/>
              </a:spcBef>
            </a:pPr>
            <a:endParaRPr lang="en-US" altLang="en-US" sz="1800" dirty="0"/>
          </a:p>
          <a:p>
            <a:pPr lvl="1">
              <a:lnSpc>
                <a:spcPct val="90000"/>
              </a:lnSpc>
              <a:spcBef>
                <a:spcPts val="300"/>
              </a:spcBef>
            </a:pPr>
            <a:endParaRPr lang="en-US" altLang="en-US" sz="1800" dirty="0"/>
          </a:p>
          <a:p>
            <a:pPr lvl="1">
              <a:lnSpc>
                <a:spcPct val="90000"/>
              </a:lnSpc>
              <a:spcBef>
                <a:spcPts val="300"/>
              </a:spcBef>
            </a:pPr>
            <a:endParaRPr lang="en-US" altLang="en-US" sz="1800" dirty="0"/>
          </a:p>
          <a:p>
            <a:endParaRPr lang="fr-FR" dirty="0"/>
          </a:p>
        </p:txBody>
      </p:sp>
    </p:spTree>
    <p:extLst>
      <p:ext uri="{BB962C8B-B14F-4D97-AF65-F5344CB8AC3E}">
        <p14:creationId xmlns:p14="http://schemas.microsoft.com/office/powerpoint/2010/main" val="2462097664"/>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SA4#125 VC election and 3GPP Excellence Award</a:t>
            </a:r>
          </a:p>
        </p:txBody>
      </p:sp>
      <p:pic>
        <p:nvPicPr>
          <p:cNvPr id="5122" name="Picture 2" descr="No alternative text description for this image">
            <a:extLst>
              <a:ext uri="{FF2B5EF4-FFF2-40B4-BE49-F238E27FC236}">
                <a16:creationId xmlns:a16="http://schemas.microsoft.com/office/drawing/2014/main" id="{86BBE1CB-8369-533B-E6E6-50D0F9AB048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90310" y="1371600"/>
            <a:ext cx="6441017" cy="483076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48DD2F7-9B13-9422-3440-89A5198D6EA2}"/>
              </a:ext>
            </a:extLst>
          </p:cNvPr>
          <p:cNvSpPr txBox="1"/>
          <p:nvPr/>
        </p:nvSpPr>
        <p:spPr>
          <a:xfrm>
            <a:off x="7515225" y="1476375"/>
            <a:ext cx="4181475" cy="4801314"/>
          </a:xfrm>
          <a:prstGeom prst="rect">
            <a:avLst/>
          </a:prstGeom>
          <a:noFill/>
        </p:spPr>
        <p:txBody>
          <a:bodyPr wrap="square" rtlCol="0">
            <a:spAutoFit/>
          </a:bodyPr>
          <a:lstStyle/>
          <a:p>
            <a:r>
              <a:rPr lang="en-US" sz="1800" b="0" i="0" dirty="0">
                <a:effectLst/>
                <a:latin typeface="-apple-system"/>
              </a:rPr>
              <a:t>Congratulations to </a:t>
            </a:r>
            <a:r>
              <a:rPr lang="en-US" sz="1800" i="0" dirty="0">
                <a:effectLst/>
                <a:latin typeface="-apple-system"/>
                <a:hlinkClick r:id="rId3"/>
              </a:rPr>
              <a:t>Jaeyeon Song</a:t>
            </a:r>
            <a:r>
              <a:rPr lang="en-US" sz="1800" b="0" i="0" dirty="0">
                <a:effectLst/>
                <a:latin typeface="-apple-system"/>
              </a:rPr>
              <a:t>, re-elected yesterday for her second term as 3GPP SA4 Vice-Chair! Thanks to her continuous support and contributions to the progress of 5G Mobile multimedia standards.</a:t>
            </a:r>
            <a:br>
              <a:rPr lang="en-US" sz="1800" dirty="0"/>
            </a:br>
            <a:br>
              <a:rPr lang="en-US" sz="1800" dirty="0"/>
            </a:br>
            <a:r>
              <a:rPr lang="en-US" sz="1800" b="0" i="0" dirty="0">
                <a:effectLst/>
                <a:latin typeface="-apple-system"/>
              </a:rPr>
              <a:t>And congratulations to </a:t>
            </a:r>
            <a:r>
              <a:rPr lang="en-US" sz="1800" i="0" dirty="0">
                <a:effectLst/>
                <a:latin typeface="-apple-system"/>
                <a:hlinkClick r:id="rId4"/>
              </a:rPr>
              <a:t>Richard Bradbury</a:t>
            </a:r>
            <a:r>
              <a:rPr lang="en-US" sz="1800" b="0" i="0" dirty="0">
                <a:effectLst/>
                <a:latin typeface="-apple-system"/>
              </a:rPr>
              <a:t> for his 2022 3GPP Excellence award! The 3GPP Excellence Award recognizes an individuals’ contribution to a 3GPP Working Group during the year. Richard adds his name to a nice list of SA4 delegates who received this award in the past: </a:t>
            </a:r>
            <a:r>
              <a:rPr lang="en-US" sz="1800" i="0" dirty="0">
                <a:effectLst/>
                <a:latin typeface="-apple-system"/>
                <a:hlinkClick r:id="rId5"/>
              </a:rPr>
              <a:t>Gilles TENIOU</a:t>
            </a:r>
            <a:r>
              <a:rPr lang="en-US" sz="1800" b="0" i="0" dirty="0">
                <a:effectLst/>
                <a:latin typeface="-apple-system"/>
              </a:rPr>
              <a:t> in 2018, </a:t>
            </a:r>
            <a:r>
              <a:rPr lang="en-US" sz="1800" i="0" dirty="0">
                <a:effectLst/>
                <a:latin typeface="-apple-system"/>
                <a:hlinkClick r:id="rId6"/>
              </a:rPr>
              <a:t>Thomas Stockhammer</a:t>
            </a:r>
            <a:r>
              <a:rPr lang="en-US" sz="1800" b="0" i="0" dirty="0">
                <a:effectLst/>
                <a:latin typeface="-apple-system"/>
              </a:rPr>
              <a:t> in 2017 and </a:t>
            </a:r>
            <a:r>
              <a:rPr lang="en-US" sz="1800" i="0" dirty="0">
                <a:effectLst/>
                <a:latin typeface="-apple-system"/>
                <a:hlinkClick r:id="rId7"/>
              </a:rPr>
              <a:t>Kari Jarvinen</a:t>
            </a:r>
            <a:r>
              <a:rPr lang="en-US" sz="1800" b="0" i="0" dirty="0">
                <a:effectLst/>
                <a:latin typeface="-apple-system"/>
              </a:rPr>
              <a:t> in 2016.</a:t>
            </a:r>
            <a:endParaRPr lang="en-US" sz="1800" dirty="0"/>
          </a:p>
        </p:txBody>
      </p:sp>
    </p:spTree>
    <p:extLst>
      <p:ext uri="{BB962C8B-B14F-4D97-AF65-F5344CB8AC3E}">
        <p14:creationId xmlns:p14="http://schemas.microsoft.com/office/powerpoint/2010/main" val="177025886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2" name="Espace réservé du contenu 1">
            <a:extLst>
              <a:ext uri="{FF2B5EF4-FFF2-40B4-BE49-F238E27FC236}">
                <a16:creationId xmlns:a16="http://schemas.microsoft.com/office/drawing/2014/main" id="{F6FAEB32-1D0C-41F9-A9E1-F9FBAD32225E}"/>
              </a:ext>
            </a:extLst>
          </p:cNvPr>
          <p:cNvSpPr>
            <a:spLocks noGrp="1"/>
          </p:cNvSpPr>
          <p:nvPr>
            <p:ph idx="1"/>
          </p:nvPr>
        </p:nvSpPr>
        <p:spPr/>
        <p:txBody>
          <a:bodyPr/>
          <a:lstStyle/>
          <a:p>
            <a:pPr>
              <a:lnSpc>
                <a:spcPct val="85000"/>
              </a:lnSpc>
              <a:spcBef>
                <a:spcPts val="3000"/>
              </a:spcBef>
            </a:pPr>
            <a:r>
              <a:rPr lang="en-GB" altLang="en-US" sz="2000" dirty="0"/>
              <a:t>SWG AH conference calls</a:t>
            </a:r>
          </a:p>
          <a:p>
            <a:pPr lvl="1">
              <a:lnSpc>
                <a:spcPct val="90000"/>
              </a:lnSpc>
              <a:spcBef>
                <a:spcPts val="200"/>
              </a:spcBef>
              <a:tabLst>
                <a:tab pos="1787525" algn="l"/>
                <a:tab pos="3671888" algn="l"/>
              </a:tabLst>
              <a:defRPr/>
            </a:pPr>
            <a:r>
              <a:rPr lang="en-US" sz="2000" dirty="0"/>
              <a:t>MBS SWG (all A.I.s): 12 October, 26 October, 2 November</a:t>
            </a:r>
          </a:p>
          <a:p>
            <a:pPr lvl="1">
              <a:lnSpc>
                <a:spcPct val="90000"/>
              </a:lnSpc>
              <a:spcBef>
                <a:spcPts val="200"/>
              </a:spcBef>
              <a:tabLst>
                <a:tab pos="1787525" algn="l"/>
                <a:tab pos="3671888" algn="l"/>
              </a:tabLst>
              <a:defRPr/>
            </a:pPr>
            <a:r>
              <a:rPr lang="en-US" sz="2000" dirty="0"/>
              <a:t>Audio SWG: 15 September (</a:t>
            </a:r>
            <a:r>
              <a:rPr lang="en-US" sz="2000" dirty="0" err="1"/>
              <a:t>IVAS_Codec</a:t>
            </a:r>
            <a:r>
              <a:rPr lang="en-US" sz="2000" dirty="0"/>
              <a:t>), 18 September (ISAR), 13 October (</a:t>
            </a:r>
            <a:r>
              <a:rPr lang="en-US" sz="2000" dirty="0" err="1"/>
              <a:t>FS_DaCED</a:t>
            </a:r>
            <a:r>
              <a:rPr lang="en-US" sz="2000" dirty="0"/>
              <a:t>, </a:t>
            </a:r>
            <a:r>
              <a:rPr lang="en-US" sz="2000" dirty="0" err="1"/>
              <a:t>eUET</a:t>
            </a:r>
            <a:r>
              <a:rPr lang="en-US" sz="2000" dirty="0"/>
              <a:t>), 20 October (</a:t>
            </a:r>
            <a:r>
              <a:rPr lang="en-US" sz="2000" dirty="0" err="1"/>
              <a:t>IVAS_Codec</a:t>
            </a:r>
            <a:r>
              <a:rPr lang="en-US" sz="2000" dirty="0"/>
              <a:t>, ISAR), 23 October (</a:t>
            </a:r>
            <a:r>
              <a:rPr lang="en-US" sz="2000" dirty="0" err="1"/>
              <a:t>FS_DaCED</a:t>
            </a:r>
            <a:r>
              <a:rPr lang="en-US" sz="2000" dirty="0"/>
              <a:t>, </a:t>
            </a:r>
            <a:r>
              <a:rPr lang="en-US" sz="2000" dirty="0" err="1"/>
              <a:t>eUET</a:t>
            </a:r>
            <a:r>
              <a:rPr lang="en-US" sz="2000" dirty="0"/>
              <a:t>, ATIAS), 27 October (</a:t>
            </a:r>
            <a:r>
              <a:rPr lang="en-US" sz="2000" dirty="0" err="1"/>
              <a:t>IVAS_Codec</a:t>
            </a:r>
            <a:r>
              <a:rPr lang="en-US" sz="2000" dirty="0"/>
              <a:t>, ISAR) </a:t>
            </a:r>
            <a:endParaRPr lang="en-US" sz="1600" dirty="0"/>
          </a:p>
          <a:p>
            <a:pPr lvl="1">
              <a:lnSpc>
                <a:spcPct val="90000"/>
              </a:lnSpc>
              <a:spcBef>
                <a:spcPts val="200"/>
              </a:spcBef>
              <a:tabLst>
                <a:tab pos="1787525" algn="l"/>
                <a:tab pos="3671888" algn="l"/>
              </a:tabLst>
              <a:defRPr/>
            </a:pPr>
            <a:r>
              <a:rPr lang="en-US" sz="2000" dirty="0"/>
              <a:t>RTC SWG (all A.I.s): </a:t>
            </a:r>
            <a:r>
              <a:rPr lang="en-US" sz="2000" u="sng" dirty="0">
                <a:solidFill>
                  <a:srgbClr val="FF0000"/>
                </a:solidFill>
              </a:rPr>
              <a:t>11 and 25 October</a:t>
            </a:r>
          </a:p>
          <a:p>
            <a:pPr lvl="1">
              <a:lnSpc>
                <a:spcPct val="90000"/>
              </a:lnSpc>
              <a:spcBef>
                <a:spcPts val="200"/>
              </a:spcBef>
              <a:tabLst>
                <a:tab pos="1787525" algn="l"/>
                <a:tab pos="3671888" algn="l"/>
              </a:tabLst>
              <a:defRPr/>
            </a:pPr>
            <a:r>
              <a:rPr lang="en-US" sz="2000" dirty="0"/>
              <a:t>Video SWG (all A.I.s): </a:t>
            </a:r>
            <a:r>
              <a:rPr lang="en-US" sz="2000" u="sng" dirty="0">
                <a:solidFill>
                  <a:srgbClr val="FF0000"/>
                </a:solidFill>
              </a:rPr>
              <a:t>10, 24 and 31 October</a:t>
            </a:r>
          </a:p>
          <a:p>
            <a:pPr>
              <a:spcBef>
                <a:spcPts val="2800"/>
              </a:spcBef>
              <a:defRPr/>
            </a:pPr>
            <a:r>
              <a:rPr lang="en-GB" altLang="en-US" sz="2400" dirty="0"/>
              <a:t>SA4 plenary meetings (2023)</a:t>
            </a:r>
            <a:endParaRPr lang="en-GB" altLang="en-US" sz="2400" dirty="0">
              <a:solidFill>
                <a:srgbClr val="FF0000"/>
              </a:solidFill>
            </a:endParaRPr>
          </a:p>
          <a:p>
            <a:pPr>
              <a:defRPr/>
            </a:pPr>
            <a:endParaRPr lang="en-GB" altLang="en-US" sz="2400" dirty="0"/>
          </a:p>
          <a:p>
            <a:pPr>
              <a:defRPr/>
            </a:pPr>
            <a:endParaRPr lang="en-GB" altLang="en-US" sz="2400" dirty="0"/>
          </a:p>
          <a:p>
            <a:pPr>
              <a:lnSpc>
                <a:spcPct val="90000"/>
              </a:lnSpc>
              <a:spcBef>
                <a:spcPts val="200"/>
              </a:spcBef>
              <a:tabLst>
                <a:tab pos="1787525" algn="l"/>
                <a:tab pos="3671888" algn="l"/>
              </a:tabLst>
              <a:defRPr/>
            </a:pPr>
            <a:endParaRPr lang="en-US" altLang="en-US" sz="2400" dirty="0"/>
          </a:p>
        </p:txBody>
      </p:sp>
      <p:graphicFrame>
        <p:nvGraphicFramePr>
          <p:cNvPr id="3" name="Table 2">
            <a:extLst>
              <a:ext uri="{FF2B5EF4-FFF2-40B4-BE49-F238E27FC236}">
                <a16:creationId xmlns:a16="http://schemas.microsoft.com/office/drawing/2014/main" id="{1093B96C-1293-4646-C51A-B11C9C8CD76F}"/>
              </a:ext>
            </a:extLst>
          </p:cNvPr>
          <p:cNvGraphicFramePr>
            <a:graphicFrameLocks noGrp="1"/>
          </p:cNvGraphicFramePr>
          <p:nvPr>
            <p:extLst>
              <p:ext uri="{D42A27DB-BD31-4B8C-83A1-F6EECF244321}">
                <p14:modId xmlns:p14="http://schemas.microsoft.com/office/powerpoint/2010/main" val="1108915253"/>
              </p:ext>
            </p:extLst>
          </p:nvPr>
        </p:nvGraphicFramePr>
        <p:xfrm>
          <a:off x="1866438" y="4696294"/>
          <a:ext cx="8459123" cy="923382"/>
        </p:xfrm>
        <a:graphic>
          <a:graphicData uri="http://schemas.openxmlformats.org/drawingml/2006/table">
            <a:tbl>
              <a:tblPr firstRow="1" bandRow="1">
                <a:tableStyleId>{5C22544A-7EE6-4342-B048-85BDC9FD1C3A}</a:tableStyleId>
              </a:tblPr>
              <a:tblGrid>
                <a:gridCol w="1771939">
                  <a:extLst>
                    <a:ext uri="{9D8B030D-6E8A-4147-A177-3AD203B41FA5}">
                      <a16:colId xmlns:a16="http://schemas.microsoft.com/office/drawing/2014/main" val="20000"/>
                    </a:ext>
                  </a:extLst>
                </a:gridCol>
                <a:gridCol w="2683075">
                  <a:extLst>
                    <a:ext uri="{9D8B030D-6E8A-4147-A177-3AD203B41FA5}">
                      <a16:colId xmlns:a16="http://schemas.microsoft.com/office/drawing/2014/main" val="20001"/>
                    </a:ext>
                  </a:extLst>
                </a:gridCol>
                <a:gridCol w="4004109">
                  <a:extLst>
                    <a:ext uri="{9D8B030D-6E8A-4147-A177-3AD203B41FA5}">
                      <a16:colId xmlns:a16="http://schemas.microsoft.com/office/drawing/2014/main" val="20002"/>
                    </a:ext>
                  </a:extLst>
                </a:gridCol>
              </a:tblGrid>
              <a:tr h="363637">
                <a:tc>
                  <a:txBody>
                    <a:bodyPr/>
                    <a:lstStyle/>
                    <a:p>
                      <a:pPr marL="36000">
                        <a:lnSpc>
                          <a:spcPct val="90000"/>
                        </a:lnSpc>
                      </a:pPr>
                      <a:r>
                        <a:rPr lang="fi-FI" sz="1400" dirty="0"/>
                        <a:t>Meetings in 2023</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5974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SA4#126</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13-17 November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Chicago, USA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a:xfrm>
            <a:off x="647700" y="1181101"/>
            <a:ext cx="11184467" cy="5103814"/>
          </a:xfrm>
        </p:spPr>
        <p:txBody>
          <a:bodyPr/>
          <a:lstStyle/>
          <a:p>
            <a:pPr>
              <a:spcBef>
                <a:spcPts val="2800"/>
              </a:spcBef>
              <a:defRPr/>
            </a:pPr>
            <a:r>
              <a:rPr lang="en-GB" altLang="en-US" sz="2800" dirty="0"/>
              <a:t>SA4 plenary meetings (2024): 3 F2F and 2 e-meetings</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6" name="Table 5">
            <a:extLst>
              <a:ext uri="{FF2B5EF4-FFF2-40B4-BE49-F238E27FC236}">
                <a16:creationId xmlns:a16="http://schemas.microsoft.com/office/drawing/2014/main" id="{7BE4D0B7-FD5F-4FBC-A11A-6CEF7109A01D}"/>
              </a:ext>
            </a:extLst>
          </p:cNvPr>
          <p:cNvGraphicFramePr>
            <a:graphicFrameLocks noGrp="1"/>
          </p:cNvGraphicFramePr>
          <p:nvPr>
            <p:extLst>
              <p:ext uri="{D42A27DB-BD31-4B8C-83A1-F6EECF244321}">
                <p14:modId xmlns:p14="http://schemas.microsoft.com/office/powerpoint/2010/main" val="743561298"/>
              </p:ext>
            </p:extLst>
          </p:nvPr>
        </p:nvGraphicFramePr>
        <p:xfrm>
          <a:off x="2271196" y="1678943"/>
          <a:ext cx="7559675" cy="4313073"/>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SA4#127</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29 January - 2 February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ETSI, Venue: Sophia-Antipolis, France</a:t>
                      </a:r>
                    </a:p>
                  </a:txBody>
                  <a:tcPr marL="91429" marR="91429" marT="45667" marB="45667" anchor="ctr"/>
                </a:tc>
                <a:extLst>
                  <a:ext uri="{0D108BD9-81ED-4DB2-BD59-A6C34878D82A}">
                    <a16:rowId xmlns:a16="http://schemas.microsoft.com/office/drawing/2014/main" val="10002"/>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SA4#127bis-e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8-12 April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20-24 May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Korea</a:t>
                      </a:r>
                    </a:p>
                  </a:txBody>
                  <a:tcPr marL="91429" marR="91429" marT="45667" marB="45667" anchor="ctr"/>
                </a:tc>
                <a:extLst>
                  <a:ext uri="{0D108BD9-81ED-4DB2-BD59-A6C34878D82A}">
                    <a16:rowId xmlns:a16="http://schemas.microsoft.com/office/drawing/2014/main" val="10004"/>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SA4#129-e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19-23 August 2024</a:t>
                      </a:r>
                    </a:p>
                    <a:p>
                      <a:pPr marL="0" marR="0" indent="0">
                        <a:spcBef>
                          <a:spcPts val="0"/>
                        </a:spcBef>
                        <a:spcAft>
                          <a:spcPts val="0"/>
                        </a:spcAft>
                        <a:buFontTx/>
                        <a:buNone/>
                      </a:pPr>
                      <a:r>
                        <a:rPr lang="en-US" sz="1400" u="none" dirty="0">
                          <a:solidFill>
                            <a:schemeClr val="tx1"/>
                          </a:solidFill>
                          <a:effectLst/>
                          <a:latin typeface="+mn-lt"/>
                          <a:ea typeface="Calibri" panose="020F0502020204030204" pitchFamily="34" charset="0"/>
                          <a:cs typeface="Arial" panose="020B0604020202020204" pitchFamily="34" charset="0"/>
                        </a:rPr>
                        <a:t>Note: agreement to have NO SA4 meetings in August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69197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SA4#130</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18-22 November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North-America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33203306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dirty="0"/>
              <a:t>SA4 meeting statistics</a:t>
            </a:r>
          </a:p>
        </p:txBody>
      </p:sp>
      <p:sp>
        <p:nvSpPr>
          <p:cNvPr id="8" name="Espace réservé du contenu 1">
            <a:extLst>
              <a:ext uri="{FF2B5EF4-FFF2-40B4-BE49-F238E27FC236}">
                <a16:creationId xmlns:a16="http://schemas.microsoft.com/office/drawing/2014/main" id="{66A15E75-0973-4195-A43E-2B3DD802BE88}"/>
              </a:ext>
            </a:extLst>
          </p:cNvPr>
          <p:cNvSpPr>
            <a:spLocks noGrp="1"/>
          </p:cNvSpPr>
          <p:nvPr>
            <p:ph idx="1"/>
          </p:nvPr>
        </p:nvSpPr>
        <p:spPr>
          <a:xfrm>
            <a:off x="647700" y="1454151"/>
            <a:ext cx="11184467" cy="839610"/>
          </a:xfrm>
        </p:spPr>
        <p:txBody>
          <a:bodyPr/>
          <a:lstStyle/>
          <a:p>
            <a:pPr>
              <a:lnSpc>
                <a:spcPct val="85000"/>
              </a:lnSpc>
              <a:spcBef>
                <a:spcPts val="3000"/>
              </a:spcBef>
            </a:pPr>
            <a:r>
              <a:rPr lang="en-US" altLang="en-US" sz="2000" dirty="0"/>
              <a:t>Note that as for all collocated “mega-meetings”, the number of registered F2F participants at SA4#125 is not representative of a regular standalone SA4 F2F meeting.</a:t>
            </a:r>
          </a:p>
          <a:p>
            <a:pPr>
              <a:lnSpc>
                <a:spcPct val="85000"/>
              </a:lnSpc>
              <a:spcBef>
                <a:spcPts val="3000"/>
              </a:spcBef>
            </a:pPr>
            <a:r>
              <a:rPr lang="en-US" sz="2000" dirty="0"/>
              <a:t>SA4#125 had the all-time highest number of </a:t>
            </a:r>
            <a:r>
              <a:rPr lang="en-US" sz="2000" dirty="0" err="1"/>
              <a:t>Tdocs</a:t>
            </a:r>
            <a:r>
              <a:rPr lang="en-US" sz="2000" dirty="0"/>
              <a:t> in an ordinary SA4 meeting (479)</a:t>
            </a:r>
            <a:br>
              <a:rPr lang="en-US" sz="2000" dirty="0"/>
            </a:br>
            <a:endParaRPr lang="en-US" sz="2000" dirty="0"/>
          </a:p>
          <a:p>
            <a:pPr lvl="1">
              <a:lnSpc>
                <a:spcPct val="90000"/>
              </a:lnSpc>
              <a:spcBef>
                <a:spcPts val="200"/>
              </a:spcBef>
              <a:tabLst>
                <a:tab pos="1787525" algn="l"/>
                <a:tab pos="3671888" algn="l"/>
              </a:tabLst>
              <a:defRPr/>
            </a:pPr>
            <a:endParaRPr lang="en-US" sz="1600" dirty="0"/>
          </a:p>
          <a:p>
            <a:pPr>
              <a:lnSpc>
                <a:spcPct val="90000"/>
              </a:lnSpc>
              <a:spcBef>
                <a:spcPts val="200"/>
              </a:spcBef>
              <a:tabLst>
                <a:tab pos="1787525" algn="l"/>
                <a:tab pos="3671888" algn="l"/>
              </a:tabLst>
              <a:defRPr/>
            </a:pPr>
            <a:endParaRPr lang="en-US" altLang="en-US" sz="2400" dirty="0"/>
          </a:p>
        </p:txBody>
      </p:sp>
      <p:pic>
        <p:nvPicPr>
          <p:cNvPr id="2" name="Picture 1">
            <a:extLst>
              <a:ext uri="{FF2B5EF4-FFF2-40B4-BE49-F238E27FC236}">
                <a16:creationId xmlns:a16="http://schemas.microsoft.com/office/drawing/2014/main" id="{8C2E3D3D-8D2A-CCEE-FC6D-74C3BB178B74}"/>
              </a:ext>
            </a:extLst>
          </p:cNvPr>
          <p:cNvPicPr>
            <a:picLocks noChangeAspect="1"/>
          </p:cNvPicPr>
          <p:nvPr/>
        </p:nvPicPr>
        <p:blipFill>
          <a:blip r:embed="rId2"/>
          <a:stretch>
            <a:fillRect/>
          </a:stretch>
        </p:blipFill>
        <p:spPr>
          <a:xfrm>
            <a:off x="835005" y="3320136"/>
            <a:ext cx="5358848" cy="2767824"/>
          </a:xfrm>
          <a:prstGeom prst="rect">
            <a:avLst/>
          </a:prstGeom>
        </p:spPr>
      </p:pic>
      <p:pic>
        <p:nvPicPr>
          <p:cNvPr id="6" name="Picture 5">
            <a:extLst>
              <a:ext uri="{FF2B5EF4-FFF2-40B4-BE49-F238E27FC236}">
                <a16:creationId xmlns:a16="http://schemas.microsoft.com/office/drawing/2014/main" id="{C43AE3A1-7C93-A9A7-8A04-64EC002A88A1}"/>
              </a:ext>
            </a:extLst>
          </p:cNvPr>
          <p:cNvPicPr>
            <a:picLocks noChangeAspect="1"/>
          </p:cNvPicPr>
          <p:nvPr/>
        </p:nvPicPr>
        <p:blipFill>
          <a:blip r:embed="rId3"/>
          <a:stretch>
            <a:fillRect/>
          </a:stretch>
        </p:blipFill>
        <p:spPr>
          <a:xfrm>
            <a:off x="6333031" y="3320136"/>
            <a:ext cx="5358848" cy="2780017"/>
          </a:xfrm>
          <a:prstGeom prst="rect">
            <a:avLst/>
          </a:prstGeom>
        </p:spPr>
      </p:pic>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 name="Espace réservé du contenu 1">
            <a:extLst>
              <a:ext uri="{FF2B5EF4-FFF2-40B4-BE49-F238E27FC236}">
                <a16:creationId xmlns:a16="http://schemas.microsoft.com/office/drawing/2014/main" id="{276E1530-8589-41DD-88C5-7BD0BB317467}"/>
              </a:ext>
            </a:extLst>
          </p:cNvPr>
          <p:cNvSpPr>
            <a:spLocks noGrp="1"/>
          </p:cNvSpPr>
          <p:nvPr>
            <p:ph idx="1"/>
          </p:nvPr>
        </p:nvSpPr>
        <p:spPr/>
        <p:txBody>
          <a:bodyPr/>
          <a:lstStyle/>
          <a:p>
            <a:r>
              <a:rPr lang="en-US" sz="1600" dirty="0"/>
              <a:t>No CRs prior to Rel-16.</a:t>
            </a:r>
          </a:p>
          <a:p>
            <a:r>
              <a:rPr lang="en-US" sz="1600" dirty="0"/>
              <a:t>Rel-16 corrections on 5G Media streaming Architecture and Stage 3.</a:t>
            </a:r>
          </a:p>
          <a:p>
            <a:r>
              <a:rPr lang="en-US" sz="1600" dirty="0"/>
              <a:t>Rel-17 corrections on</a:t>
            </a:r>
            <a:r>
              <a:rPr lang="en-US" sz="1600" dirty="0">
                <a:solidFill>
                  <a:srgbClr val="000000"/>
                </a:solidFill>
              </a:rPr>
              <a:t> 5GMS Architecture/Stage 3/Edge and MBS Stage 2/3.</a:t>
            </a:r>
            <a:endParaRPr lang="en-US" sz="1600" dirty="0"/>
          </a:p>
          <a:p>
            <a:r>
              <a:rPr lang="en-US" sz="1600" dirty="0"/>
              <a:t>Progress on all Rel-18 items (highlights):</a:t>
            </a:r>
          </a:p>
          <a:p>
            <a:pPr lvl="1"/>
            <a:r>
              <a:rPr lang="en-US" sz="1200" dirty="0"/>
              <a:t>EVS Codec Extension for Immersive Voice and Audio Services (</a:t>
            </a:r>
            <a:r>
              <a:rPr lang="en-US" sz="1200" dirty="0" err="1"/>
              <a:t>IVAS_Codec</a:t>
            </a:r>
            <a:r>
              <a:rPr lang="en-US" sz="1200" dirty="0"/>
              <a:t>) candidate selection test completed and selection agreed and brought for approval to SA; listening lab reports and the GAL report are ready for SA approval. New TS 26.258 Codec for Immersive Voice and Audio Services - C code (floating point) – v.2.0.0, for approval;</a:t>
            </a:r>
          </a:p>
          <a:p>
            <a:pPr lvl="1"/>
            <a:r>
              <a:rPr lang="en-US" sz="1200" dirty="0"/>
              <a:t>Corrections to completed Rel-18 Work Item 5GMS_Ph2 and EVEX</a:t>
            </a:r>
            <a:r>
              <a:rPr lang="en-US" sz="1200" dirty="0">
                <a:solidFill>
                  <a:prstClr val="black"/>
                </a:solidFill>
                <a:latin typeface="Calibri"/>
                <a:ea typeface="+mn-ea"/>
                <a:cs typeface="+mn-cs"/>
              </a:rPr>
              <a:t>;</a:t>
            </a:r>
            <a:endParaRPr kumimoji="0" lang="en-US" sz="1200" b="0" i="0" u="none" strike="noStrike" kern="0" cap="none" spc="0" normalizeH="0" baseline="0" noProof="0" dirty="0">
              <a:ln>
                <a:noFill/>
              </a:ln>
              <a:solidFill>
                <a:prstClr val="black"/>
              </a:solidFill>
              <a:effectLst/>
              <a:uLnTx/>
              <a:uFillTx/>
              <a:latin typeface="Calibri"/>
              <a:ea typeface="+mn-ea"/>
              <a:cs typeface="+mn-cs"/>
            </a:endParaRPr>
          </a:p>
          <a:p>
            <a:pPr lvl="1"/>
            <a:r>
              <a:rPr lang="en-US" sz="1200" dirty="0"/>
              <a:t>TEI18 upgrades to Video codecs in MTSI TS 26.114 to support HD Video;</a:t>
            </a:r>
          </a:p>
          <a:p>
            <a:pPr lvl="1"/>
            <a:r>
              <a:rPr lang="en-US" sz="1200" dirty="0"/>
              <a:t>Completed </a:t>
            </a:r>
            <a:r>
              <a:rPr lang="en-US" sz="1200" dirty="0" err="1"/>
              <a:t>FS_XRTraffic</a:t>
            </a:r>
            <a:r>
              <a:rPr lang="en-US" sz="1200" dirty="0"/>
              <a:t> - Feasibility Study on Traffic Models and Quality Evaluation Methods for Media and XR Services in 5G Systems. </a:t>
            </a:r>
            <a:r>
              <a:rPr lang="en-US" altLang="zh-CN" sz="1200" dirty="0">
                <a:cs typeface="Arial" pitchFamily="34" charset="0"/>
              </a:rPr>
              <a:t>TR 26.926 is ready for SA approval. Also agreed </a:t>
            </a:r>
            <a:r>
              <a:rPr lang="en-US" sz="1200" dirty="0"/>
              <a:t>CR to 26.926-0003r4 on XR Traffic Characteristics (Rel-18);</a:t>
            </a:r>
          </a:p>
          <a:p>
            <a:pPr lvl="1"/>
            <a:r>
              <a:rPr lang="en-US" altLang="en-US" sz="1200" dirty="0"/>
              <a:t>Agreed way forward to restructure 5GMS and RTC (</a:t>
            </a:r>
            <a:r>
              <a:rPr lang="en-US" altLang="en-US" sz="1200" dirty="0" err="1"/>
              <a:t>iRTCW</a:t>
            </a:r>
            <a:r>
              <a:rPr lang="en-US" altLang="en-US" sz="1200" dirty="0"/>
              <a:t>) specifications to perform alignment of stage 3: </a:t>
            </a:r>
            <a:r>
              <a:rPr lang="en-US" altLang="en-US" sz="1200" dirty="0" err="1"/>
              <a:t>iRTCW</a:t>
            </a:r>
            <a:r>
              <a:rPr lang="en-US" altLang="en-US" sz="1200" dirty="0"/>
              <a:t> and 5GMS_Pro_Phase 2 Work Item revised.</a:t>
            </a:r>
          </a:p>
          <a:p>
            <a:pPr lvl="1"/>
            <a:r>
              <a:rPr lang="en-US" altLang="en-US" sz="1200" dirty="0"/>
              <a:t>TR 26.941-100 - Network Slicing Extensions for 5G media services brought to SA for information.</a:t>
            </a:r>
          </a:p>
          <a:p>
            <a:r>
              <a:rPr lang="en-US" sz="1600" dirty="0">
                <a:solidFill>
                  <a:srgbClr val="000000"/>
                </a:solidFill>
              </a:rPr>
              <a:t>No new SID/WID</a:t>
            </a:r>
          </a:p>
          <a:p>
            <a:r>
              <a:rPr lang="en-US" sz="1600" dirty="0"/>
              <a:t>One ongoing SID targeting Rel-19</a:t>
            </a:r>
          </a:p>
          <a:p>
            <a:pPr lvl="1"/>
            <a:r>
              <a:rPr lang="en-US" sz="1200" dirty="0"/>
              <a:t>Study on Diverse audio Capturing system for End-user Devices </a:t>
            </a:r>
            <a:r>
              <a:rPr lang="en-US" altLang="en-US" sz="1200" dirty="0"/>
              <a:t>(</a:t>
            </a:r>
            <a:r>
              <a:rPr lang="en-US" sz="1200" dirty="0" err="1"/>
              <a:t>FS_DaCED</a:t>
            </a:r>
            <a:r>
              <a:rPr lang="en-US" altLang="en-US" sz="1200" dirty="0"/>
              <a:t>)</a:t>
            </a:r>
          </a:p>
          <a:p>
            <a:r>
              <a:rPr lang="en-US" sz="1600" dirty="0"/>
              <a:t>Keeping focus on Rel-18. Rel-19 planning to be discussed starting from December 2023</a:t>
            </a:r>
          </a:p>
          <a:p>
            <a:pPr lvl="1"/>
            <a:endParaRPr lang="en-US" sz="1200" dirty="0"/>
          </a:p>
          <a:p>
            <a:pPr lvl="1"/>
            <a:endParaRPr lang="en-US" sz="1200" dirty="0"/>
          </a:p>
          <a:p>
            <a:endParaRPr lang="en-US" sz="1600" dirty="0">
              <a:cs typeface="Arial" pitchFamily="34" charset="0"/>
            </a:endParaRPr>
          </a:p>
          <a:p>
            <a:endParaRPr lang="en-US" sz="1800" dirty="0">
              <a:cs typeface="Arial" pitchFamily="34" charset="0"/>
            </a:endParaRPr>
          </a:p>
          <a:p>
            <a:pPr lvl="2"/>
            <a:endParaRPr lang="en-US" sz="1050" dirty="0">
              <a:cs typeface="Arial" pitchFamily="34" charset="0"/>
            </a:endParaRPr>
          </a:p>
          <a:p>
            <a:pPr lvl="1"/>
            <a:endParaRPr lang="en-US" sz="1200" dirty="0"/>
          </a:p>
          <a:p>
            <a:pPr lvl="1"/>
            <a:endParaRPr lang="en-US" sz="1200" dirty="0"/>
          </a:p>
          <a:p>
            <a:pPr lvl="1"/>
            <a:endParaRPr lang="fr-FR" sz="12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Release 17 and earlier</a:t>
            </a:r>
            <a:endParaRPr lang="en-US" altLang="en-US" dirty="0"/>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r>
              <a:rPr lang="en-US" sz="1400" i="0" u="sng" strike="noStrike" dirty="0">
                <a:solidFill>
                  <a:srgbClr val="0000FF"/>
                </a:solidFill>
                <a:effectLst/>
                <a:hlinkClick r:id="rId2"/>
              </a:rPr>
              <a:t>SP-230914</a:t>
            </a:r>
            <a:r>
              <a:rPr lang="en-US" sz="1400" dirty="0"/>
              <a:t> : CRs on 5GMSA: corrections to Rel-16</a:t>
            </a:r>
          </a:p>
          <a:p>
            <a:pPr marL="400050" lvl="1">
              <a:lnSpc>
                <a:spcPct val="107000"/>
              </a:lnSpc>
              <a:spcBef>
                <a:spcPts val="0"/>
              </a:spcBef>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S4-231515&amp; S4-231568 : CR 26.501-0076&amp; CR 26.501-0075 [5GMSA] Clarifications to Network Assistance feature (Rel-16&amp;Rel-17).</a:t>
            </a:r>
          </a:p>
          <a:p>
            <a:pPr marL="0">
              <a:lnSpc>
                <a:spcPct val="107000"/>
              </a:lnSpc>
              <a:spcBef>
                <a:spcPts val="0"/>
              </a:spcBef>
              <a:spcAft>
                <a:spcPts val="800"/>
              </a:spcAft>
            </a:pPr>
            <a:r>
              <a:rPr lang="en-US" sz="1400" i="0" u="sng" strike="noStrike" dirty="0">
                <a:solidFill>
                  <a:srgbClr val="0000FF"/>
                </a:solidFill>
                <a:effectLst/>
                <a:hlinkClick r:id="rId3"/>
              </a:rPr>
              <a:t>SP-230912</a:t>
            </a:r>
            <a:r>
              <a:rPr lang="en-US" sz="1400" dirty="0"/>
              <a:t> : CRs on 5GMS3: corrections to Rel-16</a:t>
            </a:r>
          </a:p>
          <a:p>
            <a:pPr marL="400050" lvl="1">
              <a:lnSpc>
                <a:spcPct val="107000"/>
              </a:lnSpc>
              <a:spcBef>
                <a:spcPts val="0"/>
              </a:spcBef>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S4-231425: CR 26.512-0043 [5GMS3] Essential maintenance (Rel-16): corrections derived from collaboration with </a:t>
            </a:r>
            <a:r>
              <a:rPr lang="en-US" sz="1100" dirty="0">
                <a:latin typeface="Calibri" panose="020F0502020204030204" pitchFamily="34" charset="0"/>
                <a:ea typeface="Calibri" panose="020F0502020204030204" pitchFamily="34" charset="0"/>
                <a:cs typeface="Times New Roman" panose="02020603050405020304" pitchFamily="18" charset="0"/>
              </a:rPr>
              <a:t>5G-MAG.</a:t>
            </a:r>
          </a:p>
          <a:p>
            <a:pPr marL="800100" lvl="2">
              <a:lnSpc>
                <a:spcPct val="107000"/>
              </a:lnSpc>
              <a:spcBef>
                <a:spcPts val="0"/>
              </a:spcBef>
              <a:spcAft>
                <a:spcPts val="800"/>
              </a:spcAft>
            </a:pPr>
            <a:r>
              <a:rPr lang="en-US" sz="9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Note</a:t>
            </a:r>
            <a:r>
              <a:rPr lang="en-US" sz="900" dirty="0">
                <a:effectLst/>
                <a:latin typeface="Calibri" panose="020F0502020204030204" pitchFamily="34" charset="0"/>
                <a:ea typeface="Calibri" panose="020F0502020204030204" pitchFamily="34" charset="0"/>
                <a:cs typeface="Times New Roman" panose="02020603050405020304" pitchFamily="18" charset="0"/>
              </a:rPr>
              <a:t>: Company update proposed in </a:t>
            </a:r>
            <a:r>
              <a:rPr lang="en-US" sz="900" u="sng" dirty="0">
                <a:solidFill>
                  <a:srgbClr val="0000FF"/>
                </a:solidFill>
                <a:effectLst/>
                <a:latin typeface="Calibri" panose="020F0502020204030204" pitchFamily="34" charset="0"/>
                <a:ea typeface="Times New Roman" panose="02020603050405020304" pitchFamily="18" charset="0"/>
                <a:hlinkClick r:id="rId4"/>
              </a:rPr>
              <a:t>SP-231082</a:t>
            </a:r>
            <a:endParaRPr lang="en-US" sz="900" u="sng" dirty="0">
              <a:solidFill>
                <a:srgbClr val="0000FF"/>
              </a:solidFill>
              <a:effectLst/>
              <a:latin typeface="Calibri" panose="020F0502020204030204" pitchFamily="34" charset="0"/>
              <a:ea typeface="Times New Roman" panose="02020603050405020304" pitchFamily="18" charset="0"/>
            </a:endParaRPr>
          </a:p>
          <a:p>
            <a:pPr marL="400050" lvl="1">
              <a:lnSpc>
                <a:spcPct val="107000"/>
              </a:lnSpc>
              <a:spcBef>
                <a:spcPts val="0"/>
              </a:spcBef>
              <a:spcAft>
                <a:spcPts val="800"/>
              </a:spcAft>
            </a:pPr>
            <a:r>
              <a:rPr lang="en-US" sz="1100" dirty="0">
                <a:latin typeface="Calibri" panose="020F0502020204030204" pitchFamily="34" charset="0"/>
                <a:ea typeface="Calibri" panose="020F0502020204030204" pitchFamily="34" charset="0"/>
                <a:cs typeface="Times New Roman" panose="02020603050405020304" pitchFamily="18" charset="0"/>
              </a:rPr>
              <a:t>S4-231516&amp; S4-231517: CR 26.247-0181r3&amp;0182r3 [5GMS3] Removal of </a:t>
            </a:r>
            <a:r>
              <a:rPr lang="en-US" sz="1100" dirty="0" err="1">
                <a:latin typeface="Calibri" panose="020F0502020204030204" pitchFamily="34" charset="0"/>
                <a:ea typeface="Calibri" panose="020F0502020204030204" pitchFamily="34" charset="0"/>
                <a:cs typeface="Times New Roman" panose="02020603050405020304" pitchFamily="18" charset="0"/>
              </a:rPr>
              <a:t>HTTPList</a:t>
            </a:r>
            <a:r>
              <a:rPr lang="en-US" sz="1100" dirty="0">
                <a:latin typeface="Calibri" panose="020F0502020204030204" pitchFamily="34" charset="0"/>
                <a:ea typeface="Calibri" panose="020F0502020204030204" pitchFamily="34" charset="0"/>
                <a:cs typeface="Times New Roman" panose="02020603050405020304" pitchFamily="18" charset="0"/>
              </a:rPr>
              <a:t> from 3GPP Metrics (Rel-16&amp;Rel-17)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a:lnSpc>
                <a:spcPct val="107000"/>
              </a:lnSpc>
              <a:spcBef>
                <a:spcPts val="0"/>
              </a:spcBef>
              <a:spcAft>
                <a:spcPts val="800"/>
              </a:spcAft>
            </a:pPr>
            <a:r>
              <a:rPr lang="en-US" sz="1400" i="0" u="sng" strike="noStrike" dirty="0">
                <a:solidFill>
                  <a:srgbClr val="0000FF"/>
                </a:solidFill>
                <a:effectLst/>
                <a:hlinkClick r:id="rId5"/>
              </a:rPr>
              <a:t>SP-230913</a:t>
            </a:r>
            <a:r>
              <a:rPr lang="en-US" sz="1400" dirty="0"/>
              <a:t> : CRs on 5GMS3: corrections to Rel-17</a:t>
            </a:r>
          </a:p>
          <a:p>
            <a:pPr marL="400050" lvl="1">
              <a:lnSpc>
                <a:spcPct val="107000"/>
              </a:lnSpc>
              <a:spcBef>
                <a:spcPts val="0"/>
              </a:spcBef>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S4-231424: CR 26.512-0037 [5GMS3, TEI17] Essential maintenance (Rel-17): corrections derived from collaboration with </a:t>
            </a:r>
            <a:r>
              <a:rPr lang="en-US" sz="1100" dirty="0">
                <a:latin typeface="Calibri" panose="020F0502020204030204" pitchFamily="34" charset="0"/>
                <a:ea typeface="Calibri" panose="020F0502020204030204" pitchFamily="34" charset="0"/>
                <a:cs typeface="Times New Roman" panose="02020603050405020304" pitchFamily="18" charset="0"/>
              </a:rPr>
              <a:t>5G-MAG.</a:t>
            </a:r>
          </a:p>
          <a:p>
            <a:pPr marL="800100" lvl="2">
              <a:lnSpc>
                <a:spcPct val="107000"/>
              </a:lnSpc>
              <a:spcBef>
                <a:spcPts val="0"/>
              </a:spcBef>
              <a:spcAft>
                <a:spcPts val="800"/>
              </a:spcAft>
            </a:pPr>
            <a:r>
              <a:rPr lang="en-US" sz="9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Note</a:t>
            </a:r>
            <a:r>
              <a:rPr lang="en-US" sz="900" dirty="0">
                <a:effectLst/>
                <a:latin typeface="Calibri" panose="020F0502020204030204" pitchFamily="34" charset="0"/>
                <a:ea typeface="Calibri" panose="020F0502020204030204" pitchFamily="34" charset="0"/>
                <a:cs typeface="Times New Roman" panose="02020603050405020304" pitchFamily="18" charset="0"/>
              </a:rPr>
              <a:t>: Company update proposed in </a:t>
            </a:r>
            <a:r>
              <a:rPr lang="en-US" sz="900" u="sng" dirty="0">
                <a:solidFill>
                  <a:srgbClr val="0000FF"/>
                </a:solidFill>
                <a:effectLst/>
                <a:latin typeface="Calibri" panose="020F0502020204030204" pitchFamily="34" charset="0"/>
                <a:ea typeface="Times New Roman" panose="02020603050405020304" pitchFamily="18" charset="0"/>
                <a:hlinkClick r:id="rId6"/>
              </a:rPr>
              <a:t>SP-231053</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400050" lvl="1">
              <a:lnSpc>
                <a:spcPct val="107000"/>
              </a:lnSpc>
              <a:spcBef>
                <a:spcPts val="0"/>
              </a:spcBef>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S4-231569: CR 26.512-0053r1 [5GMS3, TEI17] Content hosting essential correction (Rel-17).</a:t>
            </a:r>
          </a:p>
          <a:p>
            <a:pPr marL="0">
              <a:lnSpc>
                <a:spcPct val="107000"/>
              </a:lnSpc>
              <a:spcBef>
                <a:spcPts val="0"/>
              </a:spcBef>
              <a:spcAft>
                <a:spcPts val="800"/>
              </a:spcAft>
            </a:pPr>
            <a:r>
              <a:rPr lang="en-US" sz="1400" i="0" u="sng" strike="noStrike" dirty="0">
                <a:solidFill>
                  <a:srgbClr val="0000FF"/>
                </a:solidFill>
                <a:effectLst/>
                <a:hlinkClick r:id="rId7"/>
              </a:rPr>
              <a:t>SP-230918</a:t>
            </a:r>
            <a:r>
              <a:rPr lang="en-US" sz="1400" dirty="0"/>
              <a:t> : CRs on </a:t>
            </a:r>
            <a:r>
              <a:rPr lang="en-US" sz="1400" dirty="0">
                <a:effectLst/>
                <a:latin typeface="Calibri" panose="020F0502020204030204" pitchFamily="34" charset="0"/>
                <a:ea typeface="Calibri" panose="020F0502020204030204" pitchFamily="34" charset="0"/>
                <a:cs typeface="Times New Roman" panose="02020603050405020304" pitchFamily="18" charset="0"/>
              </a:rPr>
              <a:t>5GMS_EDGE_3</a:t>
            </a:r>
            <a:r>
              <a:rPr lang="en-US" sz="1400" dirty="0"/>
              <a:t>: corrections</a:t>
            </a:r>
          </a:p>
          <a:p>
            <a:pPr marL="400050" lvl="1">
              <a:lnSpc>
                <a:spcPct val="107000"/>
              </a:lnSpc>
              <a:spcBef>
                <a:spcPts val="0"/>
              </a:spcBef>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S4-231575: CR 26.512-0039r5 [5GMS_EDGE_3] Correction of EAS Discovery (Rel-17).</a:t>
            </a:r>
          </a:p>
          <a:p>
            <a:pPr marL="0">
              <a:lnSpc>
                <a:spcPct val="107000"/>
              </a:lnSpc>
              <a:spcBef>
                <a:spcPts val="0"/>
              </a:spcBef>
              <a:spcAft>
                <a:spcPts val="800"/>
              </a:spcAft>
            </a:pPr>
            <a:r>
              <a:rPr lang="en-US" sz="1400" u="sng" dirty="0">
                <a:solidFill>
                  <a:srgbClr val="0000FF"/>
                </a:solidFill>
                <a:hlinkClick r:id="rId8"/>
              </a:rPr>
              <a:t>SP-230915</a:t>
            </a:r>
            <a:r>
              <a:rPr lang="en-US" sz="1400" dirty="0"/>
              <a:t> : CRs on </a:t>
            </a:r>
            <a:r>
              <a:rPr lang="en-US" sz="1400" dirty="0">
                <a:effectLst/>
                <a:latin typeface="Calibri" panose="020F0502020204030204" pitchFamily="34" charset="0"/>
                <a:ea typeface="Calibri" panose="020F0502020204030204" pitchFamily="34" charset="0"/>
                <a:cs typeface="Times New Roman" panose="02020603050405020304" pitchFamily="18" charset="0"/>
              </a:rPr>
              <a:t>5MBUSA</a:t>
            </a:r>
            <a:r>
              <a:rPr lang="en-US" sz="1400" dirty="0"/>
              <a:t>: corrections</a:t>
            </a:r>
          </a:p>
          <a:p>
            <a:pPr marL="400050" lvl="1">
              <a:lnSpc>
                <a:spcPct val="107000"/>
              </a:lnSpc>
              <a:spcBef>
                <a:spcPts val="0"/>
              </a:spcBef>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S4-231159: CR 26.502-0024r1 [5MBUSA] Essential clarifications and corrections (Rel-17).</a:t>
            </a:r>
          </a:p>
          <a:p>
            <a:pPr marL="400050" lvl="1">
              <a:lnSpc>
                <a:spcPct val="107000"/>
              </a:lnSpc>
              <a:spcBef>
                <a:spcPts val="0"/>
              </a:spcBef>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S4-231422: CR 26.502-0025r2 [5MBUSA] Correction of Service Area mapping (Rel-17).</a:t>
            </a:r>
          </a:p>
          <a:p>
            <a:pPr marL="0">
              <a:lnSpc>
                <a:spcPct val="107000"/>
              </a:lnSpc>
              <a:spcBef>
                <a:spcPts val="0"/>
              </a:spcBef>
              <a:spcAft>
                <a:spcPts val="800"/>
              </a:spcAft>
            </a:pPr>
            <a:r>
              <a:rPr lang="en-US" sz="1400" u="sng" dirty="0">
                <a:solidFill>
                  <a:srgbClr val="0000FF"/>
                </a:solidFill>
                <a:hlinkClick r:id="rId9"/>
              </a:rPr>
              <a:t>SP-230916</a:t>
            </a:r>
            <a:r>
              <a:rPr lang="en-US" sz="1400" dirty="0"/>
              <a:t> : CRs on </a:t>
            </a:r>
            <a:r>
              <a:rPr lang="en-US" sz="1400" dirty="0">
                <a:effectLst/>
                <a:latin typeface="Calibri" panose="020F0502020204030204" pitchFamily="34" charset="0"/>
                <a:ea typeface="Calibri" panose="020F0502020204030204" pitchFamily="34" charset="0"/>
                <a:cs typeface="Times New Roman" panose="02020603050405020304" pitchFamily="18" charset="0"/>
              </a:rPr>
              <a:t>5MBP3</a:t>
            </a:r>
            <a:r>
              <a:rPr lang="en-US" sz="1400" dirty="0"/>
              <a:t>: corrections</a:t>
            </a:r>
          </a:p>
          <a:p>
            <a:pPr marL="400050" lvl="1">
              <a:lnSpc>
                <a:spcPct val="107000"/>
              </a:lnSpc>
              <a:spcBef>
                <a:spcPts val="0"/>
              </a:spcBef>
              <a:spcAft>
                <a:spcPts val="800"/>
              </a:spcAft>
            </a:pPr>
            <a:r>
              <a:rPr lang="en-US" sz="1100" dirty="0">
                <a:latin typeface="Calibri" panose="020F0502020204030204" pitchFamily="34" charset="0"/>
                <a:ea typeface="Calibri" panose="020F0502020204030204" pitchFamily="34" charset="0"/>
                <a:cs typeface="Times New Roman" panose="02020603050405020304" pitchFamily="18" charset="0"/>
              </a:rPr>
              <a:t>S4-231594: CR 26.517-0010r3 [5MBP3] API for unicast retrieval of MBS User Service Announcement (Rel-17)</a:t>
            </a:r>
            <a:endParaRPr lang="en-US" sz="1200" dirty="0"/>
          </a:p>
        </p:txBody>
      </p:sp>
    </p:spTree>
    <p:extLst>
      <p:ext uri="{BB962C8B-B14F-4D97-AF65-F5344CB8AC3E}">
        <p14:creationId xmlns:p14="http://schemas.microsoft.com/office/powerpoint/2010/main" val="231760705"/>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3.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docProps/app.xml><?xml version="1.0" encoding="utf-8"?>
<Properties xmlns="http://schemas.openxmlformats.org/officeDocument/2006/extended-properties" xmlns:vt="http://schemas.openxmlformats.org/officeDocument/2006/docPropsVTypes">
  <Template/>
  <TotalTime>97437</TotalTime>
  <Words>7253</Words>
  <Application>Microsoft Office PowerPoint</Application>
  <PresentationFormat>Widescreen</PresentationFormat>
  <Paragraphs>1055</Paragraphs>
  <Slides>41</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-apple-system</vt:lpstr>
      <vt:lpstr>Arial</vt:lpstr>
      <vt:lpstr>Arial </vt:lpstr>
      <vt:lpstr>Calibri</vt:lpstr>
      <vt:lpstr>Times New Roman</vt:lpstr>
      <vt:lpstr>Office Theme</vt:lpstr>
      <vt:lpstr>     TSG SA WG4 (SA4) Status Report at TSG SA#101    </vt:lpstr>
      <vt:lpstr>Outline</vt:lpstr>
      <vt:lpstr>SA4 leadership and subgroups</vt:lpstr>
      <vt:lpstr>Meetings held since SA#100 </vt:lpstr>
      <vt:lpstr>Calendar of future meetings - 1</vt:lpstr>
      <vt:lpstr>Calendar of future meetings - 2</vt:lpstr>
      <vt:lpstr>SA4 meeting statistics</vt:lpstr>
      <vt:lpstr>SA4 progress highlights </vt:lpstr>
      <vt:lpstr>CRs to features in Release 17 and earlier</vt:lpstr>
      <vt:lpstr>Overview of work progress  Rel-18 Work Items 1/2</vt:lpstr>
      <vt:lpstr>Overview of work progress  Rel-18 Work Items 2/2</vt:lpstr>
      <vt:lpstr>CRs to completed Rel-18 items and TEI18</vt:lpstr>
      <vt:lpstr>Immersive Real-time Communication for WebRTC (iRTCW)</vt:lpstr>
      <vt:lpstr>Media Capabilities for Augmented Reality (MeCAR)</vt:lpstr>
      <vt:lpstr>IMS-based AR Conversational Services (IBACS)</vt:lpstr>
      <vt:lpstr>Split Rendering Media Service Enabler (SR_MSE)</vt:lpstr>
      <vt:lpstr>5G Real-time Transport Protocols (5G_RTP)</vt:lpstr>
      <vt:lpstr>Terminal Audio quality performance and Test methods for Immersive Audio Services (ATIAS)</vt:lpstr>
      <vt:lpstr>EVS Codec Extension for Immersive Voice and Audio Services (IVAS_Codec) - 1/2</vt:lpstr>
      <vt:lpstr>EVS Codec Extension for Immersive Voice and Audio Services (IVAS_Codec) - 2/2</vt:lpstr>
      <vt:lpstr>Enhancements to UE Testing (eUET)</vt:lpstr>
      <vt:lpstr>Enhanced Multiparty RTT  (MP_RTT)</vt:lpstr>
      <vt:lpstr>Immersive Audio for Split Rendering Scenarios (ISAR)</vt:lpstr>
      <vt:lpstr>5G-Advanced media PROfiles for MessagIng SErvices (PROMISE)</vt:lpstr>
      <vt:lpstr>5G Media Streaming Protocols Phase 2 (5GMS_Pro_Ph2)</vt:lpstr>
      <vt:lpstr>Overview of work progress  Study Items</vt:lpstr>
      <vt:lpstr>Feasibility Study on Typical Traffic Characteristics for XR Services and other Media (FS_XRTraffic)</vt:lpstr>
      <vt:lpstr>Feasibility Study on Artificial Intelligence (AI) and Machine Learning (ML) for Media (FS_AI4Media)</vt:lpstr>
      <vt:lpstr>Study on Media Streaming aspects of Network Slicing Phase 2 (FS_MS_NS_Ph2)</vt:lpstr>
      <vt:lpstr>Feasibility Study on the enhancements for immersive Real-time Communication for WebRTC (FS_eiRTCW)</vt:lpstr>
      <vt:lpstr>Feasibility Study on AR and MR QoE Metrics (FS_ARMRQoE)</vt:lpstr>
      <vt:lpstr>Study on Diverse audio Capturing system for End-user Devices (FS_DaCED)</vt:lpstr>
      <vt:lpstr>Feasibility Study on Film Grain synthesis (FS_FGS)</vt:lpstr>
      <vt:lpstr>Feasibility Study on new HEVC profiles and operating points (FS_HEVC_Profiles)</vt:lpstr>
      <vt:lpstr>Feasibility Study on Avatars for Real-Time Communication (FS_AVATAR)</vt:lpstr>
      <vt:lpstr>New Work and Study Item(s)</vt:lpstr>
      <vt:lpstr>Dependencies on IETF drafts in SA4</vt:lpstr>
      <vt:lpstr>SA4 Rel-19 capacity</vt:lpstr>
      <vt:lpstr>SA4 agreements for Rel-19</vt:lpstr>
      <vt:lpstr>Summary of action items</vt:lpstr>
      <vt:lpstr>SA4#125 VC election and 3GPP Excellence Award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2998</cp:revision>
  <cp:lastPrinted>2016-09-13T11:31:59Z</cp:lastPrinted>
  <dcterms:created xsi:type="dcterms:W3CDTF">2008-08-30T09:32:10Z</dcterms:created>
  <dcterms:modified xsi:type="dcterms:W3CDTF">2023-09-08T12:39:27Z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