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9784C6-3517-44A4-B520-D987F530EA82}" v="2" dt="2023-09-04T15:33:35.068"/>
    <p1510:client id="{BB4CA27A-E225-4F98-89C7-BFF7DC50570F}" v="1" dt="2023-09-04T16:01:11.3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9" d="100"/>
          <a:sy n="109" d="100"/>
        </p:scale>
        <p:origin x="22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chter, Johannes" userId="081c9915-a6d0-4414-9c84-fbb484df742b" providerId="ADAL" clId="{BB4CA27A-E225-4F98-89C7-BFF7DC50570F}"/>
    <pc:docChg chg="custSel modSld">
      <pc:chgData name="Achter, Johannes" userId="081c9915-a6d0-4414-9c84-fbb484df742b" providerId="ADAL" clId="{BB4CA27A-E225-4F98-89C7-BFF7DC50570F}" dt="2023-09-04T16:11:45.921" v="35" actId="20577"/>
      <pc:docMkLst>
        <pc:docMk/>
      </pc:docMkLst>
      <pc:sldChg chg="modSp mod">
        <pc:chgData name="Achter, Johannes" userId="081c9915-a6d0-4414-9c84-fbb484df742b" providerId="ADAL" clId="{BB4CA27A-E225-4F98-89C7-BFF7DC50570F}" dt="2023-09-04T16:11:45.921" v="35" actId="20577"/>
        <pc:sldMkLst>
          <pc:docMk/>
          <pc:sldMk cId="0" sldId="365"/>
        </pc:sldMkLst>
        <pc:spChg chg="mod">
          <ac:chgData name="Achter, Johannes" userId="081c9915-a6d0-4414-9c84-fbb484df742b" providerId="ADAL" clId="{BB4CA27A-E225-4F98-89C7-BFF7DC50570F}" dt="2023-09-04T16:11:45.921" v="35" actId="20577"/>
          <ac:spMkLst>
            <pc:docMk/>
            <pc:sldMk cId="0" sldId="365"/>
            <ac:spMk id="8195" creationId="{A955EC6E-B2A1-4AA5-9F6A-E317D7FE324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A7F00B7-905E-54C3-0CC4-3FA56F1044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2023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9C7CC3FA-71FA-512D-4E0E-57A10CC676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Proposal for a realistic </a:t>
            </a:r>
            <a:br>
              <a:rPr lang="en-GB" altLang="en-US" dirty="0"/>
            </a:br>
            <a:r>
              <a:rPr lang="en-GB" altLang="en-US" dirty="0"/>
              <a:t>6G timeline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Johannes Achter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Deutsche Telekom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7A2DF5D6-EA5A-514E-8889-47A028A21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2601913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TSG#101	</a:t>
            </a:r>
          </a:p>
          <a:p>
            <a:pPr eaLnBrk="1" hangingPunct="1">
              <a:defRPr/>
            </a:pP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Bengaluru, India, Sept 11 – 15, 2023</a:t>
            </a:r>
            <a:endParaRPr lang="sv-SE" altLang="en-US" sz="900" b="1" dirty="0">
              <a:latin typeface="Arial 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C9AEFAF8-8216-D0F4-5A84-ABE1DB6E1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SP-231044	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6G discussions everywhere, but please no rush in 3GPP</a:t>
            </a:r>
          </a:p>
          <a:p>
            <a:r>
              <a:rPr lang="en-US" altLang="en-US" dirty="0"/>
              <a:t>3GPP is encouraged to go for realistic and comprehensive timeline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Timeline proposal for 6G</a:t>
            </a:r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9C781F7E-0458-91E7-17BB-38F5831438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0536" y="1825625"/>
            <a:ext cx="9910927" cy="4351338"/>
          </a:xfr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714375" indent="-35687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Two 3GPP releases to be planned for initial 6G development (as in 5G times)</a:t>
            </a:r>
            <a:endParaRPr lang="de-DE" sz="2000" dirty="0"/>
          </a:p>
          <a:p>
            <a:pPr marL="714375" indent="-35687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Stage1 aim to start (mid) 2024 with studies on potential UC &amp; requirements for 6G</a:t>
            </a:r>
          </a:p>
          <a:p>
            <a:pPr marL="714375" indent="-35687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Stage2 6G studies to be </a:t>
            </a:r>
            <a:r>
              <a:rPr lang="en-US" sz="2000"/>
              <a:t>planned starting mid </a:t>
            </a:r>
            <a:r>
              <a:rPr lang="en-US" sz="2000" dirty="0"/>
              <a:t>2025 (delayed compared to other Rel-20 SIDs)</a:t>
            </a:r>
          </a:p>
          <a:p>
            <a:pPr marL="714375" indent="-35687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Plan for a TSG SA &amp; RAN “6G workshop” for mid 2025</a:t>
            </a:r>
          </a:p>
          <a:p>
            <a:pPr marL="714375" indent="-35687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6G normative Work Items as part of Rel-21 (“First 6G Release”)</a:t>
            </a:r>
          </a:p>
          <a:p>
            <a:pPr marL="714375" indent="-35687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Both, Rel-20 and Rel-21 shall be extended to last 24 months </a:t>
            </a:r>
          </a:p>
          <a:p>
            <a:pPr marL="988695" lvl="2" indent="-274320">
              <a:buFont typeface="Wingdings" panose="05000000000000000000" pitchFamily="2" charset="2"/>
              <a:buChar char="§"/>
            </a:pPr>
            <a:r>
              <a:rPr lang="en-US" sz="1600" dirty="0"/>
              <a:t>allowing comprehensive, unrushed UC &amp; requirements as well as technical solutions analysis in Rel-20</a:t>
            </a:r>
          </a:p>
          <a:p>
            <a:pPr marL="988695" lvl="2" indent="-274320">
              <a:buFont typeface="Wingdings" panose="05000000000000000000" pitchFamily="2" charset="2"/>
              <a:buChar char="§"/>
            </a:pPr>
            <a:r>
              <a:rPr lang="en-US" sz="1600" dirty="0"/>
              <a:t>one single set of normative specifications in Rel-21 (no phasing or “drops” this time, unlike in 5G!)</a:t>
            </a:r>
            <a:br>
              <a:rPr lang="en-US" sz="1600" dirty="0"/>
            </a:br>
            <a:endParaRPr lang="en-US" sz="1600" dirty="0"/>
          </a:p>
          <a:p>
            <a:pPr marL="714375" indent="-35687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This approach </a:t>
            </a:r>
          </a:p>
          <a:p>
            <a:pPr marL="1071245" lvl="4" indent="-356870">
              <a:buFont typeface="Wingdings" panose="05000000000000000000" pitchFamily="2" charset="2"/>
              <a:buChar char="§"/>
            </a:pPr>
            <a:r>
              <a:rPr lang="en-US" sz="1600" dirty="0"/>
              <a:t>allows to take outcome of various regional research activities into account for 6G development</a:t>
            </a:r>
          </a:p>
          <a:p>
            <a:pPr marL="1071245" lvl="4" indent="-356870">
              <a:buFont typeface="Wingdings" panose="05000000000000000000" pitchFamily="2" charset="2"/>
              <a:buChar char="§"/>
            </a:pPr>
            <a:r>
              <a:rPr lang="en-US" sz="1600" dirty="0"/>
              <a:t>meets the ITU defined timelines by feeding into their process [see LS in SP-230790]</a:t>
            </a:r>
          </a:p>
          <a:p>
            <a:pPr marL="1071245" lvl="4" indent="-356870">
              <a:buFont typeface="Wingdings" panose="05000000000000000000" pitchFamily="2" charset="2"/>
              <a:buChar char="§"/>
            </a:pPr>
            <a:r>
              <a:rPr lang="en-US" sz="1600" dirty="0"/>
              <a:t>ensures a timely, comprehensive, single global 6G standard for commercial deployments in 2030+</a:t>
            </a:r>
          </a:p>
          <a:p>
            <a:endParaRPr lang="en-US" altLang="en-US" sz="2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terms/"/>
    <ds:schemaRef ds:uri="679a257e-872f-4c98-9e8a-0a9c104f72cd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280d8efa-eff2-4910-88d2-79ca146720c4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229</Words>
  <Application>Microsoft Office PowerPoint</Application>
  <PresentationFormat>Breitbild</PresentationFormat>
  <Paragraphs>23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Proposal for a realistic  6G timeline</vt:lpstr>
      <vt:lpstr>Outline</vt:lpstr>
      <vt:lpstr>Timeline proposal for 6G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DTAG, JA</cp:lastModifiedBy>
  <cp:revision>598</cp:revision>
  <dcterms:created xsi:type="dcterms:W3CDTF">2010-02-05T13:52:04Z</dcterms:created>
  <dcterms:modified xsi:type="dcterms:W3CDTF">2023-09-04T16:11:54Z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2023-09-04T08:31:38Z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021a51dd-0e92-4344-a91f-895da31c1099</vt:lpwstr>
  </property>
  <property fmtid="{D5CDD505-2E9C-101B-9397-08002B2CF9AE}" pid="9" name="MSIP_Label_55339bf0-f345-473a-9ec8-6ca7c8197055_ContentBits">
    <vt:lpwstr>0</vt:lpwstr>
  </property>
</Properties>
</file>