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40"/>
  </p:notesMasterIdLst>
  <p:handoutMasterIdLst>
    <p:handoutMasterId r:id="rId41"/>
  </p:handoutMasterIdLst>
  <p:sldIdLst>
    <p:sldId id="1163" r:id="rId6"/>
    <p:sldId id="1164" r:id="rId7"/>
    <p:sldId id="1222" r:id="rId8"/>
    <p:sldId id="1223" r:id="rId9"/>
    <p:sldId id="260" r:id="rId10"/>
    <p:sldId id="808" r:id="rId11"/>
    <p:sldId id="809" r:id="rId12"/>
    <p:sldId id="1150" r:id="rId13"/>
    <p:sldId id="1151" r:id="rId14"/>
    <p:sldId id="812" r:id="rId15"/>
    <p:sldId id="816" r:id="rId16"/>
    <p:sldId id="821" r:id="rId17"/>
    <p:sldId id="1133" r:id="rId18"/>
    <p:sldId id="1144" r:id="rId19"/>
    <p:sldId id="1145" r:id="rId20"/>
    <p:sldId id="1202" r:id="rId21"/>
    <p:sldId id="817" r:id="rId22"/>
    <p:sldId id="1179" r:id="rId23"/>
    <p:sldId id="1208" r:id="rId24"/>
    <p:sldId id="1209" r:id="rId25"/>
    <p:sldId id="1210" r:id="rId26"/>
    <p:sldId id="1211" r:id="rId27"/>
    <p:sldId id="1212" r:id="rId28"/>
    <p:sldId id="1213" r:id="rId29"/>
    <p:sldId id="1214" r:id="rId30"/>
    <p:sldId id="1215" r:id="rId31"/>
    <p:sldId id="1216" r:id="rId32"/>
    <p:sldId id="1217" r:id="rId33"/>
    <p:sldId id="1218" r:id="rId34"/>
    <p:sldId id="1157" r:id="rId35"/>
    <p:sldId id="1219" r:id="rId36"/>
    <p:sldId id="1220" r:id="rId37"/>
    <p:sldId id="1221" r:id="rId38"/>
    <p:sldId id="1105" r:id="rId39"/>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42" d="100"/>
          <a:sy n="142" d="100"/>
        </p:scale>
        <p:origin x="120" y="17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6DA5C08F-B1AB-4EF8-B475-302B0C7A0B12}"/>
    <pc:docChg chg="undo custSel modSld">
      <pc:chgData name="Alain Sultan" userId="2b0808dc-3530-4760-ae57-56aa48186e32" providerId="ADAL" clId="{6DA5C08F-B1AB-4EF8-B475-302B0C7A0B12}" dt="2023-09-06T09:55:33.468" v="146" actId="113"/>
      <pc:docMkLst>
        <pc:docMk/>
      </pc:docMkLst>
      <pc:sldChg chg="modSp mod">
        <pc:chgData name="Alain Sultan" userId="2b0808dc-3530-4760-ae57-56aa48186e32" providerId="ADAL" clId="{6DA5C08F-B1AB-4EF8-B475-302B0C7A0B12}" dt="2023-09-06T09:49:08.363" v="2" actId="27636"/>
        <pc:sldMkLst>
          <pc:docMk/>
          <pc:sldMk cId="0" sldId="1163"/>
        </pc:sldMkLst>
        <pc:spChg chg="mod">
          <ac:chgData name="Alain Sultan" userId="2b0808dc-3530-4760-ae57-56aa48186e32" providerId="ADAL" clId="{6DA5C08F-B1AB-4EF8-B475-302B0C7A0B12}" dt="2023-09-06T09:49:08.363" v="2" actId="27636"/>
          <ac:spMkLst>
            <pc:docMk/>
            <pc:sldMk cId="0" sldId="1163"/>
            <ac:spMk id="5" creationId="{D66E9357-C26F-E53F-8F25-15AA78429A98}"/>
          </ac:spMkLst>
        </pc:spChg>
      </pc:sldChg>
      <pc:sldChg chg="modSp mod">
        <pc:chgData name="Alain Sultan" userId="2b0808dc-3530-4760-ae57-56aa48186e32" providerId="ADAL" clId="{6DA5C08F-B1AB-4EF8-B475-302B0C7A0B12}" dt="2023-09-06T09:52:39.599" v="38" actId="207"/>
        <pc:sldMkLst>
          <pc:docMk/>
          <pc:sldMk cId="897029361" sldId="1179"/>
        </pc:sldMkLst>
        <pc:graphicFrameChg chg="modGraphic">
          <ac:chgData name="Alain Sultan" userId="2b0808dc-3530-4760-ae57-56aa48186e32" providerId="ADAL" clId="{6DA5C08F-B1AB-4EF8-B475-302B0C7A0B12}" dt="2023-09-06T09:52:39.599" v="38" actId="207"/>
          <ac:graphicFrameMkLst>
            <pc:docMk/>
            <pc:sldMk cId="897029361" sldId="1179"/>
            <ac:graphicFrameMk id="2" creationId="{6888D463-925C-D497-C61C-C47CE2400DB6}"/>
          </ac:graphicFrameMkLst>
        </pc:graphicFrameChg>
      </pc:sldChg>
      <pc:sldChg chg="modSp mod">
        <pc:chgData name="Alain Sultan" userId="2b0808dc-3530-4760-ae57-56aa48186e32" providerId="ADAL" clId="{6DA5C08F-B1AB-4EF8-B475-302B0C7A0B12}" dt="2023-09-06T09:55:33.468" v="146" actId="113"/>
        <pc:sldMkLst>
          <pc:docMk/>
          <pc:sldMk cId="146494656" sldId="1208"/>
        </pc:sldMkLst>
        <pc:spChg chg="mod">
          <ac:chgData name="Alain Sultan" userId="2b0808dc-3530-4760-ae57-56aa48186e32" providerId="ADAL" clId="{6DA5C08F-B1AB-4EF8-B475-302B0C7A0B12}" dt="2023-09-06T09:55:33.468" v="146" actId="113"/>
          <ac:spMkLst>
            <pc:docMk/>
            <pc:sldMk cId="146494656" sldId="1208"/>
            <ac:spMk id="5" creationId="{5C1D72B4-1781-42AD-804D-BADE6976A8A4}"/>
          </ac:spMkLst>
        </pc:spChg>
      </pc:sldChg>
      <pc:sldChg chg="modSp mod">
        <pc:chgData name="Alain Sultan" userId="2b0808dc-3530-4760-ae57-56aa48186e32" providerId="ADAL" clId="{6DA5C08F-B1AB-4EF8-B475-302B0C7A0B12}" dt="2023-09-06T09:50:14.918" v="33" actId="20577"/>
        <pc:sldMkLst>
          <pc:docMk/>
          <pc:sldMk cId="3476052069" sldId="1222"/>
        </pc:sldMkLst>
        <pc:spChg chg="mod">
          <ac:chgData name="Alain Sultan" userId="2b0808dc-3530-4760-ae57-56aa48186e32" providerId="ADAL" clId="{6DA5C08F-B1AB-4EF8-B475-302B0C7A0B12}" dt="2023-09-06T09:50:14.918" v="33" actId="20577"/>
          <ac:spMkLst>
            <pc:docMk/>
            <pc:sldMk cId="3476052069" sldId="1222"/>
            <ac:spMk id="10243" creationId="{4846B15E-A314-FBE4-4CE4-DB947B51E1D9}"/>
          </ac:spMkLst>
        </pc:spChg>
      </pc:sldChg>
      <pc:sldChg chg="modSp mod">
        <pc:chgData name="Alain Sultan" userId="2b0808dc-3530-4760-ae57-56aa48186e32" providerId="ADAL" clId="{6DA5C08F-B1AB-4EF8-B475-302B0C7A0B12}" dt="2023-09-06T09:51:27.732" v="37" actId="6549"/>
        <pc:sldMkLst>
          <pc:docMk/>
          <pc:sldMk cId="546184362" sldId="1223"/>
        </pc:sldMkLst>
        <pc:spChg chg="mod">
          <ac:chgData name="Alain Sultan" userId="2b0808dc-3530-4760-ae57-56aa48186e32" providerId="ADAL" clId="{6DA5C08F-B1AB-4EF8-B475-302B0C7A0B12}" dt="2023-09-06T09:51:27.732" v="37" actId="6549"/>
          <ac:spMkLst>
            <pc:docMk/>
            <pc:sldMk cId="546184362" sldId="1223"/>
            <ac:spMk id="10243" creationId="{4846B15E-A314-FBE4-4CE4-DB947B51E1D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9/6/2023</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9/6/2023</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3:notes"/>
          <p:cNvSpPr txBox="1">
            <a:spLocks noGrp="1"/>
          </p:cNvSpPr>
          <p:nvPr>
            <p:ph type="body" idx="1"/>
          </p:nvPr>
        </p:nvSpPr>
        <p:spPr>
          <a:xfrm>
            <a:off x="906462" y="4716462"/>
            <a:ext cx="4984800" cy="4468800"/>
          </a:xfrm>
          <a:prstGeom prst="rect">
            <a:avLst/>
          </a:prstGeom>
        </p:spPr>
        <p:txBody>
          <a:bodyPr spcFirstLastPara="1" wrap="square" lIns="92850" tIns="46425" rIns="92850" bIns="46425" anchor="t" anchorCtr="0">
            <a:noAutofit/>
          </a:bodyPr>
          <a:lstStyle/>
          <a:p>
            <a:pPr marL="0" lvl="0" indent="0" algn="l" rtl="0">
              <a:spcBef>
                <a:spcPts val="0"/>
              </a:spcBef>
              <a:spcAft>
                <a:spcPts val="0"/>
              </a:spcAft>
              <a:buNone/>
            </a:pPr>
            <a:endParaRPr dirty="0"/>
          </a:p>
        </p:txBody>
      </p:sp>
      <p:sp>
        <p:nvSpPr>
          <p:cNvPr id="117" name="Google Shape;117;p3:notes"/>
          <p:cNvSpPr>
            <a:spLocks noGrp="1" noRot="1" noChangeAspect="1"/>
          </p:cNvSpPr>
          <p:nvPr>
            <p:ph type="sldImg" idx="2"/>
          </p:nvPr>
        </p:nvSpPr>
        <p:spPr>
          <a:xfrm>
            <a:off x="88900" y="742950"/>
            <a:ext cx="6619875"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91577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06/09/2023</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06/09/2023</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06/09/2023</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06/09/2023</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06/09/2023</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06/09/2023</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06/09/2023</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06/09/2023</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723704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06/09/2023</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06/09/2023</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06/09/2023</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06/09/2023</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1" r:id="rId4"/>
    <p:sldLayoutId id="2147485962"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06/09/2023</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20085.zip" TargetMode="External"/><Relationship Id="rId7" Type="http://schemas.openxmlformats.org/officeDocument/2006/relationships/hyperlink" Target="https://www.3gpp.org/ftp/Information/WI_Sheet/SP-220439.zip" TargetMode="External"/><Relationship Id="rId2" Type="http://schemas.openxmlformats.org/officeDocument/2006/relationships/hyperlink" Target="https://www.3gpp.org/ftp/Information/WI_Sheet/SP-22071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437.zip" TargetMode="External"/><Relationship Id="rId5" Type="http://schemas.openxmlformats.org/officeDocument/2006/relationships/hyperlink" Target="https://www.3gpp.org/ftp/Information/WI_Sheet/SP-220087.zip" TargetMode="External"/><Relationship Id="rId4" Type="http://schemas.openxmlformats.org/officeDocument/2006/relationships/hyperlink" Target="https://www.3gpp.org/ftp/Information/WI_Sheet/SP-220353.zip" TargetMode="External"/><Relationship Id="rId9" Type="http://schemas.openxmlformats.org/officeDocument/2006/relationships/hyperlink" Target="https://www.3gpp.org/ftp/Information/WI_Sheet/SP-220954.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30235.zip" TargetMode="External"/><Relationship Id="rId2" Type="http://schemas.openxmlformats.org/officeDocument/2006/relationships/hyperlink" Target="https://www.3gpp.org/ftp/Information/WI_Sheet/SP-220445.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0233.zip" TargetMode="External"/><Relationship Id="rId5" Type="http://schemas.openxmlformats.org/officeDocument/2006/relationships/hyperlink" Target="https://www.3gpp.org/ftp/Information/WI_Sheet/SP-230236.zip" TargetMode="External"/><Relationship Id="rId4" Type="http://schemas.openxmlformats.org/officeDocument/2006/relationships/hyperlink" Target="https://www.3gpp.org/ftp/Information/WI_Sheet/SP-220447.zip"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s://www.3gpp.org/ftp/Information/WI_Sheet/SP-220941.zip" TargetMode="External"/><Relationship Id="rId3" Type="http://schemas.openxmlformats.org/officeDocument/2006/relationships/hyperlink" Target="https://www.3gpp.org/ftp/Information/WI_Sheet/SP-220442.zip" TargetMode="External"/><Relationship Id="rId7" Type="http://schemas.openxmlformats.org/officeDocument/2006/relationships/hyperlink" Target="https://www.3gpp.org/ftp/Information/WI_Sheet/SP-220943.zip" TargetMode="External"/><Relationship Id="rId2" Type="http://schemas.openxmlformats.org/officeDocument/2006/relationships/hyperlink" Target="https://www.3gpp.org/ftp/Information/WI_Sheet/SP-23022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0229.zip" TargetMode="External"/><Relationship Id="rId5" Type="http://schemas.openxmlformats.org/officeDocument/2006/relationships/hyperlink" Target="https://www.3gpp.org/ftp/Information/WI_Sheet/SP-190838.zip" TargetMode="External"/><Relationship Id="rId4" Type="http://schemas.openxmlformats.org/officeDocument/2006/relationships/hyperlink" Target="https://www.3gpp.org/ftp/Information/WI_Sheet/SP-230231.zip" TargetMode="External"/><Relationship Id="rId9" Type="http://schemas.openxmlformats.org/officeDocument/2006/relationships/hyperlink" Target="https://ftp.3gpp.org/information/Work_Plan"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20717.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30750.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2008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Information/WI_Sheet/SP-22035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Information/WI_Sheet/SP-220087.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30511.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2043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2043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Information/WI_Sheet/SP-22067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Information/WI_Sheet/SP-220954.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Information/WI_Sheet/SP-22044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3023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2044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30236.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3023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  </a:t>
            </a:r>
            <a:r>
              <a:rPr lang="en-GB" sz="4000" kern="0" dirty="0">
                <a:solidFill>
                  <a:srgbClr val="FF0000"/>
                </a:solidFill>
                <a:latin typeface="+mj-lt"/>
                <a:ea typeface="ＭＳ Ｐゴシック" charset="0"/>
                <a:cs typeface="ＭＳ Ｐゴシック" charset="0"/>
              </a:rPr>
              <a:t> </a:t>
            </a:r>
            <a:r>
              <a:rPr lang="en-GB" sz="4000" b="1" kern="0" dirty="0">
                <a:solidFill>
                  <a:srgbClr val="FF0000"/>
                </a:solidFill>
                <a:latin typeface="+mj-lt"/>
                <a:ea typeface="ＭＳ Ｐゴシック" charset="0"/>
              </a:rPr>
              <a:t> SA1 Report to TSG SA#101</a:t>
            </a:r>
            <a:br>
              <a:rPr lang="en-GB" sz="4000" b="1" kern="0" dirty="0">
                <a:solidFill>
                  <a:srgbClr val="FF0000"/>
                </a:solidFill>
                <a:latin typeface="+mj-lt"/>
                <a:ea typeface="ＭＳ Ｐゴシック" charset="0"/>
              </a:rPr>
            </a:br>
            <a:r>
              <a:rPr lang="en-GB" sz="4000" b="1" kern="0" dirty="0">
                <a:solidFill>
                  <a:srgbClr val="FF0000"/>
                </a:solidFill>
                <a:latin typeface="+mj-lt"/>
                <a:ea typeface="ＭＳ Ｐゴシック" charset="0"/>
              </a:rPr>
              <a:t>SP-231012</a:t>
            </a:r>
          </a:p>
          <a:p>
            <a:pPr algn="ctr">
              <a:defRPr/>
            </a:pPr>
            <a:r>
              <a:rPr lang="en-GB" sz="2900" b="1" kern="0" dirty="0">
                <a:latin typeface="+mj-lt"/>
                <a:ea typeface="ＭＳ Ｐゴシック" charset="0"/>
                <a:cs typeface="ＭＳ Ｐゴシック" charset="0"/>
              </a:rPr>
              <a:t>A.I. 4.1</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nl-NL" sz="2000">
                <a:latin typeface="Arial" panose="020B0604020202020204" pitchFamily="34" charset="0"/>
              </a:rPr>
              <a:t>José Almodóvar</a:t>
            </a:r>
          </a:p>
          <a:p>
            <a:pPr>
              <a:lnSpc>
                <a:spcPct val="80000"/>
              </a:lnSpc>
              <a:spcAft>
                <a:spcPts val="600"/>
              </a:spcAft>
            </a:pPr>
            <a:r>
              <a:rPr lang="en-US" altLang="nl-NL" sz="1600">
                <a:latin typeface="Arial" panose="020B0604020202020204" pitchFamily="34" charset="0"/>
              </a:rPr>
              <a:t>SA1 Chair, KPN</a:t>
            </a:r>
          </a:p>
          <a:p>
            <a:pPr>
              <a:lnSpc>
                <a:spcPct val="80000"/>
              </a:lnSpc>
            </a:pPr>
            <a:r>
              <a:rPr lang="en-GB" altLang="nl-NL" sz="2000">
                <a:latin typeface="Arial" panose="020B0604020202020204" pitchFamily="34" charset="0"/>
              </a:rPr>
              <a:t>Alain Sultan</a:t>
            </a:r>
          </a:p>
          <a:p>
            <a:pPr eaLnBrk="1"/>
            <a:r>
              <a:rPr lang="en-GB" altLang="nl-NL" sz="1600">
                <a:latin typeface="Arial" panose="020B0604020202020204" pitchFamily="34" charset="0"/>
              </a:rPr>
              <a:t>SA1 Secretary, ETSI MCC</a:t>
            </a:r>
          </a:p>
          <a:p>
            <a:pPr>
              <a:lnSpc>
                <a:spcPct val="80000"/>
              </a:lnSpc>
            </a:pPr>
            <a:endParaRPr lang="en-US" altLang="nl-NL" sz="1600">
              <a:latin typeface="Arial" panose="020B0604020202020204" pitchFamily="34" charset="0"/>
            </a:endParaRPr>
          </a:p>
          <a:p>
            <a:pPr>
              <a:lnSpc>
                <a:spcPct val="80000"/>
              </a:lnSpc>
            </a:pPr>
            <a:endParaRPr lang="en-US" altLang="nl-NL" sz="180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588" y="4759326"/>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SP-231012  3GPP TSG#101, 11 – 15 September 2023, Bengaluru, India</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2023</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38960EA-A44C-4FA4-B94B-29AAD4EDD824}"/>
              </a:ext>
            </a:extLst>
          </p:cNvPr>
          <p:cNvSpPr>
            <a:spLocks noGrp="1"/>
          </p:cNvSpPr>
          <p:nvPr>
            <p:ph type="title"/>
          </p:nvPr>
        </p:nvSpPr>
        <p:spPr/>
        <p:txBody>
          <a:bodyPr/>
          <a:lstStyle/>
          <a:p>
            <a:r>
              <a:rPr lang="en-GB" altLang="nl-NL"/>
              <a:t>Previous SA1 reports</a:t>
            </a:r>
          </a:p>
        </p:txBody>
      </p:sp>
      <p:graphicFrame>
        <p:nvGraphicFramePr>
          <p:cNvPr id="3" name="Content Placeholder 4">
            <a:extLst>
              <a:ext uri="{FF2B5EF4-FFF2-40B4-BE49-F238E27FC236}">
                <a16:creationId xmlns:a16="http://schemas.microsoft.com/office/drawing/2014/main" id="{AD5551D1-BB66-4331-AB3C-BE49B1B44394}"/>
              </a:ext>
            </a:extLst>
          </p:cNvPr>
          <p:cNvGraphicFramePr>
            <a:graphicFrameLocks/>
          </p:cNvGraphicFramePr>
          <p:nvPr>
            <p:extLst>
              <p:ext uri="{D42A27DB-BD31-4B8C-83A1-F6EECF244321}">
                <p14:modId xmlns:p14="http://schemas.microsoft.com/office/powerpoint/2010/main" val="2445540975"/>
              </p:ext>
            </p:extLst>
          </p:nvPr>
        </p:nvGraphicFramePr>
        <p:xfrm>
          <a:off x="1219391" y="959041"/>
          <a:ext cx="6561137" cy="3739762"/>
        </p:xfrm>
        <a:graphic>
          <a:graphicData uri="http://schemas.openxmlformats.org/drawingml/2006/table">
            <a:tbl>
              <a:tblPr/>
              <a:tblGrid>
                <a:gridCol w="1972742">
                  <a:extLst>
                    <a:ext uri="{9D8B030D-6E8A-4147-A177-3AD203B41FA5}">
                      <a16:colId xmlns:a16="http://schemas.microsoft.com/office/drawing/2014/main" val="20000"/>
                    </a:ext>
                  </a:extLst>
                </a:gridCol>
                <a:gridCol w="1336092">
                  <a:extLst>
                    <a:ext uri="{9D8B030D-6E8A-4147-A177-3AD203B41FA5}">
                      <a16:colId xmlns:a16="http://schemas.microsoft.com/office/drawing/2014/main" val="20001"/>
                    </a:ext>
                  </a:extLst>
                </a:gridCol>
                <a:gridCol w="3252303">
                  <a:extLst>
                    <a:ext uri="{9D8B030D-6E8A-4147-A177-3AD203B41FA5}">
                      <a16:colId xmlns:a16="http://schemas.microsoft.com/office/drawing/2014/main" val="20002"/>
                    </a:ext>
                  </a:extLst>
                </a:gridCol>
              </a:tblGrid>
              <a:tr h="274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rPr>
                        <a:t>TSG Meeting &amp; location</a:t>
                      </a:r>
                    </a:p>
                  </a:txBody>
                  <a:tcPr marL="91438" marR="91438" marT="45608" marB="4560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1" i="0" u="none" strike="noStrike" cap="none" normalizeH="0" baseline="0" dirty="0" err="1">
                          <a:ln>
                            <a:noFill/>
                          </a:ln>
                          <a:solidFill>
                            <a:srgbClr val="4F6228"/>
                          </a:solidFill>
                          <a:effectLst/>
                          <a:latin typeface="Calibri" pitchFamily="34" charset="0"/>
                          <a:ea typeface="ＭＳ Ｐゴシック" pitchFamily="34" charset="-128"/>
                        </a:rPr>
                        <a:t>Tdoc</a:t>
                      </a:r>
                      <a:r>
                        <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rPr>
                        <a:t> number</a:t>
                      </a:r>
                    </a:p>
                  </a:txBody>
                  <a:tcPr marL="91438" marR="91438" marT="45608" marB="4560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rPr>
                        <a:t>SA1 meeting(s) covered &amp; location</a:t>
                      </a:r>
                    </a:p>
                  </a:txBody>
                  <a:tcPr marL="91438" marR="91438" marT="45608" marB="4560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9713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SA#89e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SP-200778</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SA1#91e,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extLst>
                  <a:ext uri="{0D108BD9-81ED-4DB2-BD59-A6C34878D82A}">
                    <a16:rowId xmlns:a16="http://schemas.microsoft.com/office/drawing/2014/main" val="10001"/>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SA#90e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SP-201022</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SA1#92e,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extLst>
                  <a:ext uri="{0D108BD9-81ED-4DB2-BD59-A6C34878D82A}">
                    <a16:rowId xmlns:a16="http://schemas.microsoft.com/office/drawing/2014/main" val="10002"/>
                  </a:ext>
                </a:extLst>
              </a:tr>
              <a:tr h="30432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SA#91e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SP-210195</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SA1#93e,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extLst>
                  <a:ext uri="{0D108BD9-81ED-4DB2-BD59-A6C34878D82A}">
                    <a16:rowId xmlns:a16="http://schemas.microsoft.com/office/drawing/2014/main" val="10003"/>
                  </a:ext>
                </a:extLst>
              </a:tr>
              <a:tr h="27869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SA#92e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SP-210500</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SA1#94e, e-meeting; SA1#94bis-e,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extLst>
                  <a:ext uri="{0D108BD9-81ED-4DB2-BD59-A6C34878D82A}">
                    <a16:rowId xmlns:a16="http://schemas.microsoft.com/office/drawing/2014/main" val="10004"/>
                  </a:ext>
                </a:extLst>
              </a:tr>
              <a:tr h="32618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SA#93e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SP-211029</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SA1#95e,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extLst>
                  <a:ext uri="{0D108BD9-81ED-4DB2-BD59-A6C34878D82A}">
                    <a16:rowId xmlns:a16="http://schemas.microsoft.com/office/drawing/2014/main" val="10005"/>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SA#94e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SP-211506</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SA1#96e,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434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SA#95e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SP-220077</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SA1#97e,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7"/>
                  </a:ext>
                </a:extLst>
              </a:tr>
              <a:tr h="29944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SA#96e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SP-220427</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SA1#98e,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SA#97e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SP-220931</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SA1#99e,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9"/>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SA#98e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SP-221256</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SA1#100, Toulouse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SA#99</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SP-230214</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SA1#101, Athens</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11"/>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SA#100</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SP-230505</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SA1#102, Berlin</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603714045"/>
                  </a:ext>
                </a:extLst>
              </a:tr>
            </a:tbl>
          </a:graphicData>
        </a:graphic>
      </p:graphicFrame>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5E0ED-FAB5-4D17-A81F-A5CC8641DF3B}"/>
              </a:ext>
            </a:extLst>
          </p:cNvPr>
          <p:cNvSpPr>
            <a:spLocks noGrp="1"/>
          </p:cNvSpPr>
          <p:nvPr>
            <p:ph type="ctrTitle"/>
          </p:nvPr>
        </p:nvSpPr>
        <p:spPr>
          <a:xfrm>
            <a:off x="722313" y="1927225"/>
            <a:ext cx="7772400" cy="1101725"/>
          </a:xfrm>
        </p:spPr>
        <p:txBody>
          <a:bodyPr>
            <a:normAutofit fontScale="90000"/>
          </a:bodyPr>
          <a:lstStyle/>
          <a:p>
            <a:pPr>
              <a:defRPr/>
            </a:pPr>
            <a:r>
              <a:rPr lang="en-US" sz="4000" b="1" i="1" dirty="0">
                <a:effectLst>
                  <a:outerShdw blurRad="38100" dist="38100" dir="2700000" algn="tl">
                    <a:srgbClr val="C0C0C0"/>
                  </a:outerShdw>
                </a:effectLst>
                <a:ea typeface="ＭＳ Ｐゴシック" charset="0"/>
              </a:rPr>
              <a:t>Work Summary:</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pre Rel-19 Work &amp; Maintenance</a:t>
            </a:r>
            <a:endParaRPr lang="en-GB" sz="4000" b="1" i="1"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F1F2E09-2EFC-4E48-80A4-54AF78CD110B}"/>
              </a:ext>
            </a:extLst>
          </p:cNvPr>
          <p:cNvSpPr txBox="1">
            <a:spLocks/>
          </p:cNvSpPr>
          <p:nvPr/>
        </p:nvSpPr>
        <p:spPr bwMode="auto">
          <a:xfrm>
            <a:off x="419098" y="238430"/>
            <a:ext cx="6827837"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en-US" b="1" i="1" dirty="0">
                <a:effectLst>
                  <a:outerShdw blurRad="38100" dist="38100" dir="2700000" algn="tl">
                    <a:srgbClr val="C0C0C0"/>
                  </a:outerShdw>
                </a:effectLst>
                <a:ea typeface="ＭＳ Ｐゴシック" charset="0"/>
              </a:rPr>
              <a:t>Pre Rel-19 Work &amp; Maintenance</a:t>
            </a:r>
            <a:endParaRPr lang="en-GB" altLang="nl-NL" kern="0" dirty="0"/>
          </a:p>
        </p:txBody>
      </p:sp>
      <p:graphicFrame>
        <p:nvGraphicFramePr>
          <p:cNvPr id="3" name="Table 2">
            <a:extLst>
              <a:ext uri="{FF2B5EF4-FFF2-40B4-BE49-F238E27FC236}">
                <a16:creationId xmlns:a16="http://schemas.microsoft.com/office/drawing/2014/main" id="{0263BD2C-C2C9-4E6E-8CAF-E0CC888CAE72}"/>
              </a:ext>
            </a:extLst>
          </p:cNvPr>
          <p:cNvGraphicFramePr>
            <a:graphicFrameLocks noGrp="1"/>
          </p:cNvGraphicFramePr>
          <p:nvPr>
            <p:extLst>
              <p:ext uri="{D42A27DB-BD31-4B8C-83A1-F6EECF244321}">
                <p14:modId xmlns:p14="http://schemas.microsoft.com/office/powerpoint/2010/main" val="892790349"/>
              </p:ext>
            </p:extLst>
          </p:nvPr>
        </p:nvGraphicFramePr>
        <p:xfrm>
          <a:off x="464122" y="1498109"/>
          <a:ext cx="8445501" cy="746484"/>
        </p:xfrm>
        <a:graphic>
          <a:graphicData uri="http://schemas.openxmlformats.org/drawingml/2006/table">
            <a:tbl>
              <a:tblPr/>
              <a:tblGrid>
                <a:gridCol w="965908">
                  <a:extLst>
                    <a:ext uri="{9D8B030D-6E8A-4147-A177-3AD203B41FA5}">
                      <a16:colId xmlns:a16="http://schemas.microsoft.com/office/drawing/2014/main" val="20000"/>
                    </a:ext>
                  </a:extLst>
                </a:gridCol>
                <a:gridCol w="897799">
                  <a:extLst>
                    <a:ext uri="{9D8B030D-6E8A-4147-A177-3AD203B41FA5}">
                      <a16:colId xmlns:a16="http://schemas.microsoft.com/office/drawing/2014/main" val="20001"/>
                    </a:ext>
                  </a:extLst>
                </a:gridCol>
                <a:gridCol w="3768172">
                  <a:extLst>
                    <a:ext uri="{9D8B030D-6E8A-4147-A177-3AD203B41FA5}">
                      <a16:colId xmlns:a16="http://schemas.microsoft.com/office/drawing/2014/main" val="20002"/>
                    </a:ext>
                  </a:extLst>
                </a:gridCol>
                <a:gridCol w="835751">
                  <a:extLst>
                    <a:ext uri="{9D8B030D-6E8A-4147-A177-3AD203B41FA5}">
                      <a16:colId xmlns:a16="http://schemas.microsoft.com/office/drawing/2014/main" val="20003"/>
                    </a:ext>
                  </a:extLst>
                </a:gridCol>
                <a:gridCol w="640080">
                  <a:extLst>
                    <a:ext uri="{9D8B030D-6E8A-4147-A177-3AD203B41FA5}">
                      <a16:colId xmlns:a16="http://schemas.microsoft.com/office/drawing/2014/main" val="20004"/>
                    </a:ext>
                  </a:extLst>
                </a:gridCol>
                <a:gridCol w="694944">
                  <a:extLst>
                    <a:ext uri="{9D8B030D-6E8A-4147-A177-3AD203B41FA5}">
                      <a16:colId xmlns:a16="http://schemas.microsoft.com/office/drawing/2014/main" val="20005"/>
                    </a:ext>
                  </a:extLst>
                </a:gridCol>
                <a:gridCol w="642847">
                  <a:extLst>
                    <a:ext uri="{9D8B030D-6E8A-4147-A177-3AD203B41FA5}">
                      <a16:colId xmlns:a16="http://schemas.microsoft.com/office/drawing/2014/main" val="20006"/>
                    </a:ext>
                  </a:extLst>
                </a:gridCol>
              </a:tblGrid>
              <a:tr h="250153">
                <a:tc gridSpan="7">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none" strike="noStrike" cap="none" normalizeH="0" baseline="0" dirty="0">
                          <a:ln>
                            <a:noFill/>
                          </a:ln>
                          <a:solidFill>
                            <a:srgbClr val="FF0000"/>
                          </a:solidFill>
                          <a:effectLst/>
                          <a:latin typeface="Calibri" pitchFamily="34" charset="0"/>
                          <a:ea typeface="ＭＳ Ｐゴシック" pitchFamily="34" charset="-128"/>
                        </a:rPr>
                        <a:t>eCAV,TEI19</a:t>
                      </a: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 - Agenda item 19.1 Rel-15 CRs:</a:t>
                      </a:r>
                    </a:p>
                  </a:txBody>
                  <a:tcPr marL="45732" marR="45732" marT="45423" marB="4542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US"/>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6081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rPr>
                        <a:t>SP-231040</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ctr" fontAlgn="t"/>
                      <a:r>
                        <a:rPr lang="en-GB" sz="1200" b="0" u="none" strike="noStrike" dirty="0">
                          <a:solidFill>
                            <a:schemeClr val="tx1"/>
                          </a:solidFill>
                          <a:effectLst/>
                        </a:rPr>
                        <a:t>S1-231684</a:t>
                      </a:r>
                      <a:endParaRPr lang="en-GB" sz="1200" b="0" i="0" u="none" strike="noStrike" dirty="0">
                        <a:solidFill>
                          <a:schemeClr val="tx1"/>
                        </a:solidFill>
                        <a:effectLst/>
                        <a:latin typeface="Arial" panose="020B0604020202020204" pitchFamily="34" charset="0"/>
                      </a:endParaRP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GB" sz="1200" b="0" u="none" strike="noStrike" dirty="0">
                          <a:solidFill>
                            <a:schemeClr val="tx1"/>
                          </a:solidFill>
                          <a:effectLst/>
                        </a:rPr>
                        <a:t>Smaller 5GS time sync budget</a:t>
                      </a:r>
                      <a:endParaRPr lang="en-GB" sz="1200" b="0" i="0" u="none" strike="noStrike" dirty="0">
                        <a:solidFill>
                          <a:schemeClr val="tx1"/>
                        </a:solidFill>
                        <a:effectLst/>
                        <a:latin typeface="Arial" panose="020B0604020202020204" pitchFamily="34" charset="0"/>
                      </a:endParaRPr>
                    </a:p>
                  </a:txBody>
                  <a:tcPr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GB" altLang="nl-NL" sz="1200" b="0" i="0" u="none" strike="noStrike" kern="1200" cap="none" spc="0" normalizeH="0" baseline="0" noProof="0" dirty="0" err="1">
                          <a:ln>
                            <a:noFill/>
                          </a:ln>
                          <a:solidFill>
                            <a:schemeClr val="tx1"/>
                          </a:solidFill>
                          <a:effectLst/>
                          <a:uLnTx/>
                          <a:uFillTx/>
                          <a:latin typeface="Calibri" pitchFamily="34" charset="0"/>
                          <a:ea typeface="ＭＳ Ｐゴシック" pitchFamily="34" charset="-128"/>
                          <a:cs typeface="+mn-cs"/>
                        </a:rPr>
                        <a:t>eCAV</a:t>
                      </a:r>
                      <a:r>
                        <a:rPr kumimoji="1" lang="en-GB" altLang="nl-NL" sz="1200" b="0" i="0" u="none" strike="noStrike" kern="1200" cap="none" spc="0" normalizeH="0" baseline="0" noProof="0" dirty="0">
                          <a:ln>
                            <a:noFill/>
                          </a:ln>
                          <a:solidFill>
                            <a:schemeClr val="tx1"/>
                          </a:solidFill>
                          <a:effectLst/>
                          <a:uLnTx/>
                          <a:uFillTx/>
                          <a:latin typeface="Calibri" pitchFamily="34" charset="0"/>
                          <a:ea typeface="ＭＳ Ｐゴシック" pitchFamily="34" charset="-128"/>
                          <a:cs typeface="+mn-cs"/>
                        </a:rPr>
                        <a:t>, TEI19</a:t>
                      </a:r>
                    </a:p>
                  </a:txBody>
                  <a:tcPr marL="46800" marR="46800" marT="46663" marB="46663"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296" rtl="0" eaLnBrk="1" fontAlgn="t" latinLnBrk="0" hangingPunct="1">
                        <a:lnSpc>
                          <a:spcPct val="100000"/>
                        </a:lnSpc>
                        <a:spcBef>
                          <a:spcPct val="0"/>
                        </a:spcBef>
                        <a:spcAft>
                          <a:spcPct val="0"/>
                        </a:spcAft>
                        <a:buClrTx/>
                        <a:buSzTx/>
                        <a:buFontTx/>
                        <a:buNone/>
                        <a:tabLst/>
                        <a:defRPr/>
                      </a:pPr>
                      <a:r>
                        <a:rPr kumimoji="1" lang="en-GB" sz="1200" b="0" i="0" u="none" strike="noStrike" kern="1200" cap="none" spc="0" normalizeH="0" baseline="0" dirty="0">
                          <a:ln>
                            <a:noFill/>
                          </a:ln>
                          <a:solidFill>
                            <a:schemeClr val="tx1"/>
                          </a:solidFill>
                          <a:effectLst/>
                          <a:uLnTx/>
                          <a:uFillTx/>
                          <a:latin typeface="Calibri" pitchFamily="34" charset="0"/>
                          <a:ea typeface="ＭＳ Ｐゴシック" pitchFamily="34" charset="-128"/>
                          <a:cs typeface="+mn-cs"/>
                        </a:rPr>
                        <a:t>22.104</a:t>
                      </a: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ctr" fontAlgn="t"/>
                      <a:r>
                        <a:rPr kumimoji="1" lang="en-GB" sz="1200" b="0" i="0" u="none" strike="noStrike" kern="1200" cap="none" spc="0" normalizeH="0" baseline="0" dirty="0">
                          <a:ln>
                            <a:noFill/>
                          </a:ln>
                          <a:solidFill>
                            <a:schemeClr val="tx1"/>
                          </a:solidFill>
                          <a:effectLst/>
                          <a:uLnTx/>
                          <a:uFillTx/>
                          <a:latin typeface="Calibri" pitchFamily="34" charset="0"/>
                          <a:ea typeface="ＭＳ Ｐゴシック" pitchFamily="34" charset="-128"/>
                          <a:cs typeface="+mn-cs"/>
                        </a:rPr>
                        <a:t>00097r1</a:t>
                      </a: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chemeClr val="tx1"/>
                          </a:solidFill>
                          <a:effectLst/>
                          <a:latin typeface="Calibri" pitchFamily="34" charset="0"/>
                          <a:ea typeface="ＭＳ Ｐゴシック" pitchFamily="34" charset="-128"/>
                        </a:rPr>
                        <a:t>Rel-19</a:t>
                      </a: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83F292B0-8F27-444A-ABF3-C7A9463A8370}"/>
              </a:ext>
            </a:extLst>
          </p:cNvPr>
          <p:cNvSpPr txBox="1">
            <a:spLocks/>
          </p:cNvSpPr>
          <p:nvPr/>
        </p:nvSpPr>
        <p:spPr>
          <a:xfrm>
            <a:off x="397637" y="1095681"/>
            <a:ext cx="8250237" cy="403936"/>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600" b="1" i="1" dirty="0" err="1">
                <a:solidFill>
                  <a:srgbClr val="FF0000"/>
                </a:solidFill>
                <a:cs typeface="Arial" panose="020B0604020202020204" pitchFamily="34" charset="0"/>
              </a:rPr>
              <a:t>eCAV</a:t>
            </a:r>
            <a:r>
              <a:rPr lang="en-US" altLang="en-US" sz="1600" b="1" i="1" dirty="0">
                <a:solidFill>
                  <a:srgbClr val="FF0000"/>
                </a:solidFill>
                <a:cs typeface="Arial" panose="020B0604020202020204" pitchFamily="34" charset="0"/>
              </a:rPr>
              <a:t> </a:t>
            </a:r>
            <a:endParaRPr lang="en-US" sz="900" dirty="0"/>
          </a:p>
          <a:p>
            <a:pPr lvl="1" indent="0">
              <a:buNone/>
            </a:pPr>
            <a:endParaRPr lang="en-US" altLang="en-US" sz="1000" dirty="0"/>
          </a:p>
        </p:txBody>
      </p:sp>
      <p:graphicFrame>
        <p:nvGraphicFramePr>
          <p:cNvPr id="7" name="Table 6">
            <a:extLst>
              <a:ext uri="{FF2B5EF4-FFF2-40B4-BE49-F238E27FC236}">
                <a16:creationId xmlns:a16="http://schemas.microsoft.com/office/drawing/2014/main" id="{20F904EC-8E9F-4B1E-9253-9B7FF9CCD466}"/>
              </a:ext>
            </a:extLst>
          </p:cNvPr>
          <p:cNvGraphicFramePr>
            <a:graphicFrameLocks noGrp="1"/>
          </p:cNvGraphicFramePr>
          <p:nvPr>
            <p:extLst>
              <p:ext uri="{D42A27DB-BD31-4B8C-83A1-F6EECF244321}">
                <p14:modId xmlns:p14="http://schemas.microsoft.com/office/powerpoint/2010/main" val="1515315833"/>
              </p:ext>
            </p:extLst>
          </p:nvPr>
        </p:nvGraphicFramePr>
        <p:xfrm>
          <a:off x="497650" y="2916954"/>
          <a:ext cx="8445501" cy="762837"/>
        </p:xfrm>
        <a:graphic>
          <a:graphicData uri="http://schemas.openxmlformats.org/drawingml/2006/table">
            <a:tbl>
              <a:tblPr/>
              <a:tblGrid>
                <a:gridCol w="965908">
                  <a:extLst>
                    <a:ext uri="{9D8B030D-6E8A-4147-A177-3AD203B41FA5}">
                      <a16:colId xmlns:a16="http://schemas.microsoft.com/office/drawing/2014/main" val="20000"/>
                    </a:ext>
                  </a:extLst>
                </a:gridCol>
                <a:gridCol w="897799">
                  <a:extLst>
                    <a:ext uri="{9D8B030D-6E8A-4147-A177-3AD203B41FA5}">
                      <a16:colId xmlns:a16="http://schemas.microsoft.com/office/drawing/2014/main" val="20001"/>
                    </a:ext>
                  </a:extLst>
                </a:gridCol>
                <a:gridCol w="3768172">
                  <a:extLst>
                    <a:ext uri="{9D8B030D-6E8A-4147-A177-3AD203B41FA5}">
                      <a16:colId xmlns:a16="http://schemas.microsoft.com/office/drawing/2014/main" val="20002"/>
                    </a:ext>
                  </a:extLst>
                </a:gridCol>
                <a:gridCol w="835751">
                  <a:extLst>
                    <a:ext uri="{9D8B030D-6E8A-4147-A177-3AD203B41FA5}">
                      <a16:colId xmlns:a16="http://schemas.microsoft.com/office/drawing/2014/main" val="20003"/>
                    </a:ext>
                  </a:extLst>
                </a:gridCol>
                <a:gridCol w="640080">
                  <a:extLst>
                    <a:ext uri="{9D8B030D-6E8A-4147-A177-3AD203B41FA5}">
                      <a16:colId xmlns:a16="http://schemas.microsoft.com/office/drawing/2014/main" val="20004"/>
                    </a:ext>
                  </a:extLst>
                </a:gridCol>
                <a:gridCol w="694944">
                  <a:extLst>
                    <a:ext uri="{9D8B030D-6E8A-4147-A177-3AD203B41FA5}">
                      <a16:colId xmlns:a16="http://schemas.microsoft.com/office/drawing/2014/main" val="20005"/>
                    </a:ext>
                  </a:extLst>
                </a:gridCol>
                <a:gridCol w="642847">
                  <a:extLst>
                    <a:ext uri="{9D8B030D-6E8A-4147-A177-3AD203B41FA5}">
                      <a16:colId xmlns:a16="http://schemas.microsoft.com/office/drawing/2014/main" val="20006"/>
                    </a:ext>
                  </a:extLst>
                </a:gridCol>
              </a:tblGrid>
              <a:tr h="305637">
                <a:tc gridSpan="7">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none" strike="noStrike" cap="none" normalizeH="0" baseline="0" dirty="0">
                          <a:ln>
                            <a:noFill/>
                          </a:ln>
                          <a:solidFill>
                            <a:srgbClr val="FF0000"/>
                          </a:solidFill>
                          <a:effectLst/>
                          <a:latin typeface="Calibri" pitchFamily="34" charset="0"/>
                          <a:ea typeface="ＭＳ Ｐゴシック" pitchFamily="34" charset="-128"/>
                        </a:rPr>
                        <a:t>TEI19</a:t>
                      </a: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 - Agenda item 15 Rel-19.1 CRs:</a:t>
                      </a:r>
                    </a:p>
                  </a:txBody>
                  <a:tcPr marL="45732" marR="45732" marT="45423" marB="4542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US"/>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440847">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rPr>
                        <a:t>SP-231041</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ctr" fontAlgn="t"/>
                      <a:r>
                        <a:rPr lang="en-US" sz="1200" b="0" u="none" strike="noStrike" dirty="0">
                          <a:solidFill>
                            <a:schemeClr val="tx1"/>
                          </a:solidFill>
                          <a:effectLst/>
                        </a:rPr>
                        <a:t>S1-232012</a:t>
                      </a:r>
                      <a:endParaRPr lang="en-GB" sz="1200" b="0" i="0" u="none" strike="noStrike" dirty="0">
                        <a:solidFill>
                          <a:schemeClr val="tx1"/>
                        </a:solidFill>
                        <a:effectLst/>
                        <a:latin typeface="Arial" panose="020B0604020202020204" pitchFamily="34" charset="0"/>
                      </a:endParaRP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200" b="0" u="none" strike="noStrike" dirty="0">
                          <a:solidFill>
                            <a:schemeClr val="tx1"/>
                          </a:solidFill>
                          <a:effectLst/>
                        </a:rPr>
                        <a:t>Quality improvements for TS22.011 Release 19</a:t>
                      </a:r>
                      <a:endParaRPr lang="en-GB" sz="1200" b="0" i="0" u="none" strike="noStrike" dirty="0">
                        <a:solidFill>
                          <a:schemeClr val="tx1"/>
                        </a:solidFill>
                        <a:effectLst/>
                        <a:latin typeface="Arial" panose="020B0604020202020204" pitchFamily="34" charset="0"/>
                      </a:endParaRPr>
                    </a:p>
                  </a:txBody>
                  <a:tcPr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GB" altLang="nl-NL" sz="1200" b="0" i="0" u="none" strike="noStrike" kern="1200" cap="none" spc="0" normalizeH="0" baseline="0" noProof="0" dirty="0">
                          <a:ln>
                            <a:noFill/>
                          </a:ln>
                          <a:solidFill>
                            <a:schemeClr val="tx1"/>
                          </a:solidFill>
                          <a:effectLst/>
                          <a:uLnTx/>
                          <a:uFillTx/>
                          <a:latin typeface="Calibri" pitchFamily="34" charset="0"/>
                          <a:ea typeface="ＭＳ Ｐゴシック" pitchFamily="34" charset="-128"/>
                          <a:cs typeface="+mn-cs"/>
                        </a:rPr>
                        <a:t>TEI19</a:t>
                      </a:r>
                    </a:p>
                  </a:txBody>
                  <a:tcPr marL="46800" marR="46800" marT="46663" marB="46663"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296" rtl="0" eaLnBrk="1" fontAlgn="t" latinLnBrk="0" hangingPunct="1">
                        <a:lnSpc>
                          <a:spcPct val="100000"/>
                        </a:lnSpc>
                        <a:spcBef>
                          <a:spcPct val="0"/>
                        </a:spcBef>
                        <a:spcAft>
                          <a:spcPct val="0"/>
                        </a:spcAft>
                        <a:buClrTx/>
                        <a:buSzTx/>
                        <a:buFontTx/>
                        <a:buNone/>
                        <a:tabLst/>
                        <a:defRPr/>
                      </a:pPr>
                      <a:r>
                        <a:rPr kumimoji="1" lang="en-GB" sz="1200" b="0" i="0" u="none" strike="noStrike" kern="1200" cap="none" spc="0" normalizeH="0" baseline="0" dirty="0">
                          <a:ln>
                            <a:noFill/>
                          </a:ln>
                          <a:solidFill>
                            <a:schemeClr val="tx1"/>
                          </a:solidFill>
                          <a:effectLst/>
                          <a:uLnTx/>
                          <a:uFillTx/>
                          <a:latin typeface="Calibri" pitchFamily="34" charset="0"/>
                          <a:ea typeface="ＭＳ Ｐゴシック" pitchFamily="34" charset="-128"/>
                          <a:cs typeface="+mn-cs"/>
                        </a:rPr>
                        <a:t>22.011</a:t>
                      </a: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ctr" fontAlgn="t"/>
                      <a:r>
                        <a:rPr kumimoji="1" lang="en-GB" sz="1200" b="0" i="0" u="none" strike="noStrike" kern="1200" cap="none" spc="0" normalizeH="0" baseline="0" dirty="0">
                          <a:ln>
                            <a:noFill/>
                          </a:ln>
                          <a:solidFill>
                            <a:schemeClr val="tx1"/>
                          </a:solidFill>
                          <a:effectLst/>
                          <a:uLnTx/>
                          <a:uFillTx/>
                          <a:latin typeface="Calibri" pitchFamily="34" charset="0"/>
                          <a:ea typeface="ＭＳ Ｐゴシック" pitchFamily="34" charset="-128"/>
                          <a:cs typeface="+mn-cs"/>
                        </a:rPr>
                        <a:t>0352r-</a:t>
                      </a:r>
                    </a:p>
                  </a:txBody>
                  <a:tcPr marL="0" marR="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chemeClr val="tx1"/>
                          </a:solidFill>
                          <a:effectLst/>
                          <a:latin typeface="Calibri" pitchFamily="34" charset="0"/>
                          <a:ea typeface="ＭＳ Ｐゴシック" pitchFamily="34" charset="-128"/>
                        </a:rPr>
                        <a:t>Rel-19</a:t>
                      </a:r>
                    </a:p>
                  </a:txBody>
                  <a:tcPr marL="46800" marR="46800" marT="46663" marB="4666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
        <p:nvSpPr>
          <p:cNvPr id="8" name="Content Placeholder 7">
            <a:extLst>
              <a:ext uri="{FF2B5EF4-FFF2-40B4-BE49-F238E27FC236}">
                <a16:creationId xmlns:a16="http://schemas.microsoft.com/office/drawing/2014/main" id="{81E53B8A-9CE6-4CAE-9485-21D45943F17B}"/>
              </a:ext>
            </a:extLst>
          </p:cNvPr>
          <p:cNvSpPr txBox="1">
            <a:spLocks/>
          </p:cNvSpPr>
          <p:nvPr/>
        </p:nvSpPr>
        <p:spPr>
          <a:xfrm>
            <a:off x="397637" y="2513017"/>
            <a:ext cx="8250237" cy="403936"/>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600" b="1" i="1" dirty="0">
                <a:solidFill>
                  <a:srgbClr val="FF0000"/>
                </a:solidFill>
                <a:cs typeface="Arial" panose="020B0604020202020204" pitchFamily="34" charset="0"/>
              </a:rPr>
              <a:t>Quality improvements</a:t>
            </a:r>
            <a:endParaRPr lang="en-US" sz="900" dirty="0"/>
          </a:p>
          <a:p>
            <a:pPr lvl="1" indent="0">
              <a:buNone/>
            </a:pPr>
            <a:endParaRPr lang="en-US" altLang="en-US" sz="10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682ED-7888-4AE5-9E14-11F8B8D4FAA1}"/>
              </a:ext>
            </a:extLst>
          </p:cNvPr>
          <p:cNvSpPr>
            <a:spLocks noGrp="1"/>
          </p:cNvSpPr>
          <p:nvPr>
            <p:ph type="ctrTitle"/>
          </p:nvPr>
        </p:nvSpPr>
        <p:spPr>
          <a:xfrm>
            <a:off x="722313" y="1927225"/>
            <a:ext cx="7772400" cy="1101725"/>
          </a:xfrm>
        </p:spPr>
        <p:txBody>
          <a:bodyPr>
            <a:normAutofit fontScale="90000"/>
          </a:bodyPr>
          <a:lstStyle/>
          <a:p>
            <a:pPr>
              <a:defRPr/>
            </a:pPr>
            <a:r>
              <a:rPr lang="en-US" sz="4000" b="1" i="1" dirty="0">
                <a:effectLst>
                  <a:outerShdw blurRad="38100" dist="38100" dir="2700000" algn="tl">
                    <a:srgbClr val="C0C0C0"/>
                  </a:outerShdw>
                </a:effectLst>
                <a:ea typeface="ＭＳ Ｐゴシック" charset="0"/>
              </a:rPr>
              <a:t>Work Summary:</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Rel-19 Work</a:t>
            </a:r>
            <a:endParaRPr lang="en-GB" sz="4000" b="1" i="1"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D565EA47-4EB6-4B37-8B0C-624AA1A870F3}"/>
              </a:ext>
            </a:extLst>
          </p:cNvPr>
          <p:cNvGraphicFramePr>
            <a:graphicFrameLocks noGrp="1"/>
          </p:cNvGraphicFramePr>
          <p:nvPr>
            <p:extLst>
              <p:ext uri="{D42A27DB-BD31-4B8C-83A1-F6EECF244321}">
                <p14:modId xmlns:p14="http://schemas.microsoft.com/office/powerpoint/2010/main" val="2085380839"/>
              </p:ext>
            </p:extLst>
          </p:nvPr>
        </p:nvGraphicFramePr>
        <p:xfrm>
          <a:off x="184958" y="941782"/>
          <a:ext cx="8649978" cy="3881630"/>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20000"/>
                    </a:ext>
                  </a:extLst>
                </a:gridCol>
                <a:gridCol w="3270055">
                  <a:extLst>
                    <a:ext uri="{9D8B030D-6E8A-4147-A177-3AD203B41FA5}">
                      <a16:colId xmlns:a16="http://schemas.microsoft.com/office/drawing/2014/main" val="20001"/>
                    </a:ext>
                  </a:extLst>
                </a:gridCol>
                <a:gridCol w="939605">
                  <a:extLst>
                    <a:ext uri="{9D8B030D-6E8A-4147-A177-3AD203B41FA5}">
                      <a16:colId xmlns:a16="http://schemas.microsoft.com/office/drawing/2014/main" val="20002"/>
                    </a:ext>
                  </a:extLst>
                </a:gridCol>
                <a:gridCol w="692256">
                  <a:extLst>
                    <a:ext uri="{9D8B030D-6E8A-4147-A177-3AD203B41FA5}">
                      <a16:colId xmlns:a16="http://schemas.microsoft.com/office/drawing/2014/main" val="20003"/>
                    </a:ext>
                  </a:extLst>
                </a:gridCol>
                <a:gridCol w="473228">
                  <a:extLst>
                    <a:ext uri="{9D8B030D-6E8A-4147-A177-3AD203B41FA5}">
                      <a16:colId xmlns:a16="http://schemas.microsoft.com/office/drawing/2014/main" val="20004"/>
                    </a:ext>
                  </a:extLst>
                </a:gridCol>
                <a:gridCol w="551565">
                  <a:extLst>
                    <a:ext uri="{9D8B030D-6E8A-4147-A177-3AD203B41FA5}">
                      <a16:colId xmlns:a16="http://schemas.microsoft.com/office/drawing/2014/main" val="20005"/>
                    </a:ext>
                  </a:extLst>
                </a:gridCol>
                <a:gridCol w="551565">
                  <a:extLst>
                    <a:ext uri="{9D8B030D-6E8A-4147-A177-3AD203B41FA5}">
                      <a16:colId xmlns:a16="http://schemas.microsoft.com/office/drawing/2014/main" val="20006"/>
                    </a:ext>
                  </a:extLst>
                </a:gridCol>
                <a:gridCol w="1628088">
                  <a:extLst>
                    <a:ext uri="{9D8B030D-6E8A-4147-A177-3AD203B41FA5}">
                      <a16:colId xmlns:a16="http://schemas.microsoft.com/office/drawing/2014/main" val="20007"/>
                    </a:ext>
                  </a:extLst>
                </a:gridCol>
              </a:tblGrid>
              <a:tr h="124870">
                <a:tc>
                  <a:txBody>
                    <a:bodyPr/>
                    <a:lstStyle/>
                    <a:p>
                      <a:pPr algn="ctr">
                        <a:lnSpc>
                          <a:spcPct val="107000"/>
                        </a:lnSpc>
                        <a:spcAft>
                          <a:spcPts val="800"/>
                        </a:spcAft>
                      </a:pPr>
                      <a:r>
                        <a:rPr lang="en-GB" sz="1050" dirty="0"/>
                        <a:t>UID</a:t>
                      </a:r>
                    </a:p>
                  </a:txBody>
                  <a:tcPr marL="27002" marR="27002" marT="0" marB="0" anchor="ctr"/>
                </a:tc>
                <a:tc>
                  <a:txBody>
                    <a:bodyPr/>
                    <a:lstStyle/>
                    <a:p>
                      <a:pPr algn="ctr">
                        <a:lnSpc>
                          <a:spcPct val="107000"/>
                        </a:lnSpc>
                        <a:spcAft>
                          <a:spcPts val="800"/>
                        </a:spcAft>
                      </a:pPr>
                      <a:r>
                        <a:rPr lang="en-GB" sz="1050" dirty="0"/>
                        <a:t>Name</a:t>
                      </a:r>
                    </a:p>
                  </a:txBody>
                  <a:tcPr marL="27002" marR="27002" marT="0" marB="0" anchor="ctr"/>
                </a:tc>
                <a:tc>
                  <a:txBody>
                    <a:bodyPr/>
                    <a:lstStyle/>
                    <a:p>
                      <a:pPr algn="ctr">
                        <a:lnSpc>
                          <a:spcPct val="107000"/>
                        </a:lnSpc>
                        <a:spcAft>
                          <a:spcPts val="800"/>
                        </a:spcAft>
                      </a:pPr>
                      <a:r>
                        <a:rPr lang="en-GB" sz="1050" dirty="0"/>
                        <a:t>Acronym</a:t>
                      </a:r>
                    </a:p>
                  </a:txBody>
                  <a:tcPr marL="27002" marR="27002" marT="0" marB="0" anchor="ctr"/>
                </a:tc>
                <a:tc>
                  <a:txBody>
                    <a:bodyPr/>
                    <a:lstStyle/>
                    <a:p>
                      <a:pPr algn="ctr">
                        <a:lnSpc>
                          <a:spcPct val="107000"/>
                        </a:lnSpc>
                        <a:spcAft>
                          <a:spcPts val="800"/>
                        </a:spcAft>
                      </a:pPr>
                      <a:r>
                        <a:rPr lang="en-GB" sz="1050" dirty="0"/>
                        <a:t>Target </a:t>
                      </a:r>
                    </a:p>
                  </a:txBody>
                  <a:tcPr marL="27002" marR="27002" marT="0" marB="0" anchor="ctr"/>
                </a:tc>
                <a:tc>
                  <a:txBody>
                    <a:bodyPr/>
                    <a:lstStyle/>
                    <a:p>
                      <a:pPr algn="ctr">
                        <a:lnSpc>
                          <a:spcPct val="107000"/>
                        </a:lnSpc>
                        <a:spcAft>
                          <a:spcPts val="800"/>
                        </a:spcAft>
                      </a:pPr>
                      <a:r>
                        <a:rPr lang="en-GB" sz="1050" dirty="0"/>
                        <a:t>Old %</a:t>
                      </a:r>
                    </a:p>
                  </a:txBody>
                  <a:tcPr marL="27002" marR="27002" marT="0" marB="0" anchor="ctr"/>
                </a:tc>
                <a:tc>
                  <a:txBody>
                    <a:bodyPr/>
                    <a:lstStyle/>
                    <a:p>
                      <a:pPr algn="ctr">
                        <a:lnSpc>
                          <a:spcPct val="107000"/>
                        </a:lnSpc>
                        <a:spcAft>
                          <a:spcPts val="800"/>
                        </a:spcAft>
                      </a:pPr>
                      <a:r>
                        <a:rPr lang="en-GB" sz="1050" b="1" kern="1200" dirty="0">
                          <a:solidFill>
                            <a:schemeClr val="lt1"/>
                          </a:solidFill>
                          <a:latin typeface="+mn-lt"/>
                          <a:ea typeface="+mn-ea"/>
                          <a:cs typeface="+mn-cs"/>
                        </a:rPr>
                        <a:t>WID</a:t>
                      </a:r>
                      <a:endParaRPr lang="en-GB" sz="1050" dirty="0">
                        <a:solidFill>
                          <a:srgbClr val="FF0000"/>
                        </a:solidFill>
                      </a:endParaRPr>
                    </a:p>
                  </a:txBody>
                  <a:tcPr marL="27002" marR="27002" marT="0" marB="0" anchor="ctr"/>
                </a:tc>
                <a:tc>
                  <a:txBody>
                    <a:bodyPr/>
                    <a:lstStyle/>
                    <a:p>
                      <a:pPr algn="ctr">
                        <a:lnSpc>
                          <a:spcPct val="107000"/>
                        </a:lnSpc>
                        <a:spcAft>
                          <a:spcPts val="800"/>
                        </a:spcAft>
                      </a:pPr>
                      <a:r>
                        <a:rPr lang="en-GB" sz="1050" dirty="0">
                          <a:solidFill>
                            <a:srgbClr val="FF0000"/>
                          </a:solidFill>
                        </a:rPr>
                        <a:t>New %</a:t>
                      </a:r>
                      <a:endParaRPr lang="en-GB" sz="105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35739">
                <a:tc>
                  <a:txBody>
                    <a:bodyPr/>
                    <a:lstStyle/>
                    <a:p>
                      <a:pPr algn="ctr" fontAlgn="t"/>
                      <a:r>
                        <a:rPr lang="en-GB" sz="800" b="0" i="0" u="none" strike="noStrike" dirty="0">
                          <a:solidFill>
                            <a:srgbClr val="000000"/>
                          </a:solidFill>
                          <a:effectLst/>
                          <a:latin typeface="Arial" panose="020B0604020202020204" pitchFamily="34" charset="0"/>
                        </a:rPr>
                        <a:t>950003</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Integrated Sensing and Communication </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FS_Sensing</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2"/>
                        </a:rPr>
                        <a:t>SP-220717</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TR 22.837 approved at SA#100</a:t>
                      </a:r>
                    </a:p>
                  </a:txBody>
                  <a:tcPr marL="9525" marR="9525" marT="9519" marB="0" anchor="ctr"/>
                </a:tc>
                <a:extLst>
                  <a:ext uri="{0D108BD9-81ED-4DB2-BD59-A6C34878D82A}">
                    <a16:rowId xmlns:a16="http://schemas.microsoft.com/office/drawing/2014/main" val="2989293259"/>
                  </a:ext>
                </a:extLst>
              </a:tr>
              <a:tr h="167164">
                <a:tc>
                  <a:txBody>
                    <a:bodyPr/>
                    <a:lstStyle/>
                    <a:p>
                      <a:pPr algn="ctr" fontAlgn="t"/>
                      <a:r>
                        <a:rPr lang="en-GB" sz="800" b="0" i="0" u="none" strike="noStrike" dirty="0">
                          <a:solidFill>
                            <a:srgbClr val="000000"/>
                          </a:solidFill>
                          <a:effectLst/>
                          <a:latin typeface="Arial" panose="020B0604020202020204" pitchFamily="34" charset="0"/>
                        </a:rPr>
                        <a:t>1000026</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Integrated Sensing and Communication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Sensing</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none" strike="noStrike" dirty="0">
                          <a:solidFill>
                            <a:srgbClr val="0563C1"/>
                          </a:solidFill>
                          <a:effectLst/>
                          <a:latin typeface="Calibri" panose="020F0502020204030204" pitchFamily="34" charset="0"/>
                        </a:rPr>
                        <a:t>SP-230507</a:t>
                      </a: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80%</a:t>
                      </a:r>
                    </a:p>
                  </a:txBody>
                  <a:tcPr marL="27002" marR="27002" marT="0" marB="0" anchor="ctr"/>
                </a:tc>
                <a:tc>
                  <a:txBody>
                    <a:bodyPr/>
                    <a:lstStyle/>
                    <a:p>
                      <a:pPr marL="0" algn="ctr" defTabSz="914296" rtl="0" eaLnBrk="1" fontAlgn="ctr" latinLnBrk="0" hangingPunct="1">
                        <a:lnSpc>
                          <a:spcPct val="107000"/>
                        </a:lnSpc>
                        <a:spcAft>
                          <a:spcPts val="800"/>
                        </a:spcAft>
                      </a:pPr>
                      <a:r>
                        <a:rPr lang="en-GB" sz="800" b="0" i="0" u="none" strike="noStrike" kern="1200" dirty="0">
                          <a:solidFill>
                            <a:srgbClr val="FF0000"/>
                          </a:solidFill>
                          <a:effectLst/>
                          <a:latin typeface="Arial" panose="020B0604020202020204" pitchFamily="34" charset="0"/>
                          <a:ea typeface="+mn-ea"/>
                          <a:cs typeface="+mn-cs"/>
                        </a:rPr>
                        <a:t>TS 22.137 for information</a:t>
                      </a:r>
                    </a:p>
                  </a:txBody>
                  <a:tcPr marL="9525" marR="9525" marT="9519" marB="0" anchor="ctr"/>
                </a:tc>
                <a:extLst>
                  <a:ext uri="{0D108BD9-81ED-4DB2-BD59-A6C34878D82A}">
                    <a16:rowId xmlns:a16="http://schemas.microsoft.com/office/drawing/2014/main" val="1428486372"/>
                  </a:ext>
                </a:extLst>
              </a:tr>
              <a:tr h="235739">
                <a:tc>
                  <a:txBody>
                    <a:bodyPr/>
                    <a:lstStyle/>
                    <a:p>
                      <a:pPr algn="ctr" fontAlgn="t"/>
                      <a:r>
                        <a:rPr lang="en-GB" sz="800" b="0" i="0" u="none" strike="noStrike" dirty="0">
                          <a:solidFill>
                            <a:srgbClr val="000000"/>
                          </a:solidFill>
                          <a:effectLst/>
                          <a:latin typeface="Arial" panose="020B0604020202020204" pitchFamily="34" charset="0"/>
                        </a:rPr>
                        <a:t>950004</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Ambient power-enabled Internet of Things </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FS_</a:t>
                      </a:r>
                      <a:r>
                        <a:rPr lang="en-GB" sz="800" b="0" i="0" u="none" strike="noStrike" kern="1200" dirty="0" err="1">
                          <a:solidFill>
                            <a:srgbClr val="000000"/>
                          </a:solidFill>
                          <a:effectLst/>
                          <a:latin typeface="Arial" panose="020B0604020202020204" pitchFamily="34" charset="0"/>
                          <a:ea typeface="+mn-ea"/>
                          <a:cs typeface="+mn-cs"/>
                        </a:rPr>
                        <a:t>AmbientIoT</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03/03/2023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SP-220085</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95%</a:t>
                      </a:r>
                    </a:p>
                  </a:txBody>
                  <a:tcPr marL="27002" marR="27002" marT="0" marB="0" anchor="ctr"/>
                </a:tc>
                <a:tc>
                  <a:txBody>
                    <a:bodyPr/>
                    <a:lstStyle/>
                    <a:p>
                      <a:pPr algn="ctr" fontAlgn="ctr"/>
                      <a:r>
                        <a:rPr lang="en-US" altLang="zh-CN" sz="800" b="0" i="0" u="none" strike="noStrike" kern="1200" dirty="0">
                          <a:solidFill>
                            <a:srgbClr val="FF0000"/>
                          </a:solidFill>
                          <a:effectLst/>
                          <a:latin typeface="Arial" panose="020B0604020202020204" pitchFamily="34" charset="0"/>
                          <a:ea typeface="+mn-ea"/>
                          <a:cs typeface="+mn-cs"/>
                        </a:rPr>
                        <a:t>TR for approval</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88478052"/>
                  </a:ext>
                </a:extLst>
              </a:tr>
              <a:tr h="235739">
                <a:tc>
                  <a:txBody>
                    <a:bodyPr/>
                    <a:lstStyle/>
                    <a:p>
                      <a:pPr algn="ctr" fontAlgn="t"/>
                      <a:r>
                        <a:rPr lang="nl-NL" sz="800" b="0" i="0" u="none" strike="noStrike" kern="1200" dirty="0">
                          <a:solidFill>
                            <a:srgbClr val="000000"/>
                          </a:solidFill>
                          <a:effectLst/>
                          <a:latin typeface="Arial" panose="020B0604020202020204" pitchFamily="34" charset="0"/>
                          <a:ea typeface="+mn-ea"/>
                          <a:cs typeface="+mn-cs"/>
                        </a:rPr>
                        <a:t>1010024</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Ambient power-enabled Internet of Things </a:t>
                      </a:r>
                    </a:p>
                  </a:txBody>
                  <a:tcPr marL="9525" marR="9525" marT="9525" marB="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AmbientIoT</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rPr>
                        <a:t>SP-231016</a:t>
                      </a:r>
                    </a:p>
                  </a:txBody>
                  <a:tcPr marL="9525" marR="9525" marT="9525" marB="0" anchor="ctr"/>
                </a:tc>
                <a:tc>
                  <a:txBody>
                    <a:bodyPr/>
                    <a:lstStyle/>
                    <a:p>
                      <a:pPr algn="ctr">
                        <a:lnSpc>
                          <a:spcPct val="107000"/>
                        </a:lnSpc>
                        <a:spcAft>
                          <a:spcPts val="800"/>
                        </a:spcAft>
                      </a:pPr>
                      <a:r>
                        <a:rPr lang="en-GB" sz="900" b="1" kern="1200" dirty="0">
                          <a:solidFill>
                            <a:srgbClr val="FF0000"/>
                          </a:solidFill>
                          <a:latin typeface="+mn-lt"/>
                          <a:ea typeface="+mn-ea"/>
                          <a:cs typeface="+mn-cs"/>
                        </a:rPr>
                        <a:t>80%</a:t>
                      </a:r>
                    </a:p>
                  </a:txBody>
                  <a:tcPr marL="36002" marR="36002" marT="0" marB="0" anchor="ctr"/>
                </a:tc>
                <a:tc>
                  <a:txBody>
                    <a:bodyPr/>
                    <a:lstStyle/>
                    <a:p>
                      <a:pPr algn="ctr" fontAlgn="ctr"/>
                      <a:r>
                        <a:rPr lang="en-US" altLang="zh-CN" sz="800" b="0" i="0" u="none" strike="noStrike" kern="1200" dirty="0">
                          <a:solidFill>
                            <a:srgbClr val="FF0000"/>
                          </a:solidFill>
                          <a:effectLst/>
                          <a:latin typeface="Arial" panose="020B0604020202020204" pitchFamily="34" charset="0"/>
                          <a:ea typeface="+mn-ea"/>
                          <a:cs typeface="+mn-cs"/>
                        </a:rPr>
                        <a:t>New. </a:t>
                      </a:r>
                      <a:br>
                        <a:rPr lang="en-US" altLang="zh-CN" sz="800" b="0" i="0" u="none" strike="noStrike" kern="1200" dirty="0">
                          <a:solidFill>
                            <a:srgbClr val="FF0000"/>
                          </a:solidFill>
                          <a:effectLst/>
                          <a:latin typeface="Arial" panose="020B0604020202020204" pitchFamily="34" charset="0"/>
                          <a:ea typeface="+mn-ea"/>
                          <a:cs typeface="+mn-cs"/>
                        </a:rPr>
                      </a:br>
                      <a:r>
                        <a:rPr lang="en-US" altLang="zh-CN" sz="800" b="0" i="0" u="none" strike="noStrike" kern="1200" dirty="0">
                          <a:solidFill>
                            <a:srgbClr val="FF0000"/>
                          </a:solidFill>
                          <a:effectLst/>
                          <a:latin typeface="Arial" panose="020B0604020202020204" pitchFamily="34" charset="0"/>
                          <a:ea typeface="+mn-ea"/>
                          <a:cs typeface="+mn-cs"/>
                        </a:rPr>
                        <a:t>TS 22.xxx for information</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734322803"/>
                  </a:ext>
                </a:extLst>
              </a:tr>
              <a:tr h="235739">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950005</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Localized Mobile Metaverse Services </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FS_Metaverse</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03/03/2023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75%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SP-220353</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90%</a:t>
                      </a:r>
                    </a:p>
                  </a:txBody>
                  <a:tcPr marL="27002" marR="27002" marT="0" marB="0" anchor="ctr"/>
                </a:tc>
                <a:tc>
                  <a:txBody>
                    <a:bodyPr/>
                    <a:lstStyle/>
                    <a:p>
                      <a:pPr algn="ctr" fontAlgn="ctr"/>
                      <a:r>
                        <a:rPr lang="nb-NO" sz="800" b="0" i="0" u="none" strike="noStrike" kern="1200" dirty="0">
                          <a:solidFill>
                            <a:srgbClr val="FF0000"/>
                          </a:solidFill>
                          <a:effectLst/>
                          <a:latin typeface="Arial" panose="020B0604020202020204" pitchFamily="34" charset="0"/>
                          <a:ea typeface="+mn-ea"/>
                          <a:cs typeface="+mn-cs"/>
                        </a:rPr>
                        <a:t>TR 22.856 approved at SA#100</a:t>
                      </a:r>
                    </a:p>
                  </a:txBody>
                  <a:tcPr marL="9525" marR="9525" marT="9519" marB="0" anchor="ctr"/>
                </a:tc>
                <a:extLst>
                  <a:ext uri="{0D108BD9-81ED-4DB2-BD59-A6C34878D82A}">
                    <a16:rowId xmlns:a16="http://schemas.microsoft.com/office/drawing/2014/main" val="3013913635"/>
                  </a:ext>
                </a:extLst>
              </a:tr>
              <a:tr h="167164">
                <a:tc>
                  <a:txBody>
                    <a:bodyPr/>
                    <a:lstStyle/>
                    <a:p>
                      <a:pPr algn="ctr" fontAlgn="t"/>
                      <a:r>
                        <a:rPr lang="en-GB" sz="800" b="0" i="0" u="none" strike="noStrike" dirty="0">
                          <a:solidFill>
                            <a:srgbClr val="000000"/>
                          </a:solidFill>
                          <a:effectLst/>
                          <a:latin typeface="Arial" panose="020B0604020202020204" pitchFamily="34" charset="0"/>
                        </a:rPr>
                        <a:t>1000028</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Localized Mobile Metaverse Services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Metaverse</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a:t>
                      </a:r>
                    </a:p>
                  </a:txBody>
                  <a:tcPr marL="7144" marR="7144" marT="7144" marB="0" anchor="ctr"/>
                </a:tc>
                <a:tc>
                  <a:txBody>
                    <a:bodyPr/>
                    <a:lstStyle/>
                    <a:p>
                      <a:pPr algn="ctr" fontAlgn="t"/>
                      <a:r>
                        <a:rPr lang="en-GB" sz="900" b="0" i="0" u="none" strike="noStrike" dirty="0">
                          <a:solidFill>
                            <a:srgbClr val="0563C1"/>
                          </a:solidFill>
                          <a:effectLst/>
                          <a:latin typeface="Calibri" panose="020F0502020204030204" pitchFamily="34" charset="0"/>
                        </a:rPr>
                        <a:t>SP-230509</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80%</a:t>
                      </a:r>
                    </a:p>
                  </a:txBody>
                  <a:tcPr marL="27002" marR="27002" marT="0" marB="0" anchor="ctr"/>
                </a:tc>
                <a:tc>
                  <a:txBody>
                    <a:bodyPr/>
                    <a:lstStyle/>
                    <a:p>
                      <a:pPr algn="ctr" fontAlgn="ctr"/>
                      <a:r>
                        <a:rPr lang="nb-NO" sz="800" b="0" i="0" u="none" strike="noStrike" kern="1200" dirty="0">
                          <a:solidFill>
                            <a:srgbClr val="FF0000"/>
                          </a:solidFill>
                          <a:effectLst/>
                          <a:latin typeface="Arial" panose="020B0604020202020204" pitchFamily="34" charset="0"/>
                          <a:ea typeface="+mn-ea"/>
                          <a:cs typeface="+mn-cs"/>
                        </a:rPr>
                        <a:t>TS 22.156 for info</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122388885"/>
                  </a:ext>
                </a:extLst>
              </a:tr>
              <a:tr h="235739">
                <a:tc>
                  <a:txBody>
                    <a:bodyPr/>
                    <a:lstStyle/>
                    <a:p>
                      <a:pPr algn="ctr" fontAlgn="t"/>
                      <a:r>
                        <a:rPr lang="en-GB" sz="800" b="0" i="0" u="none" strike="noStrike">
                          <a:solidFill>
                            <a:srgbClr val="000000"/>
                          </a:solidFill>
                          <a:effectLst/>
                          <a:latin typeface="Arial" panose="020B0604020202020204" pitchFamily="34" charset="0"/>
                        </a:rPr>
                        <a:t>950006</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Network Sharing Aspects </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FS_NetShare</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03/03/2023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35%</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SP-220087</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buClrTx/>
                        <a:buSzTx/>
                        <a:buFontTx/>
                      </a:pPr>
                      <a:r>
                        <a:rPr lang="en-GB" sz="900" b="1" kern="1200" dirty="0">
                          <a:solidFill>
                            <a:srgbClr val="FF0000"/>
                          </a:solidFill>
                          <a:latin typeface="+mn-lt"/>
                          <a:ea typeface="+mn-ea"/>
                          <a:cs typeface="+mn-cs"/>
                        </a:rPr>
                        <a:t>100%</a:t>
                      </a:r>
                    </a:p>
                  </a:txBody>
                  <a:tcPr marL="36002" marR="36002" marT="0"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r>
                        <a:rPr lang="en-GB" sz="800" b="0" i="0" u="none" strike="noStrike" kern="1200" dirty="0">
                          <a:solidFill>
                            <a:srgbClr val="FF0000"/>
                          </a:solidFill>
                          <a:effectLst/>
                          <a:latin typeface="Arial" panose="020B0604020202020204" pitchFamily="34" charset="0"/>
                          <a:ea typeface="+mn-ea"/>
                          <a:cs typeface="+mn-cs"/>
                        </a:rPr>
                        <a:t>TR 22.851 </a:t>
                      </a:r>
                      <a:r>
                        <a:rPr lang="nb-NO" sz="800" b="0" i="0" u="none" strike="noStrike" kern="1200" dirty="0">
                          <a:solidFill>
                            <a:srgbClr val="FF0000"/>
                          </a:solidFill>
                          <a:effectLst/>
                          <a:latin typeface="Arial" panose="020B0604020202020204" pitchFamily="34" charset="0"/>
                          <a:ea typeface="+mn-ea"/>
                          <a:cs typeface="+mn-cs"/>
                        </a:rPr>
                        <a:t>approved at SA#100</a:t>
                      </a:r>
                      <a:endParaRPr lang="en-US" altLang="en-GB" sz="800" b="0" i="0" u="none" strike="noStrike" kern="1200" dirty="0">
                        <a:solidFill>
                          <a:srgbClr val="FF0000"/>
                        </a:solidFill>
                        <a:effectLst/>
                        <a:latin typeface="Arial" panose="020B0604020202020204" pitchFamily="34" charset="0"/>
                        <a:ea typeface="+mn-ea"/>
                        <a:cs typeface="+mn-cs"/>
                        <a:sym typeface="+mn-ea"/>
                      </a:endParaRPr>
                    </a:p>
                  </a:txBody>
                  <a:tcPr marL="9525" marR="9525" marT="9519" marB="0" anchor="ctr"/>
                </a:tc>
                <a:extLst>
                  <a:ext uri="{0D108BD9-81ED-4DB2-BD59-A6C34878D82A}">
                    <a16:rowId xmlns:a16="http://schemas.microsoft.com/office/drawing/2014/main" val="1470653309"/>
                  </a:ext>
                </a:extLst>
              </a:tr>
              <a:tr h="167164">
                <a:tc>
                  <a:txBody>
                    <a:bodyPr/>
                    <a:lstStyle/>
                    <a:p>
                      <a:pPr algn="ctr" fontAlgn="t"/>
                      <a:r>
                        <a:rPr lang="en-GB" sz="800" b="0" i="0" u="none" strike="noStrike" dirty="0">
                          <a:solidFill>
                            <a:srgbClr val="000000"/>
                          </a:solidFill>
                          <a:effectLst/>
                          <a:latin typeface="Arial" panose="020B0604020202020204" pitchFamily="34" charset="0"/>
                        </a:rPr>
                        <a:t>1000029</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Network Sharing Aspects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NetShare</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0%</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buClrTx/>
                        <a:buSzTx/>
                        <a:buFontTx/>
                      </a:pPr>
                      <a:r>
                        <a:rPr lang="en-US" sz="900" b="1" kern="1200" dirty="0">
                          <a:solidFill>
                            <a:srgbClr val="FF0000"/>
                          </a:solidFill>
                          <a:latin typeface="+mn-lt"/>
                          <a:ea typeface="+mn-ea"/>
                          <a:cs typeface="+mn-cs"/>
                        </a:rPr>
                        <a:t>100</a:t>
                      </a:r>
                      <a:r>
                        <a:rPr lang="en-GB" sz="900" b="1" kern="1200" dirty="0">
                          <a:solidFill>
                            <a:srgbClr val="FF0000"/>
                          </a:solidFill>
                          <a:latin typeface="+mn-lt"/>
                          <a:ea typeface="+mn-ea"/>
                          <a:cs typeface="+mn-cs"/>
                        </a:rPr>
                        <a:t>%</a:t>
                      </a:r>
                    </a:p>
                  </a:txBody>
                  <a:tcPr marL="36002" marR="36002" marT="0" marB="0" anchor="ctr"/>
                </a:tc>
                <a:tc>
                  <a:txBody>
                    <a:bodyPr/>
                    <a:lstStyle/>
                    <a:p>
                      <a:pPr algn="ctr" fontAlgn="ctr"/>
                      <a:endParaRPr lang="en-US" altLang="en-GB" sz="800" dirty="0">
                        <a:sym typeface="+mn-ea"/>
                      </a:endParaRPr>
                    </a:p>
                  </a:txBody>
                  <a:tcPr marL="9525" marR="9525" marT="9519" marB="0" anchor="ctr"/>
                </a:tc>
                <a:extLst>
                  <a:ext uri="{0D108BD9-81ED-4DB2-BD59-A6C34878D82A}">
                    <a16:rowId xmlns:a16="http://schemas.microsoft.com/office/drawing/2014/main" val="3227948534"/>
                  </a:ext>
                </a:extLst>
              </a:tr>
              <a:tr h="235739">
                <a:tc>
                  <a:txBody>
                    <a:bodyPr/>
                    <a:lstStyle/>
                    <a:p>
                      <a:pPr algn="ctr" fontAlgn="t"/>
                      <a:r>
                        <a:rPr lang="en-GB" sz="800" b="0" i="0" u="none" strike="noStrike">
                          <a:solidFill>
                            <a:srgbClr val="000000"/>
                          </a:solidFill>
                          <a:effectLst/>
                          <a:latin typeface="Arial" panose="020B0604020202020204" pitchFamily="34" charset="0"/>
                        </a:rPr>
                        <a:t>950007</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FRMCS Phase 5</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FS_FRMCS_Ph5</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09/09/2023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80%</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6"/>
                        </a:rPr>
                        <a:t>SP-220437</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90%</a:t>
                      </a:r>
                    </a:p>
                  </a:txBody>
                  <a:tcPr marL="36002" marR="36002" marT="0" marB="0" anchor="ctr"/>
                </a:tc>
                <a:tc>
                  <a:txBody>
                    <a:bodyPr/>
                    <a:lstStyle/>
                    <a:p>
                      <a:pPr algn="ctr" fontAlgn="ctr"/>
                      <a:endParaRPr lang="en-US" altLang="en-GB" sz="800" dirty="0">
                        <a:sym typeface="+mn-ea"/>
                      </a:endParaRPr>
                    </a:p>
                  </a:txBody>
                  <a:tcPr marL="9525" marR="9525" marT="9519" marB="0" anchor="ctr"/>
                </a:tc>
                <a:extLst>
                  <a:ext uri="{0D108BD9-81ED-4DB2-BD59-A6C34878D82A}">
                    <a16:rowId xmlns:a16="http://schemas.microsoft.com/office/drawing/2014/main" val="1141520554"/>
                  </a:ext>
                </a:extLst>
              </a:tr>
              <a:tr h="167164">
                <a:tc>
                  <a:txBody>
                    <a:bodyPr/>
                    <a:lstStyle/>
                    <a:p>
                      <a:pPr algn="ctr" fontAlgn="t"/>
                      <a:r>
                        <a:rPr lang="en-GB" sz="800" b="0" i="0" u="none" strike="noStrike" dirty="0">
                          <a:solidFill>
                            <a:srgbClr val="000000"/>
                          </a:solidFill>
                          <a:effectLst/>
                          <a:latin typeface="Arial" panose="020B0604020202020204" pitchFamily="34" charset="0"/>
                        </a:rPr>
                        <a:t>1000031</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FRMCS Phase 5</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FRMCS_Ph5</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0%</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SP-230512</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50%</a:t>
                      </a:r>
                    </a:p>
                  </a:txBody>
                  <a:tcPr marL="36002" marR="36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7144" marR="7144" marT="7139" marB="0" anchor="ctr"/>
                </a:tc>
                <a:extLst>
                  <a:ext uri="{0D108BD9-81ED-4DB2-BD59-A6C34878D82A}">
                    <a16:rowId xmlns:a16="http://schemas.microsoft.com/office/drawing/2014/main" val="1076582930"/>
                  </a:ext>
                </a:extLst>
              </a:tr>
              <a:tr h="167164">
                <a:tc>
                  <a:txBody>
                    <a:bodyPr/>
                    <a:lstStyle/>
                    <a:p>
                      <a:pPr algn="ctr" fontAlgn="t"/>
                      <a:r>
                        <a:rPr lang="en-GB" sz="800" b="0" i="0" u="none" strike="noStrike">
                          <a:solidFill>
                            <a:srgbClr val="000000"/>
                          </a:solidFill>
                          <a:effectLst/>
                          <a:latin typeface="Arial" panose="020B0604020202020204" pitchFamily="34" charset="0"/>
                        </a:rPr>
                        <a:t>950008</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AI/ML Model Transfer Phase2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FS_AIML_MT_Ph2</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95%</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7"/>
                        </a:rPr>
                        <a:t>SP-220439</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FF0000"/>
                          </a:solidFill>
                          <a:effectLst/>
                          <a:latin typeface="Arial" panose="020B0604020202020204" pitchFamily="34" charset="0"/>
                          <a:ea typeface="+mn-ea"/>
                          <a:cs typeface="+mn-cs"/>
                        </a:rPr>
                        <a:t>TR 22.876 </a:t>
                      </a:r>
                      <a:r>
                        <a:rPr lang="nb-NO" sz="800" kern="1200" dirty="0">
                          <a:solidFill>
                            <a:srgbClr val="FF0000"/>
                          </a:solidFill>
                          <a:latin typeface="Arial" panose="020B0604020202020204" pitchFamily="34" charset="0"/>
                          <a:ea typeface="+mn-ea"/>
                          <a:cs typeface="Arial" panose="020B0604020202020204" pitchFamily="34" charset="0"/>
                        </a:rPr>
                        <a:t>approved at SA#100</a:t>
                      </a:r>
                      <a:endParaRPr lang="en-GB" sz="8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36651586"/>
                  </a:ext>
                </a:extLst>
              </a:tr>
              <a:tr h="167164">
                <a:tc>
                  <a:txBody>
                    <a:bodyPr/>
                    <a:lstStyle/>
                    <a:p>
                      <a:pPr algn="ctr" fontAlgn="t"/>
                      <a:r>
                        <a:rPr lang="en-GB" sz="800" b="0" i="0" u="none" strike="noStrike" dirty="0">
                          <a:solidFill>
                            <a:srgbClr val="000000"/>
                          </a:solidFill>
                          <a:effectLst/>
                          <a:latin typeface="Arial" panose="020B0604020202020204" pitchFamily="34" charset="0"/>
                        </a:rPr>
                        <a:t>1000030</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AI/ML Model Transfer Phase2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AIML_MT_Ph2</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0%</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80%</a:t>
                      </a:r>
                    </a:p>
                  </a:txBody>
                  <a:tcPr marL="36002" marR="36002" marT="0" marB="0" anchor="ctr"/>
                </a:tc>
                <a:tc>
                  <a:txBody>
                    <a:bodyPr/>
                    <a:lstStyle/>
                    <a:p>
                      <a:pPr algn="ctr" fontAlgn="ctr"/>
                      <a:endParaRPr lang="en-GB" sz="10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2295662443"/>
                  </a:ext>
                </a:extLst>
              </a:tr>
              <a:tr h="167164">
                <a:tc>
                  <a:txBody>
                    <a:bodyPr/>
                    <a:lstStyle/>
                    <a:p>
                      <a:pPr algn="ctr" fontAlgn="t"/>
                      <a:r>
                        <a:rPr lang="en-GB" sz="800" b="0" i="0" u="none" strike="noStrike">
                          <a:solidFill>
                            <a:srgbClr val="000000"/>
                          </a:solidFill>
                          <a:effectLst/>
                          <a:latin typeface="Arial" panose="020B0604020202020204" pitchFamily="34" charset="0"/>
                        </a:rPr>
                        <a:t>960016</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satellite access - Phase 3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FS_5GSAT_Ph3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90%</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8"/>
                        </a:rPr>
                        <a:t>SP-220679</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altLang="en-US" sz="800" b="0" i="0" u="none" strike="noStrike" kern="1200" dirty="0">
                          <a:solidFill>
                            <a:srgbClr val="FF0000"/>
                          </a:solidFill>
                          <a:effectLst/>
                          <a:latin typeface="Arial" panose="020B0604020202020204" pitchFamily="34" charset="0"/>
                          <a:ea typeface="+mn-ea"/>
                          <a:cs typeface="+mn-cs"/>
                        </a:rPr>
                        <a:t>TR 22.865 approved at SA#100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953066893"/>
                  </a:ext>
                </a:extLst>
              </a:tr>
              <a:tr h="167164">
                <a:tc>
                  <a:txBody>
                    <a:bodyPr/>
                    <a:lstStyle/>
                    <a:p>
                      <a:pPr algn="ctr" fontAlgn="t"/>
                      <a:r>
                        <a:rPr lang="en-GB" sz="800" b="0" i="0" u="none" strike="noStrike" dirty="0">
                          <a:solidFill>
                            <a:srgbClr val="000000"/>
                          </a:solidFill>
                          <a:effectLst/>
                          <a:latin typeface="Arial" panose="020B0604020202020204" pitchFamily="34" charset="0"/>
                        </a:rPr>
                        <a:t>1000024</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Satellite access - Phase 3</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5GSAT_Ph3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0%</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SP-230516</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95%</a:t>
                      </a: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713447174"/>
                  </a:ext>
                </a:extLst>
              </a:tr>
              <a:tr h="167164">
                <a:tc>
                  <a:txBody>
                    <a:bodyPr/>
                    <a:lstStyle/>
                    <a:p>
                      <a:pPr algn="ctr" fontAlgn="t"/>
                      <a:r>
                        <a:rPr lang="en-GB" sz="800" b="0" i="0" u="none" strike="noStrike">
                          <a:solidFill>
                            <a:srgbClr val="000000"/>
                          </a:solidFill>
                          <a:effectLst/>
                          <a:latin typeface="Arial" panose="020B0604020202020204" pitchFamily="34" charset="0"/>
                        </a:rPr>
                        <a:t>960017</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UAV Phase 3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FS_UAV_Ph3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95%</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9"/>
                        </a:rPr>
                        <a:t>SP-220954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altLang="en-US" sz="800" b="0" i="0" u="none" strike="noStrike" kern="1200" dirty="0">
                          <a:solidFill>
                            <a:srgbClr val="FF0000"/>
                          </a:solidFill>
                          <a:effectLst/>
                          <a:latin typeface="Arial" panose="020B0604020202020204" pitchFamily="34" charset="0"/>
                          <a:ea typeface="+mn-ea"/>
                          <a:cs typeface="+mn-cs"/>
                        </a:rPr>
                        <a:t>TR 22.843 approved at SA#100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4039208724"/>
                  </a:ext>
                </a:extLst>
              </a:tr>
              <a:tr h="167164">
                <a:tc>
                  <a:txBody>
                    <a:bodyPr/>
                    <a:lstStyle/>
                    <a:p>
                      <a:pPr algn="ctr" fontAlgn="t"/>
                      <a:r>
                        <a:rPr lang="en-GB" sz="800" b="0" i="0" u="none" strike="noStrike" dirty="0">
                          <a:solidFill>
                            <a:srgbClr val="000000"/>
                          </a:solidFill>
                          <a:effectLst/>
                          <a:latin typeface="Arial" panose="020B0604020202020204" pitchFamily="34" charset="0"/>
                        </a:rPr>
                        <a:t>1000032</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UAV Phase 3</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UAV_Ph3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7144" marR="7144" marT="7144"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0%</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SP-230518</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95%</a:t>
                      </a: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695237374"/>
                  </a:ext>
                </a:extLst>
              </a:tr>
            </a:tbl>
          </a:graphicData>
        </a:graphic>
      </p:graphicFrame>
      <p:sp>
        <p:nvSpPr>
          <p:cNvPr id="6" name="TextBox 5">
            <a:extLst>
              <a:ext uri="{FF2B5EF4-FFF2-40B4-BE49-F238E27FC236}">
                <a16:creationId xmlns:a16="http://schemas.microsoft.com/office/drawing/2014/main" id="{6C2EB858-05B9-48D3-B8A2-482E7A8A8E0F}"/>
              </a:ext>
            </a:extLst>
          </p:cNvPr>
          <p:cNvSpPr txBox="1"/>
          <p:nvPr/>
        </p:nvSpPr>
        <p:spPr>
          <a:xfrm>
            <a:off x="110482" y="326284"/>
            <a:ext cx="5561522" cy="600164"/>
          </a:xfrm>
          <a:prstGeom prst="rect">
            <a:avLst/>
          </a:prstGeom>
          <a:noFill/>
        </p:spPr>
        <p:txBody>
          <a:bodyPr wrap="none" rtlCol="0">
            <a:spAutoFit/>
          </a:bodyPr>
          <a:lstStyle/>
          <a:p>
            <a:r>
              <a:rPr lang="en-GB" sz="3300" b="1" dirty="0">
                <a:solidFill>
                  <a:srgbClr val="FF0000"/>
                </a:solidFill>
              </a:rPr>
              <a:t>SA1 Work Plan Rel-19 (1/3)</a:t>
            </a:r>
          </a:p>
        </p:txBody>
      </p:sp>
    </p:spTree>
    <p:extLst>
      <p:ext uri="{BB962C8B-B14F-4D97-AF65-F5344CB8AC3E}">
        <p14:creationId xmlns:p14="http://schemas.microsoft.com/office/powerpoint/2010/main" val="4109384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D565EA47-4EB6-4B37-8B0C-624AA1A870F3}"/>
              </a:ext>
            </a:extLst>
          </p:cNvPr>
          <p:cNvGraphicFramePr>
            <a:graphicFrameLocks noGrp="1"/>
          </p:cNvGraphicFramePr>
          <p:nvPr>
            <p:extLst>
              <p:ext uri="{D42A27DB-BD31-4B8C-83A1-F6EECF244321}">
                <p14:modId xmlns:p14="http://schemas.microsoft.com/office/powerpoint/2010/main" val="3931713103"/>
              </p:ext>
            </p:extLst>
          </p:nvPr>
        </p:nvGraphicFramePr>
        <p:xfrm>
          <a:off x="186445" y="992715"/>
          <a:ext cx="8649978" cy="2592487"/>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20000"/>
                    </a:ext>
                  </a:extLst>
                </a:gridCol>
                <a:gridCol w="3270055">
                  <a:extLst>
                    <a:ext uri="{9D8B030D-6E8A-4147-A177-3AD203B41FA5}">
                      <a16:colId xmlns:a16="http://schemas.microsoft.com/office/drawing/2014/main" val="20001"/>
                    </a:ext>
                  </a:extLst>
                </a:gridCol>
                <a:gridCol w="939605">
                  <a:extLst>
                    <a:ext uri="{9D8B030D-6E8A-4147-A177-3AD203B41FA5}">
                      <a16:colId xmlns:a16="http://schemas.microsoft.com/office/drawing/2014/main" val="20002"/>
                    </a:ext>
                  </a:extLst>
                </a:gridCol>
                <a:gridCol w="692256">
                  <a:extLst>
                    <a:ext uri="{9D8B030D-6E8A-4147-A177-3AD203B41FA5}">
                      <a16:colId xmlns:a16="http://schemas.microsoft.com/office/drawing/2014/main" val="20003"/>
                    </a:ext>
                  </a:extLst>
                </a:gridCol>
                <a:gridCol w="473228">
                  <a:extLst>
                    <a:ext uri="{9D8B030D-6E8A-4147-A177-3AD203B41FA5}">
                      <a16:colId xmlns:a16="http://schemas.microsoft.com/office/drawing/2014/main" val="20004"/>
                    </a:ext>
                  </a:extLst>
                </a:gridCol>
                <a:gridCol w="551565">
                  <a:extLst>
                    <a:ext uri="{9D8B030D-6E8A-4147-A177-3AD203B41FA5}">
                      <a16:colId xmlns:a16="http://schemas.microsoft.com/office/drawing/2014/main" val="20005"/>
                    </a:ext>
                  </a:extLst>
                </a:gridCol>
                <a:gridCol w="551565">
                  <a:extLst>
                    <a:ext uri="{9D8B030D-6E8A-4147-A177-3AD203B41FA5}">
                      <a16:colId xmlns:a16="http://schemas.microsoft.com/office/drawing/2014/main" val="20006"/>
                    </a:ext>
                  </a:extLst>
                </a:gridCol>
                <a:gridCol w="1628088">
                  <a:extLst>
                    <a:ext uri="{9D8B030D-6E8A-4147-A177-3AD203B41FA5}">
                      <a16:colId xmlns:a16="http://schemas.microsoft.com/office/drawing/2014/main" val="20007"/>
                    </a:ext>
                  </a:extLst>
                </a:gridCol>
              </a:tblGrid>
              <a:tr h="200119">
                <a:tc>
                  <a:txBody>
                    <a:bodyPr/>
                    <a:lstStyle/>
                    <a:p>
                      <a:pPr algn="ctr">
                        <a:lnSpc>
                          <a:spcPct val="107000"/>
                        </a:lnSpc>
                        <a:spcAft>
                          <a:spcPts val="800"/>
                        </a:spcAft>
                      </a:pPr>
                      <a:r>
                        <a:rPr lang="en-GB" sz="1050" dirty="0"/>
                        <a:t>UID</a:t>
                      </a:r>
                    </a:p>
                  </a:txBody>
                  <a:tcPr marL="27002" marR="27002" marT="0" marB="0" anchor="ctr"/>
                </a:tc>
                <a:tc>
                  <a:txBody>
                    <a:bodyPr/>
                    <a:lstStyle/>
                    <a:p>
                      <a:pPr algn="ctr">
                        <a:lnSpc>
                          <a:spcPct val="107000"/>
                        </a:lnSpc>
                        <a:spcAft>
                          <a:spcPts val="800"/>
                        </a:spcAft>
                      </a:pPr>
                      <a:r>
                        <a:rPr lang="en-GB" sz="1050" dirty="0"/>
                        <a:t>Name</a:t>
                      </a:r>
                    </a:p>
                  </a:txBody>
                  <a:tcPr marL="27002" marR="27002" marT="0" marB="0" anchor="ctr"/>
                </a:tc>
                <a:tc>
                  <a:txBody>
                    <a:bodyPr/>
                    <a:lstStyle/>
                    <a:p>
                      <a:pPr algn="ctr">
                        <a:lnSpc>
                          <a:spcPct val="107000"/>
                        </a:lnSpc>
                        <a:spcAft>
                          <a:spcPts val="800"/>
                        </a:spcAft>
                      </a:pPr>
                      <a:r>
                        <a:rPr lang="en-GB" sz="1050" dirty="0"/>
                        <a:t>Acronym</a:t>
                      </a:r>
                    </a:p>
                  </a:txBody>
                  <a:tcPr marL="27002" marR="27002" marT="0" marB="0" anchor="ctr"/>
                </a:tc>
                <a:tc>
                  <a:txBody>
                    <a:bodyPr/>
                    <a:lstStyle/>
                    <a:p>
                      <a:pPr algn="ctr">
                        <a:lnSpc>
                          <a:spcPct val="107000"/>
                        </a:lnSpc>
                        <a:spcAft>
                          <a:spcPts val="800"/>
                        </a:spcAft>
                      </a:pPr>
                      <a:r>
                        <a:rPr lang="en-GB" sz="1050" dirty="0"/>
                        <a:t>Target </a:t>
                      </a:r>
                    </a:p>
                  </a:txBody>
                  <a:tcPr marL="27002" marR="27002" marT="0" marB="0" anchor="ctr"/>
                </a:tc>
                <a:tc>
                  <a:txBody>
                    <a:bodyPr/>
                    <a:lstStyle/>
                    <a:p>
                      <a:pPr algn="ctr">
                        <a:lnSpc>
                          <a:spcPct val="107000"/>
                        </a:lnSpc>
                        <a:spcAft>
                          <a:spcPts val="800"/>
                        </a:spcAft>
                      </a:pPr>
                      <a:r>
                        <a:rPr lang="en-GB" sz="1050" dirty="0"/>
                        <a:t>Old %</a:t>
                      </a:r>
                    </a:p>
                  </a:txBody>
                  <a:tcPr marL="27002" marR="27002" marT="0" marB="0" anchor="ctr"/>
                </a:tc>
                <a:tc>
                  <a:txBody>
                    <a:bodyPr/>
                    <a:lstStyle/>
                    <a:p>
                      <a:pPr algn="ctr">
                        <a:lnSpc>
                          <a:spcPct val="107000"/>
                        </a:lnSpc>
                        <a:spcAft>
                          <a:spcPts val="800"/>
                        </a:spcAft>
                      </a:pPr>
                      <a:r>
                        <a:rPr lang="en-GB" sz="1050" b="1" kern="1200" dirty="0">
                          <a:solidFill>
                            <a:schemeClr val="lt1"/>
                          </a:solidFill>
                          <a:latin typeface="+mn-lt"/>
                          <a:ea typeface="+mn-ea"/>
                          <a:cs typeface="+mn-cs"/>
                        </a:rPr>
                        <a:t>WID</a:t>
                      </a:r>
                      <a:endParaRPr lang="en-GB" sz="1050" dirty="0">
                        <a:solidFill>
                          <a:srgbClr val="FF0000"/>
                        </a:solidFill>
                      </a:endParaRPr>
                    </a:p>
                  </a:txBody>
                  <a:tcPr marL="27002" marR="27002" marT="0" marB="0" anchor="ctr"/>
                </a:tc>
                <a:tc>
                  <a:txBody>
                    <a:bodyPr/>
                    <a:lstStyle/>
                    <a:p>
                      <a:pPr algn="ctr">
                        <a:lnSpc>
                          <a:spcPct val="107000"/>
                        </a:lnSpc>
                        <a:spcAft>
                          <a:spcPts val="800"/>
                        </a:spcAft>
                      </a:pPr>
                      <a:r>
                        <a:rPr lang="en-GB" sz="1050" dirty="0">
                          <a:solidFill>
                            <a:srgbClr val="FF0000"/>
                          </a:solidFill>
                        </a:rPr>
                        <a:t>New %</a:t>
                      </a:r>
                      <a:endParaRPr lang="en-GB" sz="105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178764">
                <a:tc>
                  <a:txBody>
                    <a:bodyPr/>
                    <a:lstStyle/>
                    <a:p>
                      <a:pPr algn="ctr" fontAlgn="t"/>
                      <a:r>
                        <a:rPr lang="en-GB" sz="800" b="0" i="0" u="none" strike="noStrike" dirty="0">
                          <a:solidFill>
                            <a:srgbClr val="000000"/>
                          </a:solidFill>
                          <a:effectLst/>
                          <a:latin typeface="Arial" panose="020B0604020202020204" pitchFamily="34" charset="0"/>
                        </a:rPr>
                        <a:t>960018</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Upper layer traffic steering, switching and split over dual 3GPP access </a:t>
                      </a:r>
                    </a:p>
                  </a:txBody>
                  <a:tcPr marL="45720" marR="4572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FS_DualSteer</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06/06/2023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90%</a:t>
                      </a:r>
                    </a:p>
                  </a:txBody>
                  <a:tcPr marL="5150" marR="5150" marT="5150" marB="0" anchor="ctr"/>
                </a:tc>
                <a:tc>
                  <a:txBody>
                    <a:bodyPr/>
                    <a:lstStyle/>
                    <a:p>
                      <a:pPr algn="l" fontAlgn="t"/>
                      <a:r>
                        <a:rPr lang="en-GB" sz="900" b="0" i="0" u="sng" strike="noStrike" kern="1200" dirty="0">
                          <a:solidFill>
                            <a:srgbClr val="0563C1"/>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SP-220445</a:t>
                      </a:r>
                      <a:endParaRPr lang="en-GB" sz="900" b="0" i="0" u="sng" strike="noStrike" kern="1200" dirty="0">
                        <a:solidFill>
                          <a:srgbClr val="0563C1"/>
                        </a:solidFill>
                        <a:effectLst/>
                        <a:latin typeface="Calibri" panose="020F0502020204030204" pitchFamily="34" charset="0"/>
                        <a:ea typeface="+mn-ea"/>
                        <a:cs typeface="+mn-cs"/>
                      </a:endParaRPr>
                    </a:p>
                  </a:txBody>
                  <a:tcPr marL="5150" marR="5150" marT="5150" marB="0" anchor="ctr"/>
                </a:tc>
                <a:tc>
                  <a:txBody>
                    <a:bodyPr/>
                    <a:lstStyle/>
                    <a:p>
                      <a:pPr algn="ctr">
                        <a:lnSpc>
                          <a:spcPct val="107000"/>
                        </a:lnSpc>
                        <a:spcAft>
                          <a:spcPts val="800"/>
                        </a:spcAft>
                      </a:pPr>
                      <a:r>
                        <a:rPr lang="en-GB" sz="900" b="1" kern="1200" dirty="0">
                          <a:solidFill>
                            <a:srgbClr val="FF0000"/>
                          </a:solidFill>
                          <a:latin typeface="+mn-lt"/>
                          <a:ea typeface="+mn-ea"/>
                          <a:cs typeface="+mn-cs"/>
                        </a:rPr>
                        <a:t>95%</a:t>
                      </a:r>
                    </a:p>
                  </a:txBody>
                  <a:tcPr marL="36002" marR="36002" marT="0" marB="0" anchor="ctr"/>
                </a:tc>
                <a:tc>
                  <a:txBody>
                    <a:bodyPr/>
                    <a:lstStyle/>
                    <a:p>
                      <a:pPr algn="ctr" fontAlgn="b"/>
                      <a:r>
                        <a:rPr lang="en-GB" sz="800" b="0" i="0" u="none" strike="noStrike" kern="1200" dirty="0">
                          <a:solidFill>
                            <a:srgbClr val="FF0000"/>
                          </a:solidFill>
                          <a:effectLst/>
                          <a:latin typeface="Arial" panose="020B0604020202020204" pitchFamily="34" charset="0"/>
                          <a:ea typeface="+mn-ea"/>
                          <a:cs typeface="+mn-cs"/>
                        </a:rPr>
                        <a:t>TR sent for approval under working agreement </a:t>
                      </a:r>
                    </a:p>
                  </a:txBody>
                  <a:tcPr marL="9525" marR="9525" marT="9519" marB="0" anchor="ctr"/>
                </a:tc>
                <a:extLst>
                  <a:ext uri="{0D108BD9-81ED-4DB2-BD59-A6C34878D82A}">
                    <a16:rowId xmlns:a16="http://schemas.microsoft.com/office/drawing/2014/main" val="643765907"/>
                  </a:ext>
                </a:extLst>
              </a:tr>
              <a:tr h="178764">
                <a:tc>
                  <a:txBody>
                    <a:bodyPr/>
                    <a:lstStyle/>
                    <a:p>
                      <a:pPr algn="ctr" fontAlgn="t"/>
                      <a:r>
                        <a:rPr lang="nl-NL" sz="800" b="0" i="0" u="none" strike="noStrike" kern="1200" dirty="0">
                          <a:solidFill>
                            <a:srgbClr val="000000"/>
                          </a:solidFill>
                          <a:effectLst/>
                          <a:latin typeface="Arial" panose="020B0604020202020204" pitchFamily="34" charset="0"/>
                          <a:ea typeface="+mn-ea"/>
                          <a:cs typeface="+mn-cs"/>
                        </a:rPr>
                        <a:t>1010023</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 Upper layer traffic steering, switching and split over dual 3GPP access </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DualSteer</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a:t>
                      </a:r>
                    </a:p>
                  </a:txBody>
                  <a:tcPr marL="9525" marR="9525" marT="9525" marB="0" anchor="ctr"/>
                </a:tc>
                <a:tc>
                  <a:txBody>
                    <a:bodyPr/>
                    <a:lstStyle/>
                    <a:p>
                      <a:pPr algn="ctr" fontAlgn="t"/>
                      <a:r>
                        <a:rPr lang="en-US" altLang="en-US" sz="900" b="0" i="0" u="sng" strike="noStrike" kern="1200" dirty="0">
                          <a:solidFill>
                            <a:srgbClr val="0563C1"/>
                          </a:solidFill>
                          <a:effectLst/>
                          <a:latin typeface="Calibri" panose="020F0502020204030204" pitchFamily="34" charset="0"/>
                          <a:ea typeface="+mn-ea"/>
                          <a:cs typeface="+mn-cs"/>
                        </a:rPr>
                        <a:t>SP-231032</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900" b="1" kern="1200" dirty="0">
                          <a:solidFill>
                            <a:srgbClr val="FF0000"/>
                          </a:solidFill>
                          <a:latin typeface="+mn-lt"/>
                          <a:ea typeface="+mn-ea"/>
                          <a:cs typeface="+mn-cs"/>
                        </a:rPr>
                        <a:t>80%</a:t>
                      </a:r>
                    </a:p>
                  </a:txBody>
                  <a:tcPr marL="36002" marR="36002" marT="0" marB="0" anchor="ctr"/>
                </a:tc>
                <a:tc>
                  <a:txBody>
                    <a:bodyPr/>
                    <a:lstStyle/>
                    <a:p>
                      <a:pPr algn="ctr" fontAlgn="b"/>
                      <a:r>
                        <a:rPr lang="en-GB" sz="800" b="0" i="0" u="none" strike="noStrike" kern="1200" dirty="0">
                          <a:solidFill>
                            <a:srgbClr val="FF0000"/>
                          </a:solidFill>
                          <a:effectLst/>
                          <a:latin typeface="Arial" panose="020B0604020202020204" pitchFamily="34" charset="0"/>
                          <a:ea typeface="+mn-ea"/>
                          <a:cs typeface="+mn-cs"/>
                        </a:rPr>
                        <a:t>NEW</a:t>
                      </a:r>
                    </a:p>
                  </a:txBody>
                  <a:tcPr marL="9525" marR="9525" marT="9519" marB="0" anchor="ctr"/>
                </a:tc>
                <a:extLst>
                  <a:ext uri="{0D108BD9-81ED-4DB2-BD59-A6C34878D82A}">
                    <a16:rowId xmlns:a16="http://schemas.microsoft.com/office/drawing/2014/main" val="2281036587"/>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960019</a:t>
                      </a:r>
                    </a:p>
                  </a:txBody>
                  <a:tcPr marL="7144" marR="7144" marT="7144" marB="0" anchor="ctr"/>
                </a:tc>
                <a:tc>
                  <a:txBody>
                    <a:bodyPr/>
                    <a:lstStyle/>
                    <a:p>
                      <a:pPr algn="l" fontAlgn="t"/>
                      <a:r>
                        <a:rPr lang="en-GB" sz="900" b="1" i="0" u="none" strike="noStrike" kern="1200" dirty="0">
                          <a:solidFill>
                            <a:srgbClr val="0000FF"/>
                          </a:solidFill>
                          <a:effectLst/>
                          <a:latin typeface="Arial" panose="020B0604020202020204" pitchFamily="34" charset="0"/>
                          <a:ea typeface="+mn-ea"/>
                          <a:cs typeface="+mn-cs"/>
                        </a:rPr>
                        <a:t>Study on Energy Efficiency as service criteria </a:t>
                      </a:r>
                    </a:p>
                  </a:txBody>
                  <a:tcPr marL="45720" marR="4572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FS_EnergyServ</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06/06/2023</a:t>
                      </a:r>
                    </a:p>
                  </a:txBody>
                  <a:tcPr marL="7144" marR="7144" marT="7144" marB="0" anchor="ctr"/>
                </a:tc>
                <a:tc>
                  <a:txBody>
                    <a:bodyPr/>
                    <a:lstStyle/>
                    <a:p>
                      <a:pPr algn="ctr" fontAlgn="b"/>
                      <a:r>
                        <a:rPr lang="en-US" altLang="en-GB" sz="800" b="0" i="0" u="none" strike="noStrike" kern="1200" dirty="0">
                          <a:solidFill>
                            <a:srgbClr val="000000"/>
                          </a:solidFill>
                          <a:effectLst/>
                          <a:latin typeface="Arial" panose="020B0604020202020204" pitchFamily="34" charset="0"/>
                          <a:ea typeface="+mn-ea"/>
                          <a:cs typeface="+mn-cs"/>
                        </a:rPr>
                        <a:t>9</a:t>
                      </a:r>
                      <a:r>
                        <a:rPr lang="en-GB" sz="800" b="0" i="0" u="none" strike="noStrike" kern="1200" dirty="0">
                          <a:solidFill>
                            <a:srgbClr val="000000"/>
                          </a:solidFill>
                          <a:effectLst/>
                          <a:latin typeface="Arial" panose="020B0604020202020204" pitchFamily="34" charset="0"/>
                          <a:ea typeface="+mn-ea"/>
                          <a:cs typeface="+mn-cs"/>
                        </a:rPr>
                        <a:t>0%</a:t>
                      </a:r>
                    </a:p>
                  </a:txBody>
                  <a:tcPr marL="9525" marR="9525" marT="9519" marB="0" anchor="ctr"/>
                </a:tc>
                <a:tc>
                  <a:txBody>
                    <a:bodyPr/>
                    <a:lstStyle/>
                    <a:p>
                      <a:pPr algn="r" fontAlgn="ctr"/>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SP-230235</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19" marB="0" anchor="ctr"/>
                </a:tc>
                <a:tc>
                  <a:txBody>
                    <a:bodyPr/>
                    <a:lstStyle/>
                    <a:p>
                      <a:pPr algn="ctr">
                        <a:lnSpc>
                          <a:spcPct val="107000"/>
                        </a:lnSpc>
                        <a:spcAft>
                          <a:spcPts val="800"/>
                        </a:spcAft>
                      </a:pPr>
                      <a:r>
                        <a:rPr lang="en-US" altLang="en-GB" sz="900" b="1" kern="1200" dirty="0">
                          <a:solidFill>
                            <a:srgbClr val="FF0000"/>
                          </a:solidFill>
                          <a:latin typeface="+mn-lt"/>
                          <a:ea typeface="+mn-ea"/>
                          <a:cs typeface="+mn-cs"/>
                        </a:rPr>
                        <a:t>95%</a:t>
                      </a:r>
                    </a:p>
                  </a:txBody>
                  <a:tcPr marL="36002" marR="36002" marT="0" marB="0" anchor="ctr"/>
                </a:tc>
                <a:tc>
                  <a:txBody>
                    <a:bodyPr/>
                    <a:lstStyle/>
                    <a:p>
                      <a:pPr algn="ctr" fontAlgn="ctr"/>
                      <a:r>
                        <a:rPr lang="en-US" altLang="en-US" sz="800" b="0" i="0" u="none" strike="noStrike" kern="1200" dirty="0">
                          <a:solidFill>
                            <a:srgbClr val="FF0000"/>
                          </a:solidFill>
                          <a:effectLst/>
                          <a:latin typeface="Arial" panose="020B0604020202020204" pitchFamily="34" charset="0"/>
                          <a:ea typeface="+mn-ea"/>
                          <a:cs typeface="+mn-cs"/>
                        </a:rPr>
                        <a:t>TR 22.882 approved at SA#100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2227626"/>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1000033</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Energy Efficiency as service criteria</a:t>
                      </a:r>
                    </a:p>
                  </a:txBody>
                  <a:tcPr marL="45720" marR="4572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EnergyServ</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12/12/2023</a:t>
                      </a:r>
                    </a:p>
                  </a:txBody>
                  <a:tcPr marL="7144" marR="7144" marT="7144" marB="0" anchor="ctr"/>
                </a:tc>
                <a:tc>
                  <a:txBody>
                    <a:bodyPr/>
                    <a:lstStyle/>
                    <a:p>
                      <a:pPr algn="ctr" fontAlgn="b"/>
                      <a:r>
                        <a:rPr lang="en-US" altLang="en-GB" sz="800" b="0" i="0" u="none" strike="noStrike" kern="1200" dirty="0">
                          <a:solidFill>
                            <a:srgbClr val="000000"/>
                          </a:solidFill>
                          <a:effectLst/>
                          <a:latin typeface="Arial" panose="020B0604020202020204" pitchFamily="34" charset="0"/>
                          <a:ea typeface="+mn-ea"/>
                          <a:cs typeface="+mn-cs"/>
                        </a:rPr>
                        <a:t>0%</a:t>
                      </a:r>
                    </a:p>
                  </a:txBody>
                  <a:tcPr marL="9525" marR="9525" marT="9519" marB="0" anchor="ctr"/>
                </a:tc>
                <a:tc>
                  <a:txBody>
                    <a:bodyPr/>
                    <a:lstStyle/>
                    <a:p>
                      <a:pPr algn="r" fontAlgn="ctr"/>
                      <a:r>
                        <a:rPr lang="en-GB" sz="900" b="0" i="0" u="sng" strike="noStrike" kern="1200" dirty="0">
                          <a:solidFill>
                            <a:srgbClr val="0563C1"/>
                          </a:solidFill>
                          <a:effectLst/>
                          <a:latin typeface="Calibri" panose="020F0502020204030204" pitchFamily="34" charset="0"/>
                          <a:ea typeface="+mn-ea"/>
                          <a:cs typeface="+mn-cs"/>
                        </a:rPr>
                        <a:t>SP-230520</a:t>
                      </a:r>
                    </a:p>
                  </a:txBody>
                  <a:tcPr marL="9525" marR="9525" marT="9519" marB="0" anchor="ctr"/>
                </a:tc>
                <a:tc>
                  <a:txBody>
                    <a:bodyPr/>
                    <a:lstStyle/>
                    <a:p>
                      <a:pPr algn="ctr">
                        <a:lnSpc>
                          <a:spcPct val="107000"/>
                        </a:lnSpc>
                        <a:spcAft>
                          <a:spcPts val="800"/>
                        </a:spcAft>
                      </a:pPr>
                      <a:r>
                        <a:rPr lang="en-US" altLang="en-GB" sz="900" b="1" kern="1200" dirty="0">
                          <a:solidFill>
                            <a:srgbClr val="FF0000"/>
                          </a:solidFill>
                          <a:latin typeface="+mn-lt"/>
                          <a:ea typeface="+mn-ea"/>
                          <a:cs typeface="+mn-cs"/>
                        </a:rPr>
                        <a:t>75%</a:t>
                      </a:r>
                    </a:p>
                  </a:txBody>
                  <a:tcPr marL="36002" marR="36002" marT="0" marB="0" anchor="ctr"/>
                </a:tc>
                <a:tc>
                  <a:txBody>
                    <a:bodyPr/>
                    <a:lstStyle/>
                    <a:p>
                      <a:pPr algn="r" fontAlgn="b"/>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20087295"/>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960020</a:t>
                      </a:r>
                    </a:p>
                  </a:txBody>
                  <a:tcPr marL="45720" marR="4572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Study on Network of Service Robots with Ambient Intelligence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FS_SOBOT</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09/09/2023</a:t>
                      </a:r>
                    </a:p>
                  </a:txBody>
                  <a:tcPr marL="9525" marR="9525" marT="9525"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80%</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SP-220447</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900" b="1" kern="1200" dirty="0">
                          <a:solidFill>
                            <a:srgbClr val="FF0000"/>
                          </a:solidFill>
                          <a:latin typeface="+mn-lt"/>
                          <a:ea typeface="+mn-ea"/>
                          <a:cs typeface="+mn-cs"/>
                        </a:rPr>
                        <a:t>90%</a:t>
                      </a:r>
                    </a:p>
                  </a:txBody>
                  <a:tcPr marL="36002" marR="36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3297666729"/>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990053</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Study on Interconnect of SNPN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FS_ISN</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30%</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SP-230236</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60%</a:t>
                      </a: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Study ongoing</a:t>
                      </a:r>
                    </a:p>
                  </a:txBody>
                  <a:tcPr marL="7144" marR="7144" marT="7139" marB="0" anchor="ctr"/>
                </a:tc>
                <a:extLst>
                  <a:ext uri="{0D108BD9-81ED-4DB2-BD59-A6C34878D82A}">
                    <a16:rowId xmlns:a16="http://schemas.microsoft.com/office/drawing/2014/main" val="3515940569"/>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990052</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Supporting UE Mobility for XR Services </a:t>
                      </a:r>
                    </a:p>
                  </a:txBody>
                  <a:tcPr marL="45720" marR="4572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XRMobility</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06/06/2023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50%</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6"/>
                        </a:rPr>
                        <a:t>SP-230233</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7144" marR="7144" marT="7139" marB="0" anchor="ctr"/>
                </a:tc>
                <a:extLst>
                  <a:ext uri="{0D108BD9-81ED-4DB2-BD59-A6C34878D82A}">
                    <a16:rowId xmlns:a16="http://schemas.microsoft.com/office/drawing/2014/main" val="1826692069"/>
                  </a:ext>
                </a:extLst>
              </a:tr>
              <a:tr h="178764">
                <a:tc>
                  <a:txBody>
                    <a:bodyPr/>
                    <a:lstStyle/>
                    <a:p>
                      <a:pPr algn="ctr" fontAlgn="b"/>
                      <a:r>
                        <a:rPr lang="nl-NL" sz="800" b="0" i="0" u="none" strike="noStrike" kern="1200" dirty="0">
                          <a:solidFill>
                            <a:srgbClr val="000000"/>
                          </a:solidFill>
                          <a:effectLst/>
                          <a:latin typeface="Arial" panose="020B0604020202020204" pitchFamily="34" charset="0"/>
                          <a:ea typeface="+mn-ea"/>
                          <a:cs typeface="+mn-cs"/>
                        </a:rPr>
                        <a:t>1010025</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l" fontAlgn="b"/>
                      <a:r>
                        <a:rPr lang="en-US" sz="900" b="1" i="0" u="none" strike="noStrike" kern="1200" dirty="0">
                          <a:solidFill>
                            <a:srgbClr val="0000FF"/>
                          </a:solidFill>
                          <a:effectLst/>
                          <a:latin typeface="Arial" panose="020B0604020202020204" pitchFamily="34" charset="0"/>
                          <a:ea typeface="+mn-ea"/>
                          <a:cs typeface="+mn-cs"/>
                        </a:rPr>
                        <a:t> Local traffic routing for multi-access UE</a:t>
                      </a:r>
                      <a:endParaRPr lang="en-GB" sz="900" b="1" i="0" u="none" strike="noStrike" kern="1200" dirty="0">
                        <a:solidFill>
                          <a:srgbClr val="0000FF"/>
                        </a:solidFill>
                        <a:effectLst/>
                        <a:latin typeface="Arial" panose="020B0604020202020204" pitchFamily="34" charset="0"/>
                        <a:ea typeface="+mn-ea"/>
                        <a:cs typeface="+mn-cs"/>
                      </a:endParaRPr>
                    </a:p>
                  </a:txBody>
                  <a:tcPr marL="9525" marR="9525" marT="9519" marB="0" anchor="ctr"/>
                </a:tc>
                <a:tc>
                  <a:txBody>
                    <a:bodyPr/>
                    <a:lstStyle/>
                    <a:p>
                      <a:pPr algn="ctr" fontAlgn="b"/>
                      <a:r>
                        <a:rPr lang="en-US" altLang="zh-CN" sz="800" b="0" i="0" u="none" strike="noStrike" kern="1200" dirty="0">
                          <a:solidFill>
                            <a:srgbClr val="000000"/>
                          </a:solidFill>
                          <a:effectLst/>
                          <a:latin typeface="Arial" panose="020B0604020202020204" pitchFamily="34" charset="0"/>
                          <a:ea typeface="+mn-ea"/>
                          <a:cs typeface="+mn-cs"/>
                        </a:rPr>
                        <a:t>LTR_MA</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09/09/2023</a:t>
                      </a: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a:t>
                      </a:r>
                    </a:p>
                  </a:txBody>
                  <a:tcPr marL="9525" marR="9525" marT="9519" marB="0" anchor="ctr"/>
                </a:tc>
                <a:tc>
                  <a:txBody>
                    <a:bodyPr/>
                    <a:lstStyle/>
                    <a:p>
                      <a:pPr algn="r" fontAlgn="ctr"/>
                      <a:r>
                        <a:rPr lang="nl-NL" sz="900" b="0" i="0" u="sng" strike="noStrike" kern="1200" dirty="0">
                          <a:solidFill>
                            <a:srgbClr val="0563C1"/>
                          </a:solidFill>
                          <a:effectLst/>
                          <a:latin typeface="Calibri" panose="020F0502020204030204" pitchFamily="34" charset="0"/>
                          <a:ea typeface="+mn-ea"/>
                          <a:cs typeface="+mn-cs"/>
                        </a:rPr>
                        <a:t>SP-231035</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19"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ctr" fontAlgn="ctr"/>
                      <a:r>
                        <a:rPr lang="en-US" sz="800" b="0" i="0" u="none" strike="noStrike" kern="1200" dirty="0">
                          <a:solidFill>
                            <a:srgbClr val="FF0000"/>
                          </a:solidFill>
                          <a:effectLst/>
                          <a:latin typeface="Arial" panose="020B0604020202020204" pitchFamily="34" charset="0"/>
                          <a:ea typeface="+mn-ea"/>
                          <a:cs typeface="+mn-cs"/>
                        </a:rPr>
                        <a:t>New </a:t>
                      </a:r>
                      <a:r>
                        <a:rPr lang="en-US" sz="800" b="0" i="0" u="none" strike="noStrike" kern="1200" dirty="0" err="1">
                          <a:solidFill>
                            <a:srgbClr val="FF0000"/>
                          </a:solidFill>
                          <a:effectLst/>
                          <a:latin typeface="Arial" panose="020B0604020202020204" pitchFamily="34" charset="0"/>
                          <a:ea typeface="+mn-ea"/>
                          <a:cs typeface="+mn-cs"/>
                        </a:rPr>
                        <a:t>miniWID</a:t>
                      </a:r>
                      <a:endParaRPr lang="en-US"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4080593988"/>
                  </a:ext>
                </a:extLst>
              </a:tr>
              <a:tr h="178764">
                <a:tc>
                  <a:txBody>
                    <a:bodyPr/>
                    <a:lstStyle/>
                    <a:p>
                      <a:pPr algn="ctr" fontAlgn="b"/>
                      <a:r>
                        <a:rPr lang="nl-NL" sz="800" b="0" i="0" u="none" strike="noStrike" kern="1200" dirty="0">
                          <a:solidFill>
                            <a:srgbClr val="000000"/>
                          </a:solidFill>
                          <a:effectLst/>
                          <a:latin typeface="Arial" panose="020B0604020202020204" pitchFamily="34" charset="0"/>
                          <a:ea typeface="+mn-ea"/>
                          <a:cs typeface="+mn-cs"/>
                        </a:rPr>
                        <a:t>1010022</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l" fontAlgn="b"/>
                      <a:r>
                        <a:rPr lang="en-US" sz="900" b="1" i="0" u="none" strike="noStrike" kern="1200" dirty="0">
                          <a:solidFill>
                            <a:srgbClr val="0000FF"/>
                          </a:solidFill>
                          <a:effectLst/>
                          <a:latin typeface="Arial" panose="020B0604020202020204" pitchFamily="34" charset="0"/>
                          <a:ea typeface="+mn-ea"/>
                          <a:cs typeface="+mn-cs"/>
                        </a:rPr>
                        <a:t> Edge Computing Considering the Operational Needs of Service Hosting Environment</a:t>
                      </a:r>
                      <a:endParaRPr lang="en-GB" sz="900" b="1" i="0" u="none" strike="noStrike" kern="1200" dirty="0">
                        <a:solidFill>
                          <a:srgbClr val="0000FF"/>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err="1">
                          <a:solidFill>
                            <a:srgbClr val="000000"/>
                          </a:solidFill>
                          <a:effectLst/>
                          <a:latin typeface="Arial" panose="020B0604020202020204" pitchFamily="34" charset="0"/>
                          <a:ea typeface="+mn-ea"/>
                          <a:cs typeface="+mn-cs"/>
                        </a:rPr>
                        <a:t>EdgeOp</a:t>
                      </a:r>
                      <a:r>
                        <a:rPr lang="en-US" altLang="zh-CN" sz="800" b="0" i="0" u="none" strike="noStrike" kern="1200" dirty="0">
                          <a:solidFill>
                            <a:srgbClr val="000000"/>
                          </a:solidFill>
                          <a:effectLst/>
                          <a:latin typeface="Arial" panose="020B0604020202020204" pitchFamily="34" charset="0"/>
                          <a:ea typeface="+mn-ea"/>
                          <a:cs typeface="+mn-cs"/>
                        </a:rPr>
                        <a:t>Needs</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09/09/2023</a:t>
                      </a:r>
                    </a:p>
                  </a:txBody>
                  <a:tcPr marL="9525" marR="9525" marT="9519" marB="0" anchor="ctr"/>
                </a:tc>
                <a:tc>
                  <a:txBody>
                    <a:bodyPr/>
                    <a:lstStyle/>
                    <a:p>
                      <a:pPr algn="ctr" fontAlgn="b"/>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ctr"/>
                      <a:r>
                        <a:rPr lang="en-GB" sz="900" b="0" i="0" u="sng" strike="noStrike" kern="1200" dirty="0">
                          <a:solidFill>
                            <a:srgbClr val="0563C1"/>
                          </a:solidFill>
                          <a:effectLst/>
                          <a:latin typeface="Calibri" panose="020F0502020204030204" pitchFamily="34" charset="0"/>
                          <a:ea typeface="+mn-ea"/>
                          <a:cs typeface="+mn-cs"/>
                        </a:rPr>
                        <a:t>SP-231037</a:t>
                      </a:r>
                    </a:p>
                  </a:txBody>
                  <a:tcPr marL="9525" marR="9525" marT="9519" marB="0" anchor="ctr"/>
                </a:tc>
                <a:tc>
                  <a:txBody>
                    <a:bodyPr/>
                    <a:lstStyle/>
                    <a:p>
                      <a:pPr algn="ctr">
                        <a:lnSpc>
                          <a:spcPct val="107000"/>
                        </a:lnSpc>
                        <a:spcAft>
                          <a:spcPts val="800"/>
                        </a:spcAft>
                      </a:pPr>
                      <a:r>
                        <a:rPr lang="en-GB" sz="900" b="1" kern="1200" dirty="0">
                          <a:solidFill>
                            <a:srgbClr val="FF0000"/>
                          </a:solidFill>
                          <a:latin typeface="+mn-lt"/>
                          <a:ea typeface="+mn-ea"/>
                          <a:cs typeface="+mn-cs"/>
                        </a:rPr>
                        <a:t>100%</a:t>
                      </a:r>
                    </a:p>
                  </a:txBody>
                  <a:tcPr marL="36002" marR="36002" marT="0" marB="0" anchor="ctr"/>
                </a:tc>
                <a:tc>
                  <a:txBody>
                    <a:bodyPr/>
                    <a:lstStyle/>
                    <a:p>
                      <a:pPr algn="ctr" fontAlgn="ctr"/>
                      <a:r>
                        <a:rPr lang="en-US" sz="800" b="0" i="0" u="none" strike="noStrike" kern="1200" dirty="0">
                          <a:solidFill>
                            <a:srgbClr val="FF0000"/>
                          </a:solidFill>
                          <a:effectLst/>
                          <a:latin typeface="Arial" panose="020B0604020202020204" pitchFamily="34" charset="0"/>
                          <a:ea typeface="+mn-ea"/>
                          <a:cs typeface="+mn-cs"/>
                        </a:rPr>
                        <a:t>New </a:t>
                      </a:r>
                      <a:r>
                        <a:rPr lang="en-US" sz="800" b="0" i="0" u="none" strike="noStrike" kern="1200" dirty="0" err="1">
                          <a:solidFill>
                            <a:srgbClr val="FF0000"/>
                          </a:solidFill>
                          <a:effectLst/>
                          <a:latin typeface="Arial" panose="020B0604020202020204" pitchFamily="34" charset="0"/>
                          <a:ea typeface="+mn-ea"/>
                          <a:cs typeface="+mn-cs"/>
                        </a:rPr>
                        <a:t>miniWID</a:t>
                      </a:r>
                      <a:endParaRPr lang="en-US"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536106036"/>
                  </a:ext>
                </a:extLst>
              </a:tr>
            </a:tbl>
          </a:graphicData>
        </a:graphic>
      </p:graphicFrame>
      <p:sp>
        <p:nvSpPr>
          <p:cNvPr id="7" name="TextBox 6">
            <a:extLst>
              <a:ext uri="{FF2B5EF4-FFF2-40B4-BE49-F238E27FC236}">
                <a16:creationId xmlns:a16="http://schemas.microsoft.com/office/drawing/2014/main" id="{586ED267-4922-4124-81B9-AEA76BFA7D46}"/>
              </a:ext>
            </a:extLst>
          </p:cNvPr>
          <p:cNvSpPr txBox="1"/>
          <p:nvPr/>
        </p:nvSpPr>
        <p:spPr>
          <a:xfrm>
            <a:off x="110482" y="331591"/>
            <a:ext cx="5561522" cy="600164"/>
          </a:xfrm>
          <a:prstGeom prst="rect">
            <a:avLst/>
          </a:prstGeom>
          <a:noFill/>
        </p:spPr>
        <p:txBody>
          <a:bodyPr wrap="none" rtlCol="0">
            <a:spAutoFit/>
          </a:bodyPr>
          <a:lstStyle/>
          <a:p>
            <a:r>
              <a:rPr lang="en-GB" sz="3300" b="1" dirty="0">
                <a:solidFill>
                  <a:srgbClr val="FF0000"/>
                </a:solidFill>
              </a:rPr>
              <a:t>SA1 Work Plan Rel-19 (2/3)</a:t>
            </a:r>
          </a:p>
        </p:txBody>
      </p:sp>
    </p:spTree>
    <p:extLst>
      <p:ext uri="{BB962C8B-B14F-4D97-AF65-F5344CB8AC3E}">
        <p14:creationId xmlns:p14="http://schemas.microsoft.com/office/powerpoint/2010/main" val="20509874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D565EA47-4EB6-4B37-8B0C-624AA1A870F3}"/>
              </a:ext>
            </a:extLst>
          </p:cNvPr>
          <p:cNvGraphicFramePr>
            <a:graphicFrameLocks noGrp="1"/>
          </p:cNvGraphicFramePr>
          <p:nvPr>
            <p:extLst>
              <p:ext uri="{D42A27DB-BD31-4B8C-83A1-F6EECF244321}">
                <p14:modId xmlns:p14="http://schemas.microsoft.com/office/powerpoint/2010/main" val="2635744290"/>
              </p:ext>
            </p:extLst>
          </p:nvPr>
        </p:nvGraphicFramePr>
        <p:xfrm>
          <a:off x="186445" y="1018606"/>
          <a:ext cx="8649978" cy="2877479"/>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20000"/>
                    </a:ext>
                  </a:extLst>
                </a:gridCol>
                <a:gridCol w="3270055">
                  <a:extLst>
                    <a:ext uri="{9D8B030D-6E8A-4147-A177-3AD203B41FA5}">
                      <a16:colId xmlns:a16="http://schemas.microsoft.com/office/drawing/2014/main" val="20001"/>
                    </a:ext>
                  </a:extLst>
                </a:gridCol>
                <a:gridCol w="939605">
                  <a:extLst>
                    <a:ext uri="{9D8B030D-6E8A-4147-A177-3AD203B41FA5}">
                      <a16:colId xmlns:a16="http://schemas.microsoft.com/office/drawing/2014/main" val="20002"/>
                    </a:ext>
                  </a:extLst>
                </a:gridCol>
                <a:gridCol w="692256">
                  <a:extLst>
                    <a:ext uri="{9D8B030D-6E8A-4147-A177-3AD203B41FA5}">
                      <a16:colId xmlns:a16="http://schemas.microsoft.com/office/drawing/2014/main" val="20003"/>
                    </a:ext>
                  </a:extLst>
                </a:gridCol>
                <a:gridCol w="473228">
                  <a:extLst>
                    <a:ext uri="{9D8B030D-6E8A-4147-A177-3AD203B41FA5}">
                      <a16:colId xmlns:a16="http://schemas.microsoft.com/office/drawing/2014/main" val="20004"/>
                    </a:ext>
                  </a:extLst>
                </a:gridCol>
                <a:gridCol w="551565">
                  <a:extLst>
                    <a:ext uri="{9D8B030D-6E8A-4147-A177-3AD203B41FA5}">
                      <a16:colId xmlns:a16="http://schemas.microsoft.com/office/drawing/2014/main" val="20005"/>
                    </a:ext>
                  </a:extLst>
                </a:gridCol>
                <a:gridCol w="551565">
                  <a:extLst>
                    <a:ext uri="{9D8B030D-6E8A-4147-A177-3AD203B41FA5}">
                      <a16:colId xmlns:a16="http://schemas.microsoft.com/office/drawing/2014/main" val="20006"/>
                    </a:ext>
                  </a:extLst>
                </a:gridCol>
                <a:gridCol w="1628088">
                  <a:extLst>
                    <a:ext uri="{9D8B030D-6E8A-4147-A177-3AD203B41FA5}">
                      <a16:colId xmlns:a16="http://schemas.microsoft.com/office/drawing/2014/main" val="20007"/>
                    </a:ext>
                  </a:extLst>
                </a:gridCol>
              </a:tblGrid>
              <a:tr h="200119">
                <a:tc>
                  <a:txBody>
                    <a:bodyPr/>
                    <a:lstStyle/>
                    <a:p>
                      <a:pPr algn="ctr">
                        <a:lnSpc>
                          <a:spcPct val="107000"/>
                        </a:lnSpc>
                        <a:spcAft>
                          <a:spcPts val="800"/>
                        </a:spcAft>
                      </a:pPr>
                      <a:r>
                        <a:rPr lang="en-GB" sz="1050" dirty="0"/>
                        <a:t>UID</a:t>
                      </a:r>
                    </a:p>
                  </a:txBody>
                  <a:tcPr marL="27002" marR="27002" marT="0" marB="0" anchor="ctr"/>
                </a:tc>
                <a:tc>
                  <a:txBody>
                    <a:bodyPr/>
                    <a:lstStyle/>
                    <a:p>
                      <a:pPr algn="ctr">
                        <a:lnSpc>
                          <a:spcPct val="107000"/>
                        </a:lnSpc>
                        <a:spcAft>
                          <a:spcPts val="800"/>
                        </a:spcAft>
                      </a:pPr>
                      <a:r>
                        <a:rPr lang="en-GB" sz="1050" dirty="0"/>
                        <a:t>Name</a:t>
                      </a:r>
                    </a:p>
                  </a:txBody>
                  <a:tcPr marL="27002" marR="27002" marT="0" marB="0" anchor="ctr"/>
                </a:tc>
                <a:tc>
                  <a:txBody>
                    <a:bodyPr/>
                    <a:lstStyle/>
                    <a:p>
                      <a:pPr algn="ctr">
                        <a:lnSpc>
                          <a:spcPct val="107000"/>
                        </a:lnSpc>
                        <a:spcAft>
                          <a:spcPts val="800"/>
                        </a:spcAft>
                      </a:pPr>
                      <a:r>
                        <a:rPr lang="en-GB" sz="1050" dirty="0"/>
                        <a:t>Acronym</a:t>
                      </a:r>
                    </a:p>
                  </a:txBody>
                  <a:tcPr marL="27002" marR="27002" marT="0" marB="0" anchor="ctr"/>
                </a:tc>
                <a:tc>
                  <a:txBody>
                    <a:bodyPr/>
                    <a:lstStyle/>
                    <a:p>
                      <a:pPr algn="ctr">
                        <a:lnSpc>
                          <a:spcPct val="107000"/>
                        </a:lnSpc>
                        <a:spcAft>
                          <a:spcPts val="800"/>
                        </a:spcAft>
                      </a:pPr>
                      <a:r>
                        <a:rPr lang="en-GB" sz="1050" dirty="0"/>
                        <a:t>Target </a:t>
                      </a:r>
                    </a:p>
                  </a:txBody>
                  <a:tcPr marL="27002" marR="27002" marT="0" marB="0" anchor="ctr"/>
                </a:tc>
                <a:tc>
                  <a:txBody>
                    <a:bodyPr/>
                    <a:lstStyle/>
                    <a:p>
                      <a:pPr algn="ctr">
                        <a:lnSpc>
                          <a:spcPct val="107000"/>
                        </a:lnSpc>
                        <a:spcAft>
                          <a:spcPts val="800"/>
                        </a:spcAft>
                      </a:pPr>
                      <a:r>
                        <a:rPr lang="en-GB" sz="1050" dirty="0"/>
                        <a:t>Old %</a:t>
                      </a:r>
                    </a:p>
                  </a:txBody>
                  <a:tcPr marL="27002" marR="27002" marT="0" marB="0" anchor="ctr"/>
                </a:tc>
                <a:tc>
                  <a:txBody>
                    <a:bodyPr/>
                    <a:lstStyle/>
                    <a:p>
                      <a:pPr algn="ctr">
                        <a:lnSpc>
                          <a:spcPct val="107000"/>
                        </a:lnSpc>
                        <a:spcAft>
                          <a:spcPts val="800"/>
                        </a:spcAft>
                      </a:pPr>
                      <a:r>
                        <a:rPr lang="en-GB" sz="1050" b="1" kern="1200" dirty="0">
                          <a:solidFill>
                            <a:schemeClr val="lt1"/>
                          </a:solidFill>
                          <a:latin typeface="+mn-lt"/>
                          <a:ea typeface="+mn-ea"/>
                          <a:cs typeface="+mn-cs"/>
                        </a:rPr>
                        <a:t>WID</a:t>
                      </a:r>
                      <a:endParaRPr lang="en-GB" sz="1050" dirty="0">
                        <a:solidFill>
                          <a:srgbClr val="FF0000"/>
                        </a:solidFill>
                      </a:endParaRPr>
                    </a:p>
                  </a:txBody>
                  <a:tcPr marL="27002" marR="27002" marT="0" marB="0" anchor="ctr"/>
                </a:tc>
                <a:tc>
                  <a:txBody>
                    <a:bodyPr/>
                    <a:lstStyle/>
                    <a:p>
                      <a:pPr algn="ctr">
                        <a:lnSpc>
                          <a:spcPct val="107000"/>
                        </a:lnSpc>
                        <a:spcAft>
                          <a:spcPts val="800"/>
                        </a:spcAft>
                      </a:pPr>
                      <a:r>
                        <a:rPr lang="en-GB" sz="1050" dirty="0">
                          <a:solidFill>
                            <a:srgbClr val="FF0000"/>
                          </a:solidFill>
                        </a:rPr>
                        <a:t>New %</a:t>
                      </a:r>
                      <a:endParaRPr lang="en-GB" sz="105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990049</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PS Data Off for IMS Data Channel Service </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IMSDCDataOff</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03/03/2023</a:t>
                      </a: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100%</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2"/>
                        </a:rPr>
                        <a:t>SP-230227</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endParaRPr lang="en-GB" sz="800" dirty="0">
                        <a:solidFill>
                          <a:srgbClr val="FF0000"/>
                        </a:solidFill>
                      </a:endParaRP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511320938"/>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1000025</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UE-to-UE Multi Hop Relay</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UEMHopRelay</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algn="l" fontAlgn="t"/>
                      <a:r>
                        <a:rPr lang="en-GB" sz="900" b="0" i="0" u="none" strike="noStrike" kern="1200" dirty="0">
                          <a:solidFill>
                            <a:srgbClr val="0563C1"/>
                          </a:solidFill>
                          <a:effectLst/>
                          <a:latin typeface="Calibri" panose="020F0502020204030204" pitchFamily="34" charset="0"/>
                          <a:ea typeface="+mn-ea"/>
                          <a:cs typeface="+mn-cs"/>
                        </a:rPr>
                        <a:t>SP-230521</a:t>
                      </a:r>
                    </a:p>
                  </a:txBody>
                  <a:tcPr marL="0" marR="0" marT="0" marB="0"/>
                </a:tc>
                <a:tc>
                  <a:txBody>
                    <a:bodyPr/>
                    <a:lstStyle/>
                    <a:p>
                      <a:pPr algn="ctr">
                        <a:lnSpc>
                          <a:spcPct val="107000"/>
                        </a:lnSpc>
                        <a:spcAft>
                          <a:spcPts val="800"/>
                        </a:spcAft>
                      </a:pPr>
                      <a:endParaRPr lang="en-GB" sz="800" dirty="0">
                        <a:solidFill>
                          <a:srgbClr val="FF0000"/>
                        </a:solidFill>
                      </a:endParaRP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2768383275"/>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1000027</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Preventing Excessive Data Exposure within an NPN</a:t>
                      </a:r>
                    </a:p>
                  </a:txBody>
                  <a:tcPr marL="45720" marR="45720" anchor="ctr"/>
                </a:tc>
                <a:tc>
                  <a:txBody>
                    <a:bodyPr/>
                    <a:lstStyle/>
                    <a:p>
                      <a:pPr algn="ctr" fontAlgn="t"/>
                      <a:r>
                        <a:rPr lang="en-GB" sz="800" b="0" i="0" u="none" strike="noStrike" dirty="0" err="1">
                          <a:solidFill>
                            <a:srgbClr val="000000"/>
                          </a:solidFill>
                          <a:effectLst/>
                          <a:latin typeface="Arial" panose="020B0604020202020204" pitchFamily="34" charset="0"/>
                        </a:rPr>
                        <a:t>SecNPN</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800" b="0" i="0" u="none" strike="noStrike" dirty="0">
                          <a:solidFill>
                            <a:srgbClr val="000000"/>
                          </a:solidFill>
                          <a:effectLst/>
                          <a:latin typeface="Arial" panose="020B0604020202020204" pitchFamily="34" charset="0"/>
                        </a:rPr>
                        <a:t>06/06/2023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algn="ctr" fontAlgn="t"/>
                      <a:r>
                        <a:rPr lang="en-GB" sz="900" b="0" i="0" u="none" strike="noStrike" dirty="0">
                          <a:solidFill>
                            <a:srgbClr val="0563C1"/>
                          </a:solidFill>
                          <a:effectLst/>
                          <a:latin typeface="Calibri" panose="020F0502020204030204" pitchFamily="34" charset="0"/>
                        </a:rPr>
                        <a:t>SP-230523</a:t>
                      </a:r>
                    </a:p>
                  </a:txBody>
                  <a:tcPr marL="7144" marR="7144" marT="7144" marB="0" anchor="ctr"/>
                </a:tc>
                <a:tc>
                  <a:txBody>
                    <a:bodyPr/>
                    <a:lstStyle/>
                    <a:p>
                      <a:pPr algn="ctr">
                        <a:lnSpc>
                          <a:spcPct val="107000"/>
                        </a:lnSpc>
                        <a:spcAft>
                          <a:spcPts val="800"/>
                        </a:spcAft>
                      </a:pPr>
                      <a:endParaRPr lang="en-GB" sz="800" dirty="0">
                        <a:solidFill>
                          <a:srgbClr val="FF0000"/>
                        </a:solidFill>
                      </a:endParaRP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2425939043"/>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960015</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Study on roaming value added services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FS_RVAS</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12/12/2022</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algn="ctr" fontAlgn="t"/>
                      <a:r>
                        <a:rPr lang="en-GB" sz="800" b="0" i="0" u="sng" strike="noStrike" dirty="0">
                          <a:solidFill>
                            <a:srgbClr val="0563C1"/>
                          </a:solidFill>
                          <a:effectLst/>
                          <a:latin typeface="Calibri" panose="020F0502020204030204" pitchFamily="34" charset="0"/>
                          <a:hlinkClick r:id="rId3"/>
                        </a:rPr>
                        <a:t>SP-220442</a:t>
                      </a:r>
                      <a:endParaRPr lang="en-GB" sz="8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endParaRPr lang="en-GB" sz="800" dirty="0">
                        <a:solidFill>
                          <a:schemeClr val="tx1"/>
                        </a:solidFill>
                      </a:endParaRP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1247570219"/>
                  </a:ext>
                </a:extLst>
              </a:tr>
              <a:tr h="288950">
                <a:tc>
                  <a:txBody>
                    <a:bodyPr/>
                    <a:lstStyle/>
                    <a:p>
                      <a:pPr algn="ctr" fontAlgn="t"/>
                      <a:r>
                        <a:rPr lang="en-GB" sz="800" b="0" i="0" u="none" strike="noStrike" kern="1200">
                          <a:solidFill>
                            <a:srgbClr val="000000"/>
                          </a:solidFill>
                          <a:effectLst/>
                          <a:latin typeface="Arial" panose="020B0604020202020204" pitchFamily="34" charset="0"/>
                          <a:ea typeface="+mn-ea"/>
                          <a:cs typeface="+mn-cs"/>
                        </a:rPr>
                        <a:t>990051</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Roaming Value-Added Services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RVAS</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03/03/2023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algn="ctr" fontAlgn="t"/>
                      <a:r>
                        <a:rPr lang="en-GB" sz="800" b="0" i="0" u="sng" strike="noStrike">
                          <a:solidFill>
                            <a:srgbClr val="0563C1"/>
                          </a:solidFill>
                          <a:effectLst/>
                          <a:latin typeface="Calibri" panose="020F0502020204030204" pitchFamily="34" charset="0"/>
                          <a:hlinkClick r:id="rId4"/>
                        </a:rPr>
                        <a:t>SP-230231</a:t>
                      </a:r>
                      <a:endParaRPr lang="en-GB" sz="800" b="0" i="0" u="sng" strike="noStrike">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endParaRPr lang="en-GB" sz="800" dirty="0">
                        <a:solidFill>
                          <a:schemeClr val="tx1"/>
                        </a:solidFill>
                      </a:endParaRP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969610577"/>
                  </a:ext>
                </a:extLst>
              </a:tr>
              <a:tr h="288950">
                <a:tc>
                  <a:txBody>
                    <a:bodyPr/>
                    <a:lstStyle/>
                    <a:p>
                      <a:pPr algn="ctr" fontAlgn="t"/>
                      <a:r>
                        <a:rPr lang="en-GB" sz="800" b="0" i="0" u="none" strike="noStrike" kern="1200">
                          <a:solidFill>
                            <a:srgbClr val="000000"/>
                          </a:solidFill>
                          <a:effectLst/>
                          <a:latin typeface="Arial" panose="020B0604020202020204" pitchFamily="34" charset="0"/>
                          <a:ea typeface="+mn-ea"/>
                          <a:cs typeface="+mn-cs"/>
                        </a:rPr>
                        <a:t>850044</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Study on Supporting of Railway Smart Station Services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FS_RAILSS</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08/09/2022</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algn="ctr" fontAlgn="t"/>
                      <a:r>
                        <a:rPr lang="en-GB" sz="800" b="0" i="0" u="sng" strike="noStrike">
                          <a:solidFill>
                            <a:srgbClr val="0563C1"/>
                          </a:solidFill>
                          <a:effectLst/>
                          <a:latin typeface="Calibri" panose="020F0502020204030204" pitchFamily="34" charset="0"/>
                          <a:hlinkClick r:id="rId5"/>
                        </a:rPr>
                        <a:t>SP-190838</a:t>
                      </a:r>
                      <a:endParaRPr lang="en-GB" sz="800" b="0" i="0" u="sng" strike="noStrike">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800" dirty="0">
                          <a:solidFill>
                            <a:schemeClr val="tx1"/>
                          </a:solidFill>
                        </a:rPr>
                        <a:t>-</a:t>
                      </a: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897550847"/>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990050</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Edge Computing for Industrial Scenarios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EDGINDUS</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03/03/2023</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algn="ctr" fontAlgn="t"/>
                      <a:r>
                        <a:rPr lang="en-GB" sz="800" b="0" i="0" u="sng" strike="noStrike" dirty="0">
                          <a:solidFill>
                            <a:srgbClr val="0563C1"/>
                          </a:solidFill>
                          <a:effectLst/>
                          <a:latin typeface="Calibri" panose="020F0502020204030204" pitchFamily="34" charset="0"/>
                          <a:hlinkClick r:id="rId6"/>
                        </a:rPr>
                        <a:t>SP-230229</a:t>
                      </a:r>
                      <a:endParaRPr lang="en-GB" sz="8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800" dirty="0">
                          <a:solidFill>
                            <a:schemeClr val="tx1"/>
                          </a:solidFill>
                        </a:rPr>
                        <a:t>-</a:t>
                      </a: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21121592"/>
                  </a:ext>
                </a:extLst>
              </a:tr>
              <a:tr h="288950">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970044</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Multi-path relay </a:t>
                      </a:r>
                    </a:p>
                  </a:txBody>
                  <a:tcPr marL="45720" marR="45720" anchor="ctr"/>
                </a:tc>
                <a:tc>
                  <a:txBody>
                    <a:bodyPr/>
                    <a:lstStyle/>
                    <a:p>
                      <a:pPr algn="ctr" fontAlgn="t"/>
                      <a:r>
                        <a:rPr lang="en-GB" sz="800" b="0" i="0" u="none" strike="noStrike" kern="1200" dirty="0" err="1">
                          <a:solidFill>
                            <a:srgbClr val="000000"/>
                          </a:solidFill>
                          <a:effectLst/>
                          <a:latin typeface="Arial" panose="020B0604020202020204" pitchFamily="34" charset="0"/>
                          <a:ea typeface="+mn-ea"/>
                          <a:cs typeface="+mn-cs"/>
                        </a:rPr>
                        <a:t>MultiRelay</a:t>
                      </a:r>
                      <a:endParaRPr lang="en-GB" sz="800" b="0" i="0" u="none" strike="noStrike" kern="1200" dirty="0">
                        <a:solidFill>
                          <a:srgbClr val="000000"/>
                        </a:solidFill>
                        <a:effectLst/>
                        <a:latin typeface="Arial" panose="020B0604020202020204" pitchFamily="34" charset="0"/>
                        <a:ea typeface="+mn-ea"/>
                        <a:cs typeface="+mn-cs"/>
                      </a:endParaRP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19/09/2022</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algn="ctr" fontAlgn="t"/>
                      <a:r>
                        <a:rPr lang="en-GB" sz="800" b="0" i="0" u="sng" strike="noStrike">
                          <a:solidFill>
                            <a:srgbClr val="0563C1"/>
                          </a:solidFill>
                          <a:effectLst/>
                          <a:latin typeface="Calibri" panose="020F0502020204030204" pitchFamily="34" charset="0"/>
                          <a:hlinkClick r:id="rId7"/>
                        </a:rPr>
                        <a:t>SP-220943</a:t>
                      </a:r>
                      <a:endParaRPr lang="en-GB" sz="800" b="0" i="0" u="sng" strike="noStrike">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800" dirty="0">
                          <a:solidFill>
                            <a:schemeClr val="tx1"/>
                          </a:solidFill>
                        </a:rPr>
                        <a:t>-</a:t>
                      </a: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2621864034"/>
                  </a:ext>
                </a:extLst>
              </a:tr>
              <a:tr h="178764">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970043</a:t>
                      </a:r>
                    </a:p>
                  </a:txBody>
                  <a:tcPr marL="7144" marR="7144" marT="7144" marB="0" anchor="ctr"/>
                </a:tc>
                <a:tc>
                  <a:txBody>
                    <a:bodyPr/>
                    <a:lstStyle/>
                    <a:p>
                      <a:pPr marL="0" algn="l" defTabSz="914296" rtl="0" eaLnBrk="1" fontAlgn="t" latinLnBrk="0" hangingPunct="1"/>
                      <a:r>
                        <a:rPr lang="en-GB" sz="900" b="1" i="0" u="none" strike="noStrike" kern="1200" dirty="0">
                          <a:solidFill>
                            <a:srgbClr val="0000FF"/>
                          </a:solidFill>
                          <a:effectLst/>
                          <a:latin typeface="Arial" panose="020B0604020202020204" pitchFamily="34" charset="0"/>
                          <a:ea typeface="+mn-ea"/>
                          <a:cs typeface="+mn-cs"/>
                        </a:rPr>
                        <a:t>Interworking of Non-3GPP Digital Terrestrial Broadcast Networks with 5GS Multicast Broadcast Services </a:t>
                      </a:r>
                    </a:p>
                  </a:txBody>
                  <a:tcPr marL="45720" marR="4572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DTT4MBS</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19/09/2022</a:t>
                      </a:r>
                    </a:p>
                  </a:txBody>
                  <a:tcPr marL="7144" marR="7144" marT="7144"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100%</a:t>
                      </a:r>
                    </a:p>
                  </a:txBody>
                  <a:tcPr marL="7144" marR="7144" marT="7144" marB="0" anchor="ctr"/>
                </a:tc>
                <a:tc>
                  <a:txBody>
                    <a:bodyPr/>
                    <a:lstStyle/>
                    <a:p>
                      <a:pPr algn="ctr" fontAlgn="t"/>
                      <a:r>
                        <a:rPr lang="en-GB" sz="800" b="0" i="0" u="sng" strike="noStrike" dirty="0">
                          <a:solidFill>
                            <a:srgbClr val="0563C1"/>
                          </a:solidFill>
                          <a:effectLst/>
                          <a:latin typeface="Calibri" panose="020F0502020204030204" pitchFamily="34" charset="0"/>
                          <a:hlinkClick r:id="rId8"/>
                        </a:rPr>
                        <a:t>SP-220941</a:t>
                      </a:r>
                      <a:endParaRPr lang="en-GB" sz="8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800" dirty="0">
                          <a:solidFill>
                            <a:schemeClr val="tx1"/>
                          </a:solidFill>
                        </a:rPr>
                        <a:t>-</a:t>
                      </a:r>
                    </a:p>
                  </a:txBody>
                  <a:tcPr marL="27002" marR="27002" marT="0" marB="0" anchor="ctr"/>
                </a:tc>
                <a:tc>
                  <a:txBody>
                    <a:bodyPr/>
                    <a:lstStyle/>
                    <a:p>
                      <a:pPr algn="ctr" fontAlgn="ctr"/>
                      <a:endParaRPr lang="en-GB" sz="800" b="0" i="0" u="none" strike="noStrike" dirty="0">
                        <a:solidFill>
                          <a:srgbClr val="FF0000"/>
                        </a:solidFill>
                        <a:effectLst/>
                        <a:latin typeface="Arial" panose="020B0604020202020204" pitchFamily="34" charset="0"/>
                      </a:endParaRPr>
                    </a:p>
                  </a:txBody>
                  <a:tcPr marL="7144" marR="7144" marT="7139" marB="0" anchor="ctr"/>
                </a:tc>
                <a:extLst>
                  <a:ext uri="{0D108BD9-81ED-4DB2-BD59-A6C34878D82A}">
                    <a16:rowId xmlns:a16="http://schemas.microsoft.com/office/drawing/2014/main" val="780430847"/>
                  </a:ext>
                </a:extLst>
              </a:tr>
            </a:tbl>
          </a:graphicData>
        </a:graphic>
      </p:graphicFrame>
      <p:sp>
        <p:nvSpPr>
          <p:cNvPr id="7" name="TextBox 6">
            <a:extLst>
              <a:ext uri="{FF2B5EF4-FFF2-40B4-BE49-F238E27FC236}">
                <a16:creationId xmlns:a16="http://schemas.microsoft.com/office/drawing/2014/main" id="{586ED267-4922-4124-81B9-AEA76BFA7D46}"/>
              </a:ext>
            </a:extLst>
          </p:cNvPr>
          <p:cNvSpPr txBox="1"/>
          <p:nvPr/>
        </p:nvSpPr>
        <p:spPr>
          <a:xfrm>
            <a:off x="150238" y="139435"/>
            <a:ext cx="6031203" cy="907941"/>
          </a:xfrm>
          <a:prstGeom prst="rect">
            <a:avLst/>
          </a:prstGeom>
          <a:noFill/>
        </p:spPr>
        <p:txBody>
          <a:bodyPr wrap="none" rtlCol="0">
            <a:spAutoFit/>
          </a:bodyPr>
          <a:lstStyle/>
          <a:p>
            <a:r>
              <a:rPr lang="en-GB" sz="3300" b="1" dirty="0">
                <a:solidFill>
                  <a:srgbClr val="FF0000"/>
                </a:solidFill>
              </a:rPr>
              <a:t>SA1 Work Plan Rel-19 (3/3) – </a:t>
            </a:r>
          </a:p>
          <a:p>
            <a:r>
              <a:rPr lang="en-GB" sz="2000" b="1" dirty="0">
                <a:solidFill>
                  <a:srgbClr val="FF0000"/>
                </a:solidFill>
              </a:rPr>
              <a:t>already completed mini WIDs</a:t>
            </a:r>
          </a:p>
        </p:txBody>
      </p:sp>
      <p:sp>
        <p:nvSpPr>
          <p:cNvPr id="5" name="TextBox 1">
            <a:extLst>
              <a:ext uri="{FF2B5EF4-FFF2-40B4-BE49-F238E27FC236}">
                <a16:creationId xmlns:a16="http://schemas.microsoft.com/office/drawing/2014/main" id="{B6542B3E-7443-48B9-8675-8C5C4BA38C57}"/>
              </a:ext>
            </a:extLst>
          </p:cNvPr>
          <p:cNvSpPr txBox="1">
            <a:spLocks noChangeArrowheads="1"/>
          </p:cNvSpPr>
          <p:nvPr/>
        </p:nvSpPr>
        <p:spPr bwMode="auto">
          <a:xfrm>
            <a:off x="189995" y="4653934"/>
            <a:ext cx="114175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600" dirty="0"/>
              <a:t>For more information, see the full Work Plan at: </a:t>
            </a:r>
            <a:r>
              <a:rPr lang="en-GB" altLang="en-US" sz="1600" dirty="0">
                <a:hlinkClick r:id="rId9"/>
              </a:rPr>
              <a:t>https://ftp.3gpp.org/information/Work_Plan</a:t>
            </a:r>
            <a:r>
              <a:rPr lang="en-GB" altLang="en-US" sz="1600" dirty="0"/>
              <a:t> </a:t>
            </a:r>
          </a:p>
        </p:txBody>
      </p:sp>
    </p:spTree>
    <p:extLst>
      <p:ext uri="{BB962C8B-B14F-4D97-AF65-F5344CB8AC3E}">
        <p14:creationId xmlns:p14="http://schemas.microsoft.com/office/powerpoint/2010/main" val="967313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D4632-E0AB-4182-B92F-77022DC250F1}"/>
              </a:ext>
            </a:extLst>
          </p:cNvPr>
          <p:cNvSpPr>
            <a:spLocks noGrp="1"/>
          </p:cNvSpPr>
          <p:nvPr>
            <p:ph type="ctrTitle"/>
          </p:nvPr>
        </p:nvSpPr>
        <p:spPr>
          <a:xfrm>
            <a:off x="722313" y="1927225"/>
            <a:ext cx="7772400" cy="1101725"/>
          </a:xfrm>
        </p:spPr>
        <p:txBody>
          <a:bodyPr>
            <a:normAutofit fontScale="90000"/>
          </a:bodyPr>
          <a:lstStyle/>
          <a:p>
            <a:pPr>
              <a:defRPr/>
            </a:pPr>
            <a:r>
              <a:rPr lang="en-US" sz="4000" b="1" i="1" dirty="0">
                <a:effectLst>
                  <a:outerShdw blurRad="38100" dist="38100" dir="2700000" algn="tl">
                    <a:srgbClr val="C0C0C0"/>
                  </a:outerShdw>
                </a:effectLst>
                <a:ea typeface="ＭＳ Ｐゴシック" charset="0"/>
              </a:rPr>
              <a:t>Rel-19 </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Study Items and </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corresponding Normative Items</a:t>
            </a:r>
            <a:endParaRPr lang="en-GB" sz="4000" b="1" i="1"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Sensing</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i="1" dirty="0">
                <a:solidFill>
                  <a:srgbClr val="FF0000"/>
                </a:solidFill>
                <a:cs typeface="Arial" panose="020B0604020202020204" pitchFamily="34" charset="0"/>
              </a:rPr>
              <a:t>TS 22.137 for information (S1-232587 CP + S1-232588 TS) in SP-231014 (A.I. 6.7.1)</a:t>
            </a:r>
          </a:p>
          <a:p>
            <a:pPr>
              <a:spcBef>
                <a:spcPct val="0"/>
              </a:spcBef>
            </a:pPr>
            <a:r>
              <a:rPr lang="de-DE" altLang="de-DE" sz="1400" dirty="0"/>
              <a:t>Progress since previous SA meeting</a:t>
            </a:r>
            <a:endParaRPr lang="de-DE" altLang="de-DE" sz="1000" dirty="0"/>
          </a:p>
          <a:p>
            <a:pPr lvl="1">
              <a:spcBef>
                <a:spcPct val="0"/>
              </a:spcBef>
            </a:pPr>
            <a:r>
              <a:rPr lang="de-DE" altLang="de-DE" sz="1000" dirty="0"/>
              <a:t> FS_Sensing [CR package to TR 22.837 - </a:t>
            </a:r>
            <a:r>
              <a:rPr lang="en-US" altLang="en-US" sz="1000" b="1" i="1" dirty="0">
                <a:solidFill>
                  <a:srgbClr val="FF0000"/>
                </a:solidFill>
                <a:cs typeface="Arial" panose="020B0604020202020204" pitchFamily="34" charset="0"/>
              </a:rPr>
              <a:t>SP-231013</a:t>
            </a:r>
            <a:r>
              <a:rPr lang="de-DE" altLang="en-US" sz="1000" dirty="0"/>
              <a:t>]</a:t>
            </a:r>
            <a:endParaRPr lang="de-DE" altLang="de-DE" sz="1000" dirty="0"/>
          </a:p>
          <a:p>
            <a:pPr marL="536575" lvl="1">
              <a:defRPr/>
            </a:pPr>
            <a:r>
              <a:rPr lang="en-GB" sz="1000" dirty="0"/>
              <a:t> </a:t>
            </a:r>
            <a:r>
              <a:rPr lang="en-US" sz="1000" dirty="0"/>
              <a:t>Finalization of CPRs and consolidated KPIs</a:t>
            </a:r>
          </a:p>
          <a:p>
            <a:pPr marL="536575" lvl="1">
              <a:defRPr/>
            </a:pPr>
            <a:r>
              <a:rPr lang="en-US" sz="1000" dirty="0"/>
              <a:t> Updates in definitions section</a:t>
            </a:r>
          </a:p>
          <a:p>
            <a:pPr marL="536575" lvl="1">
              <a:defRPr/>
            </a:pPr>
            <a:r>
              <a:rPr lang="en-US" sz="1000" dirty="0"/>
              <a:t> Remaining editor’s notes solved	</a:t>
            </a:r>
            <a:endParaRPr lang="de-DE" altLang="de-DE" sz="1000" dirty="0"/>
          </a:p>
          <a:p>
            <a:pPr lvl="1">
              <a:spcBef>
                <a:spcPct val="0"/>
              </a:spcBef>
            </a:pPr>
            <a:r>
              <a:rPr lang="de-DE" altLang="de-DE" sz="1000" dirty="0"/>
              <a:t> Sensing</a:t>
            </a:r>
          </a:p>
          <a:p>
            <a:pPr marL="536575" lvl="1">
              <a:defRPr/>
            </a:pPr>
            <a:r>
              <a:rPr lang="en-GB" sz="1000" dirty="0"/>
              <a:t> Introducing normative requirements based on  CPRs from the study</a:t>
            </a:r>
          </a:p>
          <a:p>
            <a:pPr marL="536575" lvl="1">
              <a:defRPr/>
            </a:pPr>
            <a:r>
              <a:rPr lang="en-GB" sz="1000" dirty="0"/>
              <a:t> Overview and descriptions for 5G wireless sensing service added</a:t>
            </a:r>
          </a:p>
          <a:p>
            <a:pPr marL="536575" lvl="1">
              <a:defRPr/>
            </a:pPr>
            <a:r>
              <a:rPr lang="en-GB" sz="1000" dirty="0"/>
              <a:t> 2 editor’s notes added</a:t>
            </a:r>
          </a:p>
          <a:p>
            <a:pPr marL="536575" lvl="1">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SA1#[104] (11/23): Normative to 100%</a:t>
            </a:r>
          </a:p>
          <a:p>
            <a:pPr marL="536575" lvl="1" indent="0">
              <a:buNone/>
            </a:pPr>
            <a:r>
              <a:rPr lang="en-US" sz="1000" dirty="0"/>
              <a:t>  Remarks: Finalizing functional and performance requirements, resolving editor’s notes. Send for approval</a:t>
            </a: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801295436"/>
              </p:ext>
            </p:extLst>
          </p:nvPr>
        </p:nvGraphicFramePr>
        <p:xfrm>
          <a:off x="443548" y="998982"/>
          <a:ext cx="8180388" cy="69695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9">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ctr" fontAlgn="t"/>
                      <a:r>
                        <a:rPr lang="en-GB" sz="900" b="0" i="0" u="none" strike="noStrike" dirty="0">
                          <a:solidFill>
                            <a:srgbClr val="000000"/>
                          </a:solidFill>
                          <a:effectLst/>
                          <a:latin typeface="Arial" panose="020B0604020202020204" pitchFamily="34" charset="0"/>
                        </a:rPr>
                        <a:t>950003</a:t>
                      </a:r>
                      <a:endParaRPr lang="en-GB" sz="1000" b="0" i="0" u="none" strike="noStrike" dirty="0">
                        <a:solidFill>
                          <a:srgbClr val="000000"/>
                        </a:solidFill>
                        <a:effectLst/>
                        <a:latin typeface="Arial" panose="020B0604020202020204" pitchFamily="34" charset="0"/>
                      </a:endParaRPr>
                    </a:p>
                  </a:txBody>
                  <a:tcPr marL="9525" marR="9525" marT="9525" marB="0" anchor="ctr"/>
                </a:tc>
                <a:tc>
                  <a:txBody>
                    <a:bodyPr/>
                    <a:lstStyle/>
                    <a:p>
                      <a:pPr algn="l" fontAlgn="t"/>
                      <a:r>
                        <a:rPr lang="en-GB" sz="1100" b="0" i="1" u="none" strike="noStrike" dirty="0">
                          <a:solidFill>
                            <a:srgbClr val="0000FF"/>
                          </a:solidFill>
                          <a:effectLst/>
                          <a:latin typeface="Arial" panose="020B0604020202020204" pitchFamily="34" charset="0"/>
                        </a:rPr>
                        <a:t> Study on Integrated Sensing and Communication </a:t>
                      </a:r>
                    </a:p>
                  </a:txBody>
                  <a:tcPr marL="9525" marR="9525" marT="9525" marB="0" anchor="ctr"/>
                </a:tc>
                <a:tc>
                  <a:txBody>
                    <a:bodyPr/>
                    <a:lstStyle/>
                    <a:p>
                      <a:pPr algn="ctr" fontAlgn="t"/>
                      <a:r>
                        <a:rPr lang="en-GB" sz="900" b="0" i="0" u="none" strike="noStrike" dirty="0" err="1">
                          <a:solidFill>
                            <a:srgbClr val="000000"/>
                          </a:solidFill>
                          <a:effectLst/>
                          <a:latin typeface="Arial" panose="020B0604020202020204" pitchFamily="34" charset="0"/>
                        </a:rPr>
                        <a:t>FS_Sensing</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06/06/2023</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90%</a:t>
                      </a:r>
                    </a:p>
                  </a:txBody>
                  <a:tcPr marL="9525" marR="9525" marT="9525"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SP-220717</a:t>
                      </a:r>
                      <a:endParaRPr lang="en-GB" sz="900" b="0" i="0" u="sng" strike="noStrike" dirty="0">
                        <a:solidFill>
                          <a:srgbClr val="0563C1"/>
                        </a:solidFill>
                        <a:effectLst/>
                        <a:latin typeface="Calibri" panose="020F0502020204030204" pitchFamily="34" charset="0"/>
                      </a:endParaRPr>
                    </a:p>
                  </a:txBody>
                  <a:tcPr marL="9525" marR="9525" marT="9525" marB="0" anchor="ctr"/>
                </a:tc>
                <a:tc>
                  <a:txBody>
                    <a:bodyPr/>
                    <a:lstStyle/>
                    <a:p>
                      <a:pPr algn="ctr" fontAlgn="t"/>
                      <a:r>
                        <a:rPr lang="en-GB" sz="800" b="0" i="0" u="none" strike="noStrike" dirty="0">
                          <a:solidFill>
                            <a:srgbClr val="FF0000"/>
                          </a:solidFill>
                          <a:effectLst/>
                          <a:latin typeface="Arial" panose="020B0604020202020204" pitchFamily="34" charset="0"/>
                        </a:rPr>
                        <a:t>100%</a:t>
                      </a:r>
                    </a:p>
                  </a:txBody>
                  <a:tcPr marL="36002" marR="36002" marT="0" marB="0" anchor="ctr"/>
                </a:tc>
                <a:tc>
                  <a:txBody>
                    <a:bodyPr/>
                    <a:lstStyle/>
                    <a:p>
                      <a:pPr algn="ctr" fontAlgn="ctr"/>
                      <a:r>
                        <a:rPr lang="en-GB" sz="800" b="0" i="0" u="none" strike="noStrike" dirty="0">
                          <a:solidFill>
                            <a:srgbClr val="FF0000"/>
                          </a:solidFill>
                          <a:effectLst/>
                          <a:latin typeface="Arial" panose="020B0604020202020204" pitchFamily="34" charset="0"/>
                        </a:rPr>
                        <a:t>TR 22.837 approved at SA#100</a:t>
                      </a:r>
                    </a:p>
                  </a:txBody>
                  <a:tcPr marL="9525" marR="9525" marT="9519" marB="0" anchor="ctr"/>
                </a:tc>
                <a:extLst>
                  <a:ext uri="{0D108BD9-81ED-4DB2-BD59-A6C34878D82A}">
                    <a16:rowId xmlns:a16="http://schemas.microsoft.com/office/drawing/2014/main" val="10001"/>
                  </a:ext>
                </a:extLst>
              </a:tr>
              <a:tr h="212604">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1000026</a:t>
                      </a:r>
                    </a:p>
                  </a:txBody>
                  <a:tcPr marL="5150" marR="5150" marT="5150" marB="0" anchor="ctr"/>
                </a:tc>
                <a:tc>
                  <a:txBody>
                    <a:bodyPr/>
                    <a:lstStyle/>
                    <a:p>
                      <a:pPr algn="l" fontAlgn="t"/>
                      <a:r>
                        <a:rPr lang="en-GB" sz="1100" b="0" i="1" u="none" strike="noStrike" kern="1200" dirty="0">
                          <a:solidFill>
                            <a:srgbClr val="0000FF"/>
                          </a:solidFill>
                          <a:effectLst/>
                          <a:latin typeface="Arial" panose="020B0604020202020204" pitchFamily="34" charset="0"/>
                          <a:ea typeface="+mn-ea"/>
                          <a:cs typeface="+mn-cs"/>
                        </a:rPr>
                        <a:t> Integrated Sensing and Communication</a:t>
                      </a:r>
                      <a:r>
                        <a:rPr lang="en-GB" sz="1200" b="1" i="0" u="none" strike="noStrike" dirty="0">
                          <a:solidFill>
                            <a:srgbClr val="0000FF"/>
                          </a:solidFill>
                          <a:effectLst/>
                          <a:latin typeface="Arial" panose="020B0604020202020204" pitchFamily="34" charset="0"/>
                        </a:rPr>
                        <a:t> </a:t>
                      </a:r>
                    </a:p>
                  </a:txBody>
                  <a:tcPr marL="5150" marR="5150" marT="515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Sensing</a:t>
                      </a:r>
                    </a:p>
                  </a:txBody>
                  <a:tcPr marL="5150" marR="5150" marT="515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12/12/2023</a:t>
                      </a:r>
                    </a:p>
                  </a:txBody>
                  <a:tcPr marL="5150" marR="5150" marT="515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a:t>
                      </a:r>
                    </a:p>
                  </a:txBody>
                  <a:tcPr marL="5150" marR="5150" marT="5150" marB="0" anchor="ctr"/>
                </a:tc>
                <a:tc>
                  <a:txBody>
                    <a:bodyPr/>
                    <a:lstStyle/>
                    <a:p>
                      <a:pPr algn="l" fontAlgn="t"/>
                      <a:r>
                        <a:rPr lang="en-GB" sz="900" b="0" i="0" u="sng" strike="noStrike" kern="1200" dirty="0">
                          <a:solidFill>
                            <a:srgbClr val="0563C1"/>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SP-230750</a:t>
                      </a:r>
                      <a:endParaRPr lang="en-GB" sz="900" b="0" i="0" u="sng" strike="noStrike" kern="1200" dirty="0">
                        <a:solidFill>
                          <a:srgbClr val="0563C1"/>
                        </a:solidFill>
                        <a:effectLst/>
                        <a:latin typeface="Calibri" panose="020F0502020204030204" pitchFamily="34" charset="0"/>
                        <a:ea typeface="+mn-ea"/>
                        <a:cs typeface="+mn-cs"/>
                      </a:endParaRPr>
                    </a:p>
                  </a:txBody>
                  <a:tcPr marL="5150" marR="5150" marT="5150" marB="0" anchor="ctr"/>
                </a:tc>
                <a:tc>
                  <a:txBody>
                    <a:bodyPr/>
                    <a:lstStyle/>
                    <a:p>
                      <a:pPr algn="ctr">
                        <a:lnSpc>
                          <a:spcPct val="107000"/>
                        </a:lnSpc>
                        <a:spcAft>
                          <a:spcPts val="800"/>
                        </a:spcAft>
                      </a:pPr>
                      <a:r>
                        <a:rPr lang="en-GB" sz="800" dirty="0">
                          <a:solidFill>
                            <a:srgbClr val="FF0000"/>
                          </a:solidFill>
                          <a:latin typeface="Arial" panose="020B0604020202020204" pitchFamily="34" charset="0"/>
                          <a:cs typeface="Arial" panose="020B0604020202020204" pitchFamily="34" charset="0"/>
                        </a:rPr>
                        <a:t>80 %</a:t>
                      </a:r>
                    </a:p>
                  </a:txBody>
                  <a:tcPr marL="36002" marR="36002" marT="0" marB="0" anchor="ctr"/>
                </a:tc>
                <a:tc>
                  <a:txBody>
                    <a:bodyPr/>
                    <a:lstStyle/>
                    <a:p>
                      <a:pPr marL="0" algn="ctr" defTabSz="914296" rtl="0" eaLnBrk="1" fontAlgn="ctr" latinLnBrk="0" hangingPunct="1">
                        <a:lnSpc>
                          <a:spcPct val="107000"/>
                        </a:lnSpc>
                        <a:spcAft>
                          <a:spcPts val="800"/>
                        </a:spcAft>
                      </a:pPr>
                      <a:r>
                        <a:rPr lang="en-GB" sz="800" kern="1200" dirty="0">
                          <a:solidFill>
                            <a:srgbClr val="FF0000"/>
                          </a:solidFill>
                          <a:latin typeface="Arial" panose="020B0604020202020204" pitchFamily="34" charset="0"/>
                          <a:ea typeface="+mn-ea"/>
                          <a:cs typeface="Arial" panose="020B0604020202020204" pitchFamily="34" charset="0"/>
                        </a:rPr>
                        <a:t>TS 22.137 for information now </a:t>
                      </a: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89702936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err="1"/>
              <a:t>AmbientIoT</a:t>
            </a:r>
            <a:endParaRPr lang="en-GB" altLang="en-US" b="1" dirty="0"/>
          </a:p>
        </p:txBody>
      </p:sp>
      <p:sp>
        <p:nvSpPr>
          <p:cNvPr id="5" name="Content Placeholder 7">
            <a:extLst>
              <a:ext uri="{FF2B5EF4-FFF2-40B4-BE49-F238E27FC236}">
                <a16:creationId xmlns:a16="http://schemas.microsoft.com/office/drawing/2014/main" id="{5C1D72B4-1781-42AD-804D-BADE6976A8A4}"/>
              </a:ext>
            </a:extLst>
          </p:cNvPr>
          <p:cNvSpPr txBox="1">
            <a:spLocks/>
          </p:cNvSpPr>
          <p:nvPr/>
        </p:nvSpPr>
        <p:spPr>
          <a:xfrm>
            <a:off x="347663" y="1805536"/>
            <a:ext cx="8494585"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u="sng" dirty="0">
                <a:solidFill>
                  <a:srgbClr val="FF0000"/>
                </a:solidFill>
                <a:cs typeface="Arial" panose="020B0604020202020204" pitchFamily="34" charset="0"/>
              </a:rPr>
              <a:t>Study</a:t>
            </a:r>
            <a:r>
              <a:rPr lang="en-US" altLang="en-US" sz="1400" b="1" i="1" dirty="0">
                <a:solidFill>
                  <a:srgbClr val="FF0000"/>
                </a:solidFill>
                <a:cs typeface="Arial" panose="020B0604020202020204" pitchFamily="34" charset="0"/>
              </a:rPr>
              <a:t>: TR 22.840 for </a:t>
            </a:r>
            <a:r>
              <a:rPr lang="de-DE" altLang="en-US" sz="1400" b="1" i="1" dirty="0">
                <a:solidFill>
                  <a:srgbClr val="FF0000"/>
                </a:solidFill>
                <a:cs typeface="Arial" panose="020B0604020202020204" pitchFamily="34" charset="0"/>
              </a:rPr>
              <a:t>a</a:t>
            </a:r>
            <a:r>
              <a:rPr lang="de-DE" altLang="de-DE" sz="1400" b="1" i="1" dirty="0">
                <a:solidFill>
                  <a:srgbClr val="FF0000"/>
                </a:solidFill>
                <a:cs typeface="Arial" panose="020B0604020202020204" pitchFamily="34" charset="0"/>
              </a:rPr>
              <a:t>pproval (S1-232589 CP, S1-232590 TR) in SP-231015 (A.I. 6.8.1)</a:t>
            </a:r>
          </a:p>
          <a:p>
            <a:pPr>
              <a:spcBef>
                <a:spcPct val="0"/>
              </a:spcBef>
            </a:pPr>
            <a:r>
              <a:rPr lang="en-US" altLang="en-US" sz="1400" b="1" u="sng" dirty="0">
                <a:solidFill>
                  <a:srgbClr val="FF0000"/>
                </a:solidFill>
                <a:cs typeface="Arial" panose="020B0604020202020204" pitchFamily="34" charset="0"/>
              </a:rPr>
              <a:t>Normative</a:t>
            </a:r>
            <a:r>
              <a:rPr lang="en-US" altLang="en-US" sz="1400" b="1" i="1" dirty="0">
                <a:solidFill>
                  <a:srgbClr val="FF0000"/>
                </a:solidFill>
                <a:cs typeface="Arial" panose="020B0604020202020204" pitchFamily="34" charset="0"/>
              </a:rPr>
              <a:t>: New WID on SP-231016. </a:t>
            </a:r>
            <a:r>
              <a:rPr lang="en-US" altLang="en-US" sz="1400" i="1" dirty="0">
                <a:cs typeface="Arial" panose="020B0604020202020204" pitchFamily="34" charset="0"/>
              </a:rPr>
              <a:t>Exceptionally, at the same time, corresponding</a:t>
            </a:r>
            <a:r>
              <a:rPr lang="en-US" altLang="en-US" sz="1400" b="1" i="1" dirty="0">
                <a:solidFill>
                  <a:srgbClr val="FF0000"/>
                </a:solidFill>
                <a:cs typeface="Arial" panose="020B0604020202020204" pitchFamily="34" charset="0"/>
              </a:rPr>
              <a:t> TS 22.XXX for information (S1-232665 CP + S1-232592 TS) in SP-231049 (AI 6.7.1)</a:t>
            </a:r>
          </a:p>
          <a:p>
            <a:pPr marL="360363" indent="0">
              <a:spcBef>
                <a:spcPct val="0"/>
              </a:spcBef>
              <a:buNone/>
            </a:pPr>
            <a:r>
              <a:rPr lang="en-GB" sz="1000" i="1" dirty="0">
                <a:cs typeface="Arial" panose="020B0604020202020204" pitchFamily="34" charset="0"/>
              </a:rPr>
              <a:t>Note: this TS is submitted as “type=other” on the 3GPP Portal since the WID is presented at the same time as the TS (to be accepted as “type=TS” by the 3GPP Portal, the corresponding WID has to be </a:t>
            </a:r>
            <a:r>
              <a:rPr lang="en-GB" sz="1000" b="1" i="1" dirty="0">
                <a:cs typeface="Arial" panose="020B0604020202020204" pitchFamily="34" charset="0"/>
              </a:rPr>
              <a:t>preliminary </a:t>
            </a:r>
            <a:r>
              <a:rPr lang="en-GB" sz="1000" i="1" dirty="0">
                <a:cs typeface="Arial" panose="020B0604020202020204" pitchFamily="34" charset="0"/>
              </a:rPr>
              <a:t>approved)</a:t>
            </a:r>
            <a:endParaRPr lang="en-US" altLang="en-US" sz="1400" i="1" dirty="0">
              <a:cs typeface="Arial" panose="020B0604020202020204" pitchFamily="34" charset="0"/>
            </a:endParaRPr>
          </a:p>
          <a:p>
            <a:pPr>
              <a:spcBef>
                <a:spcPct val="0"/>
              </a:spcBef>
            </a:pPr>
            <a:r>
              <a:rPr lang="de-DE" altLang="de-DE" sz="1400" dirty="0"/>
              <a:t>Progress since previous SA meeting</a:t>
            </a:r>
            <a:endParaRPr lang="de-DE" altLang="de-DE" sz="800" dirty="0"/>
          </a:p>
          <a:p>
            <a:pPr lvl="1">
              <a:spcBef>
                <a:spcPct val="0"/>
              </a:spcBef>
            </a:pPr>
            <a:r>
              <a:rPr lang="de-DE" altLang="de-DE" sz="1000" dirty="0"/>
              <a:t> FS_AmbientIoT</a:t>
            </a:r>
          </a:p>
          <a:p>
            <a:pPr marL="627063" lvl="1" indent="-88900">
              <a:defRPr/>
            </a:pPr>
            <a:r>
              <a:rPr lang="en-GB" sz="1000" dirty="0"/>
              <a:t>20+ </a:t>
            </a:r>
            <a:r>
              <a:rPr lang="en-US" sz="1000" dirty="0" err="1"/>
              <a:t>pCR</a:t>
            </a:r>
            <a:r>
              <a:rPr lang="en-US" sz="1000" dirty="0"/>
              <a:t> to update the use cases have been agreed, focusing on update of KPI values, removal of the brackets/FFS/EN and further polish of the potential requirement. </a:t>
            </a:r>
          </a:p>
          <a:p>
            <a:pPr marL="536575" lvl="1">
              <a:defRPr/>
            </a:pPr>
            <a:r>
              <a:rPr lang="en-US" sz="1000" dirty="0"/>
              <a:t> 7 </a:t>
            </a:r>
            <a:r>
              <a:rPr lang="en-US" sz="1000" dirty="0" err="1"/>
              <a:t>pCR</a:t>
            </a:r>
            <a:r>
              <a:rPr lang="en-US" sz="1000" dirty="0"/>
              <a:t> on CPR consolidation and KPI consolidation have been agreed. Conclusion added. 	</a:t>
            </a:r>
            <a:endParaRPr lang="de-DE" altLang="de-DE" sz="1000" dirty="0"/>
          </a:p>
          <a:p>
            <a:pPr lvl="1">
              <a:spcBef>
                <a:spcPct val="0"/>
              </a:spcBef>
            </a:pPr>
            <a:r>
              <a:rPr lang="de-DE" altLang="de-DE" sz="1000" dirty="0"/>
              <a:t> AmbientIoT</a:t>
            </a:r>
          </a:p>
          <a:p>
            <a:pPr marL="536575" lvl="1">
              <a:defRPr/>
            </a:pPr>
            <a:r>
              <a:rPr lang="en-US" sz="1000" dirty="0"/>
              <a:t> Skeleton, scope and overview agreed.</a:t>
            </a:r>
          </a:p>
          <a:p>
            <a:pPr marL="536575" lvl="1">
              <a:defRPr/>
            </a:pPr>
            <a:r>
              <a:rPr lang="en-US" altLang="zh-CN" sz="1000" dirty="0"/>
              <a:t> Normative requirements and KPIs added.</a:t>
            </a:r>
            <a:endParaRPr lang="en-GB" altLang="zh-CN" sz="10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SA1#104 (11/2023): Study to 100%. Normative to 100%</a:t>
            </a:r>
          </a:p>
          <a:p>
            <a:pPr marL="536575" lvl="1" indent="0">
              <a:buNone/>
            </a:pPr>
            <a:r>
              <a:rPr lang="en-US" sz="1000" dirty="0"/>
              <a:t>  Remarks: Finalize </a:t>
            </a:r>
            <a:r>
              <a:rPr lang="en-US" altLang="zh-CN" sz="1000" dirty="0"/>
              <a:t>CPR and KPI consolidation</a:t>
            </a:r>
          </a:p>
          <a:p>
            <a:pPr lvl="1" indent="0">
              <a:buNone/>
            </a:pPr>
            <a:endParaRPr lang="en-US" altLang="en-US" sz="1000" dirty="0"/>
          </a:p>
        </p:txBody>
      </p:sp>
      <p:graphicFrame>
        <p:nvGraphicFramePr>
          <p:cNvPr id="6" name="Table 5">
            <a:extLst>
              <a:ext uri="{FF2B5EF4-FFF2-40B4-BE49-F238E27FC236}">
                <a16:creationId xmlns:a16="http://schemas.microsoft.com/office/drawing/2014/main" id="{60FF2AD2-080E-4561-8DE4-4C110F1B7FC4}"/>
              </a:ext>
            </a:extLst>
          </p:cNvPr>
          <p:cNvGraphicFramePr>
            <a:graphicFrameLocks noGrp="1"/>
          </p:cNvGraphicFramePr>
          <p:nvPr>
            <p:extLst>
              <p:ext uri="{D42A27DB-BD31-4B8C-83A1-F6EECF244321}">
                <p14:modId xmlns:p14="http://schemas.microsoft.com/office/powerpoint/2010/main" val="2279341309"/>
              </p:ext>
            </p:extLst>
          </p:nvPr>
        </p:nvGraphicFramePr>
        <p:xfrm>
          <a:off x="443548" y="998982"/>
          <a:ext cx="8180388" cy="768193"/>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284618">
                  <a:extLst>
                    <a:ext uri="{9D8B030D-6E8A-4147-A177-3AD203B41FA5}">
                      <a16:colId xmlns:a16="http://schemas.microsoft.com/office/drawing/2014/main" val="20001"/>
                    </a:ext>
                  </a:extLst>
                </a:gridCol>
                <a:gridCol w="882650">
                  <a:extLst>
                    <a:ext uri="{9D8B030D-6E8A-4147-A177-3AD203B41FA5}">
                      <a16:colId xmlns:a16="http://schemas.microsoft.com/office/drawing/2014/main" val="20002"/>
                    </a:ext>
                  </a:extLst>
                </a:gridCol>
                <a:gridCol w="628650">
                  <a:extLst>
                    <a:ext uri="{9D8B030D-6E8A-4147-A177-3AD203B41FA5}">
                      <a16:colId xmlns:a16="http://schemas.microsoft.com/office/drawing/2014/main" val="20003"/>
                    </a:ext>
                  </a:extLst>
                </a:gridCol>
                <a:gridCol w="406400">
                  <a:extLst>
                    <a:ext uri="{9D8B030D-6E8A-4147-A177-3AD203B41FA5}">
                      <a16:colId xmlns:a16="http://schemas.microsoft.com/office/drawing/2014/main" val="20004"/>
                    </a:ext>
                  </a:extLst>
                </a:gridCol>
                <a:gridCol w="609600">
                  <a:extLst>
                    <a:ext uri="{9D8B030D-6E8A-4147-A177-3AD203B41FA5}">
                      <a16:colId xmlns:a16="http://schemas.microsoft.com/office/drawing/2014/main" val="20005"/>
                    </a:ext>
                  </a:extLst>
                </a:gridCol>
                <a:gridCol w="463550">
                  <a:extLst>
                    <a:ext uri="{9D8B030D-6E8A-4147-A177-3AD203B41FA5}">
                      <a16:colId xmlns:a16="http://schemas.microsoft.com/office/drawing/2014/main" val="20006"/>
                    </a:ext>
                  </a:extLst>
                </a:gridCol>
                <a:gridCol w="1416686">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950004</a:t>
                      </a:r>
                    </a:p>
                  </a:txBody>
                  <a:tcPr marL="9525" marR="9525" marT="9525" marB="0" anchor="ctr"/>
                </a:tc>
                <a:tc>
                  <a:txBody>
                    <a:bodyPr/>
                    <a:lstStyle/>
                    <a:p>
                      <a:pPr algn="l" fontAlgn="t"/>
                      <a:r>
                        <a:rPr lang="en-GB" sz="1100" b="0" i="1" u="none" strike="noStrike" kern="1200" dirty="0">
                          <a:solidFill>
                            <a:srgbClr val="0000FF"/>
                          </a:solidFill>
                          <a:effectLst/>
                          <a:latin typeface="Arial" panose="020B0604020202020204" pitchFamily="34" charset="0"/>
                          <a:ea typeface="+mn-ea"/>
                          <a:cs typeface="+mn-cs"/>
                        </a:rPr>
                        <a:t>Study on Ambient power-enabled Internet of Things </a:t>
                      </a:r>
                    </a:p>
                  </a:txBody>
                  <a:tcPr marL="9525" marR="9525" marT="9525" marB="0" anchor="ctr"/>
                </a:tc>
                <a:tc>
                  <a:txBody>
                    <a:bodyPr/>
                    <a:lstStyle/>
                    <a:p>
                      <a:pPr marL="0" algn="ctr" defTabSz="914296" rtl="0" eaLnBrk="1" fontAlgn="t" latinLnBrk="0" hangingPunct="1"/>
                      <a:r>
                        <a:rPr lang="en-GB" sz="900" b="0" i="0" u="none" strike="noStrike" kern="1200" dirty="0" err="1">
                          <a:solidFill>
                            <a:srgbClr val="000000"/>
                          </a:solidFill>
                          <a:effectLst/>
                          <a:latin typeface="Arial" panose="020B0604020202020204" pitchFamily="34" charset="0"/>
                          <a:ea typeface="+mn-ea"/>
                          <a:cs typeface="+mn-cs"/>
                        </a:rPr>
                        <a:t>FS_AmbientIoT</a:t>
                      </a:r>
                      <a:endParaRPr lang="en-GB" sz="9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marL="0" algn="ctr" defTabSz="914296" rtl="0" eaLnBrk="1" fontAlgn="t" latinLnBrk="0" hangingPunct="1"/>
                      <a:r>
                        <a:rPr lang="en-GB" sz="900" b="0" i="0" u="none" strike="noStrike" kern="1200" dirty="0">
                          <a:solidFill>
                            <a:srgbClr val="000000"/>
                          </a:solidFill>
                          <a:effectLst/>
                          <a:latin typeface="Arial" panose="020B0604020202020204" pitchFamily="34" charset="0"/>
                          <a:ea typeface="+mn-ea"/>
                          <a:cs typeface="+mn-cs"/>
                        </a:rPr>
                        <a:t>06/06/2023</a:t>
                      </a:r>
                    </a:p>
                  </a:txBody>
                  <a:tcPr marL="9525" marR="9525" marT="9525" marB="0" anchor="ctr"/>
                </a:tc>
                <a:tc>
                  <a:txBody>
                    <a:bodyPr/>
                    <a:lstStyle/>
                    <a:p>
                      <a:pPr marL="0" algn="ctr" defTabSz="914296" rtl="0" eaLnBrk="1" fontAlgn="t" latinLnBrk="0" hangingPunct="1"/>
                      <a:r>
                        <a:rPr lang="en-GB" sz="900" b="0" i="0" u="none" strike="noStrike" kern="1200" dirty="0">
                          <a:solidFill>
                            <a:srgbClr val="000000"/>
                          </a:solidFill>
                          <a:effectLst/>
                          <a:latin typeface="Arial" panose="020B0604020202020204" pitchFamily="34" charset="0"/>
                          <a:ea typeface="+mn-ea"/>
                          <a:cs typeface="+mn-cs"/>
                        </a:rPr>
                        <a:t>80%</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SP-220085</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1000" dirty="0">
                          <a:solidFill>
                            <a:srgbClr val="FF0000"/>
                          </a:solidFill>
                        </a:rPr>
                        <a:t>95%</a:t>
                      </a:r>
                    </a:p>
                  </a:txBody>
                  <a:tcPr marL="36002" marR="36002" marT="0" marB="0" anchor="ctr"/>
                </a:tc>
                <a:tc>
                  <a:txBody>
                    <a:bodyPr/>
                    <a:lstStyle/>
                    <a:p>
                      <a:pPr algn="ctr" fontAlgn="ctr"/>
                      <a:r>
                        <a:rPr lang="en-US" altLang="zh-CN" sz="900" kern="1200" dirty="0">
                          <a:solidFill>
                            <a:srgbClr val="FF0000"/>
                          </a:solidFill>
                          <a:latin typeface="Arial" panose="020B0604020202020204" pitchFamily="34" charset="0"/>
                          <a:ea typeface="+mn-ea"/>
                          <a:cs typeface="Arial" panose="020B0604020202020204" pitchFamily="34" charset="0"/>
                        </a:rPr>
                        <a:t>TR for approval</a:t>
                      </a:r>
                      <a:endParaRPr lang="en-GB" sz="900" kern="1200" dirty="0">
                        <a:solidFill>
                          <a:srgbClr val="FF0000"/>
                        </a:solidFill>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0001"/>
                  </a:ext>
                </a:extLst>
              </a:tr>
              <a:tr h="212604">
                <a:tc>
                  <a:txBody>
                    <a:bodyPr/>
                    <a:lstStyle/>
                    <a:p>
                      <a:pPr algn="ctr" fontAlgn="t"/>
                      <a:r>
                        <a:rPr lang="nl-NL" sz="900" b="0" i="0" u="none" strike="noStrike" kern="1200" dirty="0">
                          <a:solidFill>
                            <a:srgbClr val="000000"/>
                          </a:solidFill>
                          <a:effectLst/>
                          <a:latin typeface="Arial" panose="020B0604020202020204" pitchFamily="34" charset="0"/>
                          <a:ea typeface="+mn-ea"/>
                          <a:cs typeface="+mn-cs"/>
                        </a:rPr>
                        <a:t>1010024</a:t>
                      </a:r>
                      <a:endParaRPr lang="en-GB" sz="9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l" fontAlgn="t"/>
                      <a:r>
                        <a:rPr lang="en-GB" sz="1400" b="0" i="1" u="none" strike="noStrike" dirty="0">
                          <a:solidFill>
                            <a:srgbClr val="0000FF"/>
                          </a:solidFill>
                          <a:effectLst/>
                          <a:latin typeface="Arial" panose="020B0604020202020204" pitchFamily="34" charset="0"/>
                        </a:rPr>
                        <a:t> </a:t>
                      </a:r>
                      <a:r>
                        <a:rPr lang="en-GB" sz="1100" b="0" i="1" u="none" strike="noStrike" dirty="0">
                          <a:solidFill>
                            <a:srgbClr val="0000FF"/>
                          </a:solidFill>
                          <a:effectLst/>
                          <a:latin typeface="Arial" panose="020B0604020202020204" pitchFamily="34" charset="0"/>
                        </a:rPr>
                        <a:t>Ambient power-enabled Internet of Things </a:t>
                      </a:r>
                    </a:p>
                  </a:txBody>
                  <a:tcPr marL="9525" marR="9525" marT="9525" marB="0" anchor="ctr"/>
                </a:tc>
                <a:tc>
                  <a:txBody>
                    <a:bodyPr/>
                    <a:lstStyle/>
                    <a:p>
                      <a:pPr algn="ctr" fontAlgn="t"/>
                      <a:r>
                        <a:rPr lang="en-GB" sz="900" b="0" i="0" u="none" strike="noStrike" dirty="0" err="1">
                          <a:solidFill>
                            <a:srgbClr val="000000"/>
                          </a:solidFill>
                          <a:effectLst/>
                          <a:latin typeface="Arial" panose="020B0604020202020204" pitchFamily="34" charset="0"/>
                        </a:rPr>
                        <a:t>AmbientIoT</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rPr>
                        <a:t>SP-231016</a:t>
                      </a:r>
                    </a:p>
                  </a:txBody>
                  <a:tcPr marL="9525" marR="9525" marT="9525" marB="0" anchor="ctr"/>
                </a:tc>
                <a:tc>
                  <a:txBody>
                    <a:bodyPr/>
                    <a:lstStyle/>
                    <a:p>
                      <a:pPr algn="ctr">
                        <a:lnSpc>
                          <a:spcPct val="107000"/>
                        </a:lnSpc>
                        <a:spcAft>
                          <a:spcPts val="800"/>
                        </a:spcAft>
                      </a:pPr>
                      <a:r>
                        <a:rPr lang="en-GB" sz="1000" dirty="0">
                          <a:solidFill>
                            <a:srgbClr val="FF0000"/>
                          </a:solidFill>
                        </a:rPr>
                        <a:t>80%</a:t>
                      </a:r>
                    </a:p>
                  </a:txBody>
                  <a:tcPr marL="36002" marR="36002" marT="0" marB="0" anchor="ctr"/>
                </a:tc>
                <a:tc>
                  <a:txBody>
                    <a:bodyPr/>
                    <a:lstStyle/>
                    <a:p>
                      <a:pPr algn="ctr" fontAlgn="ctr"/>
                      <a:r>
                        <a:rPr lang="en-US" altLang="zh-CN" sz="900" kern="1200" dirty="0">
                          <a:solidFill>
                            <a:srgbClr val="FF0000"/>
                          </a:solidFill>
                          <a:latin typeface="Arial" panose="020B0604020202020204" pitchFamily="34" charset="0"/>
                          <a:ea typeface="+mn-ea"/>
                          <a:cs typeface="Arial" panose="020B0604020202020204" pitchFamily="34" charset="0"/>
                        </a:rPr>
                        <a:t>New.</a:t>
                      </a:r>
                    </a:p>
                    <a:p>
                      <a:pPr algn="ctr" fontAlgn="ctr"/>
                      <a:r>
                        <a:rPr lang="en-US" altLang="zh-CN" sz="900" kern="1200" dirty="0">
                          <a:solidFill>
                            <a:srgbClr val="FF0000"/>
                          </a:solidFill>
                          <a:latin typeface="Arial" panose="020B0604020202020204" pitchFamily="34" charset="0"/>
                          <a:ea typeface="+mn-ea"/>
                          <a:cs typeface="Arial" panose="020B0604020202020204" pitchFamily="34" charset="0"/>
                        </a:rPr>
                        <a:t>TS for information</a:t>
                      </a:r>
                      <a:endParaRPr lang="en-GB" sz="900" kern="1200" dirty="0">
                        <a:solidFill>
                          <a:srgbClr val="FF0000"/>
                        </a:solidFill>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4649465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155E8-9FA3-7C8D-241B-7BA9E410B38F}"/>
              </a:ext>
            </a:extLst>
          </p:cNvPr>
          <p:cNvSpPr>
            <a:spLocks noGrp="1"/>
          </p:cNvSpPr>
          <p:nvPr>
            <p:ph type="ctrTitle"/>
          </p:nvPr>
        </p:nvSpPr>
        <p:spPr>
          <a:xfrm>
            <a:off x="722313" y="1927226"/>
            <a:ext cx="7772400" cy="1101725"/>
          </a:xfrm>
        </p:spPr>
        <p:txBody>
          <a:bodyPr>
            <a:normAutofit fontScale="92500"/>
          </a:bodyPr>
          <a:lstStyle/>
          <a:p>
            <a:pPr>
              <a:defRPr/>
            </a:pPr>
            <a:r>
              <a:rPr lang="en-GB" sz="4050" b="1" i="1" dirty="0">
                <a:effectLst>
                  <a:outerShdw blurRad="38100" dist="38100" dir="2700000" algn="tl">
                    <a:srgbClr val="C0C0C0"/>
                  </a:outerShdw>
                </a:effectLst>
                <a:ea typeface="ＭＳ Ｐゴシック" charset="0"/>
              </a:rPr>
              <a:t>Short Summary</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Metaverse</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i="1" dirty="0">
                <a:solidFill>
                  <a:srgbClr val="FF0000"/>
                </a:solidFill>
                <a:cs typeface="Arial" panose="020B0604020202020204" pitchFamily="34" charset="0"/>
              </a:rPr>
              <a:t>TS 22.156 for information (S1-232593 CP + S1-232594 TS) in SP-231018 (A.I. 6.7.1)</a:t>
            </a:r>
          </a:p>
          <a:p>
            <a:pPr>
              <a:spcBef>
                <a:spcPct val="0"/>
              </a:spcBef>
            </a:pPr>
            <a:r>
              <a:rPr lang="de-DE" altLang="de-DE" sz="1400" dirty="0"/>
              <a:t>Progress since previous SA meeting</a:t>
            </a:r>
            <a:endParaRPr lang="de-DE" altLang="de-DE" sz="800" dirty="0"/>
          </a:p>
          <a:p>
            <a:pPr lvl="1">
              <a:spcBef>
                <a:spcPct val="0"/>
              </a:spcBef>
            </a:pPr>
            <a:r>
              <a:rPr lang="de-DE" altLang="de-DE" sz="1000" dirty="0"/>
              <a:t> FS_Metaverse [CR package to TR 22.856 - </a:t>
            </a:r>
            <a:r>
              <a:rPr lang="en-US" altLang="en-US" sz="1000" b="1" i="1" dirty="0">
                <a:solidFill>
                  <a:srgbClr val="FF0000"/>
                </a:solidFill>
                <a:cs typeface="Arial" panose="020B0604020202020204" pitchFamily="34" charset="0"/>
              </a:rPr>
              <a:t> SP-231017</a:t>
            </a:r>
            <a:r>
              <a:rPr lang="de-DE" altLang="de-DE" sz="1000" dirty="0"/>
              <a:t>]</a:t>
            </a:r>
            <a:r>
              <a:rPr lang="en-US" sz="1000" dirty="0"/>
              <a:t>	</a:t>
            </a:r>
          </a:p>
          <a:p>
            <a:pPr marL="536575" lvl="1">
              <a:defRPr/>
            </a:pPr>
            <a:r>
              <a:rPr lang="en-GB" sz="1000" dirty="0"/>
              <a:t> Clean up</a:t>
            </a:r>
          </a:p>
          <a:p>
            <a:pPr marL="536575" lvl="1">
              <a:defRPr/>
            </a:pPr>
            <a:r>
              <a:rPr lang="en-GB" sz="1000" dirty="0"/>
              <a:t> Additional consolidation</a:t>
            </a:r>
          </a:p>
          <a:p>
            <a:pPr marL="536575" lvl="1">
              <a:defRPr/>
            </a:pPr>
            <a:r>
              <a:rPr lang="en-GB" sz="1000" dirty="0"/>
              <a:t> Addition of a note that the TR will not be further aligned as normative specification proceeds.</a:t>
            </a:r>
            <a:endParaRPr lang="de-DE" altLang="de-DE" sz="1000" dirty="0"/>
          </a:p>
          <a:p>
            <a:pPr lvl="1">
              <a:spcBef>
                <a:spcPct val="0"/>
              </a:spcBef>
            </a:pPr>
            <a:r>
              <a:rPr lang="de-DE" altLang="de-DE" sz="1000" dirty="0"/>
              <a:t> Metaverse </a:t>
            </a:r>
          </a:p>
          <a:p>
            <a:pPr marL="536575" lvl="1">
              <a:defRPr/>
            </a:pPr>
            <a:r>
              <a:rPr lang="en-GB" sz="1000" dirty="0"/>
              <a:t> Agreement of the TS components in </a:t>
            </a:r>
            <a:r>
              <a:rPr lang="en-GB" sz="1000" dirty="0" err="1"/>
              <a:t>pCRs</a:t>
            </a:r>
            <a:r>
              <a:rPr lang="en-GB" sz="1000" dirty="0"/>
              <a:t> – containing 80% of the expected content.</a:t>
            </a:r>
          </a:p>
          <a:p>
            <a:pPr marL="536575" lvl="1">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SA1# 104 (11/2023): Normative to 100%</a:t>
            </a:r>
          </a:p>
          <a:p>
            <a:pPr marL="536575" lvl="1" indent="0">
              <a:buNone/>
            </a:pPr>
            <a:r>
              <a:rPr lang="en-US" sz="1000" dirty="0"/>
              <a:t>  Remarks: conclude the normative work, clean up and align the TS.</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770552991"/>
              </p:ext>
            </p:extLst>
          </p:nvPr>
        </p:nvGraphicFramePr>
        <p:xfrm>
          <a:off x="443548" y="998982"/>
          <a:ext cx="8180388" cy="7321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83018">
                  <a:extLst>
                    <a:ext uri="{9D8B030D-6E8A-4147-A177-3AD203B41FA5}">
                      <a16:colId xmlns:a16="http://schemas.microsoft.com/office/drawing/2014/main" val="20001"/>
                    </a:ext>
                  </a:extLst>
                </a:gridCol>
                <a:gridCol w="823977">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ctr" fontAlgn="t"/>
                      <a:r>
                        <a:rPr lang="en-GB" sz="900" b="0" i="0" u="none" strike="noStrike" dirty="0">
                          <a:solidFill>
                            <a:srgbClr val="000000"/>
                          </a:solidFill>
                          <a:effectLst/>
                          <a:latin typeface="Arial" panose="020B0604020202020204" pitchFamily="34" charset="0"/>
                        </a:rPr>
                        <a:t>950005</a:t>
                      </a:r>
                    </a:p>
                  </a:txBody>
                  <a:tcPr marL="9525" marR="9525" marT="9525" marB="0" anchor="ctr"/>
                </a:tc>
                <a:tc>
                  <a:txBody>
                    <a:bodyPr/>
                    <a:lstStyle/>
                    <a:p>
                      <a:pPr algn="l" fontAlgn="t"/>
                      <a:r>
                        <a:rPr lang="en-GB" sz="1200" b="0" i="1" u="none" strike="noStrike" kern="1200" dirty="0">
                          <a:solidFill>
                            <a:srgbClr val="0000FF"/>
                          </a:solidFill>
                          <a:effectLst/>
                          <a:latin typeface="Arial" panose="020B0604020202020204" pitchFamily="34" charset="0"/>
                          <a:ea typeface="+mn-ea"/>
                          <a:cs typeface="+mn-cs"/>
                        </a:rPr>
                        <a:t>Study on Localized Mobile Metaverse Services </a:t>
                      </a:r>
                    </a:p>
                  </a:txBody>
                  <a:tcPr marL="9525" marR="9525" marT="9525" marB="0" anchor="ctr"/>
                </a:tc>
                <a:tc>
                  <a:txBody>
                    <a:bodyPr/>
                    <a:lstStyle/>
                    <a:p>
                      <a:pPr algn="ctr" fontAlgn="t"/>
                      <a:r>
                        <a:rPr lang="en-GB" sz="900" b="0" i="0" u="none" strike="noStrike" dirty="0" err="1">
                          <a:solidFill>
                            <a:srgbClr val="000000"/>
                          </a:solidFill>
                          <a:effectLst/>
                          <a:latin typeface="Arial" panose="020B0604020202020204" pitchFamily="34" charset="0"/>
                        </a:rPr>
                        <a:t>FS_Metaverse</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03/03/2023</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75%</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SP-220353</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800" kern="1200" dirty="0">
                          <a:solidFill>
                            <a:srgbClr val="FF0000"/>
                          </a:solidFill>
                          <a:latin typeface="Arial" panose="020B0604020202020204" pitchFamily="34" charset="0"/>
                          <a:ea typeface="+mn-ea"/>
                          <a:cs typeface="Arial" panose="020B0604020202020204" pitchFamily="34" charset="0"/>
                        </a:rPr>
                        <a:t>90%</a:t>
                      </a:r>
                    </a:p>
                  </a:txBody>
                  <a:tcPr marL="36003" marR="36003" marT="0" marB="0" anchor="ctr"/>
                </a:tc>
                <a:tc>
                  <a:txBody>
                    <a:bodyPr/>
                    <a:lstStyle/>
                    <a:p>
                      <a:pPr algn="ctr" fontAlgn="ctr"/>
                      <a:r>
                        <a:rPr lang="nb-NO" sz="900" kern="1200" dirty="0">
                          <a:solidFill>
                            <a:srgbClr val="FF0000"/>
                          </a:solidFill>
                          <a:latin typeface="Arial" panose="020B0604020202020204" pitchFamily="34" charset="0"/>
                          <a:ea typeface="+mn-ea"/>
                          <a:cs typeface="Arial" panose="020B0604020202020204" pitchFamily="34" charset="0"/>
                        </a:rPr>
                        <a:t>TR 22.856 approved at SA#100</a:t>
                      </a:r>
                    </a:p>
                  </a:txBody>
                  <a:tcPr marL="9525" marR="9525" marT="9519" marB="0" anchor="ctr"/>
                </a:tc>
                <a:extLst>
                  <a:ext uri="{0D108BD9-81ED-4DB2-BD59-A6C34878D82A}">
                    <a16:rowId xmlns:a16="http://schemas.microsoft.com/office/drawing/2014/main" val="10001"/>
                  </a:ext>
                </a:extLst>
              </a:tr>
              <a:tr h="180364">
                <a:tc>
                  <a:txBody>
                    <a:bodyPr/>
                    <a:lstStyle/>
                    <a:p>
                      <a:pPr algn="ctr" fontAlgn="t"/>
                      <a:r>
                        <a:rPr lang="en-GB" sz="900" b="0" i="0" u="none" strike="noStrike" dirty="0">
                          <a:solidFill>
                            <a:srgbClr val="000000"/>
                          </a:solidFill>
                          <a:effectLst/>
                          <a:latin typeface="Arial" panose="020B0604020202020204" pitchFamily="34" charset="0"/>
                        </a:rPr>
                        <a:t>1000028</a:t>
                      </a:r>
                    </a:p>
                  </a:txBody>
                  <a:tcPr marL="9525" marR="9525" marT="9525" marB="0" anchor="ctr"/>
                </a:tc>
                <a:tc>
                  <a:txBody>
                    <a:bodyPr/>
                    <a:lstStyle/>
                    <a:p>
                      <a:pPr algn="l" fontAlgn="t"/>
                      <a:r>
                        <a:rPr lang="en-GB" sz="1200" b="0" i="1" u="none" strike="noStrike" kern="1200" dirty="0">
                          <a:solidFill>
                            <a:srgbClr val="0000FF"/>
                          </a:solidFill>
                          <a:effectLst/>
                          <a:latin typeface="Arial" panose="020B0604020202020204" pitchFamily="34" charset="0"/>
                          <a:ea typeface="+mn-ea"/>
                          <a:cs typeface="+mn-cs"/>
                        </a:rPr>
                        <a:t>Localized Mobile Metaverse Services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Metaverse</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fontAlgn="t"/>
                      <a:r>
                        <a:rPr lang="en-GB" sz="1100" b="0" i="0" u="none" strike="noStrike" dirty="0">
                          <a:solidFill>
                            <a:srgbClr val="000000"/>
                          </a:solidFill>
                          <a:effectLst/>
                          <a:latin typeface="Arial" panose="020B0604020202020204" pitchFamily="34" charset="0"/>
                        </a:rPr>
                        <a:t>0%</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rPr>
                        <a:t>SP-230509</a:t>
                      </a:r>
                    </a:p>
                  </a:txBody>
                  <a:tcPr marL="9525" marR="9525" marT="9525" marB="0" anchor="ctr"/>
                </a:tc>
                <a:tc>
                  <a:txBody>
                    <a:bodyPr/>
                    <a:lstStyle/>
                    <a:p>
                      <a:pPr algn="ctr">
                        <a:lnSpc>
                          <a:spcPct val="107000"/>
                        </a:lnSpc>
                        <a:spcAft>
                          <a:spcPts val="800"/>
                        </a:spcAft>
                      </a:pPr>
                      <a:r>
                        <a:rPr lang="en-GB" sz="800" kern="1200" dirty="0">
                          <a:solidFill>
                            <a:srgbClr val="FF0000"/>
                          </a:solidFill>
                          <a:latin typeface="Arial" panose="020B0604020202020204" pitchFamily="34" charset="0"/>
                          <a:ea typeface="+mn-ea"/>
                          <a:cs typeface="Arial" panose="020B0604020202020204" pitchFamily="34" charset="0"/>
                        </a:rPr>
                        <a:t>80%</a:t>
                      </a:r>
                    </a:p>
                  </a:txBody>
                  <a:tcPr marL="36003" marR="36003" marT="0" marB="0" anchor="ctr"/>
                </a:tc>
                <a:tc>
                  <a:txBody>
                    <a:bodyPr/>
                    <a:lstStyle/>
                    <a:p>
                      <a:pPr algn="ctr" fontAlgn="ctr"/>
                      <a:r>
                        <a:rPr lang="nb-NO" sz="900" kern="1200" dirty="0">
                          <a:solidFill>
                            <a:srgbClr val="FF0000"/>
                          </a:solidFill>
                          <a:latin typeface="Arial" panose="020B0604020202020204" pitchFamily="34" charset="0"/>
                          <a:ea typeface="+mn-ea"/>
                          <a:cs typeface="Arial" panose="020B0604020202020204" pitchFamily="34" charset="0"/>
                        </a:rPr>
                        <a:t>TS 22.156 for info</a:t>
                      </a:r>
                      <a:endParaRPr lang="en-GB" sz="900" kern="1200" dirty="0">
                        <a:solidFill>
                          <a:srgbClr val="FF0000"/>
                        </a:solidFill>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57198876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NetShare</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a:t>
            </a:r>
            <a:endParaRPr lang="de-DE" altLang="de-DE" sz="800" dirty="0"/>
          </a:p>
          <a:p>
            <a:pPr lvl="1">
              <a:spcBef>
                <a:spcPct val="0"/>
              </a:spcBef>
            </a:pPr>
            <a:r>
              <a:rPr lang="de-DE" altLang="de-DE" sz="1000" dirty="0"/>
              <a:t> FS_NetShare [CR package to TR 22.851 - </a:t>
            </a:r>
            <a:r>
              <a:rPr lang="en-US" altLang="en-US" sz="1000" b="1" i="1" dirty="0">
                <a:solidFill>
                  <a:srgbClr val="FF0000"/>
                </a:solidFill>
                <a:cs typeface="Arial" panose="020B0604020202020204" pitchFamily="34" charset="0"/>
              </a:rPr>
              <a:t>SP-231019</a:t>
            </a:r>
            <a:r>
              <a:rPr lang="de-DE" altLang="de-DE" sz="1000" dirty="0"/>
              <a:t>]</a:t>
            </a:r>
          </a:p>
          <a:p>
            <a:pPr marL="536575" lvl="1">
              <a:defRPr/>
            </a:pPr>
            <a:r>
              <a:rPr lang="en-GB" sz="1000" dirty="0"/>
              <a:t>  </a:t>
            </a:r>
            <a:r>
              <a:rPr lang="en-US" sz="1000" dirty="0"/>
              <a:t>Editorial changes </a:t>
            </a:r>
            <a:r>
              <a:rPr lang="en-US" altLang="zh-CN" sz="1000" dirty="0"/>
              <a:t>and correction of </a:t>
            </a:r>
            <a:r>
              <a:rPr lang="en-US" sz="1000" dirty="0"/>
              <a:t>TR 22.851</a:t>
            </a:r>
            <a:r>
              <a:rPr lang="en-GB" sz="1000" dirty="0"/>
              <a:t>. </a:t>
            </a:r>
          </a:p>
          <a:p>
            <a:pPr marL="536575" lvl="1">
              <a:defRPr/>
            </a:pPr>
            <a:r>
              <a:rPr lang="en-US" altLang="en-GB" sz="1000" dirty="0"/>
              <a:t> 2 CRs agreed</a:t>
            </a:r>
            <a:r>
              <a:rPr lang="en-US" altLang="en-GB" sz="1050" i="1" dirty="0">
                <a:solidFill>
                  <a:schemeClr val="bg1">
                    <a:lumMod val="50000"/>
                  </a:schemeClr>
                </a:solidFill>
                <a:latin typeface="Times New Roman" panose="02020603050405020304" pitchFamily="18" charset="0"/>
                <a:cs typeface="Times New Roman" panose="02020603050405020304" pitchFamily="18" charset="0"/>
              </a:rPr>
              <a:t>.</a:t>
            </a:r>
            <a:r>
              <a:rPr lang="en-GB" altLang="zh-CN" sz="1050" b="1" i="1" u="sng" dirty="0">
                <a:solidFill>
                  <a:schemeClr val="bg1">
                    <a:lumMod val="50000"/>
                  </a:schemeClr>
                </a:solidFill>
                <a:latin typeface="Times New Roman" panose="02020603050405020304" pitchFamily="18" charset="0"/>
                <a:cs typeface="Times New Roman" panose="02020603050405020304" pitchFamily="18" charset="0"/>
              </a:rPr>
              <a:t> </a:t>
            </a:r>
            <a:r>
              <a:rPr lang="en-US" sz="1000" dirty="0"/>
              <a:t>	</a:t>
            </a:r>
            <a:endParaRPr lang="de-DE" altLang="de-DE" sz="1000" dirty="0"/>
          </a:p>
          <a:p>
            <a:pPr lvl="1">
              <a:spcBef>
                <a:spcPct val="0"/>
              </a:spcBef>
            </a:pPr>
            <a:r>
              <a:rPr lang="de-DE" altLang="de-DE" sz="1000" dirty="0"/>
              <a:t> NetShare [CR package to TS 22.261 - </a:t>
            </a:r>
            <a:r>
              <a:rPr lang="en-US" altLang="en-US" sz="1000" b="1" i="1" dirty="0">
                <a:solidFill>
                  <a:srgbClr val="FF0000"/>
                </a:solidFill>
                <a:cs typeface="Arial" panose="020B0604020202020204" pitchFamily="34" charset="0"/>
              </a:rPr>
              <a:t>SP-231020</a:t>
            </a:r>
            <a:r>
              <a:rPr lang="de-DE" altLang="de-DE" sz="1000" dirty="0"/>
              <a:t>]</a:t>
            </a:r>
          </a:p>
          <a:p>
            <a:pPr marL="536575" lvl="1">
              <a:defRPr/>
            </a:pPr>
            <a:r>
              <a:rPr lang="en-GB" sz="1000" dirty="0"/>
              <a:t> </a:t>
            </a:r>
            <a:r>
              <a:rPr lang="en-US" sz="1000" dirty="0"/>
              <a:t> Add the requirements to newly defined network sharing scenario to TS 22.261</a:t>
            </a:r>
          </a:p>
          <a:p>
            <a:pPr marL="536575" lvl="1" indent="0">
              <a:buNone/>
              <a:defRPr/>
            </a:pPr>
            <a:r>
              <a:rPr lang="en-US" sz="1000" dirty="0"/>
              <a:t> </a:t>
            </a: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SA1#104 (Nov 2023): -</a:t>
            </a:r>
          </a:p>
          <a:p>
            <a:pPr marL="536575" lvl="1" indent="0">
              <a:buNone/>
            </a:pPr>
            <a:r>
              <a:rPr lang="en-US" sz="1000" dirty="0"/>
              <a:t>  Remarks: Only final cleanups.</a:t>
            </a:r>
            <a:endParaRPr lang="en-US" sz="800" dirty="0"/>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3512457137"/>
              </p:ext>
            </p:extLst>
          </p:nvPr>
        </p:nvGraphicFramePr>
        <p:xfrm>
          <a:off x="443548" y="998982"/>
          <a:ext cx="8180388" cy="69695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9">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950006</a:t>
                      </a:r>
                    </a:p>
                  </a:txBody>
                  <a:tcPr marL="9525" marR="9525" marT="9525" marB="0" anchor="ctr"/>
                </a:tc>
                <a:tc>
                  <a:txBody>
                    <a:bodyPr/>
                    <a:lstStyle/>
                    <a:p>
                      <a:pPr algn="l" fontAlgn="t"/>
                      <a:r>
                        <a:rPr lang="en-GB" sz="1100" b="0" i="1" u="none" strike="noStrike" kern="1200" dirty="0">
                          <a:solidFill>
                            <a:srgbClr val="0000FF"/>
                          </a:solidFill>
                          <a:effectLst/>
                          <a:latin typeface="Arial" panose="020B0604020202020204" pitchFamily="34" charset="0"/>
                          <a:ea typeface="+mn-ea"/>
                          <a:cs typeface="+mn-cs"/>
                        </a:rPr>
                        <a:t> Study on Network Sharing Aspects </a:t>
                      </a:r>
                    </a:p>
                  </a:txBody>
                  <a:tcPr marL="9525" marR="9525" marT="9525" marB="0" anchor="ctr"/>
                </a:tc>
                <a:tc>
                  <a:txBody>
                    <a:bodyPr/>
                    <a:lstStyle/>
                    <a:p>
                      <a:pPr algn="ctr" fontAlgn="t"/>
                      <a:r>
                        <a:rPr lang="en-GB" sz="900" b="0" i="0" u="none" strike="noStrike" kern="1200" dirty="0" err="1">
                          <a:solidFill>
                            <a:srgbClr val="000000"/>
                          </a:solidFill>
                          <a:effectLst/>
                          <a:latin typeface="Arial" panose="020B0604020202020204" pitchFamily="34" charset="0"/>
                          <a:ea typeface="+mn-ea"/>
                          <a:cs typeface="+mn-cs"/>
                        </a:rPr>
                        <a:t>FS_NetShare</a:t>
                      </a:r>
                      <a:endParaRPr lang="en-GB" sz="9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sym typeface="+mn-ea"/>
                        </a:rPr>
                        <a:t>09/09/2023</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95%</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SP-220087</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buClrTx/>
                        <a:buSzTx/>
                        <a:buFontTx/>
                      </a:pPr>
                      <a:r>
                        <a:rPr lang="en-GB" sz="1000" kern="1200" dirty="0">
                          <a:solidFill>
                            <a:srgbClr val="FF0000"/>
                          </a:solidFill>
                          <a:latin typeface="+mn-lt"/>
                          <a:ea typeface="+mn-ea"/>
                          <a:cs typeface="+mn-cs"/>
                        </a:rPr>
                        <a:t>100%</a:t>
                      </a:r>
                    </a:p>
                  </a:txBody>
                  <a:tcPr marL="36002" marR="36002" marT="0"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r>
                        <a:rPr lang="en-GB" sz="800" b="0" i="0" u="none" strike="noStrike" kern="1200" dirty="0">
                          <a:solidFill>
                            <a:srgbClr val="FF0000"/>
                          </a:solidFill>
                          <a:effectLst/>
                          <a:latin typeface="Arial" panose="020B0604020202020204" pitchFamily="34" charset="0"/>
                          <a:ea typeface="+mn-ea"/>
                          <a:cs typeface="+mn-cs"/>
                        </a:rPr>
                        <a:t>TR 22.851 </a:t>
                      </a:r>
                      <a:r>
                        <a:rPr lang="nb-NO" sz="800" kern="1200" dirty="0">
                          <a:solidFill>
                            <a:srgbClr val="FF0000"/>
                          </a:solidFill>
                          <a:latin typeface="Arial" panose="020B0604020202020204" pitchFamily="34" charset="0"/>
                          <a:ea typeface="+mn-ea"/>
                          <a:cs typeface="Arial" panose="020B0604020202020204" pitchFamily="34" charset="0"/>
                        </a:rPr>
                        <a:t>approved at SA#100</a:t>
                      </a:r>
                      <a:endParaRPr lang="en-US" altLang="en-GB" sz="800" dirty="0">
                        <a:sym typeface="+mn-ea"/>
                      </a:endParaRPr>
                    </a:p>
                  </a:txBody>
                  <a:tcPr marL="9525" marR="9525" marT="9519" marB="0" anchor="ctr"/>
                </a:tc>
                <a:extLst>
                  <a:ext uri="{0D108BD9-81ED-4DB2-BD59-A6C34878D82A}">
                    <a16:rowId xmlns:a16="http://schemas.microsoft.com/office/drawing/2014/main" val="10001"/>
                  </a:ext>
                </a:extLst>
              </a:tr>
              <a:tr h="212604">
                <a:tc>
                  <a:txBody>
                    <a:bodyPr/>
                    <a:lstStyle/>
                    <a:p>
                      <a:pPr algn="ctr" fontAlgn="t"/>
                      <a:r>
                        <a:rPr lang="en-US" altLang="en-GB" sz="1000" b="0" i="0" u="none" strike="noStrike">
                          <a:solidFill>
                            <a:srgbClr val="000000"/>
                          </a:solidFill>
                          <a:effectLst/>
                          <a:latin typeface="Arial" panose="020B0604020202020204" pitchFamily="34" charset="0"/>
                        </a:rPr>
                        <a:t>-</a:t>
                      </a:r>
                    </a:p>
                  </a:txBody>
                  <a:tcPr marL="9525" marR="9525" marT="9525" marB="0"/>
                </a:tc>
                <a:tc>
                  <a:txBody>
                    <a:bodyPr/>
                    <a:lstStyle/>
                    <a:p>
                      <a:pPr algn="l" fontAlgn="t"/>
                      <a:r>
                        <a:rPr lang="en-GB" sz="1100" b="0" i="1" u="none" strike="noStrike" kern="1200" dirty="0">
                          <a:solidFill>
                            <a:srgbClr val="0000FF"/>
                          </a:solidFill>
                          <a:effectLst/>
                          <a:latin typeface="Arial" panose="020B0604020202020204" pitchFamily="34" charset="0"/>
                          <a:ea typeface="+mn-ea"/>
                          <a:cs typeface="+mn-cs"/>
                        </a:rPr>
                        <a:t> Indirect Network Sharing</a:t>
                      </a:r>
                    </a:p>
                  </a:txBody>
                  <a:tcPr marL="9525" marR="9525" marT="9525" marB="0"/>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NetShare</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Arial" panose="020B0604020202020204" pitchFamily="34" charset="0"/>
                          <a:ea typeface="+mn-ea"/>
                          <a:cs typeface="+mn-cs"/>
                          <a:sym typeface="+mn-ea"/>
                        </a:rPr>
                        <a:t>12/12/2023</a:t>
                      </a:r>
                    </a:p>
                  </a:txBody>
                  <a:tcPr marL="9525" marR="9525" marT="9525" marB="0" anchor="ctr"/>
                </a:tc>
                <a:tc>
                  <a:txBody>
                    <a:bodyPr/>
                    <a:lstStyle/>
                    <a:p>
                      <a:pPr algn="ctr" fontAlgn="t"/>
                      <a:r>
                        <a:rPr lang="en-US" altLang="en-GB" sz="900" b="0" i="0" u="none" strike="noStrike" kern="1200" dirty="0">
                          <a:solidFill>
                            <a:srgbClr val="000000"/>
                          </a:solidFill>
                          <a:effectLst/>
                          <a:latin typeface="Arial" panose="020B0604020202020204" pitchFamily="34" charset="0"/>
                          <a:ea typeface="+mn-ea"/>
                          <a:cs typeface="+mn-cs"/>
                        </a:rPr>
                        <a:t>30%</a:t>
                      </a:r>
                    </a:p>
                  </a:txBody>
                  <a:tcPr marL="9525" marR="9525" marT="9525" marB="0" anchor="ctr"/>
                </a:tc>
                <a:tc>
                  <a:txBody>
                    <a:bodyPr/>
                    <a:lstStyle/>
                    <a:p>
                      <a:pPr algn="l" fontAlgn="t"/>
                      <a:r>
                        <a:rPr lang="en-GB" altLang="zh-CN" sz="900" b="0" i="0" u="sng" strike="noStrike" kern="1200" dirty="0">
                          <a:solidFill>
                            <a:srgbClr val="0563C1"/>
                          </a:solidFill>
                          <a:effectLst/>
                          <a:latin typeface="Calibri" panose="020F0502020204030204" pitchFamily="34" charset="0"/>
                          <a:ea typeface="+mn-ea"/>
                          <a:cs typeface="+mn-cs"/>
                          <a:hlinkClick r:id="rId4">
                            <a:extLst>
                              <a:ext uri="{A12FA001-AC4F-418D-AE19-62706E023703}">
                                <ahyp:hlinkClr xmlns:ahyp="http://schemas.microsoft.com/office/drawing/2018/hyperlinkcolor" val="tx"/>
                              </a:ext>
                            </a:extLst>
                          </a:hlinkClick>
                        </a:rPr>
                        <a:t>SP-230511</a:t>
                      </a:r>
                      <a:endParaRPr lang="en-GB" altLang="zh-CN"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buClrTx/>
                        <a:buSzTx/>
                        <a:buFontTx/>
                      </a:pPr>
                      <a:r>
                        <a:rPr lang="en-US" sz="1000" dirty="0">
                          <a:solidFill>
                            <a:srgbClr val="FF0000"/>
                          </a:solidFill>
                        </a:rPr>
                        <a:t>100</a:t>
                      </a:r>
                      <a:r>
                        <a:rPr lang="en-GB" sz="1000" dirty="0">
                          <a:solidFill>
                            <a:srgbClr val="FF0000"/>
                          </a:solidFill>
                        </a:rPr>
                        <a:t>%</a:t>
                      </a:r>
                    </a:p>
                  </a:txBody>
                  <a:tcPr marL="36002" marR="36002" marT="0" marB="0" anchor="ctr"/>
                </a:tc>
                <a:tc>
                  <a:txBody>
                    <a:bodyPr/>
                    <a:lstStyle/>
                    <a:p>
                      <a:pPr algn="ctr" fontAlgn="ctr"/>
                      <a:endParaRPr lang="en-US" altLang="en-GB" sz="800" dirty="0">
                        <a:sym typeface="+mn-ea"/>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2405640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FRMCS</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a:t>
            </a:r>
            <a:endParaRPr lang="de-DE" altLang="de-DE" sz="1000" dirty="0"/>
          </a:p>
          <a:p>
            <a:pPr lvl="1">
              <a:spcBef>
                <a:spcPct val="0"/>
              </a:spcBef>
            </a:pPr>
            <a:r>
              <a:rPr lang="de-DE" altLang="de-DE" sz="1000" dirty="0"/>
              <a:t>FS_FRMCS [CR package to TR 22.898 - </a:t>
            </a:r>
            <a:r>
              <a:rPr lang="en-US" altLang="en-US" sz="1000" b="1" i="1" dirty="0">
                <a:solidFill>
                  <a:srgbClr val="FF0000"/>
                </a:solidFill>
                <a:cs typeface="Arial" panose="020B0604020202020204" pitchFamily="34" charset="0"/>
              </a:rPr>
              <a:t>SP-231021</a:t>
            </a:r>
            <a:r>
              <a:rPr lang="de-DE" altLang="de-DE" sz="1000" dirty="0"/>
              <a:t>]</a:t>
            </a:r>
          </a:p>
          <a:p>
            <a:pPr marL="627063" lvl="1" indent="-88900">
              <a:defRPr/>
            </a:pPr>
            <a:r>
              <a:rPr lang="en-US" sz="1000" dirty="0"/>
              <a:t>Update of gap analysis with reference to Ad hoc Group Emergency Alert in TS22.280 for initiation, new entry, changing railway emergency alert, using  the relevant additional requirements of the agreed CRs of TS22.280</a:t>
            </a:r>
          </a:p>
          <a:p>
            <a:pPr marL="536575" lvl="1">
              <a:defRPr/>
            </a:pPr>
            <a:r>
              <a:rPr lang="en-US" sz="1000" dirty="0"/>
              <a:t> Update of gap analysis of Multiuser talker control use cases, using  the additional requirements of the agreed CRs of TS22.179</a:t>
            </a:r>
          </a:p>
          <a:p>
            <a:pPr marL="536575" lvl="1">
              <a:defRPr/>
            </a:pPr>
            <a:r>
              <a:rPr lang="en-US" sz="1000" dirty="0"/>
              <a:t> Update of gap analysis for arbitration use cases, using  the relevant additional requirements of the agreed CRs of TS22.280	</a:t>
            </a:r>
            <a:endParaRPr lang="de-DE" altLang="de-DE" sz="1000" dirty="0"/>
          </a:p>
          <a:p>
            <a:pPr lvl="1">
              <a:spcBef>
                <a:spcPct val="0"/>
              </a:spcBef>
            </a:pPr>
            <a:r>
              <a:rPr lang="de-DE" altLang="de-DE" sz="1000" dirty="0"/>
              <a:t> FRMCS [CR package to TS 22.179 and TS 22.280. - </a:t>
            </a:r>
            <a:r>
              <a:rPr lang="en-US" altLang="en-US" sz="1000" b="1" i="1" dirty="0">
                <a:solidFill>
                  <a:srgbClr val="FF0000"/>
                </a:solidFill>
                <a:cs typeface="Arial" panose="020B0604020202020204" pitchFamily="34" charset="0"/>
              </a:rPr>
              <a:t>SP-231022</a:t>
            </a:r>
            <a:r>
              <a:rPr lang="de-DE" altLang="de-DE" sz="1000" dirty="0"/>
              <a:t>]</a:t>
            </a:r>
          </a:p>
          <a:p>
            <a:pPr marL="536575" lvl="1">
              <a:defRPr/>
            </a:pPr>
            <a:r>
              <a:rPr lang="en-GB" sz="1000" dirty="0"/>
              <a:t> Agreed CR on TS22.179 for enhancement of Multi-talker control functionality, on queuing mechanism for requesting permission to transmit</a:t>
            </a:r>
          </a:p>
          <a:p>
            <a:pPr marL="627063" lvl="1" indent="-88900">
              <a:defRPr/>
            </a:pPr>
            <a:r>
              <a:rPr lang="en-GB" sz="1000" dirty="0"/>
              <a:t>Agreed CR on TS22.280 for allow/forbid </a:t>
            </a:r>
            <a:r>
              <a:rPr lang="en-GB" sz="1000" dirty="0">
                <a:latin typeface="Times New Roman" panose="02020603050405020304" pitchFamily="18" charset="0"/>
                <a:ea typeface="Times New Roman" panose="02020603050405020304" pitchFamily="18" charset="0"/>
              </a:rPr>
              <a:t>of multiple Ad hoc Group Emergency </a:t>
            </a:r>
            <a:r>
              <a:rPr lang="en-GB" sz="1000" dirty="0"/>
              <a:t>Alerts based on functional alias , possibility of changing the default MCX UE by the MCX Service Administrator, modification of the criterion for definition of the Ad hoc Group by an authorized user, during the Ad hoc Group Emergency Alert</a:t>
            </a:r>
          </a:p>
          <a:p>
            <a:pPr marL="536575" lvl="1">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SA1#[104] (11/23): Study to 100%. Normative to 100%</a:t>
            </a:r>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2366333952"/>
              </p:ext>
            </p:extLst>
          </p:nvPr>
        </p:nvGraphicFramePr>
        <p:xfrm>
          <a:off x="443548" y="998983"/>
          <a:ext cx="8180388" cy="759967"/>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18146">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9814">
                <a:tc>
                  <a:txBody>
                    <a:bodyPr/>
                    <a:lstStyle/>
                    <a:p>
                      <a:pPr algn="ctr" fontAlgn="b"/>
                      <a:r>
                        <a:rPr lang="en-GB" sz="900" b="0" i="0" u="none" strike="noStrike" kern="1200" dirty="0">
                          <a:solidFill>
                            <a:srgbClr val="000000"/>
                          </a:solidFill>
                          <a:effectLst/>
                          <a:latin typeface="Arial" panose="020B0604020202020204" pitchFamily="34" charset="0"/>
                          <a:ea typeface="+mn-ea"/>
                          <a:cs typeface="+mn-cs"/>
                        </a:rPr>
                        <a:t>95007</a:t>
                      </a:r>
                    </a:p>
                  </a:txBody>
                  <a:tcPr marL="9525" marR="9525" marT="9519"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000" b="0" i="1" u="none" strike="noStrike" dirty="0">
                          <a:solidFill>
                            <a:srgbClr val="0000FF"/>
                          </a:solidFill>
                          <a:effectLst/>
                          <a:latin typeface="Arial" panose="020B0604020202020204" pitchFamily="34" charset="0"/>
                        </a:rPr>
                        <a:t> Study on FRMCS Phase 5</a:t>
                      </a:r>
                    </a:p>
                  </a:txBody>
                  <a:tcPr marL="9525" marR="9525" marT="9519" marB="0" anchor="ctr"/>
                </a:tc>
                <a:tc>
                  <a:txBody>
                    <a:bodyPr/>
                    <a:lstStyle/>
                    <a:p>
                      <a:pPr algn="l" fontAlgn="b"/>
                      <a:r>
                        <a:rPr lang="en-GB" sz="900" b="0" i="0" u="none" strike="noStrike" kern="1200" dirty="0">
                          <a:solidFill>
                            <a:srgbClr val="000000"/>
                          </a:solidFill>
                          <a:effectLst/>
                          <a:latin typeface="Arial" panose="020B0604020202020204" pitchFamily="34" charset="0"/>
                          <a:ea typeface="+mn-ea"/>
                          <a:cs typeface="+mn-cs"/>
                        </a:rPr>
                        <a:t>FS_FRMCS_Ph5</a:t>
                      </a:r>
                    </a:p>
                  </a:txBody>
                  <a:tcPr marL="9525" marR="9525" marT="9519"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a:lnSpc>
                          <a:spcPct val="107000"/>
                        </a:lnSpc>
                        <a:spcAft>
                          <a:spcPts val="800"/>
                        </a:spcAft>
                      </a:pPr>
                      <a:r>
                        <a:rPr lang="en-GB" sz="900" b="0" i="0" u="none" strike="noStrike" kern="1200" dirty="0">
                          <a:solidFill>
                            <a:srgbClr val="000000"/>
                          </a:solidFill>
                          <a:effectLst/>
                          <a:latin typeface="Arial" panose="020B0604020202020204" pitchFamily="34" charset="0"/>
                          <a:ea typeface="+mn-ea"/>
                          <a:cs typeface="+mn-cs"/>
                        </a:rPr>
                        <a:t>80%</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SP-220437</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1000" dirty="0">
                          <a:solidFill>
                            <a:srgbClr val="FF0000"/>
                          </a:solidFill>
                        </a:rPr>
                        <a:t>90%</a:t>
                      </a:r>
                    </a:p>
                  </a:txBody>
                  <a:tcPr marL="36002" marR="36002" marT="0" marB="0" anchor="ctr"/>
                </a:tc>
                <a:tc>
                  <a:txBody>
                    <a:bodyPr/>
                    <a:lstStyle/>
                    <a:p>
                      <a:pPr algn="r" fontAlgn="b"/>
                      <a:endParaRPr lang="en-GB" sz="1000" b="1"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182007">
                <a:tc>
                  <a:txBody>
                    <a:bodyPr/>
                    <a:lstStyle/>
                    <a:p>
                      <a:pPr algn="r" fontAlgn="b"/>
                      <a:r>
                        <a:rPr lang="en-GB" sz="900" b="0" i="0" u="none" strike="noStrike" kern="1200" dirty="0">
                          <a:solidFill>
                            <a:srgbClr val="000000"/>
                          </a:solidFill>
                          <a:effectLst/>
                          <a:latin typeface="Arial" panose="020B0604020202020204" pitchFamily="34" charset="0"/>
                          <a:ea typeface="+mn-ea"/>
                          <a:cs typeface="+mn-cs"/>
                        </a:rPr>
                        <a:t>1000031</a:t>
                      </a:r>
                    </a:p>
                  </a:txBody>
                  <a:tcPr marL="9525" marR="9525" marT="9519"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000" b="0" i="1" u="none" strike="noStrike" kern="1200" dirty="0">
                          <a:solidFill>
                            <a:srgbClr val="0000FF"/>
                          </a:solidFill>
                          <a:effectLst/>
                          <a:latin typeface="Arial" panose="020B0604020202020204" pitchFamily="34" charset="0"/>
                          <a:ea typeface="+mn-ea"/>
                          <a:cs typeface="+mn-cs"/>
                        </a:rPr>
                        <a:t> FRMCS Phase 5</a:t>
                      </a:r>
                    </a:p>
                  </a:txBody>
                  <a:tcPr marL="9525" marR="9525" marT="9519" marB="0" anchor="ctr"/>
                </a:tc>
                <a:tc>
                  <a:txBody>
                    <a:bodyPr/>
                    <a:lstStyle/>
                    <a:p>
                      <a:pPr marL="0" algn="ctr" defTabSz="914400" rtl="0" eaLnBrk="1" fontAlgn="b" latinLnBrk="0" hangingPunct="1"/>
                      <a:r>
                        <a:rPr lang="en-GB" sz="900" b="0" i="0" u="none" strike="noStrike" kern="1200" dirty="0">
                          <a:solidFill>
                            <a:srgbClr val="000000"/>
                          </a:solidFill>
                          <a:effectLst/>
                          <a:latin typeface="Arial" panose="020B0604020202020204" pitchFamily="34" charset="0"/>
                          <a:ea typeface="+mn-ea"/>
                          <a:cs typeface="+mn-cs"/>
                        </a:rPr>
                        <a:t>FRMCS_Ph5</a:t>
                      </a:r>
                    </a:p>
                  </a:txBody>
                  <a:tcPr marL="9525" marR="9525" marT="9519" marB="0" anchor="ctr"/>
                </a:tc>
                <a:tc>
                  <a:txBody>
                    <a:bodyPr/>
                    <a:lstStyle/>
                    <a:p>
                      <a:pPr marL="0" algn="ctr" defTabSz="914400" rtl="0" eaLnBrk="1" fontAlgn="b" latinLnBrk="0" hangingPunct="1"/>
                      <a:r>
                        <a:rPr lang="en-GB" sz="900" b="0" i="0" u="none" strike="noStrike" kern="1200" dirty="0">
                          <a:solidFill>
                            <a:srgbClr val="000000"/>
                          </a:solidFill>
                          <a:effectLst/>
                          <a:latin typeface="Arial" panose="020B0604020202020204" pitchFamily="34" charset="0"/>
                          <a:ea typeface="+mn-ea"/>
                          <a:cs typeface="+mn-cs"/>
                        </a:rPr>
                        <a:t>12/12/2023</a:t>
                      </a:r>
                    </a:p>
                  </a:txBody>
                  <a:tcPr marL="9525" marR="9525" marT="9525" marB="0"/>
                </a:tc>
                <a:tc>
                  <a:txBody>
                    <a:bodyPr/>
                    <a:lstStyle/>
                    <a:p>
                      <a:pPr algn="ctr">
                        <a:lnSpc>
                          <a:spcPct val="107000"/>
                        </a:lnSpc>
                        <a:spcAft>
                          <a:spcPts val="800"/>
                        </a:spcAft>
                      </a:pPr>
                      <a:r>
                        <a:rPr lang="en-GB" sz="900" b="0" i="0" u="none" strike="noStrike" kern="1200" dirty="0">
                          <a:solidFill>
                            <a:srgbClr val="000000"/>
                          </a:solidFill>
                          <a:effectLst/>
                          <a:latin typeface="Arial" panose="020B0604020202020204" pitchFamily="34" charset="0"/>
                          <a:ea typeface="+mn-ea"/>
                          <a:cs typeface="+mn-cs"/>
                        </a:rPr>
                        <a:t>0%</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SP-230512</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1000" b="0" dirty="0">
                          <a:solidFill>
                            <a:srgbClr val="FF0000"/>
                          </a:solidFill>
                        </a:rPr>
                        <a:t>50%</a:t>
                      </a: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43638690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AIML_MT_Ph2</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a:t>
            </a:r>
          </a:p>
          <a:p>
            <a:pPr lvl="1">
              <a:spcBef>
                <a:spcPct val="0"/>
              </a:spcBef>
            </a:pPr>
            <a:r>
              <a:rPr lang="de-DE" altLang="de-DE" sz="1000" dirty="0"/>
              <a:t> FS_AIML_MT_Ph2 [CR package to TR 22.876 - </a:t>
            </a:r>
            <a:r>
              <a:rPr lang="en-US" altLang="en-US" sz="1000" b="1" i="1" dirty="0">
                <a:solidFill>
                  <a:srgbClr val="FF0000"/>
                </a:solidFill>
                <a:cs typeface="Arial" panose="020B0604020202020204" pitchFamily="34" charset="0"/>
              </a:rPr>
              <a:t>SP-231023</a:t>
            </a:r>
            <a:r>
              <a:rPr lang="de-DE" altLang="de-DE" sz="1000" dirty="0"/>
              <a:t>]</a:t>
            </a:r>
          </a:p>
          <a:p>
            <a:pPr marL="536575" lvl="1">
              <a:defRPr/>
            </a:pPr>
            <a:r>
              <a:rPr lang="en-GB" sz="1000" dirty="0"/>
              <a:t> 2 </a:t>
            </a:r>
            <a:r>
              <a:rPr lang="en-US" sz="1000" dirty="0" err="1"/>
              <a:t>pCR</a:t>
            </a:r>
            <a:r>
              <a:rPr lang="en-US" sz="1000" dirty="0"/>
              <a:t> to update the Consolidated Requirements and KPIs have been agreed	</a:t>
            </a:r>
            <a:endParaRPr lang="de-DE" altLang="de-DE" sz="1000" dirty="0"/>
          </a:p>
          <a:p>
            <a:pPr lvl="1">
              <a:spcBef>
                <a:spcPct val="0"/>
              </a:spcBef>
            </a:pPr>
            <a:r>
              <a:rPr lang="de-DE" altLang="de-DE" sz="1000" dirty="0"/>
              <a:t> AIML_MT_Ph2v [CR package to TS 22.261 - </a:t>
            </a:r>
            <a:r>
              <a:rPr lang="en-US" altLang="en-US" sz="1000" b="1" i="1" dirty="0">
                <a:solidFill>
                  <a:srgbClr val="FF0000"/>
                </a:solidFill>
                <a:cs typeface="Arial" panose="020B0604020202020204" pitchFamily="34" charset="0"/>
              </a:rPr>
              <a:t>SP-231024</a:t>
            </a:r>
            <a:r>
              <a:rPr lang="de-DE" altLang="de-DE" sz="1000" dirty="0"/>
              <a:t>]</a:t>
            </a:r>
          </a:p>
          <a:p>
            <a:pPr marL="536575" lvl="1">
              <a:defRPr/>
            </a:pPr>
            <a:r>
              <a:rPr lang="en-GB" sz="1000" dirty="0"/>
              <a:t> </a:t>
            </a:r>
            <a:r>
              <a:rPr lang="en-US" sz="1000" dirty="0"/>
              <a:t>2 CRs, functional and KPI requirements respectively, have been agreed</a:t>
            </a:r>
          </a:p>
          <a:p>
            <a:pPr marL="536575" lvl="1" indent="0">
              <a:buNone/>
              <a:defRPr/>
            </a:pPr>
            <a:r>
              <a:rPr lang="en-US" sz="1000" dirty="0"/>
              <a:t> </a:t>
            </a: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SA1#[104] (11/23): Normative to 100%</a:t>
            </a:r>
          </a:p>
          <a:p>
            <a:pPr marL="536575" lvl="1" indent="0">
              <a:buNone/>
            </a:pPr>
            <a:r>
              <a:rPr lang="en-US" sz="1000" dirty="0"/>
              <a:t>  Remarks: More CRs if needed for next meeting</a:t>
            </a:r>
            <a:endParaRPr lang="en-US" altLang="zh-CN" sz="1000" dirty="0"/>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2879539092"/>
              </p:ext>
            </p:extLst>
          </p:nvPr>
        </p:nvGraphicFramePr>
        <p:xfrm>
          <a:off x="443548" y="998982"/>
          <a:ext cx="8180388" cy="80655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922668">
                  <a:extLst>
                    <a:ext uri="{9D8B030D-6E8A-4147-A177-3AD203B41FA5}">
                      <a16:colId xmlns:a16="http://schemas.microsoft.com/office/drawing/2014/main" val="20001"/>
                    </a:ext>
                  </a:extLst>
                </a:gridCol>
                <a:gridCol w="1084327">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96146">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64372">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950004</a:t>
                      </a:r>
                    </a:p>
                  </a:txBody>
                  <a:tcPr marL="9525" marR="9525" marT="9525" marB="0" anchor="ctr"/>
                </a:tc>
                <a:tc>
                  <a:txBody>
                    <a:bodyPr/>
                    <a:lstStyle/>
                    <a:p>
                      <a:pPr algn="l" fontAlgn="t"/>
                      <a:r>
                        <a:rPr lang="en-GB" sz="1100" b="0" i="1" u="none" strike="noStrike" kern="1200" dirty="0">
                          <a:solidFill>
                            <a:srgbClr val="0000FF"/>
                          </a:solidFill>
                          <a:effectLst/>
                          <a:latin typeface="Arial" panose="020B0604020202020204" pitchFamily="34" charset="0"/>
                          <a:ea typeface="+mn-ea"/>
                          <a:cs typeface="+mn-cs"/>
                        </a:rPr>
                        <a:t> Study on AI/ML Model Transfer-Phase 2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FS_AIML_MT_Ph2</a:t>
                      </a:r>
                    </a:p>
                  </a:txBody>
                  <a:tcPr marL="9525" marR="9525" marT="9525" marB="0" anchor="ctr"/>
                </a:tc>
                <a:tc>
                  <a:txBody>
                    <a:bodyPr/>
                    <a:lstStyle/>
                    <a:p>
                      <a:pPr marL="0" algn="ctr" defTabSz="914296" rtl="0" eaLnBrk="1" fontAlgn="t" latinLnBrk="0" hangingPunct="1"/>
                      <a:r>
                        <a:rPr lang="en-GB" sz="9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95%</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SP-220439</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800" kern="1200" dirty="0">
                          <a:solidFill>
                            <a:srgbClr val="FF0000"/>
                          </a:solidFill>
                          <a:latin typeface="Arial" panose="020B0604020202020204" pitchFamily="34" charset="0"/>
                          <a:ea typeface="+mn-ea"/>
                          <a:cs typeface="Arial" panose="020B0604020202020204" pitchFamily="34" charset="0"/>
                        </a:rPr>
                        <a:t>100%</a:t>
                      </a:r>
                    </a:p>
                  </a:txBody>
                  <a:tcPr marL="36002" marR="36002" marT="0"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rgbClr val="FF0000"/>
                          </a:solidFill>
                          <a:effectLst/>
                          <a:latin typeface="Arial" panose="020B0604020202020204" pitchFamily="34" charset="0"/>
                          <a:ea typeface="+mn-ea"/>
                          <a:cs typeface="+mn-cs"/>
                        </a:rPr>
                        <a:t>TR 22.876 </a:t>
                      </a:r>
                      <a:r>
                        <a:rPr lang="nb-NO" sz="800" kern="1200" dirty="0">
                          <a:solidFill>
                            <a:srgbClr val="FF0000"/>
                          </a:solidFill>
                          <a:latin typeface="Arial" panose="020B0604020202020204" pitchFamily="34" charset="0"/>
                          <a:ea typeface="+mn-ea"/>
                          <a:cs typeface="Arial" panose="020B0604020202020204" pitchFamily="34" charset="0"/>
                        </a:rPr>
                        <a:t>approved at SA#100</a:t>
                      </a:r>
                      <a:endParaRPr lang="en-GB" sz="8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10001"/>
                  </a:ext>
                </a:extLst>
              </a:tr>
              <a:tr h="246036">
                <a:tc>
                  <a:txBody>
                    <a:bodyPr/>
                    <a:lstStyle/>
                    <a:p>
                      <a:pPr algn="ctr" fontAlgn="t"/>
                      <a:r>
                        <a:rPr lang="nl-NL" sz="900" b="0" i="0" u="none" strike="noStrike" kern="1200" dirty="0">
                          <a:solidFill>
                            <a:srgbClr val="000000"/>
                          </a:solidFill>
                          <a:effectLst/>
                          <a:latin typeface="Arial" panose="020B0604020202020204" pitchFamily="34" charset="0"/>
                          <a:ea typeface="+mn-ea"/>
                          <a:cs typeface="+mn-cs"/>
                        </a:rPr>
                        <a:t>1000030</a:t>
                      </a:r>
                    </a:p>
                  </a:txBody>
                  <a:tcPr marL="9525" marR="9525" marT="9525" marB="0" anchor="ctr"/>
                </a:tc>
                <a:tc>
                  <a:txBody>
                    <a:bodyPr/>
                    <a:lstStyle/>
                    <a:p>
                      <a:pPr algn="l" fontAlgn="t"/>
                      <a:r>
                        <a:rPr lang="en-GB" sz="1100" b="0" i="1" u="none" strike="noStrike" kern="1200" dirty="0">
                          <a:solidFill>
                            <a:srgbClr val="0000FF"/>
                          </a:solidFill>
                          <a:effectLst/>
                          <a:latin typeface="Arial" panose="020B0604020202020204" pitchFamily="34" charset="0"/>
                          <a:ea typeface="+mn-ea"/>
                          <a:cs typeface="+mn-cs"/>
                        </a:rPr>
                        <a:t> AIML Model Transfer-Phase 2</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AIML_MT_Ph2</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0%</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1000" dirty="0">
                          <a:solidFill>
                            <a:srgbClr val="FF0000"/>
                          </a:solidFill>
                        </a:rPr>
                        <a:t>80%</a:t>
                      </a:r>
                    </a:p>
                  </a:txBody>
                  <a:tcPr marL="36002" marR="36002" marT="0" marB="0" anchor="ctr"/>
                </a:tc>
                <a:tc>
                  <a:txBody>
                    <a:bodyPr/>
                    <a:lstStyle/>
                    <a:p>
                      <a:pPr algn="ctr" fontAlgn="ctr"/>
                      <a:endParaRPr lang="en-GB" sz="10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11697128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5GSAT_Ph3</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a:t>
            </a:r>
            <a:endParaRPr lang="de-DE" altLang="de-DE" sz="1000" dirty="0"/>
          </a:p>
          <a:p>
            <a:pPr lvl="1">
              <a:spcBef>
                <a:spcPct val="0"/>
              </a:spcBef>
            </a:pPr>
            <a:r>
              <a:rPr lang="de-DE" altLang="de-DE" sz="1000" dirty="0"/>
              <a:t>FS_5GSAT_Ph3 [CR package to TR 22.865 - </a:t>
            </a:r>
            <a:r>
              <a:rPr lang="en-US" altLang="en-US" sz="1000" b="1" i="1" dirty="0">
                <a:solidFill>
                  <a:srgbClr val="FF0000"/>
                </a:solidFill>
                <a:cs typeface="Arial" panose="020B0604020202020204" pitchFamily="34" charset="0"/>
              </a:rPr>
              <a:t>SP-231025</a:t>
            </a:r>
            <a:r>
              <a:rPr lang="de-DE" altLang="de-DE" sz="1000" dirty="0"/>
              <a:t>]</a:t>
            </a:r>
          </a:p>
          <a:p>
            <a:pPr marL="536575" lvl="1">
              <a:defRPr/>
            </a:pPr>
            <a:r>
              <a:rPr lang="en-GB" sz="1000" dirty="0"/>
              <a:t> Updates of scope, terms and overview</a:t>
            </a:r>
          </a:p>
          <a:p>
            <a:pPr marL="536575" lvl="1">
              <a:defRPr/>
            </a:pPr>
            <a:r>
              <a:rPr lang="en-GB" sz="1000" dirty="0"/>
              <a:t> Updates of use cases and new potential requirements</a:t>
            </a:r>
          </a:p>
          <a:p>
            <a:pPr marL="536575" lvl="1">
              <a:defRPr/>
            </a:pPr>
            <a:r>
              <a:rPr lang="en-GB" sz="1000" dirty="0"/>
              <a:t> Update of consolidation for TR 22.865</a:t>
            </a:r>
            <a:r>
              <a:rPr lang="en-US" sz="1000" dirty="0"/>
              <a:t> 	</a:t>
            </a:r>
            <a:endParaRPr lang="de-DE" altLang="de-DE" sz="1000" dirty="0"/>
          </a:p>
          <a:p>
            <a:pPr lvl="1">
              <a:spcBef>
                <a:spcPct val="0"/>
              </a:spcBef>
            </a:pPr>
            <a:r>
              <a:rPr lang="de-DE" altLang="de-DE" sz="1000" dirty="0"/>
              <a:t> 5GSAT_Ph3 [CR package to TS 22.261 - </a:t>
            </a:r>
            <a:r>
              <a:rPr lang="en-US" altLang="en-US" sz="1000" b="1" i="1" dirty="0">
                <a:solidFill>
                  <a:srgbClr val="FF0000"/>
                </a:solidFill>
                <a:cs typeface="Arial" panose="020B0604020202020204" pitchFamily="34" charset="0"/>
              </a:rPr>
              <a:t>SP-231026</a:t>
            </a:r>
            <a:r>
              <a:rPr lang="de-DE" altLang="de-DE" sz="1000" dirty="0"/>
              <a:t>]</a:t>
            </a:r>
          </a:p>
          <a:p>
            <a:pPr marL="536575" lvl="1">
              <a:defRPr/>
            </a:pPr>
            <a:r>
              <a:rPr lang="en-GB" sz="1000" dirty="0"/>
              <a:t> Created new clause dedicated to satellite access in TS 22.261 to regroup the existing satellite access related requirements in one clause</a:t>
            </a:r>
          </a:p>
          <a:p>
            <a:pPr marL="536575" lvl="1">
              <a:defRPr/>
            </a:pPr>
            <a:r>
              <a:rPr lang="en-GB" sz="1000" dirty="0"/>
              <a:t> Introduced normative service requirements in TS 22.261 based on CPR from TR 22.865</a:t>
            </a:r>
          </a:p>
          <a:p>
            <a:pPr marL="536575" lvl="1">
              <a:defRPr/>
            </a:pPr>
            <a:r>
              <a:rPr lang="en-GB" sz="1000" dirty="0"/>
              <a:t> Added one informative Annex on Store &amp; Froward Satellite operation in TS 22.261</a:t>
            </a:r>
          </a:p>
          <a:p>
            <a:pPr marL="536575" lvl="1">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SA1#[104] (11/23): Normative to 100%</a:t>
            </a:r>
          </a:p>
          <a:p>
            <a:pPr marL="536575" lvl="1" indent="0">
              <a:buNone/>
            </a:pPr>
            <a:r>
              <a:rPr lang="en-US" sz="1000" dirty="0"/>
              <a:t>  To add new requirements in TS 22.261. Final review</a:t>
            </a:r>
          </a:p>
          <a:p>
            <a:pPr marL="536575" lvl="1"/>
            <a:endParaRPr lang="en-US" sz="1000" dirty="0"/>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675799347"/>
              </p:ext>
            </p:extLst>
          </p:nvPr>
        </p:nvGraphicFramePr>
        <p:xfrm>
          <a:off x="443548" y="998983"/>
          <a:ext cx="8180388" cy="715890"/>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960016</a:t>
                      </a:r>
                    </a:p>
                  </a:txBody>
                  <a:tcPr marL="9525" marR="9525" marT="9525"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 Study on satellite access - Phase 3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FS_5GSAT_Ph3</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06/06/2023</a:t>
                      </a:r>
                    </a:p>
                  </a:txBody>
                  <a:tcPr marL="9525" marR="9525" marT="9525"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90%</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SP-220679</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1000" b="0" kern="1200" dirty="0">
                          <a:solidFill>
                            <a:srgbClr val="FF0000"/>
                          </a:solidFill>
                          <a:latin typeface="+mn-lt"/>
                          <a:ea typeface="+mn-ea"/>
                          <a:cs typeface="+mn-cs"/>
                        </a:rPr>
                        <a:t>100%</a:t>
                      </a:r>
                    </a:p>
                  </a:txBody>
                  <a:tcPr marL="36002" marR="36002"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altLang="en-US" sz="800" b="0" i="0" u="none" strike="noStrike" kern="1200" dirty="0">
                          <a:solidFill>
                            <a:srgbClr val="FF0000"/>
                          </a:solidFill>
                          <a:effectLst/>
                          <a:latin typeface="Arial" panose="020B0604020202020204" pitchFamily="34" charset="0"/>
                          <a:ea typeface="+mn-ea"/>
                          <a:cs typeface="+mn-cs"/>
                        </a:rPr>
                        <a:t>TR 22.865 approved at SA#100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155202">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1000024</a:t>
                      </a:r>
                    </a:p>
                  </a:txBody>
                  <a:tcPr marL="9525" marR="9525" marT="9525"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 Satellite access - Phase 3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5GSAT_Ph3</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06/12/2023</a:t>
                      </a:r>
                    </a:p>
                  </a:txBody>
                  <a:tcPr marL="9525" marR="9525" marT="9525"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0%</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SP-230516</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1000" dirty="0">
                          <a:solidFill>
                            <a:srgbClr val="FF0000"/>
                          </a:solidFill>
                        </a:rPr>
                        <a:t>95%</a:t>
                      </a:r>
                      <a:endParaRPr lang="en-GB" sz="900" dirty="0">
                        <a:solidFill>
                          <a:srgbClr val="FF0000"/>
                        </a:solidFill>
                      </a:endParaRP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32163507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UAV_Ph3</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a:t>
            </a:r>
            <a:endParaRPr lang="de-DE" altLang="de-DE" sz="1000" dirty="0"/>
          </a:p>
          <a:p>
            <a:pPr lvl="1">
              <a:spcBef>
                <a:spcPct val="0"/>
              </a:spcBef>
            </a:pPr>
            <a:r>
              <a:rPr lang="de-DE" altLang="de-DE" sz="1000" dirty="0"/>
              <a:t> FS_UAV_Ph3 [CR package to TR 22.843 - </a:t>
            </a:r>
            <a:r>
              <a:rPr lang="en-US" altLang="en-US" sz="1000" b="1" i="1" dirty="0">
                <a:solidFill>
                  <a:srgbClr val="FF0000"/>
                </a:solidFill>
                <a:cs typeface="Arial" panose="020B0604020202020204" pitchFamily="34" charset="0"/>
              </a:rPr>
              <a:t>SP-231027</a:t>
            </a:r>
            <a:r>
              <a:rPr lang="de-DE" altLang="de-DE" sz="1000" dirty="0"/>
              <a:t>]</a:t>
            </a:r>
          </a:p>
          <a:p>
            <a:pPr marL="536575" lvl="1">
              <a:defRPr/>
            </a:pPr>
            <a:r>
              <a:rPr lang="en-US" sz="1000" dirty="0"/>
              <a:t> 1 CRs on editorial clean-up and quality improvements</a:t>
            </a:r>
          </a:p>
          <a:p>
            <a:pPr marL="536575" lvl="1">
              <a:defRPr/>
            </a:pPr>
            <a:r>
              <a:rPr lang="en-US" sz="1000" dirty="0"/>
              <a:t> 1 CR on section Conclusions and Recommendations</a:t>
            </a:r>
          </a:p>
          <a:p>
            <a:pPr marL="536575" lvl="1">
              <a:defRPr/>
            </a:pPr>
            <a:r>
              <a:rPr lang="en-US" sz="1000" dirty="0"/>
              <a:t> 3 CRs on updating existing use cases: network-assisted UAV DAA, 5GS to UTM exposure of location, Geofencing for Visual Line-of-Sight UAV missions</a:t>
            </a:r>
          </a:p>
          <a:p>
            <a:pPr lvl="1">
              <a:spcBef>
                <a:spcPct val="0"/>
              </a:spcBef>
            </a:pPr>
            <a:r>
              <a:rPr lang="de-DE" altLang="de-DE" sz="1000" dirty="0"/>
              <a:t> UAV_Ph3 [CR package to TS 22.125 - </a:t>
            </a:r>
            <a:r>
              <a:rPr lang="en-US" altLang="en-US" sz="1000" b="1" i="1" dirty="0">
                <a:solidFill>
                  <a:srgbClr val="FF0000"/>
                </a:solidFill>
                <a:cs typeface="Arial" panose="020B0604020202020204" pitchFamily="34" charset="0"/>
              </a:rPr>
              <a:t>SP-231028</a:t>
            </a:r>
            <a:r>
              <a:rPr lang="de-DE" altLang="de-DE" sz="1000" dirty="0"/>
              <a:t>]</a:t>
            </a:r>
          </a:p>
          <a:p>
            <a:pPr marL="536575" lvl="1">
              <a:defRPr/>
            </a:pPr>
            <a:r>
              <a:rPr lang="en-GB" sz="1000" dirty="0"/>
              <a:t>  </a:t>
            </a:r>
            <a:r>
              <a:rPr lang="en-US" altLang="en-GB" sz="1000" dirty="0">
                <a:sym typeface="+mn-ea"/>
              </a:rPr>
              <a:t>1</a:t>
            </a:r>
            <a:r>
              <a:rPr lang="en-GB" sz="1000" dirty="0">
                <a:sym typeface="+mn-ea"/>
              </a:rPr>
              <a:t> CR on </a:t>
            </a:r>
            <a:r>
              <a:rPr lang="en-US" sz="1000" dirty="0">
                <a:sym typeface="+mn-ea"/>
              </a:rPr>
              <a:t>normative requirements agreement which merged 4 CRs during this meeting: r</a:t>
            </a:r>
            <a:r>
              <a:rPr lang="en-GB" sz="1000" dirty="0" err="1">
                <a:sym typeface="+mn-ea"/>
              </a:rPr>
              <a:t>equirements</a:t>
            </a:r>
            <a:r>
              <a:rPr lang="en-GB" sz="1000" dirty="0">
                <a:sym typeface="+mn-ea"/>
              </a:rPr>
              <a:t> for network support, requirements for network exposure, requirements for Remote Identification of UAS and requirements for UAV Safety</a:t>
            </a:r>
          </a:p>
          <a:p>
            <a:pPr marL="536575" lvl="1">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SA1#[104] (11/23): 100%</a:t>
            </a:r>
          </a:p>
          <a:p>
            <a:pPr marL="536575" lvl="1" indent="0">
              <a:buNone/>
            </a:pPr>
            <a:r>
              <a:rPr lang="en-US" sz="1000" dirty="0"/>
              <a:t>  Finalize normative requirements.</a:t>
            </a:r>
          </a:p>
          <a:p>
            <a:pPr marL="536575" lvl="1"/>
            <a:endParaRPr lang="en-US" sz="1000" dirty="0"/>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703707650"/>
              </p:ext>
            </p:extLst>
          </p:nvPr>
        </p:nvGraphicFramePr>
        <p:xfrm>
          <a:off x="443548" y="998983"/>
          <a:ext cx="8180388" cy="740917"/>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960016</a:t>
                      </a:r>
                    </a:p>
                  </a:txBody>
                  <a:tcPr marL="9525" marR="9525" marT="9525"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 Study on satellite access - Phase 3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FS_5GSAT_Ph3</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06/06/2023</a:t>
                      </a:r>
                    </a:p>
                  </a:txBody>
                  <a:tcPr marL="9525" marR="9525" marT="9525"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95%</a:t>
                      </a:r>
                    </a:p>
                  </a:txBody>
                  <a:tcPr marL="27002" marR="27002" marT="0"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SP-220954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1000" b="0" kern="1200" dirty="0">
                          <a:solidFill>
                            <a:srgbClr val="FF0000"/>
                          </a:solidFill>
                          <a:latin typeface="+mn-lt"/>
                          <a:ea typeface="+mn-ea"/>
                          <a:cs typeface="+mn-cs"/>
                        </a:rPr>
                        <a:t>100%</a:t>
                      </a:r>
                    </a:p>
                  </a:txBody>
                  <a:tcPr marL="36002" marR="36002" marT="0" marB="0" anchor="ctr"/>
                </a:tc>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US" altLang="en-US" sz="800" b="0" i="0" u="none" strike="noStrike" kern="1200" dirty="0">
                          <a:solidFill>
                            <a:srgbClr val="FF0000"/>
                          </a:solidFill>
                          <a:effectLst/>
                          <a:latin typeface="Arial" panose="020B0604020202020204" pitchFamily="34" charset="0"/>
                          <a:ea typeface="+mn-ea"/>
                          <a:cs typeface="+mn-cs"/>
                        </a:rPr>
                        <a:t>TR 22.843 approved at SA#100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186952">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1000024</a:t>
                      </a:r>
                    </a:p>
                  </a:txBody>
                  <a:tcPr marL="9525" marR="9525" marT="9525"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 Satellite access - Phase 3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5GSAT_Ph3</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06/12/2023</a:t>
                      </a:r>
                    </a:p>
                  </a:txBody>
                  <a:tcPr marL="9525" marR="9525" marT="9525" marB="0" anchor="ctr"/>
                </a:tc>
                <a:tc>
                  <a:txBody>
                    <a:bodyPr/>
                    <a:lstStyle/>
                    <a:p>
                      <a:pPr algn="ctr">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0%</a:t>
                      </a:r>
                    </a:p>
                  </a:txBody>
                  <a:tcPr marL="27002" marR="27002" marT="0" marB="0" anchor="ctr"/>
                </a:tc>
                <a:tc>
                  <a:txBody>
                    <a:bodyPr/>
                    <a:lstStyle/>
                    <a:p>
                      <a:pPr algn="ctr" fontAlgn="t"/>
                      <a:r>
                        <a:rPr lang="en-GB" sz="900" b="0" i="0" u="none" strike="noStrike" dirty="0">
                          <a:solidFill>
                            <a:srgbClr val="0563C1"/>
                          </a:solidFill>
                          <a:effectLst/>
                          <a:latin typeface="Calibri" panose="020F0502020204030204" pitchFamily="34" charset="0"/>
                        </a:rPr>
                        <a:t>SP-230518</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1000" dirty="0">
                          <a:solidFill>
                            <a:srgbClr val="FF0000"/>
                          </a:solidFill>
                        </a:rPr>
                        <a:t>95%</a:t>
                      </a:r>
                      <a:endParaRPr lang="en-GB" sz="900" dirty="0">
                        <a:solidFill>
                          <a:srgbClr val="FF0000"/>
                        </a:solidFill>
                      </a:endParaRP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85230582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DualSteer</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928980"/>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de-DE" sz="1400" b="1" i="1" dirty="0">
                <a:solidFill>
                  <a:srgbClr val="FF0000"/>
                </a:solidFill>
                <a:cs typeface="Arial" panose="020B0604020202020204" pitchFamily="34" charset="0"/>
              </a:rPr>
              <a:t>SA1 Chair declared in SA1#103 a Working Agreement for the following documents: S1-232633 (pCR), S1-232595 (new version of the TR), S1-232289 (WID) and S1-232371 (CR). </a:t>
            </a:r>
          </a:p>
          <a:p>
            <a:pPr>
              <a:spcBef>
                <a:spcPct val="0"/>
              </a:spcBef>
            </a:pPr>
            <a:r>
              <a:rPr lang="en-US" altLang="de-DE" sz="1400" b="1" i="1" dirty="0">
                <a:solidFill>
                  <a:srgbClr val="FF0000"/>
                </a:solidFill>
                <a:cs typeface="Arial" panose="020B0604020202020204" pitchFamily="34" charset="0"/>
              </a:rPr>
              <a:t>Consequently, the documents submitted by SA1 to SA for approval are:</a:t>
            </a:r>
          </a:p>
          <a:p>
            <a:pPr marL="539750" indent="0">
              <a:spcBef>
                <a:spcPct val="0"/>
              </a:spcBef>
              <a:buNone/>
            </a:pPr>
            <a:r>
              <a:rPr lang="en-US" altLang="en-US" sz="1200" b="1" u="sng" dirty="0">
                <a:solidFill>
                  <a:srgbClr val="FF0000"/>
                </a:solidFill>
                <a:cs typeface="Arial" panose="020B0604020202020204" pitchFamily="34" charset="0"/>
              </a:rPr>
              <a:t>Study</a:t>
            </a:r>
            <a:r>
              <a:rPr lang="en-US" altLang="en-US" sz="1200" b="1" i="1" dirty="0">
                <a:solidFill>
                  <a:srgbClr val="FF0000"/>
                </a:solidFill>
                <a:cs typeface="Arial" panose="020B0604020202020204" pitchFamily="34" charset="0"/>
              </a:rPr>
              <a:t>: TR 22.841 v.2.0.0 (S1-232662 Cover Page + S1-232595 TR) in SP-231028 (this version includes the </a:t>
            </a:r>
            <a:r>
              <a:rPr lang="en-US" altLang="de-DE" sz="1200" b="1" i="1" dirty="0" err="1">
                <a:solidFill>
                  <a:srgbClr val="FF0000"/>
                </a:solidFill>
                <a:cs typeface="Arial" panose="020B0604020202020204" pitchFamily="34" charset="0"/>
              </a:rPr>
              <a:t>pCRs</a:t>
            </a:r>
            <a:r>
              <a:rPr lang="en-US" altLang="de-DE" sz="1200" b="1" i="1" dirty="0">
                <a:solidFill>
                  <a:srgbClr val="FF0000"/>
                </a:solidFill>
                <a:cs typeface="Arial" panose="020B0604020202020204" pitchFamily="34" charset="0"/>
              </a:rPr>
              <a:t> in S1-232633), </a:t>
            </a:r>
            <a:endParaRPr lang="en-US" altLang="en-US" sz="1200" dirty="0">
              <a:cs typeface="Arial" panose="020B0604020202020204" pitchFamily="34" charset="0"/>
            </a:endParaRPr>
          </a:p>
          <a:p>
            <a:pPr marL="539750" indent="0">
              <a:spcBef>
                <a:spcPct val="0"/>
              </a:spcBef>
              <a:buNone/>
            </a:pPr>
            <a:r>
              <a:rPr lang="en-US" altLang="en-US" sz="1200" b="1" u="sng" dirty="0">
                <a:solidFill>
                  <a:srgbClr val="FF0000"/>
                </a:solidFill>
                <a:cs typeface="Arial" panose="020B0604020202020204" pitchFamily="34" charset="0"/>
              </a:rPr>
              <a:t>Normative</a:t>
            </a:r>
            <a:r>
              <a:rPr lang="en-US" altLang="en-US" sz="1200" b="1" i="1" dirty="0">
                <a:solidFill>
                  <a:srgbClr val="FF0000"/>
                </a:solidFill>
                <a:cs typeface="Arial" panose="020B0604020202020204" pitchFamily="34" charset="0"/>
              </a:rPr>
              <a:t>: New WID in SP-231032. Corresponding </a:t>
            </a:r>
            <a:r>
              <a:rPr lang="de-DE" altLang="de-DE" sz="1200" b="1" i="1" dirty="0">
                <a:solidFill>
                  <a:srgbClr val="FF0000"/>
                </a:solidFill>
                <a:cs typeface="Arial" panose="020B0604020202020204" pitchFamily="34" charset="0"/>
              </a:rPr>
              <a:t>CR package (to TS 22.261) in </a:t>
            </a:r>
            <a:r>
              <a:rPr lang="en-US" altLang="en-US" sz="1200" b="1" i="1" dirty="0">
                <a:solidFill>
                  <a:srgbClr val="FF0000"/>
                </a:solidFill>
                <a:cs typeface="Arial" panose="020B0604020202020204" pitchFamily="34" charset="0"/>
              </a:rPr>
              <a:t>SP-231031.</a:t>
            </a:r>
            <a:endParaRPr lang="de-DE" altLang="de-DE" sz="1200" b="1" i="1" dirty="0">
              <a:solidFill>
                <a:srgbClr val="FF0000"/>
              </a:solidFill>
              <a:cs typeface="Arial" panose="020B0604020202020204" pitchFamily="34" charset="0"/>
            </a:endParaRPr>
          </a:p>
          <a:p>
            <a:pPr>
              <a:spcBef>
                <a:spcPct val="0"/>
              </a:spcBef>
            </a:pPr>
            <a:r>
              <a:rPr lang="de-DE" altLang="de-DE" sz="1400" dirty="0"/>
              <a:t>Progress since previous SA meeting</a:t>
            </a:r>
            <a:endParaRPr lang="de-DE" altLang="de-DE" sz="1000" dirty="0"/>
          </a:p>
          <a:p>
            <a:pPr lvl="1">
              <a:spcBef>
                <a:spcPct val="0"/>
              </a:spcBef>
            </a:pPr>
            <a:r>
              <a:rPr lang="de-DE" altLang="de-DE" sz="1000" dirty="0"/>
              <a:t> FS_DualSteer </a:t>
            </a:r>
          </a:p>
          <a:p>
            <a:pPr marL="536575" lvl="1">
              <a:defRPr/>
            </a:pPr>
            <a:r>
              <a:rPr lang="en-US" sz="1000" dirty="0"/>
              <a:t> </a:t>
            </a:r>
            <a:r>
              <a:rPr lang="en-GB" sz="1000" dirty="0"/>
              <a:t>Agreed last use case updates</a:t>
            </a:r>
          </a:p>
          <a:p>
            <a:pPr marL="536575" lvl="1">
              <a:defRPr/>
            </a:pPr>
            <a:r>
              <a:rPr lang="en-GB" sz="1000" dirty="0">
                <a:cs typeface="Times New Roman" pitchFamily="18" charset="0"/>
              </a:rPr>
              <a:t> Agreed consolidation</a:t>
            </a:r>
            <a:endParaRPr lang="en-GB" sz="1050" dirty="0">
              <a:cs typeface="Times New Roman" pitchFamily="18" charset="0"/>
            </a:endParaRPr>
          </a:p>
          <a:p>
            <a:pPr lvl="1">
              <a:spcBef>
                <a:spcPct val="0"/>
              </a:spcBef>
            </a:pPr>
            <a:r>
              <a:rPr lang="de-DE" altLang="de-DE" sz="1000" dirty="0"/>
              <a:t> DualSteer [CR package to TS 22.261 - </a:t>
            </a:r>
            <a:r>
              <a:rPr lang="en-US" altLang="en-US" sz="1000" b="1" i="1" dirty="0">
                <a:solidFill>
                  <a:srgbClr val="FF0000"/>
                </a:solidFill>
                <a:cs typeface="Arial" panose="020B0604020202020204" pitchFamily="34" charset="0"/>
              </a:rPr>
              <a:t>SP-231031</a:t>
            </a:r>
            <a:r>
              <a:rPr lang="de-DE" altLang="de-DE" sz="1000" dirty="0"/>
              <a:t>]</a:t>
            </a:r>
          </a:p>
          <a:p>
            <a:pPr marL="536575" lvl="1">
              <a:defRPr/>
            </a:pPr>
            <a:r>
              <a:rPr lang="en-GB" sz="1000" dirty="0"/>
              <a:t>  Agreed normative requirements</a:t>
            </a:r>
            <a:r>
              <a:rPr lang="en-GB" sz="1050" b="1" i="1" u="sng" dirty="0">
                <a:solidFill>
                  <a:schemeClr val="bg1">
                    <a:lumMod val="50000"/>
                  </a:schemeClr>
                </a:solidFill>
                <a:latin typeface="Times New Roman" pitchFamily="18" charset="0"/>
                <a:cs typeface="Times New Roman" pitchFamily="18" charset="0"/>
              </a:rPr>
              <a:t> </a:t>
            </a:r>
          </a:p>
          <a:p>
            <a:pPr marL="536575" lvl="1" indent="0">
              <a:buNone/>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SA1#[104] (11/23): Study to 100%. Normative to 100%.</a:t>
            </a:r>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4022457675"/>
              </p:ext>
            </p:extLst>
          </p:nvPr>
        </p:nvGraphicFramePr>
        <p:xfrm>
          <a:off x="443548" y="998983"/>
          <a:ext cx="8180388" cy="929213"/>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960018</a:t>
                      </a:r>
                    </a:p>
                  </a:txBody>
                  <a:tcPr marL="5150" marR="5150" marT="5150"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 Study on Upper layer traffic steering, switching and split over dual 3GPP access </a:t>
                      </a:r>
                    </a:p>
                  </a:txBody>
                  <a:tcPr marL="5150" marR="5150" marT="5150" marB="0" anchor="ctr"/>
                </a:tc>
                <a:tc>
                  <a:txBody>
                    <a:bodyPr/>
                    <a:lstStyle/>
                    <a:p>
                      <a:pPr algn="ctr" fontAlgn="t"/>
                      <a:r>
                        <a:rPr lang="en-GB" sz="900" b="0" i="0" u="none" strike="noStrike" kern="1200" dirty="0" err="1">
                          <a:solidFill>
                            <a:srgbClr val="000000"/>
                          </a:solidFill>
                          <a:effectLst/>
                          <a:latin typeface="Arial" panose="020B0604020202020204" pitchFamily="34" charset="0"/>
                          <a:ea typeface="+mn-ea"/>
                          <a:cs typeface="+mn-cs"/>
                        </a:rPr>
                        <a:t>FS_DualSteer</a:t>
                      </a:r>
                      <a:endParaRPr lang="en-GB" sz="900" b="0" i="0" u="none" strike="noStrike" kern="1200" dirty="0">
                        <a:solidFill>
                          <a:srgbClr val="000000"/>
                        </a:solidFill>
                        <a:effectLst/>
                        <a:latin typeface="Arial" panose="020B0604020202020204" pitchFamily="34" charset="0"/>
                        <a:ea typeface="+mn-ea"/>
                        <a:cs typeface="+mn-cs"/>
                      </a:endParaRPr>
                    </a:p>
                  </a:txBody>
                  <a:tcPr marL="5150" marR="5150" marT="515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09/09/2023</a:t>
                      </a:r>
                    </a:p>
                  </a:txBody>
                  <a:tcPr marL="5150" marR="5150" marT="515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90%</a:t>
                      </a:r>
                    </a:p>
                  </a:txBody>
                  <a:tcPr marL="5150" marR="5150" marT="5150" marB="0" anchor="ctr"/>
                </a:tc>
                <a:tc>
                  <a:txBody>
                    <a:bodyPr/>
                    <a:lstStyle/>
                    <a:p>
                      <a:pPr algn="l" fontAlgn="t"/>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SP-220445</a:t>
                      </a:r>
                      <a:endParaRPr lang="en-GB" sz="900" b="0" i="0" u="sng" strike="noStrike" kern="1200" dirty="0">
                        <a:solidFill>
                          <a:srgbClr val="0563C1"/>
                        </a:solidFill>
                        <a:effectLst/>
                        <a:latin typeface="Calibri" panose="020F0502020204030204" pitchFamily="34" charset="0"/>
                        <a:ea typeface="+mn-ea"/>
                        <a:cs typeface="+mn-cs"/>
                      </a:endParaRPr>
                    </a:p>
                  </a:txBody>
                  <a:tcPr marL="5150" marR="5150" marT="5150" marB="0" anchor="ctr"/>
                </a:tc>
                <a:tc>
                  <a:txBody>
                    <a:bodyPr/>
                    <a:lstStyle/>
                    <a:p>
                      <a:pPr algn="ctr">
                        <a:lnSpc>
                          <a:spcPct val="107000"/>
                        </a:lnSpc>
                        <a:spcAft>
                          <a:spcPts val="800"/>
                        </a:spcAft>
                      </a:pPr>
                      <a:r>
                        <a:rPr lang="en-GB" sz="1000" kern="1200" dirty="0">
                          <a:solidFill>
                            <a:srgbClr val="FF0000"/>
                          </a:solidFill>
                          <a:latin typeface="+mn-lt"/>
                          <a:ea typeface="+mn-ea"/>
                          <a:cs typeface="+mn-cs"/>
                        </a:rPr>
                        <a:t>95%</a:t>
                      </a:r>
                    </a:p>
                  </a:txBody>
                  <a:tcPr marL="36002" marR="36002" marT="0" marB="0" anchor="ctr"/>
                </a:tc>
                <a:tc>
                  <a:txBody>
                    <a:bodyPr/>
                    <a:lstStyle/>
                    <a:p>
                      <a:pPr algn="ctr" fontAlgn="b"/>
                      <a:r>
                        <a:rPr lang="en-GB" sz="800" b="0" i="0" u="none" strike="noStrike" kern="1200" dirty="0">
                          <a:solidFill>
                            <a:srgbClr val="FF0000"/>
                          </a:solidFill>
                          <a:effectLst/>
                          <a:latin typeface="Arial" panose="020B0604020202020204" pitchFamily="34" charset="0"/>
                          <a:ea typeface="+mn-ea"/>
                          <a:cs typeface="+mn-cs"/>
                        </a:rPr>
                        <a:t>TR sent for approval under working agreement </a:t>
                      </a:r>
                    </a:p>
                  </a:txBody>
                  <a:tcPr marL="9525" marR="9525" marT="9519" marB="0" anchor="ctr"/>
                </a:tc>
                <a:extLst>
                  <a:ext uri="{0D108BD9-81ED-4DB2-BD59-A6C34878D82A}">
                    <a16:rowId xmlns:a16="http://schemas.microsoft.com/office/drawing/2014/main" val="10001"/>
                  </a:ext>
                </a:extLst>
              </a:tr>
              <a:tr h="186952">
                <a:tc>
                  <a:txBody>
                    <a:bodyPr/>
                    <a:lstStyle/>
                    <a:p>
                      <a:pPr algn="ctr" fontAlgn="t"/>
                      <a:r>
                        <a:rPr lang="nl-NL" sz="900" b="0" i="0" u="none" strike="noStrike" kern="1200" dirty="0">
                          <a:solidFill>
                            <a:srgbClr val="000000"/>
                          </a:solidFill>
                          <a:effectLst/>
                          <a:latin typeface="Arial" panose="020B0604020202020204" pitchFamily="34" charset="0"/>
                          <a:ea typeface="+mn-ea"/>
                          <a:cs typeface="+mn-cs"/>
                        </a:rPr>
                        <a:t>1010023</a:t>
                      </a:r>
                      <a:endParaRPr lang="en-GB" sz="900" b="0" i="0" u="none" strike="noStrike" kern="1200" dirty="0">
                        <a:solidFill>
                          <a:srgbClr val="000000"/>
                        </a:solidFill>
                        <a:effectLst/>
                        <a:latin typeface="Arial" panose="020B0604020202020204" pitchFamily="34" charset="0"/>
                        <a:ea typeface="+mn-ea"/>
                        <a:cs typeface="+mn-cs"/>
                      </a:endParaRPr>
                    </a:p>
                  </a:txBody>
                  <a:tcPr marL="9525" marR="9525" marT="9525"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 Upper layer traffic steering, switching and split over dual 3GPP access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DualSteer</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12/12/2023</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a:t>
                      </a:r>
                    </a:p>
                  </a:txBody>
                  <a:tcPr marL="9525" marR="9525" marT="9525" marB="0" anchor="ctr"/>
                </a:tc>
                <a:tc>
                  <a:txBody>
                    <a:bodyPr/>
                    <a:lstStyle/>
                    <a:p>
                      <a:pPr algn="ctr" fontAlgn="t"/>
                      <a:r>
                        <a:rPr lang="en-US" altLang="en-US" sz="900" b="0" i="0" u="sng" strike="noStrike" kern="1200" dirty="0">
                          <a:solidFill>
                            <a:srgbClr val="0563C1"/>
                          </a:solidFill>
                          <a:effectLst/>
                          <a:latin typeface="Calibri" panose="020F0502020204030204" pitchFamily="34" charset="0"/>
                          <a:ea typeface="+mn-ea"/>
                          <a:cs typeface="+mn-cs"/>
                        </a:rPr>
                        <a:t>SP-231032</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1000" dirty="0">
                          <a:solidFill>
                            <a:srgbClr val="FF0000"/>
                          </a:solidFill>
                        </a:rPr>
                        <a:t>80%</a:t>
                      </a:r>
                      <a:endParaRPr lang="en-GB" sz="900" dirty="0">
                        <a:solidFill>
                          <a:srgbClr val="FF0000"/>
                        </a:solidFill>
                      </a:endParaRPr>
                    </a:p>
                  </a:txBody>
                  <a:tcPr marL="36002" marR="36002" marT="0" marB="0" anchor="ctr"/>
                </a:tc>
                <a:tc>
                  <a:txBody>
                    <a:bodyPr/>
                    <a:lstStyle/>
                    <a:p>
                      <a:pPr algn="ctr" fontAlgn="b"/>
                      <a:r>
                        <a:rPr lang="en-GB" sz="1000" b="0" i="0" u="none" strike="noStrike" kern="1200" dirty="0">
                          <a:solidFill>
                            <a:srgbClr val="FF0000"/>
                          </a:solidFill>
                          <a:effectLst/>
                          <a:latin typeface="Arial" panose="020B0604020202020204" pitchFamily="34" charset="0"/>
                          <a:ea typeface="+mn-ea"/>
                          <a:cs typeface="+mn-cs"/>
                        </a:rPr>
                        <a:t>NEW</a:t>
                      </a: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33721116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err="1"/>
              <a:t>EnergyServ</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a:t>
            </a:r>
            <a:endParaRPr lang="de-DE" altLang="de-DE" sz="1000" dirty="0"/>
          </a:p>
          <a:p>
            <a:pPr lvl="1">
              <a:spcBef>
                <a:spcPct val="0"/>
              </a:spcBef>
            </a:pPr>
            <a:r>
              <a:rPr lang="de-DE" altLang="de-DE" sz="1000" dirty="0"/>
              <a:t> FS_EnergyServ [CR package to TR 22.882 - </a:t>
            </a:r>
            <a:r>
              <a:rPr lang="en-US" altLang="en-US" sz="1000" b="1" i="1" dirty="0">
                <a:solidFill>
                  <a:srgbClr val="FF0000"/>
                </a:solidFill>
                <a:cs typeface="Arial" panose="020B0604020202020204" pitchFamily="34" charset="0"/>
              </a:rPr>
              <a:t>SP-231029</a:t>
            </a:r>
            <a:r>
              <a:rPr lang="de-DE" altLang="de-DE" sz="1000" dirty="0"/>
              <a:t>]</a:t>
            </a:r>
            <a:r>
              <a:rPr lang="en-GB" altLang="zh-CN" sz="1000" dirty="0"/>
              <a:t> </a:t>
            </a:r>
          </a:p>
          <a:p>
            <a:pPr marL="536575" lvl="1">
              <a:defRPr/>
            </a:pPr>
            <a:r>
              <a:rPr lang="en-US" altLang="en-GB" sz="1000" dirty="0"/>
              <a:t> Consolidation is updated</a:t>
            </a:r>
            <a:endParaRPr lang="en-GB" altLang="zh-CN" sz="1000" dirty="0"/>
          </a:p>
          <a:p>
            <a:pPr marL="536575" lvl="1">
              <a:defRPr/>
            </a:pPr>
            <a:r>
              <a:rPr lang="en-US" altLang="zh-CN" sz="1000" dirty="0"/>
              <a:t> Editor’s notes have been removed</a:t>
            </a:r>
            <a:endParaRPr lang="en-GB" altLang="zh-CN" sz="1000" dirty="0"/>
          </a:p>
          <a:p>
            <a:pPr marL="536575" lvl="1">
              <a:defRPr/>
            </a:pPr>
            <a:r>
              <a:rPr lang="en-US" altLang="en-GB" sz="1000" dirty="0"/>
              <a:t> Conclusion is added</a:t>
            </a:r>
          </a:p>
          <a:p>
            <a:pPr marL="536575" lvl="1">
              <a:defRPr/>
            </a:pPr>
            <a:r>
              <a:rPr lang="en-US" altLang="en-GB" sz="1000" dirty="0"/>
              <a:t> clean-up</a:t>
            </a:r>
            <a:r>
              <a:rPr lang="en-GB" altLang="zh-CN" sz="1000" dirty="0"/>
              <a:t> </a:t>
            </a:r>
            <a:endParaRPr lang="en-GB" altLang="zh-CN" sz="1200" i="1" dirty="0">
              <a:solidFill>
                <a:schemeClr val="bg1">
                  <a:lumMod val="50000"/>
                </a:schemeClr>
              </a:solidFill>
              <a:latin typeface="Times New Roman" panose="02020603050405020304" pitchFamily="18" charset="0"/>
              <a:cs typeface="Times New Roman" panose="02020603050405020304" pitchFamily="18" charset="0"/>
            </a:endParaRPr>
          </a:p>
          <a:p>
            <a:pPr lvl="1">
              <a:spcBef>
                <a:spcPct val="0"/>
              </a:spcBef>
            </a:pPr>
            <a:r>
              <a:rPr lang="de-DE" altLang="de-DE" sz="1000" dirty="0"/>
              <a:t> EnergyServ [CR package to TS 22.261 - </a:t>
            </a:r>
            <a:r>
              <a:rPr lang="en-US" altLang="en-US" sz="1000" b="1" i="1" dirty="0">
                <a:solidFill>
                  <a:srgbClr val="FF0000"/>
                </a:solidFill>
                <a:cs typeface="Arial" panose="020B0604020202020204" pitchFamily="34" charset="0"/>
              </a:rPr>
              <a:t>SP-231030</a:t>
            </a:r>
            <a:r>
              <a:rPr lang="de-DE" altLang="de-DE" sz="1000" dirty="0"/>
              <a:t>]</a:t>
            </a:r>
          </a:p>
          <a:p>
            <a:pPr marL="536575" lvl="1">
              <a:defRPr/>
            </a:pPr>
            <a:r>
              <a:rPr lang="en-GB" sz="1000" dirty="0"/>
              <a:t> </a:t>
            </a:r>
            <a:r>
              <a:rPr lang="en-US" altLang="en-GB" sz="1000" dirty="0"/>
              <a:t>Description and part of requirements are introduced</a:t>
            </a:r>
            <a:r>
              <a:rPr lang="en-GB" altLang="zh-CN" sz="1000" dirty="0"/>
              <a:t> </a:t>
            </a:r>
            <a:endParaRPr lang="en-GB" altLang="zh-CN" sz="1200" i="1" dirty="0">
              <a:solidFill>
                <a:schemeClr val="bg1">
                  <a:lumMod val="50000"/>
                </a:schemeClr>
              </a:solidFill>
              <a:latin typeface="Times New Roman" panose="02020603050405020304" pitchFamily="18" charset="0"/>
              <a:cs typeface="Times New Roman" panose="02020603050405020304" pitchFamily="18" charset="0"/>
            </a:endParaRPr>
          </a:p>
          <a:p>
            <a:pPr marL="536575" lvl="1" indent="0">
              <a:buNone/>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SA1#[104] (11/23): Study to 100%. Normative  to 100%</a:t>
            </a:r>
          </a:p>
          <a:p>
            <a:pPr marL="536575" lvl="1" indent="0">
              <a:buNone/>
            </a:pPr>
            <a:r>
              <a:rPr lang="en-US" sz="1000" dirty="0"/>
              <a:t>  </a:t>
            </a:r>
            <a:r>
              <a:rPr lang="en-US" altLang="zh-CN" sz="1000" dirty="0"/>
              <a:t>Remarks: other part of requirement added and clean-up</a:t>
            </a:r>
            <a:endParaRPr lang="en-US" sz="1000" dirty="0"/>
          </a:p>
          <a:p>
            <a:pPr marL="536575" lvl="1"/>
            <a:endParaRPr lang="en-US" sz="1000" dirty="0"/>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241121817"/>
              </p:ext>
            </p:extLst>
          </p:nvPr>
        </p:nvGraphicFramePr>
        <p:xfrm>
          <a:off x="443548" y="998983"/>
          <a:ext cx="8180388" cy="740917"/>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b"/>
                      <a:r>
                        <a:rPr lang="en-GB" sz="900" b="0" i="0" u="none" strike="noStrike" kern="1200" dirty="0">
                          <a:solidFill>
                            <a:srgbClr val="000000"/>
                          </a:solidFill>
                          <a:effectLst/>
                          <a:latin typeface="Arial" panose="020B0604020202020204" pitchFamily="34" charset="0"/>
                          <a:ea typeface="+mn-ea"/>
                          <a:cs typeface="+mn-cs"/>
                        </a:rPr>
                        <a:t>960019</a:t>
                      </a:r>
                    </a:p>
                  </a:txBody>
                  <a:tcPr marL="9525" marR="9525" marT="9519" marB="0" anchor="ctr"/>
                </a:tc>
                <a:tc>
                  <a:txBody>
                    <a:bodyPr/>
                    <a:lstStyle/>
                    <a:p>
                      <a:pPr algn="l" fontAlgn="b"/>
                      <a:r>
                        <a:rPr lang="en-US" sz="1000" b="0" i="1" u="none" strike="noStrike" kern="1200" dirty="0">
                          <a:solidFill>
                            <a:srgbClr val="0000FF"/>
                          </a:solidFill>
                          <a:effectLst/>
                          <a:latin typeface="Arial" panose="020B0604020202020204" pitchFamily="34" charset="0"/>
                          <a:ea typeface="+mn-ea"/>
                          <a:cs typeface="+mn-cs"/>
                        </a:rPr>
                        <a:t> Study on Energy Efficiency as Service Criteria</a:t>
                      </a:r>
                      <a:endParaRPr lang="en-GB" sz="1000" b="0" i="1" u="none" strike="noStrike" kern="1200" dirty="0">
                        <a:solidFill>
                          <a:srgbClr val="0000FF"/>
                        </a:solidFill>
                        <a:effectLst/>
                        <a:latin typeface="Arial" panose="020B0604020202020204" pitchFamily="34" charset="0"/>
                        <a:ea typeface="+mn-ea"/>
                        <a:cs typeface="+mn-cs"/>
                      </a:endParaRPr>
                    </a:p>
                  </a:txBody>
                  <a:tcPr marL="9525" marR="9525" marT="9519" marB="0" anchor="ctr"/>
                </a:tc>
                <a:tc>
                  <a:txBody>
                    <a:bodyPr/>
                    <a:lstStyle/>
                    <a:p>
                      <a:pPr algn="ctr" fontAlgn="b"/>
                      <a:r>
                        <a:rPr lang="en-GB" altLang="zh-CN" sz="900" b="0" i="0" u="none" strike="noStrike" kern="1200" dirty="0" err="1">
                          <a:solidFill>
                            <a:srgbClr val="000000"/>
                          </a:solidFill>
                          <a:effectLst/>
                          <a:latin typeface="Arial" panose="020B0604020202020204" pitchFamily="34" charset="0"/>
                          <a:ea typeface="+mn-ea"/>
                          <a:cs typeface="+mn-cs"/>
                        </a:rPr>
                        <a:t>FS_EnergyServ</a:t>
                      </a:r>
                      <a:endParaRPr lang="en-GB" sz="9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900" b="0" i="0" u="none" strike="noStrike" kern="1200" dirty="0">
                          <a:solidFill>
                            <a:srgbClr val="000000"/>
                          </a:solidFill>
                          <a:effectLst/>
                          <a:latin typeface="Arial" panose="020B0604020202020204" pitchFamily="34" charset="0"/>
                          <a:ea typeface="+mn-ea"/>
                          <a:cs typeface="+mn-cs"/>
                        </a:rPr>
                        <a:t>06/06/2023</a:t>
                      </a:r>
                    </a:p>
                  </a:txBody>
                  <a:tcPr marL="9525" marR="9525" marT="9519" marB="0" anchor="ctr"/>
                </a:tc>
                <a:tc>
                  <a:txBody>
                    <a:bodyPr/>
                    <a:lstStyle/>
                    <a:p>
                      <a:pPr algn="ctr" fontAlgn="b"/>
                      <a:r>
                        <a:rPr lang="en-US" altLang="en-GB" sz="900" b="0" i="0" u="none" strike="noStrike" kern="1200" dirty="0">
                          <a:solidFill>
                            <a:srgbClr val="000000"/>
                          </a:solidFill>
                          <a:effectLst/>
                          <a:latin typeface="Arial" panose="020B0604020202020204" pitchFamily="34" charset="0"/>
                          <a:ea typeface="+mn-ea"/>
                          <a:cs typeface="+mn-cs"/>
                        </a:rPr>
                        <a:t>9</a:t>
                      </a:r>
                      <a:r>
                        <a:rPr lang="en-GB" sz="900" b="0" i="0" u="none" strike="noStrike" kern="1200" dirty="0">
                          <a:solidFill>
                            <a:srgbClr val="000000"/>
                          </a:solidFill>
                          <a:effectLst/>
                          <a:latin typeface="Arial" panose="020B0604020202020204" pitchFamily="34" charset="0"/>
                          <a:ea typeface="+mn-ea"/>
                          <a:cs typeface="+mn-cs"/>
                        </a:rPr>
                        <a:t>0%</a:t>
                      </a:r>
                    </a:p>
                  </a:txBody>
                  <a:tcPr marL="9525" marR="9525" marT="9519" marB="0" anchor="ctr"/>
                </a:tc>
                <a:tc>
                  <a:txBody>
                    <a:bodyPr/>
                    <a:lstStyle/>
                    <a:p>
                      <a:pPr algn="r" fontAlgn="ctr"/>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SP-230235</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19" marB="0" anchor="ctr"/>
                </a:tc>
                <a:tc>
                  <a:txBody>
                    <a:bodyPr/>
                    <a:lstStyle/>
                    <a:p>
                      <a:pPr algn="ctr">
                        <a:lnSpc>
                          <a:spcPct val="107000"/>
                        </a:lnSpc>
                        <a:spcAft>
                          <a:spcPts val="800"/>
                        </a:spcAft>
                      </a:pPr>
                      <a:r>
                        <a:rPr lang="en-US" altLang="en-GB" sz="1000" kern="1200" dirty="0">
                          <a:solidFill>
                            <a:srgbClr val="FF0000"/>
                          </a:solidFill>
                          <a:latin typeface="+mn-lt"/>
                          <a:ea typeface="+mn-ea"/>
                          <a:cs typeface="+mn-cs"/>
                        </a:rPr>
                        <a:t>95%</a:t>
                      </a:r>
                    </a:p>
                  </a:txBody>
                  <a:tcPr marL="36002" marR="36002" marT="0" marB="0" anchor="ctr"/>
                </a:tc>
                <a:tc>
                  <a:txBody>
                    <a:bodyPr/>
                    <a:lstStyle/>
                    <a:p>
                      <a:pPr algn="ctr" fontAlgn="ctr"/>
                      <a:r>
                        <a:rPr lang="en-US" altLang="en-US" sz="800" b="0" i="0" u="none" strike="noStrike" kern="1200" dirty="0">
                          <a:solidFill>
                            <a:srgbClr val="FF0000"/>
                          </a:solidFill>
                          <a:effectLst/>
                          <a:latin typeface="Arial" panose="020B0604020202020204" pitchFamily="34" charset="0"/>
                          <a:ea typeface="+mn-ea"/>
                          <a:cs typeface="+mn-cs"/>
                        </a:rPr>
                        <a:t>TR 22.882 approved at SA#100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186952">
                <a:tc>
                  <a:txBody>
                    <a:bodyPr/>
                    <a:lstStyle/>
                    <a:p>
                      <a:pPr algn="ctr" fontAlgn="b"/>
                      <a:r>
                        <a:rPr lang="en-GB" sz="900" b="0" i="0" u="none" strike="noStrike" kern="1200" dirty="0">
                          <a:solidFill>
                            <a:srgbClr val="000000"/>
                          </a:solidFill>
                          <a:effectLst/>
                          <a:latin typeface="Arial" panose="020B0604020202020204" pitchFamily="34" charset="0"/>
                          <a:ea typeface="+mn-ea"/>
                          <a:cs typeface="+mn-cs"/>
                        </a:rPr>
                        <a:t>1000033</a:t>
                      </a:r>
                      <a:r>
                        <a:rPr lang="en-GB" sz="700" b="1" i="0" u="none" strike="noStrike" kern="1200" dirty="0">
                          <a:solidFill>
                            <a:srgbClr val="000000"/>
                          </a:solidFill>
                          <a:effectLst/>
                          <a:latin typeface="Arial" panose="020B0604020202020204" pitchFamily="34" charset="0"/>
                          <a:ea typeface="+mn-ea"/>
                          <a:cs typeface="+mn-cs"/>
                        </a:rPr>
                        <a:t> </a:t>
                      </a:r>
                    </a:p>
                  </a:txBody>
                  <a:tcPr marL="9525" marR="9525" marT="9519" marB="0" anchor="ctr"/>
                </a:tc>
                <a:tc>
                  <a:txBody>
                    <a:bodyPr/>
                    <a:lstStyle/>
                    <a:p>
                      <a:pPr algn="l" fontAlgn="b"/>
                      <a:r>
                        <a:rPr lang="en-US" sz="1000" b="0" i="1" u="none" strike="noStrike" kern="1200" dirty="0">
                          <a:solidFill>
                            <a:srgbClr val="0000FF"/>
                          </a:solidFill>
                          <a:effectLst/>
                          <a:latin typeface="Arial" panose="020B0604020202020204" pitchFamily="34" charset="0"/>
                          <a:ea typeface="+mn-ea"/>
                          <a:cs typeface="+mn-cs"/>
                        </a:rPr>
                        <a:t> Energy Efficiency as Service Criteria</a:t>
                      </a:r>
                      <a:endParaRPr lang="en-GB" sz="1000" b="0" i="1" u="none" strike="noStrike" kern="1200" dirty="0">
                        <a:solidFill>
                          <a:srgbClr val="0000FF"/>
                        </a:solidFill>
                        <a:effectLst/>
                        <a:latin typeface="Arial" panose="020B0604020202020204" pitchFamily="34" charset="0"/>
                        <a:ea typeface="+mn-ea"/>
                        <a:cs typeface="+mn-cs"/>
                      </a:endParaRPr>
                    </a:p>
                  </a:txBody>
                  <a:tcPr marL="9525" marR="9525" marT="9519" marB="0" anchor="ctr"/>
                </a:tc>
                <a:tc>
                  <a:txBody>
                    <a:bodyPr/>
                    <a:lstStyle/>
                    <a:p>
                      <a:pPr algn="ctr" fontAlgn="b"/>
                      <a:r>
                        <a:rPr lang="en-GB" altLang="zh-CN" sz="900" b="0" i="0" u="none" strike="noStrike" kern="1200" dirty="0" err="1">
                          <a:solidFill>
                            <a:srgbClr val="000000"/>
                          </a:solidFill>
                          <a:effectLst/>
                          <a:latin typeface="Arial" panose="020B0604020202020204" pitchFamily="34" charset="0"/>
                          <a:ea typeface="+mn-ea"/>
                          <a:cs typeface="+mn-cs"/>
                        </a:rPr>
                        <a:t>EnergyServ</a:t>
                      </a:r>
                      <a:endParaRPr lang="en-GB" sz="9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900" b="0" i="0" u="none" strike="noStrike" kern="1200" dirty="0">
                          <a:solidFill>
                            <a:srgbClr val="000000"/>
                          </a:solidFill>
                          <a:effectLst/>
                          <a:latin typeface="Arial" panose="020B0604020202020204" pitchFamily="34" charset="0"/>
                          <a:ea typeface="+mn-ea"/>
                          <a:cs typeface="+mn-cs"/>
                        </a:rPr>
                        <a:t>12/2023</a:t>
                      </a:r>
                    </a:p>
                  </a:txBody>
                  <a:tcPr marL="9525" marR="9525" marT="9519" marB="0" anchor="ctr"/>
                </a:tc>
                <a:tc>
                  <a:txBody>
                    <a:bodyPr/>
                    <a:lstStyle/>
                    <a:p>
                      <a:pPr algn="ctr" fontAlgn="b"/>
                      <a:r>
                        <a:rPr lang="en-US" altLang="en-GB" sz="800" b="0" i="0" u="none" strike="noStrike" dirty="0">
                          <a:solidFill>
                            <a:srgbClr val="000000"/>
                          </a:solidFill>
                          <a:effectLst/>
                          <a:latin typeface="Arial" panose="020B0604020202020204" pitchFamily="34" charset="0"/>
                        </a:rPr>
                        <a:t>0%</a:t>
                      </a:r>
                    </a:p>
                  </a:txBody>
                  <a:tcPr marL="9525" marR="9525" marT="9519" marB="0" anchor="ctr"/>
                </a:tc>
                <a:tc>
                  <a:txBody>
                    <a:bodyPr/>
                    <a:lstStyle/>
                    <a:p>
                      <a:pPr algn="r" fontAlgn="ctr"/>
                      <a:r>
                        <a:rPr lang="en-GB" sz="900" b="0" i="0" u="sng" strike="noStrike" kern="1200" dirty="0">
                          <a:solidFill>
                            <a:srgbClr val="0563C1"/>
                          </a:solidFill>
                          <a:effectLst/>
                          <a:latin typeface="Calibri" panose="020F0502020204030204" pitchFamily="34" charset="0"/>
                          <a:ea typeface="+mn-ea"/>
                          <a:cs typeface="+mn-cs"/>
                        </a:rPr>
                        <a:t>SP-230520</a:t>
                      </a:r>
                    </a:p>
                  </a:txBody>
                  <a:tcPr marL="9525" marR="9525" marT="9519" marB="0" anchor="ctr"/>
                </a:tc>
                <a:tc>
                  <a:txBody>
                    <a:bodyPr/>
                    <a:lstStyle/>
                    <a:p>
                      <a:pPr algn="ctr">
                        <a:lnSpc>
                          <a:spcPct val="107000"/>
                        </a:lnSpc>
                        <a:spcAft>
                          <a:spcPts val="800"/>
                        </a:spcAft>
                      </a:pPr>
                      <a:r>
                        <a:rPr lang="en-US" altLang="en-GB" sz="1000" kern="1200" dirty="0">
                          <a:solidFill>
                            <a:srgbClr val="FF0000"/>
                          </a:solidFill>
                          <a:latin typeface="+mn-lt"/>
                          <a:ea typeface="+mn-ea"/>
                          <a:cs typeface="+mn-cs"/>
                        </a:rPr>
                        <a:t>75</a:t>
                      </a:r>
                      <a:r>
                        <a:rPr lang="en-US" altLang="en-GB" sz="800" dirty="0">
                          <a:solidFill>
                            <a:srgbClr val="FF0000"/>
                          </a:solidFill>
                        </a:rPr>
                        <a:t>%</a:t>
                      </a:r>
                    </a:p>
                  </a:txBody>
                  <a:tcPr marL="36002" marR="36002" marT="0" marB="0" anchor="ctr"/>
                </a:tc>
                <a:tc>
                  <a:txBody>
                    <a:bodyPr/>
                    <a:lstStyle/>
                    <a:p>
                      <a:pPr algn="r" fontAlgn="b"/>
                      <a:endParaRPr lang="en-GB" sz="10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2886756586"/>
                  </a:ext>
                </a:extLst>
              </a:tr>
            </a:tbl>
          </a:graphicData>
        </a:graphic>
      </p:graphicFrame>
    </p:spTree>
    <p:extLst>
      <p:ext uri="{BB962C8B-B14F-4D97-AF65-F5344CB8AC3E}">
        <p14:creationId xmlns:p14="http://schemas.microsoft.com/office/powerpoint/2010/main" val="112805995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FS_SOBOT</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a:t>
            </a:r>
            <a:endParaRPr lang="de-DE" altLang="de-DE" sz="1000" dirty="0"/>
          </a:p>
          <a:p>
            <a:pPr marL="536575" lvl="1">
              <a:defRPr/>
            </a:pPr>
            <a:r>
              <a:rPr lang="de-DE" altLang="de-DE" sz="1000" dirty="0"/>
              <a:t>  </a:t>
            </a:r>
            <a:r>
              <a:rPr lang="en-GB" sz="1000" dirty="0"/>
              <a:t>Editorial clean-up</a:t>
            </a:r>
          </a:p>
          <a:p>
            <a:pPr marL="536575" lvl="1">
              <a:defRPr/>
            </a:pPr>
            <a:r>
              <a:rPr lang="en-GB" sz="1000" dirty="0"/>
              <a:t> update on 5.1 </a:t>
            </a:r>
            <a:r>
              <a:rPr lang="en-US" sz="1000" dirty="0"/>
              <a:t>Online cooperative high-resolution 3D map building</a:t>
            </a:r>
          </a:p>
          <a:p>
            <a:pPr marL="536575" lvl="1">
              <a:defRPr/>
            </a:pPr>
            <a:r>
              <a:rPr lang="en-GB" sz="1000" dirty="0"/>
              <a:t> update on 5.3 </a:t>
            </a:r>
            <a:r>
              <a:rPr lang="en-US" sz="1000" dirty="0"/>
              <a:t>Smart Communication Support for Data Collection and Fusion</a:t>
            </a:r>
            <a:endParaRPr lang="en-GB" sz="1000" dirty="0"/>
          </a:p>
          <a:p>
            <a:pPr marL="536575" lvl="1">
              <a:defRPr/>
            </a:pPr>
            <a:r>
              <a:rPr lang="en-GB" sz="1000" dirty="0"/>
              <a:t> update on 5.5 Smart community with service robots </a:t>
            </a:r>
          </a:p>
          <a:p>
            <a:pPr marL="536575" lvl="1">
              <a:defRPr/>
            </a:pPr>
            <a:r>
              <a:rPr lang="en-GB" sz="1000" dirty="0"/>
              <a:t> update on 5.7 </a:t>
            </a:r>
            <a:r>
              <a:rPr lang="en-US" sz="1000" dirty="0"/>
              <a:t>MEC for Efficient Management of Geo-surface Sensing Data Using a Group of Aerial Robots</a:t>
            </a:r>
          </a:p>
          <a:p>
            <a:pPr marL="536575" lvl="1">
              <a:defRPr/>
            </a:pPr>
            <a:r>
              <a:rPr lang="en-US" sz="1000" dirty="0"/>
              <a:t> New UC on Communication support for a group of Mining robots</a:t>
            </a:r>
          </a:p>
          <a:p>
            <a:pPr marL="536575" lvl="1">
              <a:defRPr/>
            </a:pPr>
            <a:r>
              <a:rPr lang="en-US" sz="1000" dirty="0"/>
              <a:t> Section 6: R18 TACMM summary and a new challenge point for consideration</a:t>
            </a:r>
            <a:endParaRPr lang="en-GB" sz="1000" dirty="0"/>
          </a:p>
          <a:p>
            <a:pPr marL="536575" lvl="1" indent="0">
              <a:buNone/>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SA1#104 (11/23): 100%</a:t>
            </a:r>
          </a:p>
          <a:p>
            <a:pPr marL="536575" lvl="1" indent="0">
              <a:buNone/>
            </a:pPr>
            <a:r>
              <a:rPr lang="en-US" sz="1000" dirty="0"/>
              <a:t>Remarks: completion of incorporating some outcomes from other Studies (Sensing, Metaverse, etc. if applicable) that are relevant for SOBOT; clean-up</a:t>
            </a:r>
          </a:p>
          <a:p>
            <a:pPr marL="536575" lvl="1" indent="0">
              <a:buNone/>
            </a:pPr>
            <a:endParaRPr lang="en-US" sz="1000" dirty="0"/>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3778616625"/>
              </p:ext>
            </p:extLst>
          </p:nvPr>
        </p:nvGraphicFramePr>
        <p:xfrm>
          <a:off x="443548" y="998983"/>
          <a:ext cx="8180388" cy="619263"/>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t"/>
                      <a:r>
                        <a:rPr lang="en-GB" sz="1000" b="0" i="0" u="none" strike="noStrike" dirty="0">
                          <a:solidFill>
                            <a:srgbClr val="000000"/>
                          </a:solidFill>
                          <a:effectLst/>
                          <a:latin typeface="Arial" panose="020B0604020202020204" pitchFamily="34" charset="0"/>
                        </a:rPr>
                        <a:t>960020</a:t>
                      </a:r>
                    </a:p>
                  </a:txBody>
                  <a:tcPr marL="9525" marR="9525" marT="9525" marB="0" anchor="ctr"/>
                </a:tc>
                <a:tc>
                  <a:txBody>
                    <a:bodyPr/>
                    <a:lstStyle/>
                    <a:p>
                      <a:pPr algn="l" fontAlgn="t"/>
                      <a:r>
                        <a:rPr lang="en-GB" sz="1000" b="0" i="1" u="none" strike="noStrike" kern="1200" dirty="0">
                          <a:solidFill>
                            <a:srgbClr val="0000FF"/>
                          </a:solidFill>
                          <a:effectLst/>
                          <a:latin typeface="Arial" panose="020B0604020202020204" pitchFamily="34" charset="0"/>
                          <a:ea typeface="+mn-ea"/>
                          <a:cs typeface="+mn-cs"/>
                        </a:rPr>
                        <a:t>Study on Network of Service Robots with Ambient Intelligence </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FS_SOBOT</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09/09/2023</a:t>
                      </a:r>
                    </a:p>
                  </a:txBody>
                  <a:tcPr marL="9525" marR="9525" marT="9525"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mn-cs"/>
                        </a:rPr>
                        <a:t>80%</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SP-220447</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1000" dirty="0">
                          <a:solidFill>
                            <a:srgbClr val="FF0000"/>
                          </a:solidFill>
                        </a:rPr>
                        <a:t>90%</a:t>
                      </a:r>
                    </a:p>
                  </a:txBody>
                  <a:tcPr marL="36002" marR="36002" marT="0" marB="0" anchor="ctr"/>
                </a:tc>
                <a:tc>
                  <a:txBody>
                    <a:bodyPr/>
                    <a:lstStyle/>
                    <a:p>
                      <a:pPr algn="r" fontAlgn="b"/>
                      <a:endParaRPr lang="en-GB" sz="1000" b="1"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178054254"/>
                  </a:ext>
                </a:extLst>
              </a:tr>
            </a:tbl>
          </a:graphicData>
        </a:graphic>
      </p:graphicFrame>
    </p:spTree>
    <p:extLst>
      <p:ext uri="{BB962C8B-B14F-4D97-AF65-F5344CB8AC3E}">
        <p14:creationId xmlns:p14="http://schemas.microsoft.com/office/powerpoint/2010/main" val="138193239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FS_ISN</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47663" y="1805536"/>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a:t>
            </a:r>
            <a:endParaRPr lang="de-DE" altLang="de-DE" sz="1000" dirty="0"/>
          </a:p>
          <a:p>
            <a:pPr marL="536575" lvl="1"/>
            <a:r>
              <a:rPr lang="en-GB" sz="1000" dirty="0"/>
              <a:t> Updated use cases and potential requirements</a:t>
            </a:r>
          </a:p>
          <a:p>
            <a:pPr marL="536575" lvl="1"/>
            <a:r>
              <a:rPr lang="en-GB" sz="1000" dirty="0"/>
              <a:t> Additional use cases and potential requirements</a:t>
            </a:r>
          </a:p>
          <a:p>
            <a:pPr marL="536575" lvl="1"/>
            <a:r>
              <a:rPr lang="en-GB" sz="1000" dirty="0"/>
              <a:t> Overview and clean up</a:t>
            </a:r>
          </a:p>
          <a:p>
            <a:pPr marL="536575" lvl="1" indent="0">
              <a:buNone/>
              <a:defRPr/>
            </a:pPr>
            <a:endParaRPr lang="en-US" altLang="zh-CN" sz="500" dirty="0"/>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SA1#104 (11/23): 100%</a:t>
            </a:r>
          </a:p>
          <a:p>
            <a:pPr marL="536575" lvl="1" indent="0">
              <a:buNone/>
            </a:pPr>
            <a:r>
              <a:rPr lang="en-GB" sz="1000" dirty="0"/>
              <a:t>Remarks: Update use cases and potential requirements, Additional use cases and potential requirements, Remarks: Sending TR for approval</a:t>
            </a:r>
          </a:p>
          <a:p>
            <a:pPr marL="536575" lvl="1" indent="0">
              <a:buNone/>
            </a:pPr>
            <a:endParaRPr lang="en-US" sz="1000" dirty="0"/>
          </a:p>
          <a:p>
            <a:pPr marL="536575" lvl="1" indent="0">
              <a:buNone/>
            </a:pPr>
            <a:r>
              <a:rPr lang="en-US" sz="800" dirty="0"/>
              <a:t> </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2352285763"/>
              </p:ext>
            </p:extLst>
          </p:nvPr>
        </p:nvGraphicFramePr>
        <p:xfrm>
          <a:off x="443548" y="998983"/>
          <a:ext cx="8180388" cy="564018"/>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934569">
                  <a:extLst>
                    <a:ext uri="{9D8B030D-6E8A-4147-A177-3AD203B41FA5}">
                      <a16:colId xmlns:a16="http://schemas.microsoft.com/office/drawing/2014/main" val="20002"/>
                    </a:ext>
                  </a:extLst>
                </a:gridCol>
                <a:gridCol w="666750">
                  <a:extLst>
                    <a:ext uri="{9D8B030D-6E8A-4147-A177-3AD203B41FA5}">
                      <a16:colId xmlns:a16="http://schemas.microsoft.com/office/drawing/2014/main" val="20003"/>
                    </a:ext>
                  </a:extLst>
                </a:gridCol>
                <a:gridCol w="389490">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algn="ctr" fontAlgn="t"/>
                      <a:r>
                        <a:rPr lang="en-GB" sz="800" b="0" i="0" u="none" strike="noStrike" dirty="0">
                          <a:solidFill>
                            <a:srgbClr val="000000"/>
                          </a:solidFill>
                          <a:effectLst/>
                          <a:latin typeface="Arial" panose="020B0604020202020204" pitchFamily="34" charset="0"/>
                        </a:rPr>
                        <a:t>990053</a:t>
                      </a:r>
                    </a:p>
                  </a:txBody>
                  <a:tcPr marL="9525" marR="9525" marT="9525" marB="0" anchor="ctr"/>
                </a:tc>
                <a:tc>
                  <a:txBody>
                    <a:bodyPr/>
                    <a:lstStyle/>
                    <a:p>
                      <a:pPr algn="l" fontAlgn="t"/>
                      <a:r>
                        <a:rPr lang="en-GB" sz="1100" b="0" i="1" u="none" strike="noStrike" dirty="0">
                          <a:solidFill>
                            <a:srgbClr val="0000FF"/>
                          </a:solidFill>
                          <a:effectLst/>
                          <a:latin typeface="Arial" panose="020B0604020202020204" pitchFamily="34" charset="0"/>
                        </a:rPr>
                        <a:t>Study on Interconnect of SNPN </a:t>
                      </a:r>
                    </a:p>
                  </a:txBody>
                  <a:tcPr marL="45720" marR="45720" anchor="ctr"/>
                </a:tc>
                <a:tc>
                  <a:txBody>
                    <a:bodyPr/>
                    <a:lstStyle/>
                    <a:p>
                      <a:pPr algn="ctr" fontAlgn="t"/>
                      <a:r>
                        <a:rPr lang="en-GB" sz="800" b="0" i="0" u="none" strike="noStrike" dirty="0">
                          <a:solidFill>
                            <a:srgbClr val="000000"/>
                          </a:solidFill>
                          <a:effectLst/>
                          <a:latin typeface="Arial" panose="020B0604020202020204" pitchFamily="34" charset="0"/>
                        </a:rPr>
                        <a:t>FS_ISN</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12/12/2023</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30%</a:t>
                      </a:r>
                    </a:p>
                  </a:txBody>
                  <a:tcPr marL="9525" marR="9525" marT="9525" marB="0" anchor="ctr"/>
                </a:tc>
                <a:tc>
                  <a:txBody>
                    <a:bodyPr/>
                    <a:lstStyle/>
                    <a:p>
                      <a:pPr algn="ctr" fontAlgn="t"/>
                      <a:r>
                        <a:rPr lang="en-GB"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SP-230236</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GB" sz="800" dirty="0">
                          <a:solidFill>
                            <a:srgbClr val="FF0000"/>
                          </a:solidFill>
                        </a:rPr>
                        <a:t>60%</a:t>
                      </a:r>
                    </a:p>
                  </a:txBody>
                  <a:tcPr marL="36002" marR="36002" marT="0" marB="0" anchor="ctr"/>
                </a:tc>
                <a:tc>
                  <a:txBody>
                    <a:bodyPr/>
                    <a:lstStyle/>
                    <a:p>
                      <a:pPr algn="r" fontAlgn="b"/>
                      <a:endParaRPr lang="en-GB" sz="1000" b="1" i="0" u="none" strike="noStrike" kern="1200" dirty="0">
                        <a:solidFill>
                          <a:srgbClr val="00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178054254"/>
                  </a:ext>
                </a:extLst>
              </a:tr>
            </a:tbl>
          </a:graphicData>
        </a:graphic>
      </p:graphicFrame>
    </p:spTree>
    <p:extLst>
      <p:ext uri="{BB962C8B-B14F-4D97-AF65-F5344CB8AC3E}">
        <p14:creationId xmlns:p14="http://schemas.microsoft.com/office/powerpoint/2010/main" val="329077787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b="1" dirty="0">
                <a:solidFill>
                  <a:srgbClr val="FF0000"/>
                </a:solidFill>
              </a:rPr>
              <a:t>Summary – overall for Rel-19</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211455" y="1045845"/>
            <a:ext cx="8747760" cy="3622675"/>
          </a:xfrm>
        </p:spPr>
        <p:txBody>
          <a:bodyPr/>
          <a:lstStyle/>
          <a:p>
            <a:pPr marL="341305" indent="-341305"/>
            <a:r>
              <a:rPr lang="nl-NL" altLang="nl-NL" sz="2000" dirty="0"/>
              <a:t>SA1 ’s goal to have</a:t>
            </a:r>
            <a:r>
              <a:rPr lang="nl-NL" altLang="nl-NL" sz="2000" b="1" dirty="0"/>
              <a:t> </a:t>
            </a:r>
            <a:r>
              <a:rPr lang="nl-NL" altLang="nl-NL" sz="2000" dirty="0"/>
              <a:t>Rel-19 work 80% normative ready by August 202 has been achieved </a:t>
            </a:r>
          </a:p>
          <a:p>
            <a:pPr marL="739757" lvl="1" indent="-341305"/>
            <a:r>
              <a:rPr lang="nl-NL" altLang="nl-NL" sz="1800" dirty="0"/>
              <a:t>In time for Stage-2 content definition</a:t>
            </a:r>
          </a:p>
          <a:p>
            <a:pPr marL="739757" lvl="1" indent="-341305"/>
            <a:r>
              <a:rPr lang="nl-NL" altLang="nl-NL" sz="1800" dirty="0"/>
              <a:t>Exceptions are: FRMCS (normative 50%) and FS_ISN (study phase 60%, nnormative not started).</a:t>
            </a:r>
          </a:p>
          <a:p>
            <a:pPr marL="398452" lvl="1" indent="0">
              <a:buNone/>
            </a:pPr>
            <a:endParaRPr lang="nl-NL" altLang="nl-NL" sz="1400" dirty="0"/>
          </a:p>
          <a:p>
            <a:pPr marL="341305" indent="-341305"/>
            <a:r>
              <a:rPr lang="nl-NL" altLang="nl-NL" sz="2000" dirty="0"/>
              <a:t>Two points of attention:</a:t>
            </a:r>
          </a:p>
          <a:p>
            <a:pPr marL="739807" lvl="1" indent="-341305"/>
            <a:r>
              <a:rPr lang="nl-NL" altLang="nl-NL" sz="1600" b="1" dirty="0"/>
              <a:t>AmbientIoT</a:t>
            </a:r>
            <a:r>
              <a:rPr lang="nl-NL" altLang="nl-NL" sz="1600" dirty="0"/>
              <a:t>: Study: TR sent for approval now. Normative: WID sent for approval and TS for information.</a:t>
            </a:r>
          </a:p>
          <a:p>
            <a:pPr marL="739807" lvl="1" indent="-341305"/>
            <a:r>
              <a:rPr lang="nl-NL" altLang="nl-NL" sz="1600" b="1" dirty="0"/>
              <a:t>DualSteer:</a:t>
            </a:r>
            <a:r>
              <a:rPr lang="nl-NL" altLang="nl-NL" sz="1600" dirty="0"/>
              <a:t> </a:t>
            </a:r>
            <a:r>
              <a:rPr lang="en-US" altLang="de-DE" sz="1600" dirty="0"/>
              <a:t>a Working Agreement is declared to complete both the study and the normative work: S1-232633 (pCR), S1-232595 (new version of the TR), S1-232289 (WID for normative) and S1-232371 (CR for normative).</a:t>
            </a:r>
          </a:p>
        </p:txBody>
      </p:sp>
    </p:spTree>
    <p:extLst>
      <p:ext uri="{BB962C8B-B14F-4D97-AF65-F5344CB8AC3E}">
        <p14:creationId xmlns:p14="http://schemas.microsoft.com/office/powerpoint/2010/main" val="3476052069"/>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131F6-28D6-4A8C-BF39-D87904866550}"/>
              </a:ext>
            </a:extLst>
          </p:cNvPr>
          <p:cNvSpPr>
            <a:spLocks noGrp="1"/>
          </p:cNvSpPr>
          <p:nvPr>
            <p:ph type="ctrTitle"/>
          </p:nvPr>
        </p:nvSpPr>
        <p:spPr>
          <a:xfrm>
            <a:off x="722313" y="1927225"/>
            <a:ext cx="7772400" cy="1101725"/>
          </a:xfrm>
        </p:spPr>
        <p:txBody>
          <a:bodyPr>
            <a:normAutofit/>
          </a:bodyPr>
          <a:lstStyle/>
          <a:p>
            <a:pPr>
              <a:defRPr/>
            </a:pPr>
            <a:r>
              <a:rPr lang="en-US" sz="4000" b="1" i="1" dirty="0">
                <a:effectLst>
                  <a:outerShdw blurRad="38100" dist="38100" dir="2700000" algn="tl">
                    <a:srgbClr val="C0C0C0"/>
                  </a:outerShdw>
                </a:effectLst>
                <a:ea typeface="ＭＳ Ｐゴシック" charset="0"/>
              </a:rPr>
              <a:t>Rel-19 Mini WIDs</a:t>
            </a:r>
            <a:endParaRPr lang="en-GB" sz="4000" b="1" i="1"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err="1"/>
              <a:t>XRMobility</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35150"/>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500" dirty="0"/>
              <a:t>Progress since previous SA meeting</a:t>
            </a:r>
          </a:p>
          <a:p>
            <a:pPr marL="536575" lvl="1">
              <a:defRPr/>
            </a:pPr>
            <a:r>
              <a:rPr lang="en-US" altLang="en-GB" sz="1200" dirty="0"/>
              <a:t> One CR agreed – CR package in </a:t>
            </a:r>
            <a:r>
              <a:rPr lang="en-US" altLang="en-GB" sz="1200" b="1" i="1" dirty="0">
                <a:solidFill>
                  <a:srgbClr val="FF0000"/>
                </a:solidFill>
              </a:rPr>
              <a:t>SP-231039</a:t>
            </a:r>
          </a:p>
          <a:p>
            <a:pPr marL="536575" lvl="1">
              <a:defRPr/>
            </a:pPr>
            <a:r>
              <a:rPr lang="en-US" altLang="en-GB" sz="1200" dirty="0"/>
              <a:t> WID complete</a:t>
            </a:r>
          </a:p>
          <a:p>
            <a:pPr marL="536575" lvl="1" indent="0">
              <a:buNone/>
              <a:defRPr/>
            </a:pPr>
            <a:endParaRPr lang="en-GB" altLang="zh-CN" sz="1800" i="1" dirty="0">
              <a:solidFill>
                <a:schemeClr val="bg1">
                  <a:lumMod val="50000"/>
                </a:schemeClr>
              </a:solidFill>
              <a:latin typeface="Times New Roman" panose="02020603050405020304" pitchFamily="18" charset="0"/>
              <a:cs typeface="Times New Roman" panose="02020603050405020304" pitchFamily="18" charset="0"/>
            </a:endParaRPr>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317871230"/>
              </p:ext>
            </p:extLst>
          </p:nvPr>
        </p:nvGraphicFramePr>
        <p:xfrm>
          <a:off x="382588" y="1095375"/>
          <a:ext cx="8180388" cy="45910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9">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03200">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990052</a:t>
                      </a:r>
                      <a:r>
                        <a:rPr lang="en-GB" sz="700" b="1" i="0" u="none" strike="noStrike" kern="1200" dirty="0">
                          <a:solidFill>
                            <a:srgbClr val="000000"/>
                          </a:solidFill>
                          <a:effectLst/>
                          <a:latin typeface="Arial" panose="020B0604020202020204" pitchFamily="34" charset="0"/>
                          <a:ea typeface="+mn-ea"/>
                          <a:cs typeface="+mn-cs"/>
                        </a:rPr>
                        <a:t> </a:t>
                      </a:r>
                    </a:p>
                  </a:txBody>
                  <a:tcPr marL="9525" marR="9525" marT="9519" marB="0" anchor="ctr"/>
                </a:tc>
                <a:tc>
                  <a:txBody>
                    <a:bodyPr/>
                    <a:lstStyle/>
                    <a:p>
                      <a:pPr algn="l" fontAlgn="b"/>
                      <a:r>
                        <a:rPr lang="en-US" sz="1100" b="0" i="1" u="none" strike="noStrike" kern="1200" dirty="0">
                          <a:solidFill>
                            <a:srgbClr val="0000FF"/>
                          </a:solidFill>
                          <a:effectLst/>
                          <a:latin typeface="Arial" panose="020B0604020202020204" pitchFamily="34" charset="0"/>
                          <a:ea typeface="+mn-ea"/>
                          <a:cs typeface="+mn-cs"/>
                        </a:rPr>
                        <a:t>Supporting UE Mobility for XR Services</a:t>
                      </a:r>
                      <a:endParaRPr lang="en-GB" sz="1100" b="0" i="1" u="none" strike="noStrike" kern="1200" dirty="0">
                        <a:solidFill>
                          <a:srgbClr val="0000FF"/>
                        </a:solidFill>
                        <a:effectLst/>
                        <a:latin typeface="Arial" panose="020B0604020202020204" pitchFamily="34" charset="0"/>
                        <a:ea typeface="+mn-ea"/>
                        <a:cs typeface="+mn-cs"/>
                      </a:endParaRPr>
                    </a:p>
                  </a:txBody>
                  <a:tcPr marL="9525" marR="9525" marT="9519" marB="0" anchor="ctr"/>
                </a:tc>
                <a:tc>
                  <a:txBody>
                    <a:bodyPr/>
                    <a:lstStyle/>
                    <a:p>
                      <a:pPr algn="ctr" fontAlgn="b"/>
                      <a:r>
                        <a:rPr lang="en-GB" altLang="zh-CN" sz="800" b="0" i="0" u="none" strike="noStrike" kern="1200" dirty="0" err="1">
                          <a:solidFill>
                            <a:srgbClr val="000000"/>
                          </a:solidFill>
                          <a:effectLst/>
                          <a:latin typeface="Arial" panose="020B0604020202020204" pitchFamily="34" charset="0"/>
                          <a:ea typeface="+mn-ea"/>
                          <a:cs typeface="+mn-cs"/>
                        </a:rPr>
                        <a:t>XRMobility</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08/2023</a:t>
                      </a: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50%</a:t>
                      </a:r>
                    </a:p>
                  </a:txBody>
                  <a:tcPr marL="9525" marR="9525" marT="9519" marB="0" anchor="ctr"/>
                </a:tc>
                <a:tc>
                  <a:txBody>
                    <a:bodyPr/>
                    <a:lstStyle/>
                    <a:p>
                      <a:pPr algn="l" fontAlgn="t"/>
                      <a:r>
                        <a:rPr lang="nl-NL" sz="900" b="0" i="0" u="sng" strike="noStrike" kern="1200" dirty="0">
                          <a:solidFill>
                            <a:srgbClr val="0563C1"/>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SP-230233</a:t>
                      </a:r>
                      <a:endParaRPr lang="nl-NL" sz="900" b="0" i="0" u="sng" strike="noStrike" kern="1200" dirty="0">
                        <a:solidFill>
                          <a:srgbClr val="0563C1"/>
                        </a:solidFill>
                        <a:effectLst/>
                        <a:latin typeface="Calibri" panose="020F0502020204030204" pitchFamily="34" charset="0"/>
                        <a:ea typeface="+mn-ea"/>
                        <a:cs typeface="+mn-cs"/>
                      </a:endParaRPr>
                    </a:p>
                  </a:txBody>
                  <a:tcPr marL="9525" marR="9525" marT="9525" marB="0" anchor="ctr"/>
                </a:tc>
                <a:tc>
                  <a:txBody>
                    <a:bodyPr/>
                    <a:lstStyle/>
                    <a:p>
                      <a:pPr algn="ctr">
                        <a:lnSpc>
                          <a:spcPct val="107000"/>
                        </a:lnSpc>
                        <a:spcAft>
                          <a:spcPts val="800"/>
                        </a:spcAft>
                      </a:pPr>
                      <a:r>
                        <a:rPr lang="en-US" altLang="en-GB" sz="900" dirty="0">
                          <a:solidFill>
                            <a:srgbClr val="FF0000"/>
                          </a:solidFill>
                        </a:rPr>
                        <a:t>100%</a:t>
                      </a:r>
                    </a:p>
                  </a:txBody>
                  <a:tcPr marL="36002" marR="36002" marT="0" marB="0" anchor="ctr"/>
                </a:tc>
                <a:tc>
                  <a:txBody>
                    <a:bodyPr/>
                    <a:lstStyle/>
                    <a:p>
                      <a:pPr algn="ctr" fontAlgn="ctr"/>
                      <a:endParaRPr lang="en-US" sz="8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50463582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LTR_MA</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35150"/>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i="1" dirty="0">
                <a:solidFill>
                  <a:srgbClr val="FF0000"/>
                </a:solidFill>
                <a:cs typeface="Arial" panose="020B0604020202020204" pitchFamily="34" charset="0"/>
              </a:rPr>
              <a:t>New WID for approval at this plenary in SP-231035 (from S1-232656) (A.I. 6.5.1) and CR package in SP-231036. </a:t>
            </a:r>
            <a:endParaRPr lang="de-DE" altLang="de-DE" sz="1500" dirty="0"/>
          </a:p>
          <a:p>
            <a:pPr>
              <a:spcBef>
                <a:spcPct val="0"/>
              </a:spcBef>
            </a:pPr>
            <a:r>
              <a:rPr lang="de-DE" altLang="de-DE" sz="1500" dirty="0"/>
              <a:t>Progress since previous SA meeting</a:t>
            </a:r>
          </a:p>
          <a:p>
            <a:pPr marL="536575" lvl="1">
              <a:defRPr/>
            </a:pPr>
            <a:r>
              <a:rPr lang="en-US" altLang="en-GB" sz="1200" dirty="0"/>
              <a:t> </a:t>
            </a:r>
            <a:r>
              <a:rPr lang="en-GB" altLang="zh-CN" sz="1200" dirty="0"/>
              <a:t>Associated change request against TS22.261 was agreed to update the </a:t>
            </a:r>
            <a:r>
              <a:rPr lang="en-US" altLang="zh-CN" sz="1200" dirty="0"/>
              <a:t>requirement to support local traffic routing for UEs with multiple accesses to 5G</a:t>
            </a:r>
            <a:r>
              <a:rPr lang="en-US" altLang="en-GB" sz="1200" dirty="0"/>
              <a:t> – CR package in </a:t>
            </a:r>
            <a:r>
              <a:rPr lang="en-US" altLang="en-GB" sz="1200" b="1" i="1" dirty="0">
                <a:solidFill>
                  <a:srgbClr val="FF0000"/>
                </a:solidFill>
              </a:rPr>
              <a:t>SP-231036</a:t>
            </a:r>
            <a:endParaRPr lang="en-US" altLang="en-GB" sz="1200" dirty="0"/>
          </a:p>
          <a:p>
            <a:pPr marL="536575" lvl="1">
              <a:defRPr/>
            </a:pPr>
            <a:r>
              <a:rPr lang="en-US" altLang="en-GB" sz="1200" dirty="0"/>
              <a:t> WID completed</a:t>
            </a:r>
          </a:p>
          <a:p>
            <a:pPr marL="536575" lvl="1" indent="0">
              <a:buNone/>
              <a:defRPr/>
            </a:pPr>
            <a:endParaRPr lang="en-GB" altLang="zh-CN" sz="1800" i="1" dirty="0">
              <a:solidFill>
                <a:schemeClr val="bg1">
                  <a:lumMod val="50000"/>
                </a:schemeClr>
              </a:solidFill>
              <a:latin typeface="Times New Roman" panose="02020603050405020304" pitchFamily="18" charset="0"/>
              <a:cs typeface="Times New Roman" panose="02020603050405020304" pitchFamily="18" charset="0"/>
            </a:endParaRPr>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853332741"/>
              </p:ext>
            </p:extLst>
          </p:nvPr>
        </p:nvGraphicFramePr>
        <p:xfrm>
          <a:off x="382588" y="1095375"/>
          <a:ext cx="8180388" cy="45910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9">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03200">
                <a:tc>
                  <a:txBody>
                    <a:bodyPr/>
                    <a:lstStyle/>
                    <a:p>
                      <a:pPr algn="ctr" fontAlgn="b"/>
                      <a:r>
                        <a:rPr lang="nl-NL" sz="800" b="0" i="0" u="none" strike="noStrike" kern="1200" dirty="0">
                          <a:solidFill>
                            <a:srgbClr val="000000"/>
                          </a:solidFill>
                          <a:effectLst/>
                          <a:latin typeface="Arial" panose="020B0604020202020204" pitchFamily="34" charset="0"/>
                          <a:ea typeface="+mn-ea"/>
                          <a:cs typeface="+mn-cs"/>
                        </a:rPr>
                        <a:t>1010025</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l" fontAlgn="b"/>
                      <a:r>
                        <a:rPr lang="en-US" sz="1100" b="0" i="1" u="none" strike="noStrike" kern="1200" dirty="0">
                          <a:solidFill>
                            <a:srgbClr val="0000FF"/>
                          </a:solidFill>
                          <a:effectLst/>
                          <a:latin typeface="Arial" panose="020B0604020202020204" pitchFamily="34" charset="0"/>
                          <a:ea typeface="+mn-ea"/>
                          <a:cs typeface="+mn-cs"/>
                        </a:rPr>
                        <a:t> Local traffic routing for multi-access UE</a:t>
                      </a:r>
                      <a:endParaRPr lang="en-GB" sz="1100" b="0" i="1" u="none" strike="noStrike" kern="1200" dirty="0">
                        <a:solidFill>
                          <a:srgbClr val="0000FF"/>
                        </a:solidFill>
                        <a:effectLst/>
                        <a:latin typeface="Arial" panose="020B0604020202020204" pitchFamily="34" charset="0"/>
                        <a:ea typeface="+mn-ea"/>
                        <a:cs typeface="+mn-cs"/>
                      </a:endParaRPr>
                    </a:p>
                  </a:txBody>
                  <a:tcPr marL="9525" marR="9525" marT="9519" marB="0" anchor="ctr"/>
                </a:tc>
                <a:tc>
                  <a:txBody>
                    <a:bodyPr/>
                    <a:lstStyle/>
                    <a:p>
                      <a:pPr algn="ctr" fontAlgn="b"/>
                      <a:r>
                        <a:rPr lang="en-US" altLang="zh-CN" sz="800" b="0" i="0" u="none" strike="noStrike" kern="1200" dirty="0">
                          <a:solidFill>
                            <a:srgbClr val="000000"/>
                          </a:solidFill>
                          <a:effectLst/>
                          <a:latin typeface="Arial" panose="020B0604020202020204" pitchFamily="34" charset="0"/>
                          <a:ea typeface="+mn-ea"/>
                          <a:cs typeface="+mn-cs"/>
                        </a:rPr>
                        <a:t>LTR_MA</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09/09/2023</a:t>
                      </a: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a:t>
                      </a:r>
                    </a:p>
                  </a:txBody>
                  <a:tcPr marL="9525" marR="9525" marT="9519" marB="0" anchor="ctr"/>
                </a:tc>
                <a:tc>
                  <a:txBody>
                    <a:bodyPr/>
                    <a:lstStyle/>
                    <a:p>
                      <a:pPr algn="r" fontAlgn="ctr"/>
                      <a:r>
                        <a:rPr lang="nl-NL" sz="900" b="0" i="0" u="sng" strike="noStrike" kern="1200" dirty="0">
                          <a:solidFill>
                            <a:srgbClr val="0563C1"/>
                          </a:solidFill>
                          <a:effectLst/>
                          <a:latin typeface="Calibri" panose="020F0502020204030204" pitchFamily="34" charset="0"/>
                          <a:ea typeface="+mn-ea"/>
                          <a:cs typeface="+mn-cs"/>
                        </a:rPr>
                        <a:t>SP-231035</a:t>
                      </a:r>
                      <a:endParaRPr lang="en-GB" sz="900" b="0" i="0" u="sng" strike="noStrike" kern="1200" dirty="0">
                        <a:solidFill>
                          <a:srgbClr val="0563C1"/>
                        </a:solidFill>
                        <a:effectLst/>
                        <a:latin typeface="Calibri" panose="020F0502020204030204" pitchFamily="34" charset="0"/>
                        <a:ea typeface="+mn-ea"/>
                        <a:cs typeface="+mn-cs"/>
                      </a:endParaRPr>
                    </a:p>
                  </a:txBody>
                  <a:tcPr marL="9525" marR="9525" marT="9519" marB="0" anchor="ctr"/>
                </a:tc>
                <a:tc>
                  <a:txBody>
                    <a:bodyPr/>
                    <a:lstStyle/>
                    <a:p>
                      <a:pPr algn="ctr">
                        <a:lnSpc>
                          <a:spcPct val="107000"/>
                        </a:lnSpc>
                        <a:spcAft>
                          <a:spcPts val="800"/>
                        </a:spcAft>
                      </a:pPr>
                      <a:r>
                        <a:rPr lang="en-GB" sz="900" kern="1200" dirty="0">
                          <a:solidFill>
                            <a:srgbClr val="FF0000"/>
                          </a:solidFill>
                          <a:latin typeface="+mn-lt"/>
                          <a:ea typeface="+mn-ea"/>
                          <a:cs typeface="+mn-cs"/>
                        </a:rPr>
                        <a:t>100</a:t>
                      </a:r>
                      <a:r>
                        <a:rPr lang="en-GB" sz="1200" dirty="0">
                          <a:solidFill>
                            <a:srgbClr val="FF0000"/>
                          </a:solidFill>
                        </a:rPr>
                        <a:t>%</a:t>
                      </a:r>
                    </a:p>
                  </a:txBody>
                  <a:tcPr marL="36002" marR="36002" marT="0" marB="0" anchor="ctr"/>
                </a:tc>
                <a:tc>
                  <a:txBody>
                    <a:bodyPr/>
                    <a:lstStyle/>
                    <a:p>
                      <a:pPr algn="ctr" fontAlgn="ctr"/>
                      <a:r>
                        <a:rPr lang="en-US" sz="800" b="0" i="0" u="none" strike="noStrike" dirty="0">
                          <a:solidFill>
                            <a:srgbClr val="FF0000"/>
                          </a:solidFill>
                          <a:effectLst/>
                          <a:latin typeface="Arial" panose="020B0604020202020204" pitchFamily="34" charset="0"/>
                        </a:rPr>
                        <a:t>New </a:t>
                      </a:r>
                      <a:r>
                        <a:rPr lang="en-US" sz="800" b="0" i="0" u="none" strike="noStrike" dirty="0" err="1">
                          <a:solidFill>
                            <a:srgbClr val="FF0000"/>
                          </a:solidFill>
                          <a:effectLst/>
                          <a:latin typeface="Arial" panose="020B0604020202020204" pitchFamily="34" charset="0"/>
                        </a:rPr>
                        <a:t>miniWID</a:t>
                      </a:r>
                      <a:endParaRPr lang="en-US" sz="8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32732653"/>
                  </a:ext>
                </a:extLst>
              </a:tr>
            </a:tbl>
          </a:graphicData>
        </a:graphic>
      </p:graphicFrame>
    </p:spTree>
    <p:extLst>
      <p:ext uri="{BB962C8B-B14F-4D97-AF65-F5344CB8AC3E}">
        <p14:creationId xmlns:p14="http://schemas.microsoft.com/office/powerpoint/2010/main" val="399120558"/>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err="1"/>
              <a:t>EdgeOpNeeds</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35150"/>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400" b="1" i="1" dirty="0">
                <a:solidFill>
                  <a:srgbClr val="FF0000"/>
                </a:solidFill>
                <a:cs typeface="Arial" panose="020B0604020202020204" pitchFamily="34" charset="0"/>
              </a:rPr>
              <a:t>New WID for approval at this plenary in SP-231037 (from S1-232282) (A.I. 6.5.1) and CR package in SP-231038</a:t>
            </a:r>
          </a:p>
          <a:p>
            <a:pPr>
              <a:spcBef>
                <a:spcPct val="0"/>
              </a:spcBef>
            </a:pPr>
            <a:r>
              <a:rPr lang="de-DE" altLang="de-DE" sz="1500" dirty="0"/>
              <a:t>Progress since previous SA meeting</a:t>
            </a:r>
          </a:p>
          <a:p>
            <a:pPr marL="536575" lvl="1">
              <a:defRPr/>
            </a:pPr>
            <a:r>
              <a:rPr lang="en-US" altLang="en-GB" sz="1200" dirty="0"/>
              <a:t> </a:t>
            </a:r>
            <a:r>
              <a:rPr lang="en-GB" altLang="zh-CN" sz="1200" dirty="0"/>
              <a:t>Associated change request against TS22.261 was agreed to add new </a:t>
            </a:r>
            <a:r>
              <a:rPr lang="en-US" altLang="zh-CN" sz="1200" dirty="0"/>
              <a:t>requirement on offloading data traffic to the most suitable Service Hosting Environment based on usage information </a:t>
            </a:r>
            <a:r>
              <a:rPr lang="en-US" altLang="en-GB" sz="1200" dirty="0"/>
              <a:t>– CR package in </a:t>
            </a:r>
            <a:r>
              <a:rPr lang="en-US" altLang="en-GB" sz="1200" b="1" i="1" dirty="0">
                <a:solidFill>
                  <a:srgbClr val="FF0000"/>
                </a:solidFill>
              </a:rPr>
              <a:t>SP-231038</a:t>
            </a:r>
            <a:endParaRPr lang="en-US" altLang="en-GB" sz="1200" dirty="0"/>
          </a:p>
          <a:p>
            <a:pPr marL="536575" lvl="1">
              <a:defRPr/>
            </a:pPr>
            <a:r>
              <a:rPr lang="en-US" altLang="en-GB" sz="1200" dirty="0"/>
              <a:t> WID completed</a:t>
            </a:r>
          </a:p>
          <a:p>
            <a:pPr marL="536575" lvl="1" indent="0">
              <a:buNone/>
              <a:defRPr/>
            </a:pPr>
            <a:endParaRPr lang="en-GB" altLang="zh-CN" sz="1800" i="1" dirty="0">
              <a:solidFill>
                <a:schemeClr val="bg1">
                  <a:lumMod val="50000"/>
                </a:schemeClr>
              </a:solidFill>
              <a:latin typeface="Times New Roman" panose="02020603050405020304" pitchFamily="18" charset="0"/>
              <a:cs typeface="Times New Roman" panose="02020603050405020304" pitchFamily="18" charset="0"/>
            </a:endParaRPr>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165308351"/>
              </p:ext>
            </p:extLst>
          </p:nvPr>
        </p:nvGraphicFramePr>
        <p:xfrm>
          <a:off x="382588" y="1095375"/>
          <a:ext cx="8180388" cy="60070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9">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03200">
                <a:tc>
                  <a:txBody>
                    <a:bodyPr/>
                    <a:lstStyle/>
                    <a:p>
                      <a:pPr algn="ctr" fontAlgn="b"/>
                      <a:r>
                        <a:rPr lang="nl-NL" sz="800" b="0" i="0" u="none" strike="noStrike" kern="1200" dirty="0">
                          <a:solidFill>
                            <a:srgbClr val="000000"/>
                          </a:solidFill>
                          <a:effectLst/>
                          <a:latin typeface="Arial" panose="020B0604020202020204" pitchFamily="34" charset="0"/>
                          <a:ea typeface="+mn-ea"/>
                          <a:cs typeface="+mn-cs"/>
                        </a:rPr>
                        <a:t>1010022</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l" fontAlgn="b"/>
                      <a:r>
                        <a:rPr lang="en-US" sz="1100" b="0" i="1" u="none" strike="noStrike" kern="1200" dirty="0">
                          <a:solidFill>
                            <a:srgbClr val="0000FF"/>
                          </a:solidFill>
                          <a:effectLst/>
                          <a:latin typeface="Arial" panose="020B0604020202020204" pitchFamily="34" charset="0"/>
                          <a:ea typeface="+mn-ea"/>
                          <a:cs typeface="+mn-cs"/>
                        </a:rPr>
                        <a:t> Edge Computing Considering the Operational Needs of Service Hosting Environment</a:t>
                      </a:r>
                      <a:endParaRPr lang="en-GB" sz="1100" b="0" i="1" u="none" strike="noStrike" kern="1200" dirty="0">
                        <a:solidFill>
                          <a:srgbClr val="0000FF"/>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err="1">
                          <a:solidFill>
                            <a:srgbClr val="000000"/>
                          </a:solidFill>
                          <a:effectLst/>
                          <a:latin typeface="Arial" panose="020B0604020202020204" pitchFamily="34" charset="0"/>
                          <a:ea typeface="+mn-ea"/>
                          <a:cs typeface="+mn-cs"/>
                        </a:rPr>
                        <a:t>EdgeOp</a:t>
                      </a:r>
                      <a:r>
                        <a:rPr lang="en-US" altLang="zh-CN" sz="800" b="0" i="0" u="none" strike="noStrike" kern="1200" dirty="0">
                          <a:solidFill>
                            <a:srgbClr val="000000"/>
                          </a:solidFill>
                          <a:effectLst/>
                          <a:latin typeface="Arial" panose="020B0604020202020204" pitchFamily="34" charset="0"/>
                          <a:ea typeface="+mn-ea"/>
                          <a:cs typeface="+mn-cs"/>
                        </a:rPr>
                        <a:t>Needs</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09/09/2023</a:t>
                      </a: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0%</a:t>
                      </a:r>
                    </a:p>
                  </a:txBody>
                  <a:tcPr marL="9525" marR="9525" marT="9519" marB="0" anchor="ctr"/>
                </a:tc>
                <a:tc>
                  <a:txBody>
                    <a:bodyPr/>
                    <a:lstStyle/>
                    <a:p>
                      <a:pPr algn="ctr" fontAlgn="ctr"/>
                      <a:r>
                        <a:rPr lang="en-GB" sz="900" b="0" i="0" u="sng" strike="noStrike" kern="1200" dirty="0">
                          <a:solidFill>
                            <a:srgbClr val="0563C1"/>
                          </a:solidFill>
                          <a:effectLst/>
                          <a:latin typeface="Calibri" panose="020F0502020204030204" pitchFamily="34" charset="0"/>
                          <a:ea typeface="+mn-ea"/>
                          <a:cs typeface="+mn-cs"/>
                        </a:rPr>
                        <a:t>SP-231037</a:t>
                      </a:r>
                    </a:p>
                  </a:txBody>
                  <a:tcPr marL="9525" marR="9525" marT="9519" marB="0" anchor="ctr"/>
                </a:tc>
                <a:tc>
                  <a:txBody>
                    <a:bodyPr/>
                    <a:lstStyle/>
                    <a:p>
                      <a:pPr algn="ctr">
                        <a:lnSpc>
                          <a:spcPct val="107000"/>
                        </a:lnSpc>
                        <a:spcAft>
                          <a:spcPts val="800"/>
                        </a:spcAft>
                      </a:pPr>
                      <a:r>
                        <a:rPr lang="en-GB" sz="900" kern="1200" dirty="0">
                          <a:solidFill>
                            <a:srgbClr val="FF0000"/>
                          </a:solidFill>
                          <a:latin typeface="+mn-lt"/>
                          <a:ea typeface="+mn-ea"/>
                          <a:cs typeface="+mn-cs"/>
                        </a:rPr>
                        <a:t>100%</a:t>
                      </a:r>
                    </a:p>
                  </a:txBody>
                  <a:tcPr marL="36002" marR="36002" marT="0" marB="0" anchor="ctr"/>
                </a:tc>
                <a:tc>
                  <a:txBody>
                    <a:bodyPr/>
                    <a:lstStyle/>
                    <a:p>
                      <a:pPr algn="ctr" fontAlgn="ctr"/>
                      <a:r>
                        <a:rPr lang="en-US" sz="800" b="0" i="0" u="none" strike="noStrike" dirty="0">
                          <a:solidFill>
                            <a:srgbClr val="FF0000"/>
                          </a:solidFill>
                          <a:effectLst/>
                          <a:latin typeface="Arial" panose="020B0604020202020204" pitchFamily="34" charset="0"/>
                        </a:rPr>
                        <a:t>New </a:t>
                      </a:r>
                      <a:r>
                        <a:rPr lang="en-US" sz="800" b="0" i="0" u="none" strike="noStrike" dirty="0" err="1">
                          <a:solidFill>
                            <a:srgbClr val="FF0000"/>
                          </a:solidFill>
                          <a:effectLst/>
                          <a:latin typeface="Arial" panose="020B0604020202020204" pitchFamily="34" charset="0"/>
                        </a:rPr>
                        <a:t>miniWID</a:t>
                      </a:r>
                      <a:endParaRPr lang="en-US" sz="800" b="0" i="0" u="none" strike="noStrike" dirty="0">
                        <a:solidFill>
                          <a:srgbClr val="FF0000"/>
                        </a:solidFill>
                        <a:effectLst/>
                        <a:latin typeface="Arial" panose="020B0604020202020204" pitchFamily="34" charset="0"/>
                      </a:endParaRPr>
                    </a:p>
                  </a:txBody>
                  <a:tcPr marL="9525" marR="9525" marT="9519" marB="0" anchor="ctr"/>
                </a:tc>
                <a:extLst>
                  <a:ext uri="{0D108BD9-81ED-4DB2-BD59-A6C34878D82A}">
                    <a16:rowId xmlns:a16="http://schemas.microsoft.com/office/drawing/2014/main" val="2753037316"/>
                  </a:ext>
                </a:extLst>
              </a:tr>
            </a:tbl>
          </a:graphicData>
        </a:graphic>
      </p:graphicFrame>
    </p:spTree>
    <p:extLst>
      <p:ext uri="{BB962C8B-B14F-4D97-AF65-F5344CB8AC3E}">
        <p14:creationId xmlns:p14="http://schemas.microsoft.com/office/powerpoint/2010/main" val="4280795105"/>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b="1" dirty="0">
                <a:solidFill>
                  <a:srgbClr val="FF0000"/>
                </a:solidFill>
              </a:rPr>
              <a:t>Summary – overall for Rel-20</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211455" y="1045845"/>
            <a:ext cx="8747760" cy="3622675"/>
          </a:xfrm>
        </p:spPr>
        <p:txBody>
          <a:bodyPr/>
          <a:lstStyle/>
          <a:p>
            <a:r>
              <a:rPr lang="en-GB" sz="2400" dirty="0"/>
              <a:t>SA1 agreed to divide the Rel-20 content definition in two parts:</a:t>
            </a:r>
          </a:p>
          <a:p>
            <a:pPr lvl="1"/>
            <a:r>
              <a:rPr lang="en-GB" sz="2000" b="1" dirty="0"/>
              <a:t>Part 1: </a:t>
            </a:r>
            <a:r>
              <a:rPr lang="en-GB" sz="2000" dirty="0"/>
              <a:t>Only studies with normative work </a:t>
            </a:r>
            <a:r>
              <a:rPr lang="en-GB" sz="2000" b="1" dirty="0"/>
              <a:t>aiming for Rel-20</a:t>
            </a:r>
          </a:p>
          <a:p>
            <a:pPr lvl="2"/>
            <a:r>
              <a:rPr lang="en-GB" sz="1600" b="1" dirty="0"/>
              <a:t> </a:t>
            </a:r>
            <a:r>
              <a:rPr lang="en-GB" sz="1600" dirty="0"/>
              <a:t>Part 1 to take ≈50% of SA1’s time (around max. 6 SIDs)</a:t>
            </a:r>
            <a:endParaRPr lang="en-GB" sz="1600" b="1" dirty="0"/>
          </a:p>
          <a:p>
            <a:pPr lvl="1"/>
            <a:r>
              <a:rPr lang="en-GB" sz="2000" b="1" dirty="0"/>
              <a:t>Part 2 : </a:t>
            </a:r>
            <a:r>
              <a:rPr lang="en-GB" sz="2000" dirty="0"/>
              <a:t>Priority given to studies with normative work </a:t>
            </a:r>
            <a:r>
              <a:rPr lang="en-GB" sz="2000" b="1" dirty="0"/>
              <a:t>aiming for beyond Rel-20. </a:t>
            </a:r>
          </a:p>
          <a:p>
            <a:pPr lvl="2"/>
            <a:r>
              <a:rPr lang="en-GB" sz="1600" dirty="0"/>
              <a:t> Part 2 to take ≈50% of SA1’s time (from 1 big SID to max. 6 SIDs)</a:t>
            </a:r>
          </a:p>
          <a:p>
            <a:r>
              <a:rPr lang="nl-NL" altLang="nl-NL" sz="2400" dirty="0"/>
              <a:t>Initial discussions on SA1 Work Plan for Rel-20</a:t>
            </a:r>
          </a:p>
          <a:p>
            <a:pPr lvl="1"/>
            <a:r>
              <a:rPr lang="nl-NL" altLang="nl-NL" sz="2000" dirty="0"/>
              <a:t>See next slide</a:t>
            </a:r>
          </a:p>
          <a:p>
            <a:pPr lvl="1"/>
            <a:r>
              <a:rPr lang="en-GB" sz="2000" b="1" i="1" dirty="0">
                <a:solidFill>
                  <a:schemeClr val="accent1"/>
                </a:solidFill>
              </a:rPr>
              <a:t>For more info, see S1-232663</a:t>
            </a:r>
            <a:endParaRPr lang="en-GB" sz="2000" i="1" dirty="0">
              <a:solidFill>
                <a:schemeClr val="accent1"/>
              </a:solidFill>
            </a:endParaRPr>
          </a:p>
          <a:p>
            <a:pPr lvl="1"/>
            <a:endParaRPr lang="nl-NL" altLang="nl-NL" sz="2000" dirty="0"/>
          </a:p>
          <a:p>
            <a:pPr lvl="1"/>
            <a:endParaRPr lang="en-GB" sz="2000" b="1" dirty="0"/>
          </a:p>
        </p:txBody>
      </p:sp>
    </p:spTree>
    <p:extLst>
      <p:ext uri="{BB962C8B-B14F-4D97-AF65-F5344CB8AC3E}">
        <p14:creationId xmlns:p14="http://schemas.microsoft.com/office/powerpoint/2010/main" val="5461843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cxnSp>
        <p:nvCxnSpPr>
          <p:cNvPr id="119" name="Google Shape;119;p20"/>
          <p:cNvCxnSpPr/>
          <p:nvPr/>
        </p:nvCxnSpPr>
        <p:spPr>
          <a:xfrm>
            <a:off x="623887" y="1446212"/>
            <a:ext cx="0" cy="30702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20" name="Google Shape;120;p20"/>
          <p:cNvCxnSpPr/>
          <p:nvPr/>
        </p:nvCxnSpPr>
        <p:spPr>
          <a:xfrm>
            <a:off x="0" y="669925"/>
            <a:ext cx="8666100" cy="0"/>
          </a:xfrm>
          <a:prstGeom prst="straightConnector1">
            <a:avLst/>
          </a:prstGeom>
          <a:noFill/>
          <a:ln w="9525" cap="flat" cmpd="sng">
            <a:solidFill>
              <a:srgbClr val="98B954"/>
            </a:solidFill>
            <a:prstDash val="solid"/>
            <a:miter lim="800000"/>
            <a:headEnd type="none" w="med" len="med"/>
            <a:tailEnd type="none" w="med" len="med"/>
          </a:ln>
        </p:spPr>
      </p:cxnSp>
      <p:sp>
        <p:nvSpPr>
          <p:cNvPr id="121" name="Google Shape;121;p20"/>
          <p:cNvSpPr txBox="1"/>
          <p:nvPr/>
        </p:nvSpPr>
        <p:spPr>
          <a:xfrm>
            <a:off x="767543" y="36493"/>
            <a:ext cx="7142100" cy="388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2400"/>
              <a:buFont typeface="Montserrat"/>
              <a:buNone/>
            </a:pPr>
            <a:r>
              <a:rPr lang="en-US" sz="2400" b="0" i="0" u="none" strike="noStrike" cap="none" dirty="0">
                <a:solidFill>
                  <a:srgbClr val="FF0000"/>
                </a:solidFill>
                <a:latin typeface="Montserrat"/>
                <a:ea typeface="Montserrat"/>
                <a:cs typeface="Montserrat"/>
                <a:sym typeface="Montserrat"/>
              </a:rPr>
              <a:t>Release 20 SA1 work planning </a:t>
            </a:r>
            <a:endParaRPr sz="2000" b="0" i="0" u="none" strike="noStrike" cap="none" dirty="0">
              <a:solidFill>
                <a:srgbClr val="FF0000"/>
              </a:solidFill>
              <a:latin typeface="Montserrat"/>
              <a:ea typeface="Montserrat"/>
              <a:cs typeface="Montserrat"/>
              <a:sym typeface="Montserrat"/>
            </a:endParaRPr>
          </a:p>
        </p:txBody>
      </p:sp>
      <p:sp>
        <p:nvSpPr>
          <p:cNvPr id="122" name="Google Shape;122;p20"/>
          <p:cNvSpPr txBox="1"/>
          <p:nvPr/>
        </p:nvSpPr>
        <p:spPr>
          <a:xfrm>
            <a:off x="1125537" y="844550"/>
            <a:ext cx="6510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TSG#101</a:t>
            </a:r>
            <a:endParaRPr/>
          </a:p>
        </p:txBody>
      </p:sp>
      <p:cxnSp>
        <p:nvCxnSpPr>
          <p:cNvPr id="123" name="Google Shape;123;p20"/>
          <p:cNvCxnSpPr/>
          <p:nvPr/>
        </p:nvCxnSpPr>
        <p:spPr>
          <a:xfrm>
            <a:off x="2716212"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24" name="Google Shape;124;p20"/>
          <p:cNvCxnSpPr/>
          <p:nvPr/>
        </p:nvCxnSpPr>
        <p:spPr>
          <a:xfrm>
            <a:off x="293687" y="1206500"/>
            <a:ext cx="0" cy="3803700"/>
          </a:xfrm>
          <a:prstGeom prst="straightConnector1">
            <a:avLst/>
          </a:prstGeom>
          <a:noFill/>
          <a:ln w="9525" cap="flat" cmpd="sng">
            <a:solidFill>
              <a:srgbClr val="9BBB59"/>
            </a:solidFill>
            <a:prstDash val="solid"/>
            <a:miter lim="800000"/>
            <a:headEnd type="none" w="med" len="med"/>
            <a:tailEnd type="none" w="med" len="med"/>
          </a:ln>
        </p:spPr>
      </p:cxnSp>
      <p:cxnSp>
        <p:nvCxnSpPr>
          <p:cNvPr id="125" name="Google Shape;125;p20"/>
          <p:cNvCxnSpPr/>
          <p:nvPr/>
        </p:nvCxnSpPr>
        <p:spPr>
          <a:xfrm>
            <a:off x="1425575"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26" name="Google Shape;126;p20"/>
          <p:cNvCxnSpPr/>
          <p:nvPr/>
        </p:nvCxnSpPr>
        <p:spPr>
          <a:xfrm>
            <a:off x="8069262" y="1182687"/>
            <a:ext cx="0" cy="3806700"/>
          </a:xfrm>
          <a:prstGeom prst="straightConnector1">
            <a:avLst/>
          </a:prstGeom>
          <a:noFill/>
          <a:ln w="9525" cap="flat" cmpd="sng">
            <a:solidFill>
              <a:srgbClr val="9BBB59"/>
            </a:solidFill>
            <a:prstDash val="solid"/>
            <a:miter lim="800000"/>
            <a:headEnd type="none" w="med" len="med"/>
            <a:tailEnd type="none" w="med" len="med"/>
          </a:ln>
        </p:spPr>
      </p:cxnSp>
      <p:cxnSp>
        <p:nvCxnSpPr>
          <p:cNvPr id="127" name="Google Shape;127;p20"/>
          <p:cNvCxnSpPr/>
          <p:nvPr/>
        </p:nvCxnSpPr>
        <p:spPr>
          <a:xfrm>
            <a:off x="6826250" y="1182687"/>
            <a:ext cx="0" cy="3753000"/>
          </a:xfrm>
          <a:prstGeom prst="straightConnector1">
            <a:avLst/>
          </a:prstGeom>
          <a:noFill/>
          <a:ln w="9525" cap="flat" cmpd="sng">
            <a:solidFill>
              <a:srgbClr val="9BBB59"/>
            </a:solidFill>
            <a:prstDash val="solid"/>
            <a:miter lim="800000"/>
            <a:headEnd type="none" w="med" len="med"/>
            <a:tailEnd type="none" w="med" len="med"/>
          </a:ln>
        </p:spPr>
      </p:cxnSp>
      <p:cxnSp>
        <p:nvCxnSpPr>
          <p:cNvPr id="128" name="Google Shape;128;p20"/>
          <p:cNvCxnSpPr/>
          <p:nvPr/>
        </p:nvCxnSpPr>
        <p:spPr>
          <a:xfrm>
            <a:off x="5434012"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29" name="Google Shape;129;p20"/>
          <p:cNvCxnSpPr/>
          <p:nvPr/>
        </p:nvCxnSpPr>
        <p:spPr>
          <a:xfrm>
            <a:off x="6130925"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30" name="Google Shape;130;p20"/>
          <p:cNvCxnSpPr/>
          <p:nvPr/>
        </p:nvCxnSpPr>
        <p:spPr>
          <a:xfrm>
            <a:off x="4122737" y="1135062"/>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31" name="Google Shape;131;p20"/>
          <p:cNvCxnSpPr/>
          <p:nvPr/>
        </p:nvCxnSpPr>
        <p:spPr>
          <a:xfrm>
            <a:off x="3411537"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32" name="Google Shape;132;p20"/>
          <p:cNvCxnSpPr/>
          <p:nvPr/>
        </p:nvCxnSpPr>
        <p:spPr>
          <a:xfrm>
            <a:off x="8602662" y="1185862"/>
            <a:ext cx="0" cy="3803700"/>
          </a:xfrm>
          <a:prstGeom prst="straightConnector1">
            <a:avLst/>
          </a:prstGeom>
          <a:noFill/>
          <a:ln w="9525" cap="flat" cmpd="sng">
            <a:solidFill>
              <a:srgbClr val="9BBB59"/>
            </a:solidFill>
            <a:prstDash val="solid"/>
            <a:miter lim="800000"/>
            <a:headEnd type="none" w="med" len="med"/>
            <a:tailEnd type="none" w="med" len="med"/>
          </a:ln>
        </p:spPr>
      </p:cxnSp>
      <p:sp>
        <p:nvSpPr>
          <p:cNvPr id="133" name="Google Shape;133;p20"/>
          <p:cNvSpPr txBox="1"/>
          <p:nvPr/>
        </p:nvSpPr>
        <p:spPr>
          <a:xfrm>
            <a:off x="1670050" y="844550"/>
            <a:ext cx="6747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TSG#102</a:t>
            </a:r>
            <a:endParaRPr/>
          </a:p>
        </p:txBody>
      </p:sp>
      <p:sp>
        <p:nvSpPr>
          <p:cNvPr id="134" name="Google Shape;134;p20"/>
          <p:cNvSpPr txBox="1"/>
          <p:nvPr/>
        </p:nvSpPr>
        <p:spPr>
          <a:xfrm>
            <a:off x="2343150" y="844550"/>
            <a:ext cx="676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TSG#103</a:t>
            </a:r>
            <a:endParaRPr/>
          </a:p>
        </p:txBody>
      </p:sp>
      <p:sp>
        <p:nvSpPr>
          <p:cNvPr id="135" name="Google Shape;135;p20"/>
          <p:cNvSpPr txBox="1"/>
          <p:nvPr/>
        </p:nvSpPr>
        <p:spPr>
          <a:xfrm>
            <a:off x="3057525" y="844550"/>
            <a:ext cx="6858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TSG#104</a:t>
            </a:r>
            <a:endParaRPr/>
          </a:p>
        </p:txBody>
      </p:sp>
      <p:sp>
        <p:nvSpPr>
          <p:cNvPr id="136" name="Google Shape;136;p20"/>
          <p:cNvSpPr txBox="1"/>
          <p:nvPr/>
        </p:nvSpPr>
        <p:spPr>
          <a:xfrm>
            <a:off x="3838575" y="844550"/>
            <a:ext cx="676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TSG#105</a:t>
            </a:r>
            <a:endParaRPr/>
          </a:p>
        </p:txBody>
      </p:sp>
      <p:sp>
        <p:nvSpPr>
          <p:cNvPr id="137" name="Google Shape;137;p20"/>
          <p:cNvSpPr txBox="1"/>
          <p:nvPr/>
        </p:nvSpPr>
        <p:spPr>
          <a:xfrm>
            <a:off x="4410075" y="844550"/>
            <a:ext cx="679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TSG#106</a:t>
            </a:r>
            <a:endParaRPr/>
          </a:p>
        </p:txBody>
      </p:sp>
      <p:sp>
        <p:nvSpPr>
          <p:cNvPr id="138" name="Google Shape;138;p20"/>
          <p:cNvSpPr txBox="1"/>
          <p:nvPr/>
        </p:nvSpPr>
        <p:spPr>
          <a:xfrm>
            <a:off x="5084762" y="844550"/>
            <a:ext cx="6780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TSG#107</a:t>
            </a:r>
            <a:endParaRPr/>
          </a:p>
        </p:txBody>
      </p:sp>
      <p:sp>
        <p:nvSpPr>
          <p:cNvPr id="139" name="Google Shape;139;p20"/>
          <p:cNvSpPr txBox="1"/>
          <p:nvPr/>
        </p:nvSpPr>
        <p:spPr>
          <a:xfrm>
            <a:off x="5741987" y="844550"/>
            <a:ext cx="682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TSG#108</a:t>
            </a:r>
            <a:endParaRPr/>
          </a:p>
        </p:txBody>
      </p:sp>
      <p:sp>
        <p:nvSpPr>
          <p:cNvPr id="140" name="Google Shape;140;p20"/>
          <p:cNvSpPr txBox="1"/>
          <p:nvPr/>
        </p:nvSpPr>
        <p:spPr>
          <a:xfrm>
            <a:off x="6472237" y="844550"/>
            <a:ext cx="679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TSG#109</a:t>
            </a:r>
            <a:endParaRPr/>
          </a:p>
        </p:txBody>
      </p:sp>
      <p:sp>
        <p:nvSpPr>
          <p:cNvPr id="141" name="Google Shape;141;p20"/>
          <p:cNvSpPr txBox="1"/>
          <p:nvPr/>
        </p:nvSpPr>
        <p:spPr>
          <a:xfrm>
            <a:off x="7115175" y="844550"/>
            <a:ext cx="6510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TSG#110</a:t>
            </a:r>
            <a:endParaRPr/>
          </a:p>
        </p:txBody>
      </p:sp>
      <p:sp>
        <p:nvSpPr>
          <p:cNvPr id="142" name="Google Shape;142;p20"/>
          <p:cNvSpPr txBox="1"/>
          <p:nvPr/>
        </p:nvSpPr>
        <p:spPr>
          <a:xfrm>
            <a:off x="7681912" y="844550"/>
            <a:ext cx="6159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TSG#111</a:t>
            </a:r>
            <a:endParaRPr/>
          </a:p>
        </p:txBody>
      </p:sp>
      <p:sp>
        <p:nvSpPr>
          <p:cNvPr id="143" name="Google Shape;143;p20"/>
          <p:cNvSpPr txBox="1"/>
          <p:nvPr/>
        </p:nvSpPr>
        <p:spPr>
          <a:xfrm>
            <a:off x="8262937" y="844550"/>
            <a:ext cx="6399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TSG#112</a:t>
            </a:r>
            <a:endParaRPr/>
          </a:p>
        </p:txBody>
      </p:sp>
      <p:sp>
        <p:nvSpPr>
          <p:cNvPr id="144" name="Google Shape;144;p20"/>
          <p:cNvSpPr txBox="1"/>
          <p:nvPr/>
        </p:nvSpPr>
        <p:spPr>
          <a:xfrm>
            <a:off x="-33337" y="858837"/>
            <a:ext cx="6318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TSG#99</a:t>
            </a:r>
            <a:endParaRPr/>
          </a:p>
        </p:txBody>
      </p:sp>
      <p:sp>
        <p:nvSpPr>
          <p:cNvPr id="145" name="Google Shape;145;p20"/>
          <p:cNvSpPr txBox="1"/>
          <p:nvPr/>
        </p:nvSpPr>
        <p:spPr>
          <a:xfrm>
            <a:off x="3162300" y="547687"/>
            <a:ext cx="4986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2024</a:t>
            </a:r>
            <a:endParaRPr/>
          </a:p>
        </p:txBody>
      </p:sp>
      <p:sp>
        <p:nvSpPr>
          <p:cNvPr id="146" name="Google Shape;146;p20"/>
          <p:cNvSpPr txBox="1"/>
          <p:nvPr/>
        </p:nvSpPr>
        <p:spPr>
          <a:xfrm>
            <a:off x="5865812" y="547687"/>
            <a:ext cx="4857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2025</a:t>
            </a:r>
            <a:endParaRPr/>
          </a:p>
        </p:txBody>
      </p:sp>
      <p:sp>
        <p:nvSpPr>
          <p:cNvPr id="147" name="Google Shape;147;p20"/>
          <p:cNvSpPr txBox="1"/>
          <p:nvPr/>
        </p:nvSpPr>
        <p:spPr>
          <a:xfrm>
            <a:off x="1257300" y="947737"/>
            <a:ext cx="373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Sep.</a:t>
            </a:r>
            <a:endParaRPr/>
          </a:p>
        </p:txBody>
      </p:sp>
      <p:sp>
        <p:nvSpPr>
          <p:cNvPr id="148" name="Google Shape;148;p20"/>
          <p:cNvSpPr txBox="1"/>
          <p:nvPr/>
        </p:nvSpPr>
        <p:spPr>
          <a:xfrm>
            <a:off x="2551112" y="935037"/>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49" name="Google Shape;149;p20"/>
          <p:cNvSpPr txBox="1"/>
          <p:nvPr/>
        </p:nvSpPr>
        <p:spPr>
          <a:xfrm>
            <a:off x="7878762" y="947737"/>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50" name="Google Shape;150;p20"/>
          <p:cNvSpPr txBox="1"/>
          <p:nvPr/>
        </p:nvSpPr>
        <p:spPr>
          <a:xfrm>
            <a:off x="5216525" y="947737"/>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51" name="Google Shape;151;p20"/>
          <p:cNvSpPr txBox="1"/>
          <p:nvPr/>
        </p:nvSpPr>
        <p:spPr>
          <a:xfrm>
            <a:off x="3238500" y="947737"/>
            <a:ext cx="3699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a:t>
            </a:r>
            <a:endParaRPr/>
          </a:p>
        </p:txBody>
      </p:sp>
      <p:sp>
        <p:nvSpPr>
          <p:cNvPr id="152" name="Google Shape;152;p20"/>
          <p:cNvSpPr txBox="1"/>
          <p:nvPr/>
        </p:nvSpPr>
        <p:spPr>
          <a:xfrm>
            <a:off x="5951537" y="947737"/>
            <a:ext cx="3699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a:t>
            </a:r>
            <a:endParaRPr/>
          </a:p>
        </p:txBody>
      </p:sp>
      <p:sp>
        <p:nvSpPr>
          <p:cNvPr id="153" name="Google Shape;153;p20"/>
          <p:cNvSpPr txBox="1"/>
          <p:nvPr/>
        </p:nvSpPr>
        <p:spPr>
          <a:xfrm>
            <a:off x="8453437" y="947737"/>
            <a:ext cx="3699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a:t>
            </a:r>
            <a:endParaRPr/>
          </a:p>
        </p:txBody>
      </p:sp>
      <p:sp>
        <p:nvSpPr>
          <p:cNvPr id="154" name="Google Shape;154;p20"/>
          <p:cNvSpPr txBox="1"/>
          <p:nvPr/>
        </p:nvSpPr>
        <p:spPr>
          <a:xfrm>
            <a:off x="4013200" y="947737"/>
            <a:ext cx="373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Sep.</a:t>
            </a:r>
            <a:endParaRPr/>
          </a:p>
        </p:txBody>
      </p:sp>
      <p:sp>
        <p:nvSpPr>
          <p:cNvPr id="155" name="Google Shape;155;p20"/>
          <p:cNvSpPr txBox="1"/>
          <p:nvPr/>
        </p:nvSpPr>
        <p:spPr>
          <a:xfrm>
            <a:off x="6662737" y="947737"/>
            <a:ext cx="373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Sep.</a:t>
            </a:r>
            <a:endParaRPr/>
          </a:p>
        </p:txBody>
      </p:sp>
      <p:sp>
        <p:nvSpPr>
          <p:cNvPr id="156" name="Google Shape;156;p20"/>
          <p:cNvSpPr txBox="1"/>
          <p:nvPr/>
        </p:nvSpPr>
        <p:spPr>
          <a:xfrm>
            <a:off x="109537" y="968375"/>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57" name="Google Shape;157;p20"/>
          <p:cNvSpPr txBox="1"/>
          <p:nvPr/>
        </p:nvSpPr>
        <p:spPr>
          <a:xfrm>
            <a:off x="1854200" y="947737"/>
            <a:ext cx="3843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Dec.</a:t>
            </a:r>
            <a:endParaRPr/>
          </a:p>
        </p:txBody>
      </p:sp>
      <p:sp>
        <p:nvSpPr>
          <p:cNvPr id="158" name="Google Shape;158;p20"/>
          <p:cNvSpPr txBox="1"/>
          <p:nvPr/>
        </p:nvSpPr>
        <p:spPr>
          <a:xfrm>
            <a:off x="4605337" y="947737"/>
            <a:ext cx="3843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Dec.</a:t>
            </a:r>
            <a:endParaRPr/>
          </a:p>
        </p:txBody>
      </p:sp>
      <p:sp>
        <p:nvSpPr>
          <p:cNvPr id="159" name="Google Shape;159;p20"/>
          <p:cNvSpPr txBox="1"/>
          <p:nvPr/>
        </p:nvSpPr>
        <p:spPr>
          <a:xfrm>
            <a:off x="7304087" y="947737"/>
            <a:ext cx="3843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Dec.</a:t>
            </a:r>
            <a:endParaRPr/>
          </a:p>
        </p:txBody>
      </p:sp>
      <p:sp>
        <p:nvSpPr>
          <p:cNvPr id="160" name="Google Shape;160;p20"/>
          <p:cNvSpPr txBox="1"/>
          <p:nvPr/>
        </p:nvSpPr>
        <p:spPr>
          <a:xfrm>
            <a:off x="8359775" y="528637"/>
            <a:ext cx="4920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2026</a:t>
            </a:r>
            <a:endParaRPr/>
          </a:p>
        </p:txBody>
      </p:sp>
      <p:sp>
        <p:nvSpPr>
          <p:cNvPr id="163" name="Google Shape;163;p20"/>
          <p:cNvSpPr txBox="1"/>
          <p:nvPr/>
        </p:nvSpPr>
        <p:spPr>
          <a:xfrm>
            <a:off x="517525" y="862012"/>
            <a:ext cx="6858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TSG#100</a:t>
            </a:r>
            <a:endParaRPr/>
          </a:p>
        </p:txBody>
      </p:sp>
      <p:sp>
        <p:nvSpPr>
          <p:cNvPr id="164" name="Google Shape;164;p20"/>
          <p:cNvSpPr txBox="1"/>
          <p:nvPr/>
        </p:nvSpPr>
        <p:spPr>
          <a:xfrm>
            <a:off x="749300" y="965200"/>
            <a:ext cx="4065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June</a:t>
            </a:r>
            <a:endParaRPr/>
          </a:p>
        </p:txBody>
      </p:sp>
      <p:sp>
        <p:nvSpPr>
          <p:cNvPr id="166" name="Google Shape;166;p20"/>
          <p:cNvSpPr txBox="1"/>
          <p:nvPr/>
        </p:nvSpPr>
        <p:spPr>
          <a:xfrm>
            <a:off x="903287" y="550862"/>
            <a:ext cx="4857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2023</a:t>
            </a:r>
            <a:endParaRPr/>
          </a:p>
        </p:txBody>
      </p:sp>
      <p:sp>
        <p:nvSpPr>
          <p:cNvPr id="167" name="Google Shape;167;p20"/>
          <p:cNvSpPr txBox="1"/>
          <p:nvPr/>
        </p:nvSpPr>
        <p:spPr>
          <a:xfrm>
            <a:off x="1004887" y="4835723"/>
            <a:ext cx="870000" cy="369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dirty="0">
                <a:solidFill>
                  <a:srgbClr val="000000"/>
                </a:solidFill>
                <a:latin typeface="Arial"/>
                <a:ea typeface="Arial"/>
                <a:cs typeface="Arial"/>
                <a:sym typeface="Arial"/>
              </a:rPr>
              <a:t>Now</a:t>
            </a:r>
            <a:endParaRPr dirty="0"/>
          </a:p>
        </p:txBody>
      </p:sp>
      <p:cxnSp>
        <p:nvCxnSpPr>
          <p:cNvPr id="168" name="Google Shape;168;p20"/>
          <p:cNvCxnSpPr/>
          <p:nvPr/>
        </p:nvCxnSpPr>
        <p:spPr>
          <a:xfrm>
            <a:off x="1427164" y="1101687"/>
            <a:ext cx="3300" cy="3805200"/>
          </a:xfrm>
          <a:prstGeom prst="straightConnector1">
            <a:avLst/>
          </a:prstGeom>
          <a:noFill/>
          <a:ln w="38100" cap="flat" cmpd="sng">
            <a:solidFill>
              <a:schemeClr val="accent2"/>
            </a:solidFill>
            <a:prstDash val="solid"/>
            <a:miter lim="800000"/>
            <a:headEnd type="none" w="med" len="med"/>
            <a:tailEnd type="none" w="med" len="med"/>
          </a:ln>
          <a:effectLst>
            <a:outerShdw blurRad="63500" dist="23000" dir="5400000">
              <a:srgbClr val="000000">
                <a:alpha val="34900"/>
              </a:srgbClr>
            </a:outerShdw>
          </a:effectLst>
        </p:spPr>
      </p:cxnSp>
      <p:cxnSp>
        <p:nvCxnSpPr>
          <p:cNvPr id="169" name="Google Shape;169;p20"/>
          <p:cNvCxnSpPr/>
          <p:nvPr/>
        </p:nvCxnSpPr>
        <p:spPr>
          <a:xfrm>
            <a:off x="901700" y="113823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70" name="Google Shape;170;p20"/>
          <p:cNvCxnSpPr/>
          <p:nvPr/>
        </p:nvCxnSpPr>
        <p:spPr>
          <a:xfrm>
            <a:off x="3030537"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1" name="Google Shape;171;p20"/>
          <p:cNvCxnSpPr/>
          <p:nvPr/>
        </p:nvCxnSpPr>
        <p:spPr>
          <a:xfrm>
            <a:off x="1739900"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2" name="Google Shape;172;p20"/>
          <p:cNvCxnSpPr/>
          <p:nvPr/>
        </p:nvCxnSpPr>
        <p:spPr>
          <a:xfrm>
            <a:off x="8383587" y="1463675"/>
            <a:ext cx="0" cy="31368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3" name="Google Shape;173;p20"/>
          <p:cNvCxnSpPr/>
          <p:nvPr/>
        </p:nvCxnSpPr>
        <p:spPr>
          <a:xfrm>
            <a:off x="7140575" y="1463675"/>
            <a:ext cx="0" cy="30924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4" name="Google Shape;174;p20"/>
          <p:cNvCxnSpPr/>
          <p:nvPr/>
        </p:nvCxnSpPr>
        <p:spPr>
          <a:xfrm>
            <a:off x="5756275"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5" name="Google Shape;175;p20"/>
          <p:cNvCxnSpPr/>
          <p:nvPr/>
        </p:nvCxnSpPr>
        <p:spPr>
          <a:xfrm>
            <a:off x="6453187"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6" name="Google Shape;176;p20"/>
          <p:cNvCxnSpPr/>
          <p:nvPr/>
        </p:nvCxnSpPr>
        <p:spPr>
          <a:xfrm>
            <a:off x="4437062" y="1452562"/>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7" name="Google Shape;177;p20"/>
          <p:cNvCxnSpPr/>
          <p:nvPr/>
        </p:nvCxnSpPr>
        <p:spPr>
          <a:xfrm>
            <a:off x="3725862"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8" name="Google Shape;178;p20"/>
          <p:cNvCxnSpPr/>
          <p:nvPr/>
        </p:nvCxnSpPr>
        <p:spPr>
          <a:xfrm>
            <a:off x="1216025" y="1443037"/>
            <a:ext cx="0" cy="30702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9" name="Google Shape;179;p20"/>
          <p:cNvCxnSpPr/>
          <p:nvPr/>
        </p:nvCxnSpPr>
        <p:spPr>
          <a:xfrm>
            <a:off x="5097462" y="1471612"/>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0" name="Google Shape;180;p20"/>
          <p:cNvCxnSpPr/>
          <p:nvPr/>
        </p:nvCxnSpPr>
        <p:spPr>
          <a:xfrm>
            <a:off x="2425700" y="1474787"/>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1" name="Google Shape;181;p20"/>
          <p:cNvCxnSpPr/>
          <p:nvPr/>
        </p:nvCxnSpPr>
        <p:spPr>
          <a:xfrm>
            <a:off x="7766050" y="1416050"/>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2" name="Google Shape;182;p20"/>
          <p:cNvCxnSpPr>
            <a:cxnSpLocks/>
            <a:stCxn id="157" idx="2"/>
          </p:cNvCxnSpPr>
          <p:nvPr/>
        </p:nvCxnSpPr>
        <p:spPr>
          <a:xfrm>
            <a:off x="2046350" y="1147837"/>
            <a:ext cx="12637" cy="3590763"/>
          </a:xfrm>
          <a:prstGeom prst="straightConnector1">
            <a:avLst/>
          </a:prstGeom>
          <a:noFill/>
          <a:ln w="76200" cap="flat" cmpd="sng">
            <a:solidFill>
              <a:srgbClr val="9BBB59"/>
            </a:solidFill>
            <a:prstDash val="solid"/>
            <a:miter lim="800000"/>
            <a:headEnd type="none" w="med" len="med"/>
            <a:tailEnd type="none" w="med" len="med"/>
          </a:ln>
        </p:spPr>
      </p:cxnSp>
      <p:cxnSp>
        <p:nvCxnSpPr>
          <p:cNvPr id="183" name="Google Shape;183;p20"/>
          <p:cNvCxnSpPr>
            <a:cxnSpLocks/>
            <a:stCxn id="158" idx="2"/>
          </p:cNvCxnSpPr>
          <p:nvPr/>
        </p:nvCxnSpPr>
        <p:spPr>
          <a:xfrm>
            <a:off x="4797487" y="1147837"/>
            <a:ext cx="1525" cy="3581238"/>
          </a:xfrm>
          <a:prstGeom prst="straightConnector1">
            <a:avLst/>
          </a:prstGeom>
          <a:noFill/>
          <a:ln w="76200" cap="flat" cmpd="sng">
            <a:solidFill>
              <a:srgbClr val="9BBB59"/>
            </a:solidFill>
            <a:prstDash val="solid"/>
            <a:miter lim="800000"/>
            <a:headEnd type="none" w="med" len="med"/>
            <a:tailEnd type="none" w="med" len="med"/>
          </a:ln>
        </p:spPr>
      </p:cxnSp>
      <p:sp>
        <p:nvSpPr>
          <p:cNvPr id="184" name="Google Shape;184;p20"/>
          <p:cNvSpPr txBox="1"/>
          <p:nvPr/>
        </p:nvSpPr>
        <p:spPr>
          <a:xfrm>
            <a:off x="266700" y="1268412"/>
            <a:ext cx="6444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SA1#102</a:t>
            </a:r>
            <a:endParaRPr/>
          </a:p>
        </p:txBody>
      </p:sp>
      <p:sp>
        <p:nvSpPr>
          <p:cNvPr id="185" name="Google Shape;185;p20"/>
          <p:cNvSpPr txBox="1"/>
          <p:nvPr/>
        </p:nvSpPr>
        <p:spPr>
          <a:xfrm>
            <a:off x="844550" y="1268412"/>
            <a:ext cx="6444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SA1#103</a:t>
            </a:r>
            <a:endParaRPr/>
          </a:p>
        </p:txBody>
      </p:sp>
      <p:sp>
        <p:nvSpPr>
          <p:cNvPr id="186" name="Google Shape;186;p20"/>
          <p:cNvSpPr txBox="1"/>
          <p:nvPr/>
        </p:nvSpPr>
        <p:spPr>
          <a:xfrm>
            <a:off x="1497012" y="1268412"/>
            <a:ext cx="6573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SA1#104</a:t>
            </a:r>
            <a:endParaRPr/>
          </a:p>
        </p:txBody>
      </p:sp>
      <p:sp>
        <p:nvSpPr>
          <p:cNvPr id="187" name="Google Shape;187;p20"/>
          <p:cNvSpPr txBox="1"/>
          <p:nvPr/>
        </p:nvSpPr>
        <p:spPr>
          <a:xfrm>
            <a:off x="2117725" y="1268412"/>
            <a:ext cx="6444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dirty="0">
                <a:solidFill>
                  <a:schemeClr val="dk1"/>
                </a:solidFill>
                <a:latin typeface="Montserrat"/>
                <a:ea typeface="Montserrat"/>
                <a:cs typeface="Montserrat"/>
                <a:sym typeface="Montserrat"/>
              </a:rPr>
              <a:t>SA1#105</a:t>
            </a:r>
            <a:endParaRPr dirty="0"/>
          </a:p>
        </p:txBody>
      </p:sp>
      <p:sp>
        <p:nvSpPr>
          <p:cNvPr id="188" name="Google Shape;188;p20"/>
          <p:cNvSpPr txBox="1"/>
          <p:nvPr/>
        </p:nvSpPr>
        <p:spPr>
          <a:xfrm>
            <a:off x="2762250" y="1268412"/>
            <a:ext cx="649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SA1#106</a:t>
            </a:r>
            <a:endParaRPr/>
          </a:p>
        </p:txBody>
      </p:sp>
      <p:sp>
        <p:nvSpPr>
          <p:cNvPr id="189" name="Google Shape;189;p20"/>
          <p:cNvSpPr txBox="1"/>
          <p:nvPr/>
        </p:nvSpPr>
        <p:spPr>
          <a:xfrm>
            <a:off x="3484562" y="1268412"/>
            <a:ext cx="646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SA1#107</a:t>
            </a:r>
            <a:endParaRPr/>
          </a:p>
        </p:txBody>
      </p:sp>
      <p:sp>
        <p:nvSpPr>
          <p:cNvPr id="190" name="Google Shape;190;p20"/>
          <p:cNvSpPr txBox="1"/>
          <p:nvPr/>
        </p:nvSpPr>
        <p:spPr>
          <a:xfrm>
            <a:off x="4168775" y="1268412"/>
            <a:ext cx="652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SA1#108</a:t>
            </a:r>
            <a:endParaRPr/>
          </a:p>
        </p:txBody>
      </p:sp>
      <p:sp>
        <p:nvSpPr>
          <p:cNvPr id="191" name="Google Shape;191;p20"/>
          <p:cNvSpPr txBox="1"/>
          <p:nvPr/>
        </p:nvSpPr>
        <p:spPr>
          <a:xfrm>
            <a:off x="4803775" y="1268412"/>
            <a:ext cx="649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SA1#109</a:t>
            </a:r>
            <a:endParaRPr/>
          </a:p>
        </p:txBody>
      </p:sp>
      <p:sp>
        <p:nvSpPr>
          <p:cNvPr id="192" name="Google Shape;192;p20"/>
          <p:cNvSpPr txBox="1"/>
          <p:nvPr/>
        </p:nvSpPr>
        <p:spPr>
          <a:xfrm>
            <a:off x="5467350" y="1268412"/>
            <a:ext cx="6207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SA1#110</a:t>
            </a:r>
            <a:endParaRPr/>
          </a:p>
        </p:txBody>
      </p:sp>
      <p:sp>
        <p:nvSpPr>
          <p:cNvPr id="193" name="Google Shape;193;p20"/>
          <p:cNvSpPr txBox="1"/>
          <p:nvPr/>
        </p:nvSpPr>
        <p:spPr>
          <a:xfrm>
            <a:off x="6210299" y="1268412"/>
            <a:ext cx="598483"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dirty="0">
                <a:solidFill>
                  <a:schemeClr val="dk1"/>
                </a:solidFill>
                <a:latin typeface="Montserrat"/>
                <a:ea typeface="Montserrat"/>
                <a:cs typeface="Montserrat"/>
                <a:sym typeface="Montserrat"/>
              </a:rPr>
              <a:t>SA1#111</a:t>
            </a:r>
            <a:endParaRPr dirty="0"/>
          </a:p>
        </p:txBody>
      </p:sp>
      <p:sp>
        <p:nvSpPr>
          <p:cNvPr id="194" name="Google Shape;194;p20"/>
          <p:cNvSpPr txBox="1"/>
          <p:nvPr/>
        </p:nvSpPr>
        <p:spPr>
          <a:xfrm>
            <a:off x="6865937" y="1268412"/>
            <a:ext cx="6096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SA1#112</a:t>
            </a:r>
            <a:endParaRPr/>
          </a:p>
        </p:txBody>
      </p:sp>
      <p:cxnSp>
        <p:nvCxnSpPr>
          <p:cNvPr id="195" name="Google Shape;195;p20"/>
          <p:cNvCxnSpPr>
            <a:cxnSpLocks/>
            <a:stCxn id="159" idx="2"/>
          </p:cNvCxnSpPr>
          <p:nvPr/>
        </p:nvCxnSpPr>
        <p:spPr>
          <a:xfrm flipH="1">
            <a:off x="7443787" y="1147837"/>
            <a:ext cx="52450" cy="3462175"/>
          </a:xfrm>
          <a:prstGeom prst="straightConnector1">
            <a:avLst/>
          </a:prstGeom>
          <a:noFill/>
          <a:ln w="76200" cap="flat" cmpd="sng">
            <a:solidFill>
              <a:srgbClr val="9BBB59"/>
            </a:solidFill>
            <a:prstDash val="solid"/>
            <a:miter lim="800000"/>
            <a:headEnd type="none" w="med" len="med"/>
            <a:tailEnd type="none" w="med" len="med"/>
          </a:ln>
        </p:spPr>
      </p:cxnSp>
      <p:sp>
        <p:nvSpPr>
          <p:cNvPr id="197" name="Google Shape;197;p20"/>
          <p:cNvSpPr txBox="1"/>
          <p:nvPr/>
        </p:nvSpPr>
        <p:spPr>
          <a:xfrm>
            <a:off x="1687512" y="2797772"/>
            <a:ext cx="1611300" cy="209700"/>
          </a:xfrm>
          <a:prstGeom prst="rect">
            <a:avLst/>
          </a:prstGeom>
          <a:solidFill>
            <a:srgbClr val="D9D9D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198" name="Google Shape;198;p20"/>
          <p:cNvSpPr txBox="1"/>
          <p:nvPr/>
        </p:nvSpPr>
        <p:spPr>
          <a:xfrm>
            <a:off x="1539876" y="2753322"/>
            <a:ext cx="1949436" cy="936600"/>
          </a:xfrm>
          <a:prstGeom prst="rect">
            <a:avLst/>
          </a:prstGeom>
          <a:solidFill>
            <a:srgbClr val="D9D9D9">
              <a:alpha val="53730"/>
            </a:srgbClr>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200" b="1" i="0" u="none" dirty="0">
                <a:solidFill>
                  <a:schemeClr val="dk1"/>
                </a:solidFill>
                <a:latin typeface="Arial"/>
                <a:ea typeface="Arial"/>
                <a:cs typeface="Arial"/>
                <a:sym typeface="Arial"/>
              </a:rPr>
              <a:t>Rel-20 part 1 (</a:t>
            </a:r>
            <a:r>
              <a:rPr lang="en-GB" sz="1200" dirty="0"/>
              <a:t>≈50%</a:t>
            </a:r>
            <a:r>
              <a:rPr lang="en-US" sz="1200" b="1" i="0" u="none" dirty="0">
                <a:solidFill>
                  <a:schemeClr val="dk1"/>
                </a:solidFill>
                <a:latin typeface="Arial"/>
                <a:ea typeface="Arial"/>
                <a:cs typeface="Arial"/>
                <a:sym typeface="Arial"/>
              </a:rPr>
              <a:t>)</a:t>
            </a:r>
            <a:endParaRPr sz="1200" dirty="0"/>
          </a:p>
        </p:txBody>
      </p:sp>
      <p:sp>
        <p:nvSpPr>
          <p:cNvPr id="199" name="Google Shape;199;p20"/>
          <p:cNvSpPr txBox="1"/>
          <p:nvPr/>
        </p:nvSpPr>
        <p:spPr>
          <a:xfrm>
            <a:off x="1628775" y="3050184"/>
            <a:ext cx="882600" cy="274500"/>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200" name="Google Shape;200;p20"/>
          <p:cNvSpPr txBox="1"/>
          <p:nvPr/>
        </p:nvSpPr>
        <p:spPr>
          <a:xfrm>
            <a:off x="1617662" y="3043834"/>
            <a:ext cx="897000" cy="31440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r>
              <a:rPr lang="en-US" sz="900" b="1" i="0" u="none" dirty="0">
                <a:solidFill>
                  <a:schemeClr val="dk1"/>
                </a:solidFill>
                <a:latin typeface="Arial"/>
                <a:ea typeface="Arial"/>
                <a:cs typeface="Arial"/>
                <a:sym typeface="Arial"/>
              </a:rPr>
              <a:t>SIDs</a:t>
            </a: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presentation</a:t>
            </a:r>
            <a:endParaRPr dirty="0"/>
          </a:p>
        </p:txBody>
      </p:sp>
      <p:sp>
        <p:nvSpPr>
          <p:cNvPr id="201" name="Google Shape;201;p20"/>
          <p:cNvSpPr txBox="1"/>
          <p:nvPr/>
        </p:nvSpPr>
        <p:spPr>
          <a:xfrm>
            <a:off x="2303462" y="3364509"/>
            <a:ext cx="884100" cy="273000"/>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202" name="Google Shape;202;p20"/>
          <p:cNvSpPr txBox="1"/>
          <p:nvPr/>
        </p:nvSpPr>
        <p:spPr>
          <a:xfrm>
            <a:off x="2347912" y="3356572"/>
            <a:ext cx="834900" cy="31440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r>
              <a:rPr lang="en-US" sz="900" b="1" i="0" u="none">
                <a:solidFill>
                  <a:schemeClr val="dk1"/>
                </a:solidFill>
                <a:latin typeface="Arial"/>
                <a:ea typeface="Arial"/>
                <a:cs typeface="Arial"/>
                <a:sym typeface="Arial"/>
              </a:rPr>
              <a:t>SIDs</a:t>
            </a:r>
            <a:br>
              <a:rPr lang="en-US" sz="900" b="1" i="0" u="none">
                <a:solidFill>
                  <a:schemeClr val="dk1"/>
                </a:solidFill>
                <a:latin typeface="Arial"/>
                <a:ea typeface="Arial"/>
                <a:cs typeface="Arial"/>
                <a:sym typeface="Arial"/>
              </a:rPr>
            </a:br>
            <a:r>
              <a:rPr lang="en-US" sz="900" b="1" i="0" u="none">
                <a:solidFill>
                  <a:schemeClr val="dk1"/>
                </a:solidFill>
                <a:latin typeface="Arial"/>
                <a:ea typeface="Arial"/>
                <a:cs typeface="Arial"/>
                <a:sym typeface="Arial"/>
              </a:rPr>
              <a:t>agreement</a:t>
            </a:r>
            <a:endParaRPr/>
          </a:p>
        </p:txBody>
      </p:sp>
      <p:sp>
        <p:nvSpPr>
          <p:cNvPr id="204" name="Google Shape;204;p20"/>
          <p:cNvSpPr/>
          <p:nvPr/>
        </p:nvSpPr>
        <p:spPr>
          <a:xfrm>
            <a:off x="1458912" y="2384969"/>
            <a:ext cx="5122043" cy="305631"/>
          </a:xfrm>
          <a:prstGeom prst="chevron">
            <a:avLst>
              <a:gd name="adj" fmla="val 21079"/>
            </a:avLst>
          </a:prstGeom>
          <a:gradFill>
            <a:gsLst>
              <a:gs pos="0">
                <a:srgbClr val="FFFFFF"/>
              </a:gs>
              <a:gs pos="100000">
                <a:srgbClr val="FFFFFF"/>
              </a:gs>
              <a:gs pos="36000">
                <a:srgbClr val="93CDDD"/>
              </a:gs>
              <a:gs pos="0">
                <a:srgbClr val="93CDDD"/>
              </a:gs>
            </a:gsLst>
            <a:lin ang="1800004" scaled="0"/>
          </a:gradFill>
          <a:ln>
            <a:noFill/>
            <a:prstDash val="dash"/>
          </a:ln>
        </p:spPr>
        <p:txBody>
          <a:bodyPr spcFirstLastPara="1" wrap="square" lIns="0" tIns="45700" rIns="0" bIns="45700" anchor="t" anchorCtr="0">
            <a:noAutofit/>
          </a:bodyPr>
          <a:lstStyle/>
          <a:p>
            <a:pPr marL="0" marR="0" lvl="0" indent="0" rtl="0">
              <a:lnSpc>
                <a:spcPct val="100000"/>
              </a:lnSpc>
              <a:spcBef>
                <a:spcPts val="0"/>
              </a:spcBef>
              <a:spcAft>
                <a:spcPts val="0"/>
              </a:spcAft>
              <a:buClr>
                <a:schemeClr val="dk1"/>
              </a:buClr>
              <a:buSzPts val="900"/>
              <a:buFont typeface="Montserrat"/>
              <a:buNone/>
            </a:pPr>
            <a:r>
              <a:rPr lang="en-US" sz="900" b="0" i="0" u="none" dirty="0">
                <a:solidFill>
                  <a:schemeClr val="dk1"/>
                </a:solidFill>
                <a:latin typeface="Montserrat"/>
                <a:ea typeface="Montserrat"/>
                <a:cs typeface="Montserrat"/>
                <a:sym typeface="Montserrat"/>
              </a:rPr>
              <a:t>                       </a:t>
            </a:r>
            <a:r>
              <a:rPr lang="en-US" sz="1100" b="0" i="0" u="none" dirty="0">
                <a:solidFill>
                  <a:schemeClr val="dk1"/>
                </a:solidFill>
                <a:latin typeface="Montserrat"/>
                <a:ea typeface="Montserrat"/>
                <a:cs typeface="Montserrat"/>
                <a:sym typeface="Montserrat"/>
              </a:rPr>
              <a:t>Rel -20 SA1 Stage 1</a:t>
            </a:r>
            <a:endParaRPr dirty="0"/>
          </a:p>
        </p:txBody>
      </p:sp>
      <p:sp>
        <p:nvSpPr>
          <p:cNvPr id="161" name="Google Shape;161;p20"/>
          <p:cNvSpPr/>
          <p:nvPr/>
        </p:nvSpPr>
        <p:spPr>
          <a:xfrm>
            <a:off x="2024635" y="1883132"/>
            <a:ext cx="2695500" cy="168076"/>
          </a:xfrm>
          <a:prstGeom prst="chevron">
            <a:avLst>
              <a:gd name="adj" fmla="val 20697"/>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900"/>
              <a:buFont typeface="Montserrat"/>
              <a:buNone/>
            </a:pPr>
            <a:r>
              <a:rPr lang="en-US" sz="700" b="0" i="1" u="none">
                <a:solidFill>
                  <a:schemeClr val="dk1"/>
                </a:solidFill>
                <a:latin typeface="Montserrat"/>
                <a:ea typeface="Montserrat"/>
                <a:cs typeface="Montserrat"/>
                <a:sym typeface="Montserrat"/>
              </a:rPr>
              <a:t>Rel-19 Stage 2</a:t>
            </a:r>
            <a:endParaRPr sz="1100"/>
          </a:p>
        </p:txBody>
      </p:sp>
      <p:sp>
        <p:nvSpPr>
          <p:cNvPr id="162" name="Google Shape;162;p20"/>
          <p:cNvSpPr/>
          <p:nvPr/>
        </p:nvSpPr>
        <p:spPr>
          <a:xfrm>
            <a:off x="2793882" y="2064258"/>
            <a:ext cx="4014900" cy="155096"/>
          </a:xfrm>
          <a:prstGeom prst="chevron">
            <a:avLst>
              <a:gd name="adj" fmla="val 21041"/>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900"/>
              <a:buFont typeface="Montserrat"/>
              <a:buNone/>
            </a:pPr>
            <a:r>
              <a:rPr lang="en-US" sz="700" b="0" i="1" u="none">
                <a:solidFill>
                  <a:schemeClr val="dk1"/>
                </a:solidFill>
                <a:latin typeface="Montserrat"/>
                <a:ea typeface="Montserrat"/>
                <a:cs typeface="Montserrat"/>
                <a:sym typeface="Montserrat"/>
              </a:rPr>
              <a:t>Rel-19 Stage 3</a:t>
            </a:r>
            <a:endParaRPr sz="1100"/>
          </a:p>
        </p:txBody>
      </p:sp>
      <p:sp>
        <p:nvSpPr>
          <p:cNvPr id="196" name="Google Shape;196;p20"/>
          <p:cNvSpPr/>
          <p:nvPr/>
        </p:nvSpPr>
        <p:spPr>
          <a:xfrm>
            <a:off x="87312" y="1560512"/>
            <a:ext cx="2004900" cy="165838"/>
          </a:xfrm>
          <a:prstGeom prst="chevron">
            <a:avLst>
              <a:gd name="adj" fmla="val 20403"/>
            </a:avLst>
          </a:prstGeom>
          <a:gradFill>
            <a:gsLst>
              <a:gs pos="0">
                <a:srgbClr val="FFFFFF"/>
              </a:gs>
              <a:gs pos="1770">
                <a:srgbClr val="FFFFFF"/>
              </a:gs>
              <a:gs pos="22000">
                <a:srgbClr val="93CDDD"/>
              </a:gs>
              <a:gs pos="100000">
                <a:srgbClr val="93CDDD"/>
              </a:gs>
            </a:gsLst>
            <a:lin ang="1800004"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900"/>
              <a:buFont typeface="Montserrat"/>
              <a:buNone/>
            </a:pPr>
            <a:r>
              <a:rPr lang="en-US" sz="700" b="0" i="0" u="none" dirty="0">
                <a:solidFill>
                  <a:schemeClr val="dk1"/>
                </a:solidFill>
                <a:latin typeface="Montserrat"/>
                <a:ea typeface="Montserrat"/>
                <a:cs typeface="Montserrat"/>
                <a:sym typeface="Montserrat"/>
              </a:rPr>
              <a:t>Rel-19 Stage 1  </a:t>
            </a:r>
            <a:endParaRPr sz="1100" dirty="0"/>
          </a:p>
        </p:txBody>
      </p:sp>
      <p:sp>
        <p:nvSpPr>
          <p:cNvPr id="205" name="Google Shape;205;p20"/>
          <p:cNvSpPr/>
          <p:nvPr/>
        </p:nvSpPr>
        <p:spPr>
          <a:xfrm>
            <a:off x="735012" y="1740562"/>
            <a:ext cx="1296900" cy="168076"/>
          </a:xfrm>
          <a:prstGeom prst="chevron">
            <a:avLst>
              <a:gd name="adj" fmla="val 19723"/>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800"/>
              <a:buFont typeface="Montserrat"/>
              <a:buNone/>
            </a:pPr>
            <a:r>
              <a:rPr lang="en-US" sz="600" b="0" i="1" u="none" dirty="0">
                <a:solidFill>
                  <a:schemeClr val="dk1"/>
                </a:solidFill>
                <a:latin typeface="Montserrat"/>
                <a:ea typeface="Montserrat"/>
                <a:cs typeface="Montserrat"/>
                <a:sym typeface="Montserrat"/>
              </a:rPr>
              <a:t>Rel-19 TSG Cont. Def</a:t>
            </a:r>
            <a:endParaRPr lang="en-US" sz="1100" dirty="0"/>
          </a:p>
        </p:txBody>
      </p:sp>
      <p:sp>
        <p:nvSpPr>
          <p:cNvPr id="2" name="TextBox 1">
            <a:extLst>
              <a:ext uri="{FF2B5EF4-FFF2-40B4-BE49-F238E27FC236}">
                <a16:creationId xmlns:a16="http://schemas.microsoft.com/office/drawing/2014/main" id="{404680D2-AFDF-7A67-BD5E-76FD0456A2F1}"/>
              </a:ext>
            </a:extLst>
          </p:cNvPr>
          <p:cNvSpPr txBox="1"/>
          <p:nvPr/>
        </p:nvSpPr>
        <p:spPr>
          <a:xfrm>
            <a:off x="1903680" y="4835723"/>
            <a:ext cx="3812262" cy="307777"/>
          </a:xfrm>
          <a:prstGeom prst="rect">
            <a:avLst/>
          </a:prstGeom>
          <a:noFill/>
        </p:spPr>
        <p:txBody>
          <a:bodyPr wrap="none" rtlCol="0">
            <a:spAutoFit/>
          </a:bodyPr>
          <a:lstStyle/>
          <a:p>
            <a:r>
              <a:rPr lang="en-GB" dirty="0"/>
              <a:t>Grey boxes </a:t>
            </a:r>
            <a:r>
              <a:rPr lang="en-GB"/>
              <a:t>= SA 1 Content </a:t>
            </a:r>
            <a:r>
              <a:rPr lang="en-GB" dirty="0"/>
              <a:t>definition process</a:t>
            </a:r>
          </a:p>
        </p:txBody>
      </p:sp>
      <p:cxnSp>
        <p:nvCxnSpPr>
          <p:cNvPr id="3" name="Straight Connector 97">
            <a:extLst>
              <a:ext uri="{FF2B5EF4-FFF2-40B4-BE49-F238E27FC236}">
                <a16:creationId xmlns:a16="http://schemas.microsoft.com/office/drawing/2014/main" id="{AA6D2380-3D1D-EB28-FFF1-C39D3B7AB692}"/>
              </a:ext>
            </a:extLst>
          </p:cNvPr>
          <p:cNvCxnSpPr>
            <a:cxnSpLocks noChangeShapeType="1"/>
          </p:cNvCxnSpPr>
          <p:nvPr/>
        </p:nvCxnSpPr>
        <p:spPr bwMode="auto">
          <a:xfrm>
            <a:off x="57150" y="2287121"/>
            <a:ext cx="9086850" cy="7938"/>
          </a:xfrm>
          <a:prstGeom prst="line">
            <a:avLst/>
          </a:prstGeom>
          <a:noFill/>
          <a:ln w="38100" algn="ctr">
            <a:solidFill>
              <a:schemeClr val="accent3"/>
            </a:solidFill>
            <a:round/>
            <a:headEnd/>
            <a:tailEnd/>
          </a:ln>
        </p:spPr>
      </p:cxnSp>
      <p:sp>
        <p:nvSpPr>
          <p:cNvPr id="4" name="TextBox 112">
            <a:extLst>
              <a:ext uri="{FF2B5EF4-FFF2-40B4-BE49-F238E27FC236}">
                <a16:creationId xmlns:a16="http://schemas.microsoft.com/office/drawing/2014/main" id="{B42809C1-4C87-BA45-41E4-467514216FBD}"/>
              </a:ext>
            </a:extLst>
          </p:cNvPr>
          <p:cNvSpPr txBox="1">
            <a:spLocks noChangeArrowheads="1"/>
          </p:cNvSpPr>
          <p:nvPr/>
        </p:nvSpPr>
        <p:spPr bwMode="auto">
          <a:xfrm>
            <a:off x="7601083" y="1532058"/>
            <a:ext cx="1428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chemeClr val="bg1">
                    <a:lumMod val="50000"/>
                  </a:schemeClr>
                </a:solidFill>
                <a:latin typeface="Montserrat" panose="00000500000000000000" pitchFamily="2" charset="0"/>
              </a:rPr>
              <a:t>Release 19</a:t>
            </a:r>
            <a:endParaRPr lang="en-GB" altLang="en-US" sz="1600" b="1" dirty="0">
              <a:solidFill>
                <a:schemeClr val="bg1">
                  <a:lumMod val="50000"/>
                </a:schemeClr>
              </a:solidFill>
              <a:latin typeface="Montserrat" panose="00000500000000000000" pitchFamily="2" charset="0"/>
            </a:endParaRPr>
          </a:p>
        </p:txBody>
      </p:sp>
      <p:sp>
        <p:nvSpPr>
          <p:cNvPr id="7" name="TextBox 112">
            <a:extLst>
              <a:ext uri="{FF2B5EF4-FFF2-40B4-BE49-F238E27FC236}">
                <a16:creationId xmlns:a16="http://schemas.microsoft.com/office/drawing/2014/main" id="{2791F604-308A-592D-A381-1E26FA20E74B}"/>
              </a:ext>
            </a:extLst>
          </p:cNvPr>
          <p:cNvSpPr txBox="1">
            <a:spLocks noChangeArrowheads="1"/>
          </p:cNvSpPr>
          <p:nvPr/>
        </p:nvSpPr>
        <p:spPr bwMode="auto">
          <a:xfrm>
            <a:off x="7598935" y="3351359"/>
            <a:ext cx="14847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latin typeface="Montserrat" panose="00000500000000000000" pitchFamily="2" charset="0"/>
              </a:rPr>
              <a:t>Release 20</a:t>
            </a:r>
            <a:endParaRPr lang="en-GB" altLang="en-US" sz="1600" b="1" dirty="0">
              <a:latin typeface="Montserrat" panose="00000500000000000000" pitchFamily="2" charset="0"/>
            </a:endParaRPr>
          </a:p>
        </p:txBody>
      </p:sp>
      <p:sp>
        <p:nvSpPr>
          <p:cNvPr id="8" name="TextBox 7">
            <a:extLst>
              <a:ext uri="{FF2B5EF4-FFF2-40B4-BE49-F238E27FC236}">
                <a16:creationId xmlns:a16="http://schemas.microsoft.com/office/drawing/2014/main" id="{AC84D486-5C17-BD9D-73DE-FD8BF3B8C897}"/>
              </a:ext>
            </a:extLst>
          </p:cNvPr>
          <p:cNvSpPr txBox="1"/>
          <p:nvPr/>
        </p:nvSpPr>
        <p:spPr>
          <a:xfrm>
            <a:off x="5876520" y="2414617"/>
            <a:ext cx="1004559" cy="246221"/>
          </a:xfrm>
          <a:prstGeom prst="rect">
            <a:avLst/>
          </a:prstGeom>
          <a:noFill/>
        </p:spPr>
        <p:txBody>
          <a:bodyPr wrap="square" rtlCol="0">
            <a:spAutoFit/>
          </a:bodyPr>
          <a:lstStyle/>
          <a:p>
            <a:r>
              <a:rPr lang="en-US" sz="1000" b="0" i="0" u="none" dirty="0">
                <a:solidFill>
                  <a:schemeClr val="dk1"/>
                </a:solidFill>
                <a:latin typeface="Montserrat"/>
                <a:ea typeface="Montserrat"/>
                <a:cs typeface="Montserrat"/>
                <a:sym typeface="Montserrat"/>
              </a:rPr>
              <a:t>100%(TBC)</a:t>
            </a:r>
            <a:endParaRPr lang="en-GB" sz="1000" dirty="0"/>
          </a:p>
        </p:txBody>
      </p:sp>
      <p:sp>
        <p:nvSpPr>
          <p:cNvPr id="102" name="TextBox 7">
            <a:extLst>
              <a:ext uri="{FF2B5EF4-FFF2-40B4-BE49-F238E27FC236}">
                <a16:creationId xmlns:a16="http://schemas.microsoft.com/office/drawing/2014/main" id="{739920B8-6E17-4BD3-BDF0-E14BE2044AAE}"/>
              </a:ext>
            </a:extLst>
          </p:cNvPr>
          <p:cNvSpPr txBox="1"/>
          <p:nvPr/>
        </p:nvSpPr>
        <p:spPr>
          <a:xfrm>
            <a:off x="5094530" y="2414617"/>
            <a:ext cx="941140" cy="246221"/>
          </a:xfrm>
          <a:prstGeom prst="rect">
            <a:avLst/>
          </a:prstGeom>
          <a:noFill/>
        </p:spPr>
        <p:txBody>
          <a:bodyPr wrap="square" rtlCol="0">
            <a:spAutoFit/>
          </a:bodyPr>
          <a:lstStyle/>
          <a:p>
            <a:r>
              <a:rPr lang="en-US" sz="1000" dirty="0">
                <a:solidFill>
                  <a:schemeClr val="dk1"/>
                </a:solidFill>
                <a:latin typeface="Montserrat"/>
                <a:ea typeface="Montserrat"/>
                <a:cs typeface="Montserrat"/>
                <a:sym typeface="Montserrat"/>
              </a:rPr>
              <a:t>8</a:t>
            </a:r>
            <a:r>
              <a:rPr lang="en-US" sz="1000" b="0" i="0" u="none" dirty="0">
                <a:solidFill>
                  <a:schemeClr val="dk1"/>
                </a:solidFill>
                <a:latin typeface="Montserrat"/>
                <a:ea typeface="Montserrat"/>
                <a:cs typeface="Montserrat"/>
                <a:sym typeface="Montserrat"/>
              </a:rPr>
              <a:t>0%(TBC)</a:t>
            </a:r>
            <a:endParaRPr lang="en-GB" sz="1000" dirty="0"/>
          </a:p>
        </p:txBody>
      </p:sp>
      <p:sp>
        <p:nvSpPr>
          <p:cNvPr id="103" name="TextBox 102">
            <a:extLst>
              <a:ext uri="{FF2B5EF4-FFF2-40B4-BE49-F238E27FC236}">
                <a16:creationId xmlns:a16="http://schemas.microsoft.com/office/drawing/2014/main" id="{1F20FB7D-7826-4806-88EE-07DAEAA010C4}"/>
              </a:ext>
            </a:extLst>
          </p:cNvPr>
          <p:cNvSpPr txBox="1"/>
          <p:nvPr/>
        </p:nvSpPr>
        <p:spPr>
          <a:xfrm>
            <a:off x="3589847" y="3767318"/>
            <a:ext cx="3532959" cy="400110"/>
          </a:xfrm>
          <a:prstGeom prst="rect">
            <a:avLst/>
          </a:prstGeom>
          <a:solidFill>
            <a:schemeClr val="bg1"/>
          </a:solidFill>
        </p:spPr>
        <p:txBody>
          <a:bodyPr wrap="square" rtlCol="0">
            <a:spAutoFit/>
          </a:bodyPr>
          <a:lstStyle/>
          <a:p>
            <a:r>
              <a:rPr lang="en-GB" b="1" dirty="0"/>
              <a:t>Part 1 timeline endorsed by SA1</a:t>
            </a:r>
            <a:endParaRPr lang="nl-NL" dirty="0"/>
          </a:p>
          <a:p>
            <a:r>
              <a:rPr lang="en-GB" b="1" dirty="0"/>
              <a:t>No consensus yet in SA1 on Part 2 timeline</a:t>
            </a:r>
          </a:p>
        </p:txBody>
      </p:sp>
      <p:sp>
        <p:nvSpPr>
          <p:cNvPr id="104" name="TextBox 103">
            <a:extLst>
              <a:ext uri="{FF2B5EF4-FFF2-40B4-BE49-F238E27FC236}">
                <a16:creationId xmlns:a16="http://schemas.microsoft.com/office/drawing/2014/main" id="{8250D5FA-5608-48AE-AC4F-F0011622173A}"/>
              </a:ext>
            </a:extLst>
          </p:cNvPr>
          <p:cNvSpPr txBox="1"/>
          <p:nvPr/>
        </p:nvSpPr>
        <p:spPr>
          <a:xfrm>
            <a:off x="6808782" y="2346021"/>
            <a:ext cx="1627369" cy="461665"/>
          </a:xfrm>
          <a:prstGeom prst="rect">
            <a:avLst/>
          </a:prstGeom>
          <a:solidFill>
            <a:schemeClr val="bg1"/>
          </a:solidFill>
        </p:spPr>
        <p:txBody>
          <a:bodyPr wrap="none" rtlCol="0">
            <a:spAutoFit/>
          </a:bodyPr>
          <a:lstStyle/>
          <a:p>
            <a:r>
              <a:rPr lang="en-US" sz="1200" i="1" dirty="0">
                <a:solidFill>
                  <a:schemeClr val="accent1"/>
                </a:solidFill>
              </a:rPr>
              <a:t>No decision yet from </a:t>
            </a:r>
          </a:p>
          <a:p>
            <a:r>
              <a:rPr lang="en-US" sz="1200" i="1" dirty="0">
                <a:solidFill>
                  <a:schemeClr val="accent1"/>
                </a:solidFill>
              </a:rPr>
              <a:t>TSG on timeline</a:t>
            </a:r>
            <a:endParaRPr lang="en-GB" sz="1200" i="1" dirty="0">
              <a:solidFill>
                <a:schemeClr val="accent1"/>
              </a:solidFill>
            </a:endParaRPr>
          </a:p>
        </p:txBody>
      </p:sp>
    </p:spTree>
    <p:extLst>
      <p:ext uri="{BB962C8B-B14F-4D97-AF65-F5344CB8AC3E}">
        <p14:creationId xmlns:p14="http://schemas.microsoft.com/office/powerpoint/2010/main" val="3488108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27E6C-1CD7-4C6A-9B13-88B0E8A7E358}"/>
              </a:ext>
            </a:extLst>
          </p:cNvPr>
          <p:cNvSpPr>
            <a:spLocks noGrp="1"/>
          </p:cNvSpPr>
          <p:nvPr>
            <p:ph type="ctrTitle"/>
          </p:nvPr>
        </p:nvSpPr>
        <p:spPr>
          <a:xfrm>
            <a:off x="722313" y="1927225"/>
            <a:ext cx="7772400" cy="1101725"/>
          </a:xfrm>
        </p:spPr>
        <p:txBody>
          <a:bodyPr>
            <a:normAutofit fontScale="92500"/>
          </a:bodyPr>
          <a:lstStyle/>
          <a:p>
            <a:pPr>
              <a:defRPr/>
            </a:pPr>
            <a:r>
              <a:rPr lang="en-GB" sz="4000" b="1" i="1" dirty="0">
                <a:effectLst>
                  <a:outerShdw blurRad="38100" dist="38100" dir="2700000" algn="tl">
                    <a:srgbClr val="C0C0C0"/>
                  </a:outerShdw>
                </a:effectLst>
                <a:ea typeface="ＭＳ Ｐゴシック" charset="0"/>
              </a:rPr>
              <a:t>General Information and statistics </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F924C39-EAAC-4120-B205-53A906320C26}"/>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algn="l"/>
            <a:r>
              <a:rPr lang="en-GB" altLang="nl-NL" b="1" kern="1200" dirty="0"/>
              <a:t>SA1 Officials</a:t>
            </a:r>
          </a:p>
        </p:txBody>
      </p:sp>
      <p:sp>
        <p:nvSpPr>
          <p:cNvPr id="14339" name="Content Placeholder 2">
            <a:extLst>
              <a:ext uri="{FF2B5EF4-FFF2-40B4-BE49-F238E27FC236}">
                <a16:creationId xmlns:a16="http://schemas.microsoft.com/office/drawing/2014/main" id="{874AC76F-4CBC-42E7-9E9C-6FBD9767686C}"/>
              </a:ext>
            </a:extLst>
          </p:cNvPr>
          <p:cNvSpPr>
            <a:spLocks noGrp="1"/>
          </p:cNvSpPr>
          <p:nvPr>
            <p:ph idx="1"/>
          </p:nvPr>
        </p:nvSpPr>
        <p:spPr/>
        <p:txBody>
          <a:bodyPr/>
          <a:lstStyle/>
          <a:p>
            <a:pPr marL="341313" indent="-341313"/>
            <a:r>
              <a:rPr lang="en-GB" altLang="nl-NL" sz="2400" dirty="0"/>
              <a:t>Chairman: </a:t>
            </a:r>
          </a:p>
          <a:p>
            <a:pPr lvl="1"/>
            <a:r>
              <a:rPr lang="en-GB" altLang="nl-NL" sz="2000" dirty="0"/>
              <a:t>Jose Almodovar (KPN)</a:t>
            </a:r>
            <a:r>
              <a:rPr lang="en-GB" altLang="nl-NL" sz="2000" baseline="30000" dirty="0">
                <a:solidFill>
                  <a:srgbClr val="C00000"/>
                </a:solidFill>
              </a:rPr>
              <a:t> 1</a:t>
            </a:r>
            <a:endParaRPr lang="en-GB" altLang="nl-NL" sz="2000" dirty="0"/>
          </a:p>
          <a:p>
            <a:pPr marL="341313" indent="-341313"/>
            <a:r>
              <a:rPr lang="en-GB" altLang="nl-NL" sz="2400" dirty="0"/>
              <a:t>Vice Chairmen: </a:t>
            </a:r>
          </a:p>
          <a:p>
            <a:pPr lvl="1"/>
            <a:r>
              <a:rPr lang="nl-NL" altLang="nl-NL" sz="2000" dirty="0"/>
              <a:t>Xu Xia (China Telecom)</a:t>
            </a:r>
            <a:r>
              <a:rPr lang="en-GB" altLang="nl-NL" sz="2000" baseline="30000" dirty="0">
                <a:solidFill>
                  <a:srgbClr val="C00000"/>
                </a:solidFill>
              </a:rPr>
              <a:t>2</a:t>
            </a:r>
          </a:p>
          <a:p>
            <a:pPr lvl="1"/>
            <a:r>
              <a:rPr lang="en-GB" altLang="nl-NL" sz="2000" dirty="0"/>
              <a:t>Yusuke Nakano (KDDI)</a:t>
            </a:r>
            <a:r>
              <a:rPr lang="en-GB" altLang="nl-NL" sz="2000" baseline="30000" dirty="0">
                <a:solidFill>
                  <a:srgbClr val="C00000"/>
                </a:solidFill>
              </a:rPr>
              <a:t>3</a:t>
            </a:r>
            <a:endParaRPr lang="en-GB" altLang="nl-NL" sz="2000" dirty="0"/>
          </a:p>
          <a:p>
            <a:pPr marL="341313" indent="-341313"/>
            <a:r>
              <a:rPr lang="en-GB" altLang="nl-NL" sz="2400" dirty="0"/>
              <a:t> Secretary: </a:t>
            </a:r>
          </a:p>
          <a:p>
            <a:pPr lvl="1">
              <a:spcBef>
                <a:spcPct val="0"/>
              </a:spcBef>
            </a:pPr>
            <a:r>
              <a:rPr lang="en-GB" altLang="nl-NL" sz="2000" dirty="0"/>
              <a:t>Alain Sultan (MCC)</a:t>
            </a:r>
          </a:p>
          <a:p>
            <a:pPr marL="341313" indent="-341313">
              <a:spcBef>
                <a:spcPct val="0"/>
              </a:spcBef>
              <a:buFontTx/>
              <a:buNone/>
            </a:pPr>
            <a:endParaRPr lang="en-GB" altLang="nl-NL" sz="1600" baseline="30000" dirty="0">
              <a:solidFill>
                <a:srgbClr val="C00000"/>
              </a:solidFill>
            </a:endParaRPr>
          </a:p>
          <a:p>
            <a:pPr marL="341313" indent="-341313">
              <a:spcBef>
                <a:spcPct val="0"/>
              </a:spcBef>
              <a:buFontTx/>
              <a:buNone/>
            </a:pPr>
            <a:r>
              <a:rPr lang="en-GB" altLang="nl-NL" sz="1600" baseline="30000" dirty="0">
                <a:solidFill>
                  <a:srgbClr val="C00000"/>
                </a:solidFill>
              </a:rPr>
              <a:t>1</a:t>
            </a:r>
            <a:r>
              <a:rPr lang="en-GB" altLang="nl-NL" sz="1800" dirty="0"/>
              <a:t> </a:t>
            </a:r>
            <a:r>
              <a:rPr lang="en-GB" altLang="nl-NL" sz="1200" dirty="0"/>
              <a:t>Re-elected for third term May 2023</a:t>
            </a:r>
          </a:p>
          <a:p>
            <a:pPr marL="341313" indent="-341313">
              <a:spcBef>
                <a:spcPct val="0"/>
              </a:spcBef>
              <a:buFontTx/>
              <a:buNone/>
            </a:pPr>
            <a:r>
              <a:rPr lang="en-GB" altLang="nl-NL" sz="1600" baseline="30000" dirty="0">
                <a:solidFill>
                  <a:srgbClr val="C00000"/>
                </a:solidFill>
              </a:rPr>
              <a:t>2</a:t>
            </a:r>
            <a:r>
              <a:rPr lang="en-GB" altLang="nl-NL" sz="1600" dirty="0">
                <a:solidFill>
                  <a:srgbClr val="C00000"/>
                </a:solidFill>
              </a:rPr>
              <a:t> </a:t>
            </a:r>
            <a:r>
              <a:rPr lang="en-GB" altLang="nl-NL" sz="1200" dirty="0"/>
              <a:t>Re-elected for second term November 2021</a:t>
            </a:r>
          </a:p>
          <a:p>
            <a:pPr marL="341313" indent="-341313">
              <a:spcBef>
                <a:spcPct val="0"/>
              </a:spcBef>
              <a:buFontTx/>
              <a:buNone/>
            </a:pPr>
            <a:r>
              <a:rPr lang="en-GB" altLang="nl-NL" sz="1600" baseline="30000" dirty="0">
                <a:solidFill>
                  <a:srgbClr val="C00000"/>
                </a:solidFill>
              </a:rPr>
              <a:t>3</a:t>
            </a:r>
            <a:r>
              <a:rPr lang="en-GB" altLang="nl-NL" sz="1600" dirty="0">
                <a:solidFill>
                  <a:srgbClr val="C00000"/>
                </a:solidFill>
              </a:rPr>
              <a:t> </a:t>
            </a:r>
            <a:r>
              <a:rPr lang="en-GB" altLang="nl-NL" sz="1200" dirty="0"/>
              <a:t>Elected November 2021</a:t>
            </a:r>
          </a:p>
          <a:p>
            <a:pPr marL="341313" indent="-341313"/>
            <a:endParaRPr lang="en-GB" altLang="nl-NL" sz="2400"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A12EF54-87AF-449F-9CF7-C1CB4FA7BC62}"/>
              </a:ext>
            </a:extLst>
          </p:cNvPr>
          <p:cNvSpPr>
            <a:spLocks noGrp="1"/>
          </p:cNvSpPr>
          <p:nvPr>
            <p:ph type="title"/>
          </p:nvPr>
        </p:nvSpPr>
        <p:spPr>
          <a:xfrm>
            <a:off x="401002" y="171450"/>
            <a:ext cx="6827838" cy="857250"/>
          </a:xfrm>
        </p:spPr>
        <p:txBody>
          <a:bodyPr/>
          <a:lstStyle/>
          <a:p>
            <a:pPr algn="l">
              <a:defRPr/>
            </a:pPr>
            <a:r>
              <a:rPr lang="en-GB" altLang="nl-NL" b="1" kern="1200" dirty="0"/>
              <a:t>Statistics</a:t>
            </a:r>
          </a:p>
        </p:txBody>
      </p:sp>
      <p:sp>
        <p:nvSpPr>
          <p:cNvPr id="2" name="Rectangle 1">
            <a:extLst>
              <a:ext uri="{FF2B5EF4-FFF2-40B4-BE49-F238E27FC236}">
                <a16:creationId xmlns:a16="http://schemas.microsoft.com/office/drawing/2014/main" id="{13F194FE-C4ED-418B-9971-E02EFD49DFE2}"/>
              </a:ext>
            </a:extLst>
          </p:cNvPr>
          <p:cNvSpPr/>
          <p:nvPr/>
        </p:nvSpPr>
        <p:spPr bwMode="auto">
          <a:xfrm>
            <a:off x="8503920" y="4896612"/>
            <a:ext cx="278892" cy="201168"/>
          </a:xfrm>
          <a:prstGeom prst="rect">
            <a:avLst/>
          </a:prstGeom>
          <a:ln>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graphicFrame>
        <p:nvGraphicFramePr>
          <p:cNvPr id="4" name="Content Placeholder 1">
            <a:extLst>
              <a:ext uri="{FF2B5EF4-FFF2-40B4-BE49-F238E27FC236}">
                <a16:creationId xmlns:a16="http://schemas.microsoft.com/office/drawing/2014/main" id="{215D4DB2-3CFD-4143-8566-3EAAB4FFFFC9}"/>
              </a:ext>
            </a:extLst>
          </p:cNvPr>
          <p:cNvGraphicFramePr>
            <a:graphicFrameLocks/>
          </p:cNvGraphicFramePr>
          <p:nvPr>
            <p:extLst>
              <p:ext uri="{D42A27DB-BD31-4B8C-83A1-F6EECF244321}">
                <p14:modId xmlns:p14="http://schemas.microsoft.com/office/powerpoint/2010/main" val="4286912587"/>
              </p:ext>
            </p:extLst>
          </p:nvPr>
        </p:nvGraphicFramePr>
        <p:xfrm>
          <a:off x="401002" y="941058"/>
          <a:ext cx="8341995" cy="4030992"/>
        </p:xfrm>
        <a:graphic>
          <a:graphicData uri="http://schemas.openxmlformats.org/drawingml/2006/table">
            <a:tbl>
              <a:tblPr/>
              <a:tblGrid>
                <a:gridCol w="1917346">
                  <a:extLst>
                    <a:ext uri="{9D8B030D-6E8A-4147-A177-3AD203B41FA5}">
                      <a16:colId xmlns:a16="http://schemas.microsoft.com/office/drawing/2014/main" val="20000"/>
                    </a:ext>
                  </a:extLst>
                </a:gridCol>
                <a:gridCol w="918918">
                  <a:extLst>
                    <a:ext uri="{9D8B030D-6E8A-4147-A177-3AD203B41FA5}">
                      <a16:colId xmlns:a16="http://schemas.microsoft.com/office/drawing/2014/main" val="20001"/>
                    </a:ext>
                  </a:extLst>
                </a:gridCol>
                <a:gridCol w="918918">
                  <a:extLst>
                    <a:ext uri="{9D8B030D-6E8A-4147-A177-3AD203B41FA5}">
                      <a16:colId xmlns:a16="http://schemas.microsoft.com/office/drawing/2014/main" val="20002"/>
                    </a:ext>
                  </a:extLst>
                </a:gridCol>
                <a:gridCol w="918918">
                  <a:extLst>
                    <a:ext uri="{9D8B030D-6E8A-4147-A177-3AD203B41FA5}">
                      <a16:colId xmlns:a16="http://schemas.microsoft.com/office/drawing/2014/main" val="20003"/>
                    </a:ext>
                  </a:extLst>
                </a:gridCol>
                <a:gridCol w="918918">
                  <a:extLst>
                    <a:ext uri="{9D8B030D-6E8A-4147-A177-3AD203B41FA5}">
                      <a16:colId xmlns:a16="http://schemas.microsoft.com/office/drawing/2014/main" val="20004"/>
                    </a:ext>
                  </a:extLst>
                </a:gridCol>
                <a:gridCol w="918918">
                  <a:extLst>
                    <a:ext uri="{9D8B030D-6E8A-4147-A177-3AD203B41FA5}">
                      <a16:colId xmlns:a16="http://schemas.microsoft.com/office/drawing/2014/main" val="20005"/>
                    </a:ext>
                  </a:extLst>
                </a:gridCol>
                <a:gridCol w="918918">
                  <a:extLst>
                    <a:ext uri="{9D8B030D-6E8A-4147-A177-3AD203B41FA5}">
                      <a16:colId xmlns:a16="http://schemas.microsoft.com/office/drawing/2014/main" val="20006"/>
                    </a:ext>
                  </a:extLst>
                </a:gridCol>
                <a:gridCol w="911141">
                  <a:extLst>
                    <a:ext uri="{9D8B030D-6E8A-4147-A177-3AD203B41FA5}">
                      <a16:colId xmlns:a16="http://schemas.microsoft.com/office/drawing/2014/main" val="20007"/>
                    </a:ext>
                  </a:extLst>
                </a:gridCol>
              </a:tblGrid>
              <a:tr h="282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200" b="0" i="0" u="none" strike="noStrike" cap="none" normalizeH="0" baseline="0" dirty="0">
                        <a:ln>
                          <a:noFill/>
                        </a:ln>
                        <a:solidFill>
                          <a:srgbClr val="262626"/>
                        </a:solidFill>
                        <a:effectLst/>
                        <a:latin typeface="Calibri" pitchFamily="34" charset="0"/>
                        <a:ea typeface="ＭＳ Ｐゴシック" pitchFamily="34" charset="-128"/>
                      </a:endParaRPr>
                    </a:p>
                  </a:txBody>
                  <a:tcPr marL="121980" marR="121980" marT="60925" marB="60925"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Q1 22</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Q2 22</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Q3 22</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Q4 22</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Q1 23</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Q2 23</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Q3 23</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713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Attended delegates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e-meeting</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e-meeting</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e-meeting</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100" b="0" i="0" u="none" strike="noStrike" kern="1200" cap="none" normalizeH="0" baseline="0" dirty="0">
                          <a:ln>
                            <a:noFill/>
                          </a:ln>
                          <a:solidFill>
                            <a:schemeClr val="tx1"/>
                          </a:solidFill>
                          <a:effectLst/>
                          <a:latin typeface="Calibri" pitchFamily="34" charset="0"/>
                          <a:ea typeface="ＭＳ Ｐゴシック" pitchFamily="34" charset="-128"/>
                          <a:cs typeface="+mn-cs"/>
                        </a:rPr>
                        <a:t>334_F2F + 69_remote</a:t>
                      </a:r>
                      <a:endPar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endParaRP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184_F2F + 88_remote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276_F2F + 69_remote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178_F2F + 61_remote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1"/>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Docs at meeting end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213+236r</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293+437r</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397+711r</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720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811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786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629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Docs at meeting start</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170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197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295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278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326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292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3"/>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Incoming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Outgoing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5"/>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Agreed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51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Agreed alignment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7"/>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New Study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a:ln>
                            <a:noFill/>
                          </a:ln>
                          <a:solidFill>
                            <a:srgbClr val="262626"/>
                          </a:solidFill>
                          <a:effectLst/>
                          <a:latin typeface="Calibri" pitchFamily="34" charset="0"/>
                          <a:ea typeface="ＭＳ Ｐゴシック" pitchFamily="34" charset="-128"/>
                        </a:rPr>
                        <a:t>New Work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9"/>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Revised WID/SID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TR/TS for Information</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11"/>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TR/TS for Approval</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B285DC58-9EBE-4C98-989F-1031076B069B}"/>
              </a:ext>
            </a:extLst>
          </p:cNvPr>
          <p:cNvSpPr>
            <a:spLocks noGrp="1"/>
          </p:cNvSpPr>
          <p:nvPr>
            <p:ph type="title"/>
          </p:nvPr>
        </p:nvSpPr>
        <p:spPr/>
        <p:txBody>
          <a:bodyPr/>
          <a:lstStyle/>
          <a:p>
            <a:r>
              <a:rPr lang="en-GB" altLang="nl-NL"/>
              <a:t>Meeting Calendar</a:t>
            </a:r>
          </a:p>
        </p:txBody>
      </p:sp>
      <p:graphicFrame>
        <p:nvGraphicFramePr>
          <p:cNvPr id="3" name="Content Placeholder 4">
            <a:extLst>
              <a:ext uri="{FF2B5EF4-FFF2-40B4-BE49-F238E27FC236}">
                <a16:creationId xmlns:a16="http://schemas.microsoft.com/office/drawing/2014/main" id="{ADF58FC1-25CB-4617-B428-DA8D4333A339}"/>
              </a:ext>
            </a:extLst>
          </p:cNvPr>
          <p:cNvGraphicFramePr>
            <a:graphicFrameLocks/>
          </p:cNvGraphicFramePr>
          <p:nvPr>
            <p:extLst>
              <p:ext uri="{D42A27DB-BD31-4B8C-83A1-F6EECF244321}">
                <p14:modId xmlns:p14="http://schemas.microsoft.com/office/powerpoint/2010/main" val="1140615412"/>
              </p:ext>
            </p:extLst>
          </p:nvPr>
        </p:nvGraphicFramePr>
        <p:xfrm>
          <a:off x="576390" y="1105662"/>
          <a:ext cx="7818437" cy="2070022"/>
        </p:xfrm>
        <a:graphic>
          <a:graphicData uri="http://schemas.openxmlformats.org/drawingml/2006/table">
            <a:tbl>
              <a:tblPr/>
              <a:tblGrid>
                <a:gridCol w="2132602">
                  <a:extLst>
                    <a:ext uri="{9D8B030D-6E8A-4147-A177-3AD203B41FA5}">
                      <a16:colId xmlns:a16="http://schemas.microsoft.com/office/drawing/2014/main" val="20000"/>
                    </a:ext>
                  </a:extLst>
                </a:gridCol>
                <a:gridCol w="2946572">
                  <a:extLst>
                    <a:ext uri="{9D8B030D-6E8A-4147-A177-3AD203B41FA5}">
                      <a16:colId xmlns:a16="http://schemas.microsoft.com/office/drawing/2014/main" val="20001"/>
                    </a:ext>
                  </a:extLst>
                </a:gridCol>
                <a:gridCol w="2739263">
                  <a:extLst>
                    <a:ext uri="{9D8B030D-6E8A-4147-A177-3AD203B41FA5}">
                      <a16:colId xmlns:a16="http://schemas.microsoft.com/office/drawing/2014/main" val="20002"/>
                    </a:ext>
                  </a:extLst>
                </a:gridCol>
              </a:tblGrid>
              <a:tr h="366028">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Meeting</a:t>
                      </a:r>
                    </a:p>
                  </a:txBody>
                  <a:tcPr marL="91439" marR="91439" marT="45731" marB="4573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Date</a:t>
                      </a:r>
                    </a:p>
                  </a:txBody>
                  <a:tcPr marL="91439" marR="91439" marT="45731" marB="4573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Location</a:t>
                      </a:r>
                    </a:p>
                  </a:txBody>
                  <a:tcPr marL="91439" marR="91439" marT="45731" marB="4573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70826">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SA1#104</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13-17 Nov 2023</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Chicago - (mega meeting)</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SA1#105</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s-GT"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26 Feb - 1 Mar 2024</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Europe</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4"/>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SA1#106</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27- 31 May 2024</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Korea</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SA1#107</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19-23 </a:t>
                      </a:r>
                      <a:r>
                        <a:rPr kumimoji="0" lang="fr-FR" sz="1800" b="0" i="0" u="none" strike="noStrike" kern="1200" cap="none" spc="0" normalizeH="0" baseline="0" dirty="0" err="1">
                          <a:ln>
                            <a:noFill/>
                          </a:ln>
                          <a:solidFill>
                            <a:srgbClr val="4F6228"/>
                          </a:solidFill>
                          <a:effectLst/>
                          <a:uLnTx/>
                          <a:uFillTx/>
                          <a:latin typeface="Calibri" pitchFamily="34" charset="0"/>
                          <a:ea typeface="ＭＳ Ｐゴシック" pitchFamily="34" charset="-128"/>
                          <a:cs typeface="Arial" pitchFamily="34" charset="0"/>
                        </a:rPr>
                        <a:t>Aug</a:t>
                      </a: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 2024</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Europe</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2269954712"/>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SA1#108</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18-22 </a:t>
                      </a:r>
                      <a:r>
                        <a:rPr kumimoji="0" lang="fr-FR" sz="1800" b="0" i="0" u="none" strike="noStrike" kern="1200" cap="none" spc="0" normalizeH="0" baseline="0" dirty="0" err="1">
                          <a:ln>
                            <a:noFill/>
                          </a:ln>
                          <a:solidFill>
                            <a:srgbClr val="4F6228"/>
                          </a:solidFill>
                          <a:effectLst/>
                          <a:uLnTx/>
                          <a:uFillTx/>
                          <a:latin typeface="Calibri" pitchFamily="34" charset="0"/>
                          <a:ea typeface="ＭＳ Ｐゴシック" pitchFamily="34" charset="-128"/>
                          <a:cs typeface="Arial" pitchFamily="34" charset="0"/>
                        </a:rPr>
                        <a:t>Nov</a:t>
                      </a: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 2024</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US – (mega meeting)</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284350586"/>
                  </a:ext>
                </a:extLst>
              </a:tr>
            </a:tbl>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28EA06-5405-43DA-BDDC-3946B20DBF6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41283</TotalTime>
  <Words>4093</Words>
  <Application>Microsoft Office PowerPoint</Application>
  <PresentationFormat>On-screen Show (16:9)</PresentationFormat>
  <Paragraphs>1074</Paragraphs>
  <Slides>34</Slides>
  <Notes>2</Notes>
  <HiddenSlides>18</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34</vt:i4>
      </vt:variant>
    </vt:vector>
  </HeadingPairs>
  <TitlesOfParts>
    <vt:vector size="40" baseType="lpstr">
      <vt:lpstr>Arial</vt:lpstr>
      <vt:lpstr>Calibri</vt:lpstr>
      <vt:lpstr>Montserrat</vt:lpstr>
      <vt:lpstr>Times New Roman</vt:lpstr>
      <vt:lpstr>Office Theme</vt:lpstr>
      <vt:lpstr>Custom Design</vt:lpstr>
      <vt:lpstr>PowerPoint Presentation</vt:lpstr>
      <vt:lpstr>Short Summary</vt:lpstr>
      <vt:lpstr>Summary – overall for Rel-19</vt:lpstr>
      <vt:lpstr>Summary – overall for Rel-20</vt:lpstr>
      <vt:lpstr>PowerPoint Presentation</vt:lpstr>
      <vt:lpstr>General Information and statistics </vt:lpstr>
      <vt:lpstr>SA1 Officials</vt:lpstr>
      <vt:lpstr>Statistics</vt:lpstr>
      <vt:lpstr>Meeting Calendar</vt:lpstr>
      <vt:lpstr>Previous SA1 reports</vt:lpstr>
      <vt:lpstr>Work Summary: pre Rel-19 Work &amp; Maintenance</vt:lpstr>
      <vt:lpstr>PowerPoint Presentation</vt:lpstr>
      <vt:lpstr>Work Summary: Rel-19 Work</vt:lpstr>
      <vt:lpstr>PowerPoint Presentation</vt:lpstr>
      <vt:lpstr>PowerPoint Presentation</vt:lpstr>
      <vt:lpstr>PowerPoint Presentation</vt:lpstr>
      <vt:lpstr>Rel-19  Study Items and  corresponding Normative Items</vt:lpstr>
      <vt:lpstr>Sensing</vt:lpstr>
      <vt:lpstr>AmbientIoT</vt:lpstr>
      <vt:lpstr>Metaverse</vt:lpstr>
      <vt:lpstr>NetShare</vt:lpstr>
      <vt:lpstr>FRMCS</vt:lpstr>
      <vt:lpstr>AIML_MT_Ph2</vt:lpstr>
      <vt:lpstr>5GSAT_Ph3</vt:lpstr>
      <vt:lpstr>UAV_Ph3</vt:lpstr>
      <vt:lpstr>DualSteer</vt:lpstr>
      <vt:lpstr>EnergyServ</vt:lpstr>
      <vt:lpstr>FS_SOBOT</vt:lpstr>
      <vt:lpstr>FS_ISN</vt:lpstr>
      <vt:lpstr>Rel-19 Mini WIDs</vt:lpstr>
      <vt:lpstr>XRMobility</vt:lpstr>
      <vt:lpstr>LTR_MA</vt:lpstr>
      <vt:lpstr>EdgeOpNeeds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Alain Sultan</cp:lastModifiedBy>
  <cp:revision>2096</cp:revision>
  <cp:lastPrinted>2017-02-24T12:37:51Z</cp:lastPrinted>
  <dcterms:created xsi:type="dcterms:W3CDTF">2008-08-30T09:32:10Z</dcterms:created>
  <dcterms:modified xsi:type="dcterms:W3CDTF">2023-09-06T09:55:44Z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