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8"/>
  </p:notesMasterIdLst>
  <p:handoutMasterIdLst>
    <p:handoutMasterId r:id="rId49"/>
  </p:handoutMasterIdLst>
  <p:sldIdLst>
    <p:sldId id="303" r:id="rId5"/>
    <p:sldId id="621" r:id="rId6"/>
    <p:sldId id="950" r:id="rId7"/>
    <p:sldId id="973" r:id="rId8"/>
    <p:sldId id="933" r:id="rId9"/>
    <p:sldId id="972" r:id="rId10"/>
    <p:sldId id="951" r:id="rId11"/>
    <p:sldId id="635" r:id="rId12"/>
    <p:sldId id="953" r:id="rId13"/>
    <p:sldId id="955" r:id="rId14"/>
    <p:sldId id="960" r:id="rId15"/>
    <p:sldId id="958" r:id="rId16"/>
    <p:sldId id="956" r:id="rId17"/>
    <p:sldId id="957" r:id="rId18"/>
    <p:sldId id="634" r:id="rId19"/>
    <p:sldId id="962" r:id="rId20"/>
    <p:sldId id="636" r:id="rId21"/>
    <p:sldId id="1164" r:id="rId22"/>
    <p:sldId id="1114" r:id="rId23"/>
    <p:sldId id="1115" r:id="rId24"/>
    <p:sldId id="1152" r:id="rId25"/>
    <p:sldId id="1167" r:id="rId26"/>
    <p:sldId id="1148" r:id="rId27"/>
    <p:sldId id="1149" r:id="rId28"/>
    <p:sldId id="1174" r:id="rId29"/>
    <p:sldId id="1175" r:id="rId30"/>
    <p:sldId id="1176" r:id="rId31"/>
    <p:sldId id="1178" r:id="rId32"/>
    <p:sldId id="1150" r:id="rId33"/>
    <p:sldId id="1190" r:id="rId34"/>
    <p:sldId id="1187" r:id="rId35"/>
    <p:sldId id="1188" r:id="rId36"/>
    <p:sldId id="1189" r:id="rId37"/>
    <p:sldId id="1151" r:id="rId38"/>
    <p:sldId id="1199" r:id="rId39"/>
    <p:sldId id="1200" r:id="rId40"/>
    <p:sldId id="1201" r:id="rId41"/>
    <p:sldId id="737" r:id="rId42"/>
    <p:sldId id="932" r:id="rId43"/>
    <p:sldId id="961" r:id="rId44"/>
    <p:sldId id="935" r:id="rId45"/>
    <p:sldId id="971" r:id="rId46"/>
    <p:sldId id="1202" r:id="rId4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D1666-BE54-4347-9636-F6FAE73430C4}" v="10" dt="2022-09-07T12:16:54.57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44" autoAdjust="0"/>
    <p:restoredTop sz="92197" autoAdjust="0"/>
  </p:normalViewPr>
  <p:slideViewPr>
    <p:cSldViewPr snapToGrid="0">
      <p:cViewPr varScale="1">
        <p:scale>
          <a:sx n="92" d="100"/>
          <a:sy n="92" d="100"/>
        </p:scale>
        <p:origin x="102" y="7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9/7/2022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#97-e</a:t>
            </a:r>
          </a:p>
          <a:p>
            <a:r>
              <a:rPr lang="de-DE" sz="1200" b="1" kern="1200" dirty="0">
                <a:solidFill>
                  <a:schemeClr val="tx1"/>
                </a:solidFill>
                <a:latin typeface="Arial "/>
                <a:ea typeface="+mn-ea"/>
                <a:cs typeface="Arial" panose="020B0604020202020204" pitchFamily="34" charset="0"/>
              </a:rPr>
              <a:t>E-meeting, 13-19 September 2022</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SP-220945</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7745616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TSG SA#97-e</a:t>
            </a:r>
            <a:r>
              <a:rPr lang="en-GB" sz="1100" b="1" spc="300" baseline="0" dirty="0">
                <a:ea typeface="+mn-ea"/>
                <a:cs typeface="Arial" panose="020B0604020202020204" pitchFamily="34" charset="0"/>
              </a:rPr>
              <a:t> (electronic) 13-19 September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SA#97-e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dirty="0"/>
              <a:t>Rel-18 Work (MMS_CH_SBI)</a:t>
            </a:r>
          </a:p>
        </p:txBody>
      </p:sp>
      <p:graphicFrame>
        <p:nvGraphicFramePr>
          <p:cNvPr id="3" name="Table 2"/>
          <p:cNvGraphicFramePr>
            <a:graphicFrameLocks noGrp="1"/>
          </p:cNvGraphicFramePr>
          <p:nvPr/>
        </p:nvGraphicFramePr>
        <p:xfrm>
          <a:off x="402167" y="171661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056844">
                  <a:extLst>
                    <a:ext uri="{9D8B030D-6E8A-4147-A177-3AD203B41FA5}">
                      <a16:colId xmlns:a16="http://schemas.microsoft.com/office/drawing/2014/main" val="20001"/>
                    </a:ext>
                  </a:extLst>
                </a:gridCol>
                <a:gridCol w="1389356">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4013">
                  <a:extLst>
                    <a:ext uri="{9D8B030D-6E8A-4147-A177-3AD203B41FA5}">
                      <a16:colId xmlns:a16="http://schemas.microsoft.com/office/drawing/2014/main" val="20007"/>
                    </a:ext>
                  </a:extLst>
                </a:gridCol>
                <a:gridCol w="2097686">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960023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MMS Charging in 5G System Architecture </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MMS_CH_SBI</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Dec-2022</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0 %</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000" b="0" i="0" u="none" strike="noStrike" kern="1200" dirty="0">
                          <a:solidFill>
                            <a:srgbClr val="FF0000"/>
                          </a:solidFill>
                          <a:effectLst/>
                          <a:latin typeface="Arial" panose="020B0604020202020204" pitchFamily="34" charset="0"/>
                          <a:ea typeface="+mn-ea"/>
                          <a:cs typeface="+mn-cs"/>
                        </a:rPr>
                        <a:t>25%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86318" y="2836334"/>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SA#96:</a:t>
            </a:r>
          </a:p>
          <a:p>
            <a:pPr lvl="1">
              <a:spcBef>
                <a:spcPts val="0"/>
              </a:spcBef>
              <a:spcAft>
                <a:spcPts val="0"/>
              </a:spcAft>
              <a:defRPr/>
            </a:pPr>
            <a:r>
              <a:rPr lang="en-US" altLang="zh-CN" sz="1400" kern="0" dirty="0"/>
              <a:t>The architecture for MMS charging was added (TS 32.240)</a:t>
            </a:r>
          </a:p>
          <a:p>
            <a:pPr lvl="1">
              <a:spcBef>
                <a:spcPts val="0"/>
              </a:spcBef>
              <a:spcAft>
                <a:spcPts val="0"/>
              </a:spcAft>
              <a:defRPr/>
            </a:pPr>
            <a:r>
              <a:rPr lang="en-US" altLang="zh-CN" sz="1400" kern="0" dirty="0"/>
              <a:t>Charging architecture, scenarios and information was added (TS 32.270)</a:t>
            </a:r>
          </a:p>
          <a:p>
            <a:pPr lvl="1">
              <a:spcBef>
                <a:spcPts val="0"/>
              </a:spcBef>
              <a:spcAft>
                <a:spcPts val="0"/>
              </a:spcAft>
              <a:defRPr/>
            </a:pPr>
            <a:r>
              <a:rPr lang="en-US" altLang="zh-CN" sz="1400" kern="0" dirty="0"/>
              <a:t>Addition of MMS node as consumer of the Converged charging service (TS 32.290)</a:t>
            </a:r>
          </a:p>
          <a:p>
            <a:pPr marL="457189"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Add more stage 3 specification details</a:t>
            </a:r>
            <a:endParaRPr lang="en-US" sz="1400" kern="0" dirty="0"/>
          </a:p>
        </p:txBody>
      </p:sp>
    </p:spTree>
    <p:extLst>
      <p:ext uri="{BB962C8B-B14F-4D97-AF65-F5344CB8AC3E}">
        <p14:creationId xmlns:p14="http://schemas.microsoft.com/office/powerpoint/2010/main" val="231507652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dirty="0"/>
              <a:t>Rel-18 Study (FS_NETSLICE_CH_Ph2)</a:t>
            </a:r>
          </a:p>
        </p:txBody>
      </p:sp>
      <p:graphicFrame>
        <p:nvGraphicFramePr>
          <p:cNvPr id="3" name="Table 2"/>
          <p:cNvGraphicFramePr>
            <a:graphicFrameLocks noGrp="1"/>
          </p:cNvGraphicFramePr>
          <p:nvPr/>
        </p:nvGraphicFramePr>
        <p:xfrm>
          <a:off x="402167" y="171661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056844">
                  <a:extLst>
                    <a:ext uri="{9D8B030D-6E8A-4147-A177-3AD203B41FA5}">
                      <a16:colId xmlns:a16="http://schemas.microsoft.com/office/drawing/2014/main" val="20001"/>
                    </a:ext>
                  </a:extLst>
                </a:gridCol>
                <a:gridCol w="1389356">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4013">
                  <a:extLst>
                    <a:ext uri="{9D8B030D-6E8A-4147-A177-3AD203B41FA5}">
                      <a16:colId xmlns:a16="http://schemas.microsoft.com/office/drawing/2014/main" val="20007"/>
                    </a:ext>
                  </a:extLst>
                </a:gridCol>
                <a:gridCol w="2097686">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FS_NETSLICE_CH_Ph2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75</a:t>
                      </a:r>
                      <a:r>
                        <a:rPr lang="en-GB" altLang="zh-CN" sz="1000" b="0" i="0" u="none" strike="noStrike" dirty="0">
                          <a:solidFill>
                            <a:srgbClr val="000000"/>
                          </a:solidFill>
                          <a:effectLst/>
                          <a:latin typeface="Arial" panose="020B0604020202020204" pitchFamily="34" charset="0"/>
                        </a:rPr>
                        <a:t>%</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000" b="0" i="0" u="none" strike="noStrike" kern="1200" dirty="0">
                          <a:solidFill>
                            <a:srgbClr val="FF0000"/>
                          </a:solidFill>
                          <a:effectLst/>
                          <a:latin typeface="Arial" panose="020B0604020202020204" pitchFamily="34" charset="0"/>
                          <a:ea typeface="+mn-ea"/>
                          <a:cs typeface="+mn-cs"/>
                        </a:rPr>
                        <a:t>85 %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730499"/>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SA#96:</a:t>
            </a:r>
          </a:p>
          <a:p>
            <a:pPr lvl="1">
              <a:spcBef>
                <a:spcPts val="0"/>
              </a:spcBef>
              <a:spcAft>
                <a:spcPts val="0"/>
              </a:spcAft>
              <a:defRPr/>
            </a:pPr>
            <a:r>
              <a:rPr lang="en-US" altLang="zh-CN" sz="1400" kern="0" dirty="0"/>
              <a:t>12 pCRs </a:t>
            </a:r>
            <a:r>
              <a:rPr lang="en-US" sz="1400" kern="0" dirty="0"/>
              <a:t>at SA5#145e </a:t>
            </a:r>
            <a:r>
              <a:rPr lang="en-US" altLang="zh-CN" sz="1400" kern="0" dirty="0"/>
              <a:t>for TR 32.847 were approved covering</a:t>
            </a:r>
          </a:p>
          <a:p>
            <a:pPr lvl="2">
              <a:spcBef>
                <a:spcPts val="0"/>
              </a:spcBef>
              <a:spcAft>
                <a:spcPts val="0"/>
              </a:spcAft>
              <a:defRPr/>
            </a:pPr>
            <a:r>
              <a:rPr lang="en-US" altLang="zh-CN" sz="1400" kern="0" dirty="0"/>
              <a:t>Clarify Potential requirements in Key issues#1 and #2</a:t>
            </a:r>
          </a:p>
          <a:p>
            <a:pPr lvl="2">
              <a:spcBef>
                <a:spcPts val="0"/>
              </a:spcBef>
              <a:spcAft>
                <a:spcPts val="0"/>
              </a:spcAft>
              <a:defRPr/>
            </a:pPr>
            <a:r>
              <a:rPr lang="en-US" altLang="zh-CN" sz="1400" kern="0" dirty="0"/>
              <a:t>New NSACF (CTF) - NS quota management solution for Key issue#2 </a:t>
            </a:r>
          </a:p>
          <a:p>
            <a:pPr lvl="2">
              <a:spcBef>
                <a:spcPts val="0"/>
              </a:spcBef>
              <a:spcAft>
                <a:spcPts val="0"/>
              </a:spcAft>
              <a:defRPr/>
            </a:pPr>
            <a:r>
              <a:rPr lang="en-US" altLang="zh-CN" sz="1400" kern="0" dirty="0"/>
              <a:t>Solve Editors Notes on solutions#1.1, solutions#1.3 and solutions#6.2, clause 4.1 and Key Issue #5 </a:t>
            </a:r>
          </a:p>
          <a:p>
            <a:pPr lvl="2">
              <a:spcBef>
                <a:spcPts val="0"/>
              </a:spcBef>
              <a:spcAft>
                <a:spcPts val="0"/>
              </a:spcAft>
              <a:defRPr/>
            </a:pPr>
            <a:r>
              <a:rPr lang="en-US" altLang="zh-CN" sz="1400" kern="0" dirty="0"/>
              <a:t>Evaluation and conclusion for Key issue#1 and #2 </a:t>
            </a:r>
          </a:p>
          <a:p>
            <a:pPr lvl="2">
              <a:spcBef>
                <a:spcPts val="0"/>
              </a:spcBef>
              <a:spcAft>
                <a:spcPts val="0"/>
              </a:spcAft>
              <a:defRPr/>
            </a:pPr>
            <a:r>
              <a:rPr lang="en-US" altLang="zh-CN" sz="1400" kern="0" dirty="0"/>
              <a:t>Remove Key issue#4</a:t>
            </a:r>
          </a:p>
          <a:p>
            <a:pPr lvl="2">
              <a:spcBef>
                <a:spcPts val="0"/>
              </a:spcBef>
              <a:spcAft>
                <a:spcPts val="0"/>
              </a:spcAft>
              <a:defRPr/>
            </a:pPr>
            <a:r>
              <a:rPr lang="en-US" altLang="zh-CN" sz="1400" kern="0" dirty="0"/>
              <a:t>Convert the Key issue#9 into background </a:t>
            </a:r>
          </a:p>
          <a:p>
            <a:pPr lvl="2">
              <a:spcBef>
                <a:spcPts val="0"/>
              </a:spcBef>
              <a:spcAft>
                <a:spcPts val="0"/>
              </a:spcAft>
              <a:defRPr/>
            </a:pPr>
            <a:r>
              <a:rPr lang="en-US" altLang="zh-CN" sz="1400" dirty="0">
                <a:latin typeface="Calibri" pitchFamily="34" charset="0"/>
                <a:ea typeface="宋体" pitchFamily="2" charset="-122"/>
                <a:cs typeface="Arial" charset="0"/>
              </a:rPr>
              <a:t>Draft TR 32.847</a:t>
            </a:r>
            <a:r>
              <a:rPr lang="en-US" sz="1400" dirty="0">
                <a:latin typeface="Calibri" pitchFamily="34" charset="0"/>
                <a:ea typeface="宋体" pitchFamily="2" charset="-122"/>
                <a:cs typeface="Arial" charset="0"/>
              </a:rPr>
              <a:t>-140</a:t>
            </a:r>
            <a:r>
              <a:rPr lang="en-US" altLang="zh-CN" sz="1400" dirty="0">
                <a:latin typeface="Calibri" pitchFamily="34" charset="0"/>
                <a:ea typeface="宋体" pitchFamily="2" charset="-122"/>
                <a:cs typeface="Arial" charset="0"/>
              </a:rPr>
              <a:t> (S5‑225715)</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more </a:t>
            </a:r>
            <a:r>
              <a:rPr lang="en-US" altLang="zh-CN" sz="1400" kern="0" dirty="0"/>
              <a:t>evaluation and conclusion </a:t>
            </a:r>
            <a:r>
              <a:rPr lang="en-US" altLang="zh-CN" sz="1400" dirty="0"/>
              <a:t>of the study</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2369948608"/>
              </p:ext>
            </p:extLst>
          </p:nvPr>
        </p:nvGraphicFramePr>
        <p:xfrm>
          <a:off x="402167" y="171661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60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70</a:t>
                      </a:r>
                      <a:r>
                        <a:rPr lang="en-US" altLang="zh-CN" sz="1100" dirty="0">
                          <a:solidFill>
                            <a:srgbClr val="FF0000"/>
                          </a:solidFill>
                        </a:rPr>
                        <a:t>%</a:t>
                      </a:r>
                      <a:endParaRPr lang="en-GB" sz="1100" dirty="0">
                        <a:solidFill>
                          <a:srgbClr val="FF0000"/>
                        </a:solidFill>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86318" y="2836334"/>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SA#96:</a:t>
            </a:r>
          </a:p>
          <a:p>
            <a:pPr lvl="1">
              <a:spcBef>
                <a:spcPts val="0"/>
              </a:spcBef>
              <a:spcAft>
                <a:spcPts val="0"/>
              </a:spcAft>
              <a:defRPr/>
            </a:pPr>
            <a:r>
              <a:rPr lang="en-US" altLang="zh-CN" sz="1400" kern="0" dirty="0"/>
              <a:t>10 pCRs (2 pCRs at SA5#145e) for TR 28.826 were approved covering</a:t>
            </a:r>
          </a:p>
          <a:p>
            <a:pPr lvl="2">
              <a:spcBef>
                <a:spcPts val="0"/>
              </a:spcBef>
              <a:spcAft>
                <a:spcPts val="0"/>
              </a:spcAft>
              <a:defRPr/>
            </a:pPr>
            <a:r>
              <a:rPr lang="en-US" altLang="zh-CN" sz="1400" kern="0" dirty="0"/>
              <a:t>New issue for non-blocking mode</a:t>
            </a:r>
          </a:p>
          <a:p>
            <a:pPr lvl="2">
              <a:spcBef>
                <a:spcPts val="0"/>
              </a:spcBef>
              <a:spcAft>
                <a:spcPts val="0"/>
              </a:spcAft>
              <a:defRPr/>
            </a:pPr>
            <a:r>
              <a:rPr lang="en-US" altLang="zh-CN" sz="1400" kern="0" dirty="0"/>
              <a:t>New solutions for enhancement of reservations, non-blocking mode, and handling of failed events</a:t>
            </a:r>
          </a:p>
          <a:p>
            <a:pPr lvl="2">
              <a:spcBef>
                <a:spcPts val="0"/>
              </a:spcBef>
              <a:spcAft>
                <a:spcPts val="0"/>
              </a:spcAft>
              <a:defRPr/>
            </a:pPr>
            <a:r>
              <a:rPr lang="en-US" altLang="zh-CN" sz="1400" kern="0" dirty="0"/>
              <a:t>Solution for non-blocking mode and locating cancel failed events</a:t>
            </a:r>
          </a:p>
          <a:p>
            <a:pPr lvl="1">
              <a:spcBef>
                <a:spcPts val="0"/>
              </a:spcBef>
              <a:spcAft>
                <a:spcPts val="0"/>
              </a:spcAft>
              <a:defRPr/>
            </a:pPr>
            <a:r>
              <a:rPr lang="en-US" altLang="zh-CN" sz="1400" dirty="0">
                <a:latin typeface="Calibri" pitchFamily="34" charset="0"/>
                <a:ea typeface="宋体" pitchFamily="2" charset="-122"/>
                <a:cs typeface="Arial" charset="0"/>
              </a:rPr>
              <a:t>Draft TR 28.826-070 (S5‑225716)</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Add more solutions and evaluations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1881858109"/>
              </p:ext>
            </p:extLst>
          </p:nvPr>
        </p:nvGraphicFramePr>
        <p:xfrm>
          <a:off x="339822" y="1311372"/>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S5</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Mar-2023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75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85%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39822" y="2026805"/>
            <a:ext cx="11000316" cy="422852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SA#96:</a:t>
            </a:r>
          </a:p>
          <a:p>
            <a:pPr lvl="1">
              <a:spcBef>
                <a:spcPts val="0"/>
              </a:spcBef>
              <a:spcAft>
                <a:spcPts val="0"/>
              </a:spcAft>
              <a:defRPr/>
            </a:pPr>
            <a:r>
              <a:rPr lang="en-US" altLang="zh-CN" sz="1400" kern="0" dirty="0"/>
              <a:t>24 pCRs (9 pCRs at SA5#145e) for TR 28.827 were approved covering</a:t>
            </a:r>
          </a:p>
          <a:p>
            <a:pPr lvl="2">
              <a:spcBef>
                <a:spcPts val="0"/>
              </a:spcBef>
              <a:spcAft>
                <a:spcPts val="0"/>
              </a:spcAft>
              <a:defRPr/>
            </a:pPr>
            <a:r>
              <a:rPr lang="en-US" altLang="zh-CN" sz="1400" kern="0" dirty="0"/>
              <a:t>Corrections of message flows</a:t>
            </a:r>
          </a:p>
          <a:p>
            <a:pPr lvl="2">
              <a:spcBef>
                <a:spcPts val="0"/>
              </a:spcBef>
              <a:spcAft>
                <a:spcPts val="0"/>
              </a:spcAft>
              <a:defRPr/>
            </a:pPr>
            <a:r>
              <a:rPr lang="en-US" altLang="zh-CN" sz="1400" kern="0" dirty="0"/>
              <a:t>Mapping of requirements and solutions</a:t>
            </a:r>
          </a:p>
          <a:p>
            <a:pPr lvl="2">
              <a:spcBef>
                <a:spcPts val="0"/>
              </a:spcBef>
              <a:spcAft>
                <a:spcPts val="0"/>
              </a:spcAft>
              <a:defRPr/>
            </a:pPr>
            <a:r>
              <a:rPr lang="en-US" altLang="zh-CN" sz="1400" kern="0" dirty="0"/>
              <a:t>New issues for QoS flow level trigger settings and negotiation of triggers for FBC and QBC</a:t>
            </a:r>
          </a:p>
          <a:p>
            <a:pPr lvl="2">
              <a:spcBef>
                <a:spcPts val="0"/>
              </a:spcBef>
              <a:spcAft>
                <a:spcPts val="0"/>
              </a:spcAft>
              <a:defRPr/>
            </a:pPr>
            <a:r>
              <a:rPr lang="en-US" altLang="zh-CN" sz="1400" kern="0" dirty="0"/>
              <a:t>New solutions for roaming charging profile use in home routed and local break out scenarios, visited MNO doing wholesale charging of home MNO, and CHF to CHF communication.</a:t>
            </a:r>
          </a:p>
          <a:p>
            <a:pPr lvl="2">
              <a:spcBef>
                <a:spcPts val="0"/>
              </a:spcBef>
              <a:spcAft>
                <a:spcPts val="0"/>
              </a:spcAft>
              <a:defRPr/>
            </a:pPr>
            <a:r>
              <a:rPr lang="en-US" altLang="zh-CN" sz="1400" kern="0" dirty="0"/>
              <a:t>Mapping of requirements and correction of terms used for NFs</a:t>
            </a:r>
          </a:p>
          <a:p>
            <a:pPr lvl="2">
              <a:spcBef>
                <a:spcPts val="0"/>
              </a:spcBef>
              <a:spcAft>
                <a:spcPts val="0"/>
              </a:spcAft>
              <a:defRPr/>
            </a:pPr>
            <a:r>
              <a:rPr lang="en-US" altLang="zh-CN" sz="1400" kern="0" dirty="0"/>
              <a:t>New use case where the additional actor is a wholesaler</a:t>
            </a:r>
          </a:p>
          <a:p>
            <a:pPr lvl="2">
              <a:spcBef>
                <a:spcPts val="0"/>
              </a:spcBef>
              <a:spcAft>
                <a:spcPts val="0"/>
              </a:spcAft>
              <a:defRPr/>
            </a:pPr>
            <a:r>
              <a:rPr lang="en-US" altLang="zh-CN" sz="1400" kern="0" dirty="0"/>
              <a:t>Update of business roles</a:t>
            </a:r>
          </a:p>
          <a:p>
            <a:pPr lvl="2">
              <a:spcBef>
                <a:spcPts val="0"/>
              </a:spcBef>
              <a:spcAft>
                <a:spcPts val="0"/>
              </a:spcAft>
              <a:defRPr/>
            </a:pPr>
            <a:r>
              <a:rPr lang="en-US" altLang="zh-CN" sz="1400" kern="0" dirty="0"/>
              <a:t>Solutions of V-SMF using single or double connect to V-CHF</a:t>
            </a:r>
          </a:p>
          <a:p>
            <a:pPr lvl="2">
              <a:spcBef>
                <a:spcPts val="0"/>
              </a:spcBef>
              <a:spcAft>
                <a:spcPts val="0"/>
              </a:spcAft>
              <a:defRPr/>
            </a:pPr>
            <a:r>
              <a:rPr lang="en-US" altLang="zh-CN" sz="1400" kern="0" dirty="0"/>
              <a:t>Solutions where either V-SMF or V-CHF controls the reporting to the H-CHF</a:t>
            </a:r>
          </a:p>
          <a:p>
            <a:pPr lvl="1">
              <a:spcBef>
                <a:spcPts val="0"/>
              </a:spcBef>
              <a:spcAft>
                <a:spcPts val="0"/>
              </a:spcAft>
              <a:defRPr/>
            </a:pPr>
            <a:r>
              <a:rPr lang="en-US" altLang="zh-CN" sz="1400" dirty="0">
                <a:latin typeface="Calibri" pitchFamily="34" charset="0"/>
                <a:ea typeface="宋体" pitchFamily="2" charset="-122"/>
                <a:cs typeface="Arial" charset="0"/>
              </a:rPr>
              <a:t>Draft TR 28.827-140 (S5‑225717)</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more </a:t>
            </a:r>
            <a:r>
              <a:rPr lang="en-US" altLang="zh-CN" sz="1400" kern="0" dirty="0"/>
              <a:t>evaluation and conclusion </a:t>
            </a:r>
            <a:r>
              <a:rPr lang="en-US" altLang="zh-CN" sz="1400" dirty="0"/>
              <a:t>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dirty="0"/>
              <a:t>Rel-18 Study (</a:t>
            </a:r>
            <a:r>
              <a:rPr lang="en-GB" altLang="en-US" dirty="0" err="1"/>
              <a:t>FS_eNPN_CH</a:t>
            </a:r>
            <a:r>
              <a:rPr lang="en-GB" altLang="en-US" dirty="0"/>
              <a:t>)</a:t>
            </a:r>
          </a:p>
        </p:txBody>
      </p:sp>
      <p:graphicFrame>
        <p:nvGraphicFramePr>
          <p:cNvPr id="3" name="Table 2"/>
          <p:cNvGraphicFramePr>
            <a:graphicFrameLocks noGrp="1"/>
          </p:cNvGraphicFramePr>
          <p:nvPr>
            <p:extLst>
              <p:ext uri="{D42A27DB-BD31-4B8C-83A1-F6EECF244321}">
                <p14:modId xmlns:p14="http://schemas.microsoft.com/office/powerpoint/2010/main" val="2279947159"/>
              </p:ext>
            </p:extLst>
          </p:nvPr>
        </p:nvGraphicFramePr>
        <p:xfrm>
          <a:off x="363747" y="147072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25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60%</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80682" y="2186162"/>
            <a:ext cx="11000316" cy="41419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SA#96:</a:t>
            </a:r>
          </a:p>
          <a:p>
            <a:pPr lvl="1">
              <a:spcBef>
                <a:spcPts val="0"/>
              </a:spcBef>
              <a:spcAft>
                <a:spcPts val="0"/>
              </a:spcAft>
              <a:defRPr/>
            </a:pPr>
            <a:r>
              <a:rPr lang="en-US" altLang="zh-CN" sz="1400" kern="0" dirty="0"/>
              <a:t>14 pCRs (10 pCRs at SA5#145e) for TR 28.828 were approved for introduction of: </a:t>
            </a:r>
          </a:p>
          <a:p>
            <a:pPr lvl="2">
              <a:spcBef>
                <a:spcPts val="0"/>
              </a:spcBef>
              <a:spcAft>
                <a:spcPts val="0"/>
              </a:spcAft>
              <a:defRPr/>
            </a:pPr>
            <a:r>
              <a:rPr lang="en-US" altLang="zh-CN" sz="1400" kern="0" dirty="0"/>
              <a:t>New topic about access to PLMN services via SNPN </a:t>
            </a:r>
          </a:p>
          <a:p>
            <a:pPr lvl="2">
              <a:spcBef>
                <a:spcPts val="0"/>
              </a:spcBef>
              <a:spcAft>
                <a:spcPts val="0"/>
              </a:spcAft>
              <a:defRPr/>
            </a:pPr>
            <a:r>
              <a:rPr lang="en-US" altLang="zh-CN" sz="1400" kern="0" dirty="0"/>
              <a:t>Solution for end user charging for PNI-NPN network access and usage </a:t>
            </a:r>
          </a:p>
          <a:p>
            <a:pPr lvl="2">
              <a:spcBef>
                <a:spcPts val="0"/>
              </a:spcBef>
              <a:spcAft>
                <a:spcPts val="0"/>
              </a:spcAft>
              <a:defRPr/>
            </a:pPr>
            <a:r>
              <a:rPr lang="en-US" altLang="zh-CN" sz="1400" kern="0" dirty="0"/>
              <a:t>Charging scenarios and key issues for PNI-NPN in topic 1 </a:t>
            </a:r>
          </a:p>
          <a:p>
            <a:pPr lvl="2">
              <a:spcBef>
                <a:spcPts val="0"/>
              </a:spcBef>
              <a:spcAft>
                <a:spcPts val="0"/>
              </a:spcAft>
              <a:defRPr/>
            </a:pPr>
            <a:r>
              <a:rPr lang="en-US" altLang="zh-CN" sz="1400" kern="0" dirty="0"/>
              <a:t>Solution for converged charging for number of UEs </a:t>
            </a:r>
          </a:p>
          <a:p>
            <a:pPr marR="0" lvl="2">
              <a:spcBef>
                <a:spcPts val="0"/>
              </a:spcBef>
              <a:spcAft>
                <a:spcPts val="0"/>
              </a:spcAft>
              <a:buSzPts val="1000"/>
              <a:tabLst>
                <a:tab pos="2286000" algn="l"/>
              </a:tabLst>
              <a:defRPr/>
            </a:pPr>
            <a:r>
              <a:rPr lang="en-US" sz="1400" kern="0" dirty="0"/>
              <a:t>End user charging solution to SNPN network access and usage</a:t>
            </a:r>
          </a:p>
          <a:p>
            <a:pPr marR="0" lvl="2">
              <a:spcBef>
                <a:spcPts val="0"/>
              </a:spcBef>
              <a:spcAft>
                <a:spcPts val="0"/>
              </a:spcAft>
              <a:buSzPts val="1000"/>
              <a:tabLst>
                <a:tab pos="2286000" algn="l"/>
              </a:tabLst>
              <a:defRPr/>
            </a:pPr>
            <a:r>
              <a:rPr lang="en-US" sz="1400" kern="0" dirty="0"/>
              <a:t>Use case and solution on number of PDU sessions for PNI-NPN and for SNPN </a:t>
            </a:r>
          </a:p>
          <a:p>
            <a:pPr marR="0" lvl="2">
              <a:spcBef>
                <a:spcPts val="0"/>
              </a:spcBef>
              <a:spcAft>
                <a:spcPts val="0"/>
              </a:spcAft>
              <a:buSzPts val="1000"/>
              <a:tabLst>
                <a:tab pos="2286000" algn="l"/>
              </a:tabLst>
              <a:defRPr/>
            </a:pPr>
            <a:r>
              <a:rPr lang="en-US" sz="1400" kern="0" dirty="0"/>
              <a:t>Converged charging using separate CCS </a:t>
            </a:r>
          </a:p>
          <a:p>
            <a:pPr marR="0" lvl="2">
              <a:spcBef>
                <a:spcPts val="0"/>
              </a:spcBef>
              <a:spcAft>
                <a:spcPts val="0"/>
              </a:spcAft>
              <a:buSzPts val="1000"/>
              <a:tabLst>
                <a:tab pos="2286000" algn="l"/>
              </a:tabLst>
              <a:defRPr/>
            </a:pPr>
            <a:r>
              <a:rPr lang="en-US" sz="1400" kern="0" dirty="0"/>
              <a:t>Solution for SNPN access the PLMN services </a:t>
            </a:r>
          </a:p>
          <a:p>
            <a:pPr marR="0" lvl="2">
              <a:spcBef>
                <a:spcPts val="0"/>
              </a:spcBef>
              <a:spcAft>
                <a:spcPts val="0"/>
              </a:spcAft>
              <a:buSzPts val="1000"/>
              <a:tabLst>
                <a:tab pos="2286000" algn="l"/>
              </a:tabLst>
              <a:defRPr/>
            </a:pPr>
            <a:r>
              <a:rPr lang="en-US" sz="1400" kern="0" dirty="0"/>
              <a:t>Correction on use case description in topic 1 and topic 3</a:t>
            </a:r>
          </a:p>
          <a:p>
            <a:pPr lvl="1">
              <a:spcBef>
                <a:spcPts val="0"/>
              </a:spcBef>
              <a:spcAft>
                <a:spcPts val="0"/>
              </a:spcAft>
              <a:defRPr/>
            </a:pPr>
            <a:r>
              <a:rPr lang="en-US" altLang="zh-CN" sz="1400" dirty="0">
                <a:latin typeface="Calibri" pitchFamily="34" charset="0"/>
                <a:ea typeface="宋体" pitchFamily="2" charset="-122"/>
                <a:cs typeface="Arial" charset="0"/>
              </a:rPr>
              <a:t>Draft TR 28.828-040 (S5‑225718)</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more solutions and start with evaluations of the study</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SA#97-e</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96579190"/>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SP-220844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TR 28.828 Study on charging aspects for enhanced support of non-public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algn="l" fontAlgn="t"/>
                      <a:r>
                        <a:rPr lang="en-US" sz="1600" kern="1200">
                          <a:solidFill>
                            <a:schemeClr val="tx1"/>
                          </a:solidFill>
                          <a:effectLst/>
                          <a:latin typeface="Calibri" panose="020F0502020204030204" pitchFamily="34" charset="0"/>
                          <a:ea typeface="DengXian" panose="02010600030101010101" pitchFamily="2" charset="-122"/>
                          <a:cs typeface="+mn-cs"/>
                        </a:rPr>
                        <a:t>SP-220845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TR 28.826 Study on </a:t>
                      </a:r>
                      <a:r>
                        <a:rPr lang="en-US" sz="1600" kern="1200" dirty="0" err="1">
                          <a:solidFill>
                            <a:schemeClr val="tx1"/>
                          </a:solidFill>
                          <a:effectLst/>
                          <a:latin typeface="Calibri" panose="020F0502020204030204" pitchFamily="34" charset="0"/>
                          <a:ea typeface="DengXian" panose="02010600030101010101" pitchFamily="2" charset="-122"/>
                          <a:cs typeface="+mn-cs"/>
                        </a:rPr>
                        <a:t>Nchf</a:t>
                      </a:r>
                      <a:r>
                        <a:rPr lang="en-US" sz="1600" kern="1200" dirty="0">
                          <a:solidFill>
                            <a:schemeClr val="tx1"/>
                          </a:solidFill>
                          <a:effectLst/>
                          <a:latin typeface="Calibri" panose="020F0502020204030204" pitchFamily="34" charset="0"/>
                          <a:ea typeface="DengXian" panose="02010600030101010101" pitchFamily="2" charset="-122"/>
                          <a:cs typeface="+mn-cs"/>
                        </a:rPr>
                        <a:t> charging services phase 2 improvements and optimizations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3014707334"/>
              </p:ext>
            </p:extLst>
          </p:nvPr>
        </p:nvGraphicFramePr>
        <p:xfrm>
          <a:off x="954332" y="1813077"/>
          <a:ext cx="8265867" cy="1188901"/>
        </p:xfrm>
        <a:graphic>
          <a:graphicData uri="http://schemas.openxmlformats.org/drawingml/2006/table">
            <a:tbl>
              <a:tblPr/>
              <a:tblGrid>
                <a:gridCol w="1538497">
                  <a:extLst>
                    <a:ext uri="{9D8B030D-6E8A-4147-A177-3AD203B41FA5}">
                      <a16:colId xmlns:a16="http://schemas.microsoft.com/office/drawing/2014/main" val="20000"/>
                    </a:ext>
                  </a:extLst>
                </a:gridCol>
                <a:gridCol w="6727370">
                  <a:extLst>
                    <a:ext uri="{9D8B030D-6E8A-4147-A177-3AD203B41FA5}">
                      <a16:colId xmlns:a16="http://schemas.microsoft.com/office/drawing/2014/main" val="20003"/>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algn="l" fontAlgn="t"/>
                      <a:r>
                        <a:rPr lang="en-US" sz="1600" b="0" i="0" u="none" strike="noStrike" dirty="0">
                          <a:solidFill>
                            <a:srgbClr val="000000"/>
                          </a:solidFill>
                          <a:effectLst/>
                          <a:latin typeface="+mj-lt"/>
                        </a:rPr>
                        <a:t>SP-220842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j-lt"/>
                        </a:rPr>
                        <a:t>New Study on 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7458784"/>
                  </a:ext>
                </a:extLst>
              </a:tr>
              <a:tr h="268821">
                <a:tc>
                  <a:txBody>
                    <a:bodyPr/>
                    <a:lstStyle/>
                    <a:p>
                      <a:pPr algn="l" fontAlgn="t"/>
                      <a:r>
                        <a:rPr lang="en-US" sz="1600" b="0" i="0" u="none" strike="noStrike">
                          <a:solidFill>
                            <a:srgbClr val="000000"/>
                          </a:solidFill>
                          <a:effectLst/>
                          <a:latin typeface="+mj-lt"/>
                        </a:rPr>
                        <a:t>SP-220843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j-lt"/>
                        </a:rPr>
                        <a:t>New WID on Methodology for deprecation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607872"/>
                  </a:ext>
                </a:extLst>
              </a:tr>
              <a:tr h="268821">
                <a:tc>
                  <a:txBody>
                    <a:bodyPr/>
                    <a:lstStyle/>
                    <a:p>
                      <a:pPr algn="l" fontAlgn="t"/>
                      <a:r>
                        <a:rPr lang="en-US" sz="1600" b="0" i="0" u="none" strike="noStrike" dirty="0">
                          <a:solidFill>
                            <a:srgbClr val="000000"/>
                          </a:solidFill>
                          <a:effectLst/>
                          <a:latin typeface="+mj-lt"/>
                        </a:rPr>
                        <a:t>SP-220894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j-lt"/>
                        </a:rPr>
                        <a:t>New WID on Enhancement of Management Data Analytics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74854351"/>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p:cNvGraphicFramePr>
            <a:graphicFrameLocks noGrp="1"/>
          </p:cNvGraphicFramePr>
          <p:nvPr/>
        </p:nvGraphicFramePr>
        <p:xfrm>
          <a:off x="6433503" y="3322860"/>
          <a:ext cx="5543746" cy="3178953"/>
        </p:xfrm>
        <a:graphic>
          <a:graphicData uri="http://schemas.openxmlformats.org/drawingml/2006/table">
            <a:tbl>
              <a:tblPr>
                <a:tableStyleId>{5C22544A-7EE6-4342-B048-85BDC9FD1C3A}</a:tableStyleId>
              </a:tblPr>
              <a:tblGrid>
                <a:gridCol w="305109">
                  <a:extLst>
                    <a:ext uri="{9D8B030D-6E8A-4147-A177-3AD203B41FA5}">
                      <a16:colId xmlns:a16="http://schemas.microsoft.com/office/drawing/2014/main" val="20000"/>
                    </a:ext>
                  </a:extLst>
                </a:gridCol>
                <a:gridCol w="2321057">
                  <a:extLst>
                    <a:ext uri="{9D8B030D-6E8A-4147-A177-3AD203B41FA5}">
                      <a16:colId xmlns:a16="http://schemas.microsoft.com/office/drawing/2014/main" val="20001"/>
                    </a:ext>
                  </a:extLst>
                </a:gridCol>
                <a:gridCol w="1016148">
                  <a:extLst>
                    <a:ext uri="{9D8B030D-6E8A-4147-A177-3AD203B41FA5}">
                      <a16:colId xmlns:a16="http://schemas.microsoft.com/office/drawing/2014/main" val="20002"/>
                    </a:ext>
                  </a:extLst>
                </a:gridCol>
                <a:gridCol w="1053737">
                  <a:extLst>
                    <a:ext uri="{9D8B030D-6E8A-4147-A177-3AD203B41FA5}">
                      <a16:colId xmlns:a16="http://schemas.microsoft.com/office/drawing/2014/main" val="20003"/>
                    </a:ext>
                  </a:extLst>
                </a:gridCol>
                <a:gridCol w="847695">
                  <a:extLst>
                    <a:ext uri="{9D8B030D-6E8A-4147-A177-3AD203B41FA5}">
                      <a16:colId xmlns:a16="http://schemas.microsoft.com/office/drawing/2014/main" val="20004"/>
                    </a:ext>
                  </a:extLst>
                </a:gridCol>
              </a:tblGrid>
              <a:tr h="329795">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51428">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338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31825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5142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a:t>
                      </a:r>
                      <a:r>
                        <a:rPr lang="en-GB" altLang="zh-CN" sz="900">
                          <a:solidFill>
                            <a:schemeClr val="tx1"/>
                          </a:solidFill>
                          <a:effectLst/>
                          <a:latin typeface="Arial" panose="020B0604020202020204" pitchFamily="34" charset="0"/>
                          <a:ea typeface="+mn-ea"/>
                          <a:cs typeface="Arial" panose="020B0604020202020204" pitchFamily="34" charset="0"/>
                        </a:rPr>
                        <a:t>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2168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21686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21686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0000FF"/>
                          </a:solidFill>
                          <a:latin typeface="Arial" panose="020B0604020202020204" pitchFamily="34" charset="0"/>
                          <a:cs typeface="Arial" panose="020B0604020202020204" pitchFamily="34" charset="0"/>
                        </a:rPr>
                        <a:t>New WID on methodology for deprecation (wait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Ericsson</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OAM_MetDep</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S5-225616</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表格 6"/>
          <p:cNvGraphicFramePr>
            <a:graphicFrameLocks noGrp="1"/>
          </p:cNvGraphicFramePr>
          <p:nvPr/>
        </p:nvGraphicFramePr>
        <p:xfrm>
          <a:off x="203775" y="1015756"/>
          <a:ext cx="6082029" cy="5726430"/>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774381">
                  <a:extLst>
                    <a:ext uri="{9D8B030D-6E8A-4147-A177-3AD203B41FA5}">
                      <a16:colId xmlns:a16="http://schemas.microsoft.com/office/drawing/2014/main" val="20001"/>
                    </a:ext>
                  </a:extLst>
                </a:gridCol>
                <a:gridCol w="987393">
                  <a:extLst>
                    <a:ext uri="{9D8B030D-6E8A-4147-A177-3AD203B41FA5}">
                      <a16:colId xmlns:a16="http://schemas.microsoft.com/office/drawing/2014/main" val="20002"/>
                    </a:ext>
                  </a:extLst>
                </a:gridCol>
                <a:gridCol w="1107376">
                  <a:extLst>
                    <a:ext uri="{9D8B030D-6E8A-4147-A177-3AD203B41FA5}">
                      <a16:colId xmlns:a16="http://schemas.microsoft.com/office/drawing/2014/main" val="20003"/>
                    </a:ext>
                  </a:extLst>
                </a:gridCol>
                <a:gridCol w="922154">
                  <a:extLst>
                    <a:ext uri="{9D8B030D-6E8A-4147-A177-3AD203B41FA5}">
                      <a16:colId xmlns:a16="http://schemas.microsoft.com/office/drawing/2014/main" val="20005"/>
                    </a:ext>
                  </a:extLst>
                </a:gridCol>
              </a:tblGrid>
              <a:tr h="182630">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41279">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65330">
                <a:tc>
                  <a:txBody>
                    <a:bodyPr/>
                    <a:lstStyle/>
                    <a:p>
                      <a:pPr marL="0" algn="l" defTabSz="1219170" rtl="0" eaLnBrk="1"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new</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Enhancement of Management Data Analytics phase 2 (wait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Intel, NEC</a:t>
                      </a:r>
                      <a:endPar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eMDAS_Ph2</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latin typeface="Arial" panose="020B0604020202020204" pitchFamily="34" charset="0"/>
                          <a:ea typeface="+mn-ea"/>
                          <a:cs typeface="Arial" panose="020B0604020202020204" pitchFamily="34" charset="0"/>
                        </a:rPr>
                        <a:t>S5-224384</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1"/>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19"/>
                  </a:ext>
                </a:extLst>
              </a:tr>
              <a:tr h="155063">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6"/>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(finished)Study on YANG P</a:t>
                      </a:r>
                      <a:r>
                        <a:rPr lang="en-US" sz="900" dirty="0">
                          <a:solidFill>
                            <a:schemeClr val="tx1"/>
                          </a:solidFill>
                          <a:effectLst/>
                          <a:latin typeface="Arial" panose="020B0604020202020204" pitchFamily="34" charset="0"/>
                          <a:ea typeface="宋体" panose="02010600030101010101" pitchFamily="2" charset="-122"/>
                        </a:rPr>
                        <a:t>USH (stopped 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8"/>
                  </a:ext>
                </a:extLst>
              </a:tr>
              <a:tr h="26533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18</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26533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宋体" panose="02010600030101010101" pitchFamily="2" charset="-122"/>
                          <a:cs typeface="+mn-cs"/>
                        </a:rPr>
                        <a:t>new</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Study on Data management phase 2 (wait</a:t>
                      </a:r>
                      <a:r>
                        <a:rPr lang="en-US" altLang="zh-CN" sz="900" kern="1200" baseline="0" dirty="0">
                          <a:solidFill>
                            <a:srgbClr val="0000FF"/>
                          </a:solidFill>
                          <a:effectLst/>
                          <a:latin typeface="Arial" panose="020B0604020202020204" pitchFamily="34" charset="0"/>
                          <a:ea typeface="+mn-ea"/>
                          <a:cs typeface="+mn-cs"/>
                        </a:rPr>
                        <a:t> for SA approval)</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Nokia</a:t>
                      </a:r>
                      <a:endParaRPr lang="zh-CN" altLang="en-US" sz="900" kern="1200" dirty="0">
                        <a:solidFill>
                          <a:srgbClr val="0000FF"/>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FS_MADCOL_ph2</a:t>
                      </a:r>
                      <a:endParaRPr lang="zh-CN" altLang="en-US"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S5-225617</a:t>
                      </a:r>
                      <a:endParaRPr lang="zh-CN" alt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p:cNvGraphicFramePr>
            <a:graphicFrameLocks noGrp="1"/>
          </p:cNvGraphicFramePr>
          <p:nvPr/>
        </p:nvGraphicFramePr>
        <p:xfrm>
          <a:off x="6433503" y="1004896"/>
          <a:ext cx="5543747" cy="2275523"/>
        </p:xfrm>
        <a:graphic>
          <a:graphicData uri="http://schemas.openxmlformats.org/drawingml/2006/table">
            <a:tbl>
              <a:tblPr>
                <a:tableStyleId>{5C22544A-7EE6-4342-B048-85BDC9FD1C3A}</a:tableStyleId>
              </a:tblPr>
              <a:tblGrid>
                <a:gridCol w="266240">
                  <a:extLst>
                    <a:ext uri="{9D8B030D-6E8A-4147-A177-3AD203B41FA5}">
                      <a16:colId xmlns:a16="http://schemas.microsoft.com/office/drawing/2014/main" val="20000"/>
                    </a:ext>
                  </a:extLst>
                </a:gridCol>
                <a:gridCol w="2835189">
                  <a:extLst>
                    <a:ext uri="{9D8B030D-6E8A-4147-A177-3AD203B41FA5}">
                      <a16:colId xmlns:a16="http://schemas.microsoft.com/office/drawing/2014/main" val="20001"/>
                    </a:ext>
                  </a:extLst>
                </a:gridCol>
                <a:gridCol w="555254">
                  <a:extLst>
                    <a:ext uri="{9D8B030D-6E8A-4147-A177-3AD203B41FA5}">
                      <a16:colId xmlns:a16="http://schemas.microsoft.com/office/drawing/2014/main" val="20002"/>
                    </a:ext>
                  </a:extLst>
                </a:gridCol>
                <a:gridCol w="1042572">
                  <a:extLst>
                    <a:ext uri="{9D8B030D-6E8A-4147-A177-3AD203B41FA5}">
                      <a16:colId xmlns:a16="http://schemas.microsoft.com/office/drawing/2014/main" val="20003"/>
                    </a:ext>
                  </a:extLst>
                </a:gridCol>
                <a:gridCol w="844492">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9" name="矩形 8"/>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37</a:t>
            </a:r>
            <a:r>
              <a:rPr lang="en-US" altLang="zh-CN" sz="1200" b="1" dirty="0">
                <a:solidFill>
                  <a:srgbClr val="0000FF"/>
                </a:solidFill>
                <a:latin typeface="+mn-lt"/>
              </a:rPr>
              <a:t> WIs/Sis, including 23 ongoing Sis and 9 ongoing </a:t>
            </a:r>
            <a:r>
              <a:rPr lang="en-US" altLang="zh-CN" sz="1200" b="1" dirty="0" err="1">
                <a:solidFill>
                  <a:srgbClr val="0000FF"/>
                </a:solidFill>
                <a:latin typeface="+mn-lt"/>
              </a:rPr>
              <a:t>Wis</a:t>
            </a:r>
            <a:r>
              <a:rPr lang="en-US" altLang="zh-CN" sz="1200" b="1" dirty="0">
                <a:solidFill>
                  <a:srgbClr val="0000FF"/>
                </a:solidFill>
                <a:latin typeface="+mn-lt"/>
              </a:rPr>
              <a:t>, 1 WI/2 SIs are waiting for SA approval, 2 studies are finished. </a:t>
            </a:r>
          </a:p>
        </p:txBody>
      </p:sp>
    </p:spTree>
    <p:extLst>
      <p:ext uri="{BB962C8B-B14F-4D97-AF65-F5344CB8AC3E}">
        <p14:creationId xmlns:p14="http://schemas.microsoft.com/office/powerpoint/2010/main" val="2378250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07518094"/>
              </p:ext>
            </p:extLst>
          </p:nvPr>
        </p:nvGraphicFramePr>
        <p:xfrm>
          <a:off x="258352" y="1068943"/>
          <a:ext cx="9663860" cy="4878314"/>
        </p:xfrm>
        <a:graphic>
          <a:graphicData uri="http://schemas.openxmlformats.org/drawingml/2006/table">
            <a:tbl>
              <a:tblPr firstRow="1" firstCol="1" bandRow="1">
                <a:tableStyleId>{F5AB1C69-6EDB-4FF4-983F-18BD219EF322}</a:tableStyleId>
              </a:tblPr>
              <a:tblGrid>
                <a:gridCol w="636422">
                  <a:extLst>
                    <a:ext uri="{9D8B030D-6E8A-4147-A177-3AD203B41FA5}">
                      <a16:colId xmlns:a16="http://schemas.microsoft.com/office/drawing/2014/main" val="20000"/>
                    </a:ext>
                  </a:extLst>
                </a:gridCol>
                <a:gridCol w="3273028">
                  <a:extLst>
                    <a:ext uri="{9D8B030D-6E8A-4147-A177-3AD203B41FA5}">
                      <a16:colId xmlns:a16="http://schemas.microsoft.com/office/drawing/2014/main" val="20001"/>
                    </a:ext>
                  </a:extLst>
                </a:gridCol>
                <a:gridCol w="846452">
                  <a:extLst>
                    <a:ext uri="{9D8B030D-6E8A-4147-A177-3AD203B41FA5}">
                      <a16:colId xmlns:a16="http://schemas.microsoft.com/office/drawing/2014/main" val="20002"/>
                    </a:ext>
                  </a:extLst>
                </a:gridCol>
                <a:gridCol w="742985">
                  <a:extLst>
                    <a:ext uri="{9D8B030D-6E8A-4147-A177-3AD203B41FA5}">
                      <a16:colId xmlns:a16="http://schemas.microsoft.com/office/drawing/2014/main" val="20003"/>
                    </a:ext>
                  </a:extLst>
                </a:gridCol>
                <a:gridCol w="410750">
                  <a:extLst>
                    <a:ext uri="{9D8B030D-6E8A-4147-A177-3AD203B41FA5}">
                      <a16:colId xmlns:a16="http://schemas.microsoft.com/office/drawing/2014/main" val="20004"/>
                    </a:ext>
                  </a:extLst>
                </a:gridCol>
                <a:gridCol w="1232893">
                  <a:extLst>
                    <a:ext uri="{9D8B030D-6E8A-4147-A177-3AD203B41FA5}">
                      <a16:colId xmlns:a16="http://schemas.microsoft.com/office/drawing/2014/main" val="20005"/>
                    </a:ext>
                  </a:extLst>
                </a:gridCol>
                <a:gridCol w="742266">
                  <a:extLst>
                    <a:ext uri="{9D8B030D-6E8A-4147-A177-3AD203B41FA5}">
                      <a16:colId xmlns:a16="http://schemas.microsoft.com/office/drawing/2014/main" val="20006"/>
                    </a:ext>
                  </a:extLst>
                </a:gridCol>
                <a:gridCol w="719774">
                  <a:extLst>
                    <a:ext uri="{9D8B030D-6E8A-4147-A177-3AD203B41FA5}">
                      <a16:colId xmlns:a16="http://schemas.microsoft.com/office/drawing/2014/main" val="20007"/>
                    </a:ext>
                  </a:extLst>
                </a:gridCol>
                <a:gridCol w="1059290">
                  <a:extLst>
                    <a:ext uri="{9D8B030D-6E8A-4147-A177-3AD203B41FA5}">
                      <a16:colId xmlns:a16="http://schemas.microsoft.com/office/drawing/2014/main" val="20008"/>
                    </a:ext>
                  </a:extLst>
                </a:gridCol>
              </a:tblGrid>
              <a:tr h="241998">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36607">
                <a:tc>
                  <a:txBody>
                    <a:bodyPr/>
                    <a:lstStyle/>
                    <a:p>
                      <a:pPr algn="l"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000" b="0" i="0" u="none" strike="noStrike">
                          <a:solidFill>
                            <a:srgbClr val="000000"/>
                          </a:solidFill>
                          <a:effectLst/>
                          <a:latin typeface="+mn-lt"/>
                        </a:rPr>
                        <a:t>RANSC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5%</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692064">
                <a:tc>
                  <a:txBody>
                    <a:bodyPr/>
                    <a:lstStyle/>
                    <a:p>
                      <a:pPr algn="l"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SA#98(Dec 2022) -&gt;</a:t>
                      </a:r>
                      <a:r>
                        <a:rPr lang="en-US" altLang="zh-CN" sz="1000" b="1" i="0" u="none" strike="noStrike" kern="1200" dirty="0">
                          <a:solidFill>
                            <a:srgbClr val="0000FF"/>
                          </a:solidFill>
                          <a:effectLst/>
                          <a:latin typeface="+mn-lt"/>
                          <a:ea typeface="+mn-ea"/>
                          <a:cs typeface="+mn-cs"/>
                        </a:rPr>
                        <a:t> SA#100</a:t>
                      </a:r>
                      <a:r>
                        <a:rPr lang="en-US" altLang="zh-CN" sz="1000" b="1" i="0" u="none" strike="noStrike" kern="1200" baseline="0" dirty="0">
                          <a:solidFill>
                            <a:srgbClr val="0000FF"/>
                          </a:solidFill>
                          <a:effectLst/>
                          <a:latin typeface="+mn-lt"/>
                          <a:ea typeface="+mn-ea"/>
                          <a:cs typeface="+mn-cs"/>
                        </a:rPr>
                        <a:t> (</a:t>
                      </a:r>
                      <a:r>
                        <a:rPr lang="en-US" altLang="zh-CN" sz="1000" b="1" i="0" u="none" strike="noStrike" kern="1200" dirty="0">
                          <a:solidFill>
                            <a:srgbClr val="0000FF"/>
                          </a:solidFill>
                          <a:effectLst/>
                          <a:latin typeface="+mn-lt"/>
                          <a:ea typeface="+mn-ea"/>
                          <a:cs typeface="+mn-cs"/>
                        </a:rPr>
                        <a:t>Jun 2023</a:t>
                      </a:r>
                      <a:r>
                        <a:rPr lang="en-US" altLang="zh-CN" sz="1000" b="1" i="0" u="none" strike="noStrike" kern="1200" baseline="0" dirty="0">
                          <a:solidFill>
                            <a:srgbClr val="0000FF"/>
                          </a:solidFill>
                          <a:effectLst/>
                          <a:latin typeface="+mn-lt"/>
                          <a:ea typeface="+mn-ea"/>
                          <a:cs typeface="+mn-cs"/>
                        </a:rPr>
                        <a:t>)</a:t>
                      </a:r>
                      <a:endParaRPr lang="zh-CN" sz="1000" b="1" i="0" u="none" strike="noStrike" kern="1200" dirty="0">
                        <a:solidFill>
                          <a:srgbClr val="0000FF"/>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algn="ctr" defTabSz="1219170" rtl="0" eaLnBrk="1" fontAlgn="t" latinLnBrk="0" hangingPunct="1">
                        <a:lnSpc>
                          <a:spcPct val="100000"/>
                        </a:lnSpc>
                        <a:spcAft>
                          <a:spcPts val="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08950">
                <a:tc>
                  <a:txBody>
                    <a:bodyPr/>
                    <a:lstStyle/>
                    <a:p>
                      <a:pPr algn="l" fontAlgn="t"/>
                      <a:r>
                        <a:rPr lang="en-US" sz="1000" b="0" i="0" u="none" strike="noStrike" dirty="0">
                          <a:solidFill>
                            <a:srgbClr val="000000"/>
                          </a:solidFill>
                          <a:effectLst/>
                          <a:latin typeface="+mn-lt"/>
                        </a:rPr>
                        <a:t>950031</a:t>
                      </a:r>
                    </a:p>
                  </a:txBody>
                  <a:tcPr marL="6350" marR="6350" marT="6350" marB="0"/>
                </a:tc>
                <a:tc>
                  <a:txBody>
                    <a:bodyPr/>
                    <a:lstStyle/>
                    <a:p>
                      <a:pPr algn="l" fontAlgn="t"/>
                      <a:r>
                        <a:rPr lang="en-US" sz="1000" b="0" i="0" u="none" strike="noStrike" dirty="0">
                          <a:solidFill>
                            <a:schemeClr val="tx1"/>
                          </a:solidFill>
                          <a:effectLst/>
                          <a:latin typeface="+mn-lt"/>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 (Mar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7%</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522414">
                <a:tc>
                  <a:txBody>
                    <a:bodyPr/>
                    <a:lstStyle/>
                    <a:p>
                      <a:pPr algn="l"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rgbClr val="000000"/>
                          </a:solidFill>
                          <a:effectLst/>
                          <a:latin typeface="+mn-lt"/>
                        </a:rPr>
                        <a:t>eECM</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678600">
                <a:tc>
                  <a:txBody>
                    <a:bodyPr/>
                    <a:lstStyle/>
                    <a:p>
                      <a:pPr algn="l"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dirty="0">
                          <a:solidFill>
                            <a:schemeClr val="tx1"/>
                          </a:solidFill>
                          <a:effectLst/>
                          <a:latin typeface="+mn-lt"/>
                        </a:rPr>
                        <a:t>Enhancement of </a:t>
                      </a:r>
                      <a:r>
                        <a:rPr lang="en-US" sz="1000" b="0" i="0" u="none" strike="noStrike" dirty="0" err="1">
                          <a:solidFill>
                            <a:schemeClr val="tx1"/>
                          </a:solidFill>
                          <a:effectLst/>
                          <a:latin typeface="+mn-lt"/>
                        </a:rPr>
                        <a:t>QoE</a:t>
                      </a:r>
                      <a:r>
                        <a:rPr lang="en-US" sz="1000" b="0" i="0" u="none" strike="noStrike" dirty="0">
                          <a:solidFill>
                            <a:schemeClr val="tx1"/>
                          </a:solidFill>
                          <a:effectLst/>
                          <a:latin typeface="+mn-lt"/>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SA#98 (Dec. 2022) </a:t>
                      </a:r>
                      <a:r>
                        <a:rPr lang="en-US" sz="1000" b="1" i="0" u="none" strike="noStrike" dirty="0">
                          <a:solidFill>
                            <a:srgbClr val="000000"/>
                          </a:solidFill>
                          <a:effectLst/>
                          <a:latin typeface="+mn-lt"/>
                        </a:rPr>
                        <a:t>-&gt;   </a:t>
                      </a:r>
                      <a:r>
                        <a:rPr lang="en-US" sz="1000" b="1" i="0" u="none" strike="noStrike" dirty="0">
                          <a:solidFill>
                            <a:srgbClr val="0000FF"/>
                          </a:solidFill>
                          <a:effectLst/>
                          <a:latin typeface="+mn-lt"/>
                        </a:rPr>
                        <a:t>SA#99 (Mar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95%</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r>
                        <a:rPr lang="en-GB" sz="1000" b="0" i="0" u="none" strike="noStrike" kern="1200" dirty="0">
                          <a:solidFill>
                            <a:srgbClr val="FF0000"/>
                          </a:solidFill>
                          <a:effectLst/>
                          <a:latin typeface="+mn-lt"/>
                          <a:ea typeface="+mn-ea"/>
                          <a:cs typeface="+mn-cs"/>
                        </a:rPr>
                        <a:t>Moved from Rel-17; extended scope in Rel-18</a:t>
                      </a:r>
                    </a:p>
                  </a:txBody>
                  <a:tcPr marL="36002" marR="36002" marT="0" marB="0" anchor="ctr"/>
                </a:tc>
                <a:extLst>
                  <a:ext uri="{0D108BD9-81ED-4DB2-BD59-A6C34878D82A}">
                    <a16:rowId xmlns:a16="http://schemas.microsoft.com/office/drawing/2014/main" val="10005"/>
                  </a:ext>
                </a:extLst>
              </a:tr>
              <a:tr h="339300">
                <a:tc>
                  <a:txBody>
                    <a:bodyPr/>
                    <a:lstStyle/>
                    <a:p>
                      <a:pPr algn="l" fontAlgn="t"/>
                      <a:r>
                        <a:rPr lang="en-US" sz="1000" b="0" i="0" u="none" strike="noStrike" dirty="0">
                          <a:solidFill>
                            <a:srgbClr val="000000"/>
                          </a:solidFill>
                          <a:effectLst/>
                          <a:latin typeface="+mn-lt"/>
                        </a:rPr>
                        <a:t>930010</a:t>
                      </a:r>
                    </a:p>
                  </a:txBody>
                  <a:tcPr marL="6350" marR="6350" marT="6350" marB="0"/>
                </a:tc>
                <a:tc>
                  <a:txBody>
                    <a:bodyPr/>
                    <a:lstStyle/>
                    <a:p>
                      <a:pPr algn="l" fontAlgn="t"/>
                      <a:r>
                        <a:rPr lang="en-US" sz="1000" b="0" i="0" u="none" strike="noStrike" dirty="0">
                          <a:solidFill>
                            <a:schemeClr val="tx1"/>
                          </a:solidFill>
                          <a:effectLst/>
                          <a:latin typeface="+mn-lt"/>
                        </a:rPr>
                        <a:t>Access control for management service </a:t>
                      </a:r>
                    </a:p>
                  </a:txBody>
                  <a:tcPr marL="6350" marR="6350" marT="6350" marB="0"/>
                </a:tc>
                <a:tc>
                  <a:txBody>
                    <a:bodyPr/>
                    <a:lstStyle/>
                    <a:p>
                      <a:pPr algn="l" fontAlgn="t"/>
                      <a:r>
                        <a:rPr lang="en-US" sz="1000" b="0" i="0" u="none" strike="noStrike">
                          <a:solidFill>
                            <a:srgbClr val="000000"/>
                          </a:solidFill>
                          <a:effectLst/>
                          <a:latin typeface="+mn-lt"/>
                        </a:rPr>
                        <a:t>MSAC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SA#98 (Dec. 2022)</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67%</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67%</a:t>
                      </a:r>
                    </a:p>
                  </a:txBody>
                  <a:tcPr marL="36002" marR="36002" marT="0" marB="0"/>
                </a:tc>
                <a:tc>
                  <a:txBody>
                    <a:bodyPr/>
                    <a:lstStyle/>
                    <a:p>
                      <a:pPr>
                        <a:lnSpc>
                          <a:spcPct val="107000"/>
                        </a:lnSpc>
                        <a:spcAft>
                          <a:spcPts val="800"/>
                        </a:spcAft>
                      </a:pPr>
                      <a:r>
                        <a:rPr lang="en-GB" sz="1000" b="0" i="0" u="none" strike="noStrike" kern="1200" dirty="0">
                          <a:solidFill>
                            <a:srgbClr val="FF0000"/>
                          </a:solidFill>
                          <a:effectLst/>
                          <a:latin typeface="+mn-lt"/>
                          <a:ea typeface="+mn-ea"/>
                          <a:cs typeface="+mn-cs"/>
                        </a:rPr>
                        <a:t>Moved from Rel-17</a:t>
                      </a:r>
                    </a:p>
                  </a:txBody>
                  <a:tcPr marL="36002" marR="36002" marT="0" marB="0" anchor="ctr"/>
                </a:tc>
                <a:extLst>
                  <a:ext uri="{0D108BD9-81ED-4DB2-BD59-A6C34878D82A}">
                    <a16:rowId xmlns:a16="http://schemas.microsoft.com/office/drawing/2014/main" val="10006"/>
                  </a:ext>
                </a:extLst>
              </a:tr>
              <a:tr h="352764">
                <a:tc>
                  <a:txBody>
                    <a:bodyPr/>
                    <a:lstStyle/>
                    <a:p>
                      <a:pPr algn="l"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rgbClr val="000000"/>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0%</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15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352764">
                <a:tc>
                  <a:txBody>
                    <a:bodyPr/>
                    <a:lstStyle/>
                    <a:p>
                      <a:pPr algn="l" fontAlgn="t"/>
                      <a:r>
                        <a:rPr lang="en-US" sz="1000" b="0" i="0" u="none" strike="noStrike" dirty="0">
                          <a:solidFill>
                            <a:srgbClr val="000000"/>
                          </a:solidFill>
                          <a:effectLst/>
                          <a:latin typeface="+mn-lt"/>
                        </a:rPr>
                        <a:t>940037</a:t>
                      </a:r>
                    </a:p>
                  </a:txBody>
                  <a:tcPr marL="6350" marR="6350" marT="6350" marB="0"/>
                </a:tc>
                <a:tc>
                  <a:txBody>
                    <a:bodyPr/>
                    <a:lstStyle/>
                    <a:p>
                      <a:pPr algn="l" fontAlgn="t"/>
                      <a:r>
                        <a:rPr lang="en-US" sz="10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00" b="0" i="0" u="none" strike="noStrike" dirty="0">
                          <a:solidFill>
                            <a:srgbClr val="000000"/>
                          </a:solidFill>
                          <a:effectLst/>
                          <a:latin typeface="+mn-lt"/>
                        </a:rPr>
                        <a:t>EE5GPLUS_Ph2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SA#100 (June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a:solidFill>
                            <a:srgbClr val="000000"/>
                          </a:solidFill>
                          <a:effectLst/>
                          <a:latin typeface="+mn-lt"/>
                          <a:ea typeface="+mn-ea"/>
                          <a:cs typeface="+mn-cs"/>
                        </a:rPr>
                        <a:t>0%</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692064">
                <a:tc>
                  <a:txBody>
                    <a:bodyPr/>
                    <a:lstStyle/>
                    <a:p>
                      <a:pPr algn="l" fontAlgn="t"/>
                      <a:r>
                        <a:rPr lang="en-US" sz="1000" b="0" i="0" u="none" strike="noStrike">
                          <a:solidFill>
                            <a:srgbClr val="000000"/>
                          </a:solidFill>
                          <a:effectLst/>
                          <a:latin typeface="+mn-lt"/>
                        </a:rPr>
                        <a:t>940033</a:t>
                      </a:r>
                    </a:p>
                  </a:txBody>
                  <a:tcPr marL="6350" marR="6350" marT="6350" marB="0"/>
                </a:tc>
                <a:tc>
                  <a:txBody>
                    <a:bodyPr/>
                    <a:lstStyle/>
                    <a:p>
                      <a:pPr algn="l" fontAlgn="t"/>
                      <a:r>
                        <a:rPr lang="en-US" sz="10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000" b="0" i="0" u="none" strike="noStrike" dirty="0" err="1">
                          <a:solidFill>
                            <a:srgbClr val="000000"/>
                          </a:solidFill>
                          <a:effectLst/>
                          <a:latin typeface="+mn-lt"/>
                        </a:rPr>
                        <a:t>eNETSLICE_PRO</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SA#97 (Sept. 2022)</a:t>
                      </a:r>
                      <a:endParaRPr lang="en-US" altLang="zh-CN" sz="1000" b="1" kern="1200" dirty="0">
                        <a:solidFill>
                          <a:srgbClr val="000000"/>
                        </a:solidFill>
                        <a:effectLst/>
                        <a:latin typeface="+mn-lt"/>
                        <a:ea typeface="+mn-ea"/>
                        <a:cs typeface="Arial" panose="020B0604020202020204" pitchFamily="34" charset="0"/>
                      </a:endParaRPr>
                    </a:p>
                    <a:p>
                      <a:pPr marL="0" algn="l" defTabSz="1219170" rtl="0" eaLnBrk="1" latinLnBrk="0" hangingPunct="1">
                        <a:lnSpc>
                          <a:spcPct val="100000"/>
                        </a:lnSpc>
                        <a:spcAft>
                          <a:spcPts val="0"/>
                        </a:spcAft>
                      </a:pPr>
                      <a:r>
                        <a:rPr lang="en-US" altLang="zh-CN" sz="1000" b="1" kern="1200" dirty="0">
                          <a:solidFill>
                            <a:srgbClr val="0000FF"/>
                          </a:solidFill>
                          <a:effectLst/>
                          <a:latin typeface="+mn-lt"/>
                          <a:ea typeface="+mn-ea"/>
                          <a:cs typeface="Arial" panose="020B0604020202020204" pitchFamily="34" charset="0"/>
                        </a:rPr>
                        <a:t>-&gt;SA#98 (Dec. 2022)</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85%</a:t>
                      </a:r>
                    </a:p>
                  </a:txBody>
                  <a:tcPr marL="6350" marR="6350" marT="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r>
                        <a:rPr lang="en-GB" sz="1000" b="0" i="0" u="none" strike="noStrike" kern="1200" dirty="0">
                          <a:solidFill>
                            <a:srgbClr val="FF0000"/>
                          </a:solidFill>
                          <a:effectLst/>
                          <a:latin typeface="+mn-lt"/>
                          <a:ea typeface="+mn-ea"/>
                          <a:cs typeface="+mn-cs"/>
                        </a:rPr>
                        <a:t>Moved from Rel-17</a:t>
                      </a: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9"/>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428846" y="2349546"/>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a:r>
            <a:r>
              <a:rPr kumimoji="0" lang="de-DE" altLang="de-DE" sz="1800" b="0" i="0" u="none" strike="noStrike" kern="0" cap="none" spc="0" normalizeH="0" baseline="0" noProof="0" dirty="0" err="1">
                <a:ln>
                  <a:noFill/>
                </a:ln>
                <a:solidFill>
                  <a:prstClr val="black"/>
                </a:solidFill>
                <a:effectLst/>
                <a:uLnTx/>
                <a:uFillTx/>
                <a:latin typeface="Calibri"/>
                <a:ea typeface="MS PGothic" panose="020B0600070205080204" pitchFamily="34" charset="-128"/>
              </a:rPr>
              <a:t>since</a:t>
            </a: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 SA#96:</a:t>
            </a:r>
          </a:p>
          <a:p>
            <a:pPr marL="571500" lvl="1" indent="-171450" defTabSz="1219170" eaLnBrk="1" fontAlgn="auto" hangingPunct="1">
              <a:spcBef>
                <a:spcPts val="0"/>
              </a:spcBef>
              <a:spcAft>
                <a:spcPts val="0"/>
              </a:spcAft>
              <a:buFont typeface="Wingdings" panose="05000000000000000000" pitchFamily="2" charset="2"/>
              <a:buChar char="Ø"/>
              <a:defRPr/>
            </a:pPr>
            <a:r>
              <a:rPr lang="en-US" altLang="zh-CN" sz="1400" kern="0" dirty="0">
                <a:solidFill>
                  <a:prstClr val="black"/>
                </a:solidFill>
                <a:latin typeface="Calibri"/>
              </a:rPr>
              <a:t>The following aspects were discussed and approved:</a:t>
            </a:r>
          </a:p>
          <a:p>
            <a:pPr marL="1179513" lvl="2" indent="-171450" defTabSz="1219170" eaLnBrk="1" fontAlgn="auto" hangingPunct="1">
              <a:spcBef>
                <a:spcPts val="0"/>
              </a:spcBef>
              <a:spcAft>
                <a:spcPts val="0"/>
              </a:spcAft>
              <a:buFont typeface="Wingdings" panose="05000000000000000000" pitchFamily="2" charset="2"/>
              <a:buChar char="Ø"/>
              <a:defRPr/>
            </a:pPr>
            <a:r>
              <a:rPr lang="en-US" altLang="zh-CN" sz="1200" kern="0" dirty="0">
                <a:solidFill>
                  <a:prstClr val="black"/>
                </a:solidFill>
              </a:rPr>
              <a:t>Initial skeleton, Structure, Scope </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400" kern="0" dirty="0">
                <a:solidFill>
                  <a:prstClr val="black"/>
                </a:solidFill>
                <a:latin typeface="Calibri"/>
              </a:rPr>
              <a:t>The following aspects were discussed:</a:t>
            </a:r>
            <a:endParaRPr lang="zh-CN" altLang="zh-CN" sz="1400" kern="0" dirty="0">
              <a:solidFill>
                <a:prstClr val="black"/>
              </a:solidFill>
              <a:latin typeface="Calibri"/>
            </a:endParaRPr>
          </a:p>
          <a:p>
            <a:pPr marL="988459" lvl="1" indent="-378875" defTabSz="1219170">
              <a:defRPr/>
            </a:pPr>
            <a:r>
              <a:rPr lang="en-US" altLang="zh-CN" sz="1200" kern="0" dirty="0">
                <a:solidFill>
                  <a:prstClr val="black"/>
                </a:solidFill>
              </a:rPr>
              <a:t>    Concept and background </a:t>
            </a:r>
            <a:endParaRPr lang="zh-CN" altLang="zh-CN" sz="1200" kern="0" dirty="0">
              <a:solidFill>
                <a:prstClr val="black"/>
              </a:solidFill>
            </a:endParaRPr>
          </a:p>
          <a:p>
            <a:pPr marL="988459" lvl="1" indent="-378875" defTabSz="1219170">
              <a:defRPr/>
            </a:pPr>
            <a:r>
              <a:rPr lang="en-US" altLang="zh-CN" sz="1200" kern="0" dirty="0">
                <a:solidFill>
                  <a:prstClr val="black"/>
                </a:solidFill>
              </a:rPr>
              <a:t>    Updated Use case and requirement for ARCF data handling </a:t>
            </a:r>
            <a:endParaRPr lang="zh-CN" altLang="zh-CN" sz="1200" kern="0" dirty="0">
              <a:solidFill>
                <a:prstClr val="black"/>
              </a:solidFill>
            </a:endParaRPr>
          </a:p>
          <a:p>
            <a:pPr marL="988459" lvl="1" indent="-378875" defTabSz="1219170">
              <a:defRPr/>
            </a:pPr>
            <a:r>
              <a:rPr lang="en-US" altLang="zh-CN" sz="1200" kern="0" dirty="0">
                <a:solidFill>
                  <a:prstClr val="black"/>
                </a:solidFill>
              </a:rPr>
              <a:t>    Use case and requirement for Self-configuration Management</a:t>
            </a:r>
            <a:endParaRPr lang="zh-CN" altLang="zh-CN" sz="1200" kern="0" dirty="0">
              <a:solidFill>
                <a:prstClr val="black"/>
              </a:solidFill>
            </a:endParaRPr>
          </a:p>
          <a:p>
            <a:pPr marL="457200" lvl="1" indent="0">
              <a:buNone/>
            </a:pPr>
            <a:r>
              <a:rPr lang="en-US" altLang="zh-CN" sz="1400" dirty="0"/>
              <a:t>    The above pCRs are noted due to objections. More offline discussions or rapporteur call may be needed for reaching some agreement.</a:t>
            </a:r>
            <a:endPar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7189" marR="0" lvl="1" indent="0" algn="l" defTabSz="1219170" rtl="0" eaLnBrk="0" fontAlgn="base" latinLnBrk="0" hangingPunct="0">
              <a:lnSpc>
                <a:spcPct val="100000"/>
              </a:lnSpc>
              <a:spcBef>
                <a:spcPts val="0"/>
              </a:spcBef>
              <a:spcAft>
                <a:spcPts val="0"/>
              </a:spcAft>
              <a:buClr>
                <a:srgbClr val="C00000"/>
              </a:buClr>
              <a:buSzTx/>
              <a:buFont typeface="Arial" panose="020B0604020202020204" pitchFamily="34" charset="0"/>
              <a:buNone/>
              <a:tabLst/>
              <a:defRPr/>
            </a:pPr>
            <a:r>
              <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endParaRPr kumimoji="0" 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defRPr/>
            </a:pPr>
            <a:r>
              <a:rPr lang="en-US" sz="1200" kern="0" dirty="0">
                <a:solidFill>
                  <a:prstClr val="black"/>
                </a:solidFill>
              </a:rPr>
              <a:t>discussed the concept and use case for ARCF data handling and self-configuration management</a:t>
            </a:r>
            <a:endPar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394053393"/>
              </p:ext>
            </p:extLst>
          </p:nvPr>
        </p:nvGraphicFramePr>
        <p:xfrm>
          <a:off x="428846" y="1259193"/>
          <a:ext cx="9230720" cy="867156"/>
        </p:xfrm>
        <a:graphic>
          <a:graphicData uri="http://schemas.openxmlformats.org/drawingml/2006/table">
            <a:tbl>
              <a:tblPr firstRow="1" firstCol="1" bandRow="1">
                <a:tableStyleId>{F5AB1C69-6EDB-4FF4-983F-18BD219EF322}</a:tableStyleId>
              </a:tblPr>
              <a:tblGrid>
                <a:gridCol w="712199">
                  <a:extLst>
                    <a:ext uri="{9D8B030D-6E8A-4147-A177-3AD203B41FA5}">
                      <a16:colId xmlns:a16="http://schemas.microsoft.com/office/drawing/2014/main" val="20000"/>
                    </a:ext>
                  </a:extLst>
                </a:gridCol>
                <a:gridCol w="3022029">
                  <a:extLst>
                    <a:ext uri="{9D8B030D-6E8A-4147-A177-3AD203B41FA5}">
                      <a16:colId xmlns:a16="http://schemas.microsoft.com/office/drawing/2014/main" val="20001"/>
                    </a:ext>
                  </a:extLst>
                </a:gridCol>
                <a:gridCol w="808513">
                  <a:extLst>
                    <a:ext uri="{9D8B030D-6E8A-4147-A177-3AD203B41FA5}">
                      <a16:colId xmlns:a16="http://schemas.microsoft.com/office/drawing/2014/main" val="20002"/>
                    </a:ext>
                  </a:extLst>
                </a:gridCol>
                <a:gridCol w="709683">
                  <a:extLst>
                    <a:ext uri="{9D8B030D-6E8A-4147-A177-3AD203B41FA5}">
                      <a16:colId xmlns:a16="http://schemas.microsoft.com/office/drawing/2014/main" val="20003"/>
                    </a:ext>
                  </a:extLst>
                </a:gridCol>
                <a:gridCol w="392340">
                  <a:extLst>
                    <a:ext uri="{9D8B030D-6E8A-4147-A177-3AD203B41FA5}">
                      <a16:colId xmlns:a16="http://schemas.microsoft.com/office/drawing/2014/main" val="20004"/>
                    </a:ext>
                  </a:extLst>
                </a:gridCol>
                <a:gridCol w="943044">
                  <a:extLst>
                    <a:ext uri="{9D8B030D-6E8A-4147-A177-3AD203B41FA5}">
                      <a16:colId xmlns:a16="http://schemas.microsoft.com/office/drawing/2014/main" val="20005"/>
                    </a:ext>
                  </a:extLst>
                </a:gridCol>
                <a:gridCol w="597933">
                  <a:extLst>
                    <a:ext uri="{9D8B030D-6E8A-4147-A177-3AD203B41FA5}">
                      <a16:colId xmlns:a16="http://schemas.microsoft.com/office/drawing/2014/main" val="20006"/>
                    </a:ext>
                  </a:extLst>
                </a:gridCol>
                <a:gridCol w="839753">
                  <a:extLst>
                    <a:ext uri="{9D8B030D-6E8A-4147-A177-3AD203B41FA5}">
                      <a16:colId xmlns:a16="http://schemas.microsoft.com/office/drawing/2014/main" val="20007"/>
                    </a:ext>
                  </a:extLst>
                </a:gridCol>
                <a:gridCol w="1205226">
                  <a:extLst>
                    <a:ext uri="{9D8B030D-6E8A-4147-A177-3AD203B41FA5}">
                      <a16:colId xmlns:a16="http://schemas.microsoft.com/office/drawing/2014/main" val="20008"/>
                    </a:ext>
                  </a:extLst>
                </a:gridCol>
              </a:tblGrid>
              <a:tr h="23170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28579">
                <a:tc>
                  <a:txBody>
                    <a:bodyPr/>
                    <a:lstStyle/>
                    <a:p>
                      <a:pPr algn="l" fontAlgn="t"/>
                      <a:r>
                        <a:rPr lang="en-US" sz="1200" b="0" i="0" u="none" strike="noStrike" dirty="0">
                          <a:solidFill>
                            <a:schemeClr val="tx1"/>
                          </a:solidFill>
                          <a:effectLst/>
                          <a:latin typeface="+mn-lt"/>
                        </a:rPr>
                        <a:t>940030</a:t>
                      </a:r>
                    </a:p>
                  </a:txBody>
                  <a:tcPr marL="6350" marR="6350" marT="6350" marB="0"/>
                </a:tc>
                <a:tc>
                  <a:txBody>
                    <a:bodyPr/>
                    <a:lstStyle/>
                    <a:p>
                      <a:pPr algn="l" fontAlgn="t"/>
                      <a:r>
                        <a:rPr lang="en-US" sz="12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200" b="0" i="0" u="none" strike="noStrike">
                          <a:solidFill>
                            <a:srgbClr val="000000"/>
                          </a:solidFill>
                          <a:effectLst/>
                          <a:latin typeface="+mn-lt"/>
                        </a:rPr>
                        <a:t>RANSC</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algn="l" fontAlgn="t"/>
                      <a:r>
                        <a:rPr lang="en-US" sz="1200" b="0" i="0" u="none" strike="noStrike" dirty="0">
                          <a:solidFill>
                            <a:srgbClr val="000000"/>
                          </a:solidFill>
                          <a:effectLst/>
                          <a:latin typeface="+mn-lt"/>
                        </a:rPr>
                        <a:t>SA#100 (June 2023)</a:t>
                      </a:r>
                    </a:p>
                  </a:txBody>
                  <a:tcPr marL="6350" marR="6350" marT="6350" marB="0"/>
                </a:tc>
                <a:tc>
                  <a:txBody>
                    <a:bodyPr/>
                    <a:lstStyle/>
                    <a:p>
                      <a:pPr algn="ctr" fontAlgn="t"/>
                      <a:r>
                        <a:rPr lang="en-US" sz="12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200" b="0" i="0" u="none" strike="noStrike" dirty="0">
                          <a:solidFill>
                            <a:srgbClr val="0000FF"/>
                          </a:solidFill>
                          <a:effectLst/>
                          <a:latin typeface="+mn-lt"/>
                        </a:rPr>
                        <a:t>5%</a:t>
                      </a:r>
                    </a:p>
                    <a:p>
                      <a:pPr algn="ct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bl>
          </a:graphicData>
        </a:graphic>
      </p:graphicFrame>
    </p:spTree>
    <p:extLst>
      <p:ext uri="{BB962C8B-B14F-4D97-AF65-F5344CB8AC3E}">
        <p14:creationId xmlns:p14="http://schemas.microsoft.com/office/powerpoint/2010/main" val="867161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8207620" y="2933700"/>
            <a:ext cx="3862161" cy="3317645"/>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latin typeface="Calibri"/>
              </a:rPr>
              <a:t>Progress </a:t>
            </a:r>
            <a:r>
              <a:rPr lang="de-DE" altLang="de-DE" sz="1200" kern="0" dirty="0" err="1">
                <a:solidFill>
                  <a:prstClr val="black"/>
                </a:solidFill>
                <a:latin typeface="Calibri"/>
              </a:rPr>
              <a:t>since</a:t>
            </a:r>
            <a:r>
              <a:rPr lang="de-DE" altLang="de-DE" sz="1200" kern="0" dirty="0">
                <a:solidFill>
                  <a:prstClr val="black"/>
                </a:solidFill>
                <a:latin typeface="Calibri"/>
              </a:rPr>
              <a:t> SA#96:</a:t>
            </a:r>
          </a:p>
          <a:p>
            <a:pPr marL="855123" lvl="1" indent="-455073" defTabSz="1219170">
              <a:spcBef>
                <a:spcPts val="0"/>
              </a:spcBef>
              <a:spcAft>
                <a:spcPts val="0"/>
              </a:spcAft>
              <a:defRPr/>
            </a:pPr>
            <a:r>
              <a:rPr lang="en-US" altLang="zh-CN" sz="1000" dirty="0">
                <a:latin typeface="+mn-lt"/>
              </a:rPr>
              <a:t>Additional procedure for query and update got agreed</a:t>
            </a:r>
          </a:p>
          <a:p>
            <a:pPr marL="855123" lvl="1" indent="-455073" defTabSz="1219170">
              <a:spcBef>
                <a:spcPts val="0"/>
              </a:spcBef>
              <a:spcAft>
                <a:spcPts val="0"/>
              </a:spcAft>
              <a:defRPr/>
            </a:pPr>
            <a:r>
              <a:rPr lang="en-US" altLang="zh-CN" sz="1000" dirty="0">
                <a:latin typeface="+mn-lt"/>
              </a:rPr>
              <a:t>Changes to </a:t>
            </a:r>
            <a:r>
              <a:rPr lang="en-US" altLang="zh-CN" sz="1000" dirty="0" err="1">
                <a:latin typeface="+mn-lt"/>
              </a:rPr>
              <a:t>EESFunction</a:t>
            </a:r>
            <a:r>
              <a:rPr lang="en-US" altLang="zh-CN" sz="1000" dirty="0">
                <a:latin typeface="+mn-lt"/>
              </a:rPr>
              <a:t> IOC was conditionally approved</a:t>
            </a:r>
          </a:p>
          <a:p>
            <a:pPr marL="855123" lvl="1" indent="-455073" defTabSz="1219170">
              <a:spcBef>
                <a:spcPts val="0"/>
              </a:spcBef>
              <a:spcAft>
                <a:spcPts val="0"/>
              </a:spcAft>
              <a:defRPr/>
            </a:pPr>
            <a:r>
              <a:rPr lang="en-US" altLang="zh-CN" sz="1000" dirty="0">
                <a:latin typeface="+mn-lt"/>
              </a:rPr>
              <a:t>Contribution augmenting </a:t>
            </a:r>
            <a:r>
              <a:rPr lang="en-US" altLang="zh-CN" sz="1000" dirty="0" err="1">
                <a:latin typeface="+mn-lt"/>
              </a:rPr>
              <a:t>EESFunction</a:t>
            </a:r>
            <a:r>
              <a:rPr lang="en-US" altLang="zh-CN" sz="1000" dirty="0">
                <a:latin typeface="+mn-lt"/>
              </a:rPr>
              <a:t> and </a:t>
            </a:r>
            <a:r>
              <a:rPr lang="en-US" altLang="zh-CN" sz="1000" dirty="0" err="1">
                <a:latin typeface="+mn-lt"/>
              </a:rPr>
              <a:t>EASFunction</a:t>
            </a:r>
            <a:r>
              <a:rPr lang="en-US" altLang="zh-CN" sz="1000" dirty="0">
                <a:latin typeface="+mn-lt"/>
              </a:rPr>
              <a:t> IOC was agreed</a:t>
            </a:r>
            <a:endParaRPr lang="en-US" altLang="de-DE" sz="1000" kern="0" dirty="0">
              <a:solidFill>
                <a:prstClr val="black"/>
              </a:solidFill>
            </a:endParaRPr>
          </a:p>
          <a:p>
            <a:pPr marL="855123" lvl="1" indent="-455073" defTabSz="1219170">
              <a:spcBef>
                <a:spcPts val="0"/>
              </a:spcBef>
              <a:spcAft>
                <a:spcPts val="0"/>
              </a:spcAft>
              <a:defRPr/>
            </a:pPr>
            <a:r>
              <a:rPr lang="en-US" altLang="de-DE" sz="1000" kern="0" dirty="0">
                <a:solidFill>
                  <a:prstClr val="black"/>
                </a:solidFill>
              </a:rPr>
              <a:t>The latest DraftCR was converted into CR and got agreed</a:t>
            </a:r>
          </a:p>
          <a:p>
            <a:pPr marL="855123" lvl="1" indent="-455073" defTabSz="1219170">
              <a:spcBef>
                <a:spcPts val="0"/>
              </a:spcBef>
              <a:spcAft>
                <a:spcPts val="0"/>
              </a:spcAft>
              <a:defRPr/>
            </a:pPr>
            <a:r>
              <a:rPr lang="en-US" altLang="de-DE" sz="1000" kern="0" dirty="0">
                <a:solidFill>
                  <a:prstClr val="black"/>
                </a:solidFill>
              </a:rPr>
              <a:t>Group agreed the contribution on </a:t>
            </a:r>
            <a:r>
              <a:rPr lang="en-US" altLang="de-DE" sz="1000" kern="0" dirty="0" err="1">
                <a:solidFill>
                  <a:prstClr val="black"/>
                </a:solidFill>
              </a:rPr>
              <a:t>EASProfile</a:t>
            </a:r>
            <a:endParaRPr lang="en-US" altLang="de-DE" sz="1000" kern="0" dirty="0">
              <a:solidFill>
                <a:prstClr val="black"/>
              </a:solidFill>
            </a:endParaRPr>
          </a:p>
          <a:p>
            <a:pPr marL="855123" lvl="1" indent="-455073" defTabSz="1219170">
              <a:spcBef>
                <a:spcPts val="0"/>
              </a:spcBef>
              <a:spcAft>
                <a:spcPts val="0"/>
              </a:spcAft>
              <a:defRPr/>
            </a:pPr>
            <a:r>
              <a:rPr lang="en-US" altLang="de-DE" sz="1000" kern="0" dirty="0">
                <a:solidFill>
                  <a:prstClr val="black"/>
                </a:solidFill>
              </a:rPr>
              <a:t>Discussion around the concepts (Availability, Cloudlet etc.) defined in GSMA OPG and there mapping with the concepts defined in TS 28.538</a:t>
            </a:r>
          </a:p>
          <a:p>
            <a:pPr marL="855123" lvl="1" indent="-455073" defTabSz="1219170">
              <a:spcBef>
                <a:spcPts val="0"/>
              </a:spcBef>
              <a:spcAft>
                <a:spcPts val="0"/>
              </a:spcAft>
              <a:defRPr/>
            </a:pPr>
            <a:r>
              <a:rPr lang="en-US" altLang="de-DE" sz="1000" kern="0" dirty="0">
                <a:solidFill>
                  <a:prstClr val="black"/>
                </a:solidFill>
              </a:rPr>
              <a:t>Rapp mentioned that in future, </a:t>
            </a:r>
            <a:r>
              <a:rPr lang="en-US" altLang="de-DE" sz="1000" kern="0" dirty="0" err="1">
                <a:solidFill>
                  <a:prstClr val="black"/>
                </a:solidFill>
              </a:rPr>
              <a:t>eECM</a:t>
            </a:r>
            <a:r>
              <a:rPr lang="en-US" altLang="de-DE" sz="1000" kern="0" dirty="0">
                <a:solidFill>
                  <a:prstClr val="black"/>
                </a:solidFill>
              </a:rPr>
              <a:t> will follow draft CR process and asked the group to consider that as appropriate.</a:t>
            </a: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RAN impacts and dependencies:</a:t>
            </a:r>
            <a:endParaRPr lang="de-DE" sz="1200" kern="0" dirty="0">
              <a:solidFill>
                <a:prstClr val="black"/>
              </a:solidFill>
              <a:latin typeface="Calibri"/>
            </a:endParaRPr>
          </a:p>
          <a:p>
            <a:pPr marL="988459" lvl="1" indent="-378875" defTabSz="1219170">
              <a:spcBef>
                <a:spcPts val="0"/>
              </a:spcBef>
              <a:spcAft>
                <a:spcPts val="600"/>
              </a:spcAft>
              <a:defRPr/>
            </a:pPr>
            <a:r>
              <a:rPr lang="en-US" sz="1000" kern="0" dirty="0">
                <a:solidFill>
                  <a:prstClr val="black"/>
                </a:solidFill>
                <a:latin typeface="Calibri"/>
                <a:cs typeface="+mn-cs"/>
              </a:rPr>
              <a:t>None</a:t>
            </a: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1000" kern="0" dirty="0">
                <a:solidFill>
                  <a:prstClr val="black"/>
                </a:solidFill>
              </a:rPr>
              <a:t>Recommend group to start looking at GSMA requirements</a:t>
            </a:r>
            <a:endParaRPr lang="en-US" sz="100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611713" y="2860445"/>
            <a:ext cx="4642921" cy="33909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SA#96:</a:t>
            </a:r>
          </a:p>
          <a:p>
            <a:pPr marL="855123" lvl="1" indent="-455073" defTabSz="1219170">
              <a:spcBef>
                <a:spcPts val="0"/>
              </a:spcBef>
              <a:spcAft>
                <a:spcPts val="0"/>
              </a:spcAft>
              <a:defRPr/>
            </a:pPr>
            <a:r>
              <a:rPr lang="en-US" altLang="zh-CN" sz="1000" dirty="0">
                <a:latin typeface="+mn-lt"/>
              </a:rPr>
              <a:t>A CR on Access specific slice configuration agreed; </a:t>
            </a:r>
          </a:p>
          <a:p>
            <a:pPr marL="855123" lvl="1" indent="-455073" defTabSz="1219170">
              <a:spcBef>
                <a:spcPts val="0"/>
              </a:spcBef>
              <a:spcAft>
                <a:spcPts val="0"/>
              </a:spcAft>
              <a:defRPr/>
            </a:pPr>
            <a:r>
              <a:rPr lang="de-DE" altLang="de-DE" sz="1000" kern="0" dirty="0">
                <a:solidFill>
                  <a:prstClr val="black"/>
                </a:solidFill>
              </a:rPr>
              <a:t>5GC NRM enhancement for NF profile and UPFFunction, UDRFunction, UDMFunction,  PCFFunction, NSSFFunction, NWDAFFunction discussed and accepted.</a:t>
            </a:r>
          </a:p>
          <a:p>
            <a:pPr marL="855123" lvl="1" indent="-455073" defTabSz="1219170">
              <a:spcBef>
                <a:spcPts val="0"/>
              </a:spcBef>
              <a:spcAft>
                <a:spcPts val="0"/>
              </a:spcAft>
              <a:defRPr/>
            </a:pPr>
            <a:r>
              <a:rPr lang="de-DE" altLang="de-DE" sz="1000" kern="0" dirty="0">
                <a:solidFill>
                  <a:prstClr val="black"/>
                </a:solidFill>
              </a:rPr>
              <a:t>Add BWP set support to NRM, input to draftCR regarding Add Scheduler IOC stage 2/3 and Introduce Condition Monitor and enhance PerfMetricJob discussed and accepted.</a:t>
            </a:r>
          </a:p>
          <a:p>
            <a:pPr marL="855123" lvl="1" indent="-455073" defTabSz="1219170">
              <a:spcBef>
                <a:spcPts val="0"/>
              </a:spcBef>
              <a:spcAft>
                <a:spcPts val="0"/>
              </a:spcAft>
              <a:defRPr/>
            </a:pPr>
            <a:r>
              <a:rPr lang="de-DE" altLang="de-DE" sz="1000" kern="0" dirty="0">
                <a:solidFill>
                  <a:prstClr val="black"/>
                </a:solidFill>
              </a:rPr>
              <a:t>Enhancing PerfMetricJob by service execution condition stage2/3, Add Enhanced QoS support in NRM stage2/3, Introduction of Stage 2 Common Data Type Definitions, discussed but not agreed.</a:t>
            </a:r>
          </a:p>
          <a:p>
            <a:pPr marL="457189" lvl="1" indent="0" defTabSz="1219170">
              <a:spcBef>
                <a:spcPts val="0"/>
              </a:spcBef>
              <a:spcAft>
                <a:spcPts val="0"/>
              </a:spcAft>
              <a:buNone/>
              <a:defRPr/>
            </a:pPr>
            <a:r>
              <a:rPr lang="en-US" altLang="zh-CN" sz="1000" kern="0" dirty="0">
                <a:solidFill>
                  <a:prstClr val="black"/>
                </a:solidFill>
                <a:cs typeface="+mn-cs"/>
              </a:rPr>
              <a:t> </a:t>
            </a:r>
            <a:r>
              <a:rPr lang="en-US" sz="1200" kern="0" dirty="0">
                <a:solidFill>
                  <a:prstClr val="black"/>
                </a:solidFill>
              </a:rPr>
              <a:t>RAN impacts and dependencies:</a:t>
            </a:r>
            <a:endParaRPr lang="de-DE" sz="1200" kern="0" dirty="0">
              <a:solidFill>
                <a:prstClr val="black"/>
              </a:solidFill>
            </a:endParaRPr>
          </a:p>
          <a:p>
            <a:pPr marL="988459" lvl="1" indent="-378875" defTabSz="1219170">
              <a:spcBef>
                <a:spcPts val="0"/>
              </a:spcBef>
              <a:spcAft>
                <a:spcPts val="600"/>
              </a:spcAft>
              <a:defRPr/>
            </a:pPr>
            <a:r>
              <a:rPr lang="en-US" sz="1000" kern="0" dirty="0">
                <a:solidFill>
                  <a:prstClr val="black"/>
                </a:solidFill>
                <a:cs typeface="+mn-cs"/>
              </a:rPr>
              <a:t>None identified</a:t>
            </a:r>
          </a:p>
          <a:p>
            <a:pPr marL="455073" indent="-455073" defTabSz="1219170">
              <a:spcBef>
                <a:spcPts val="0"/>
              </a:spcBef>
              <a:spcAft>
                <a:spcPts val="0"/>
              </a:spcAft>
              <a:defRPr/>
            </a:pPr>
            <a:r>
              <a:rPr lang="de-DE" sz="1200" kern="0" dirty="0">
                <a:solidFill>
                  <a:prstClr val="black"/>
                </a:solidFill>
              </a:rPr>
              <a:t>Next steps:</a:t>
            </a:r>
          </a:p>
          <a:p>
            <a:pPr marL="988459" lvl="1" indent="-378875" defTabSz="1219170">
              <a:defRPr/>
            </a:pPr>
            <a:r>
              <a:rPr lang="en-US" sz="1000" kern="0" dirty="0">
                <a:solidFill>
                  <a:prstClr val="black"/>
                </a:solidFill>
                <a:cs typeface="+mn-cs"/>
              </a:rPr>
              <a:t>WOP2 &amp; WOP3 contents: 5GC NRM Enhancement for NSSF/NEF/NWDAF and other Core NF.</a:t>
            </a:r>
          </a:p>
          <a:p>
            <a:pPr marL="988459" lvl="1" indent="-378875" defTabSz="1219170">
              <a:defRPr/>
            </a:pPr>
            <a:r>
              <a:rPr lang="en-US" sz="1000" kern="0" dirty="0">
                <a:solidFill>
                  <a:prstClr val="black"/>
                </a:solidFill>
                <a:cs typeface="+mn-cs"/>
              </a:rPr>
              <a:t>Enhance NRM to support features, including architecture enhancements for the support of 5G core System Enhancement, and enhancement for NR</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641504322"/>
              </p:ext>
            </p:extLst>
          </p:nvPr>
        </p:nvGraphicFramePr>
        <p:xfrm>
          <a:off x="172996" y="838042"/>
          <a:ext cx="9758945" cy="1945851"/>
        </p:xfrm>
        <a:graphic>
          <a:graphicData uri="http://schemas.openxmlformats.org/drawingml/2006/table">
            <a:tbl>
              <a:tblPr firstRow="1" firstCol="1" bandRow="1">
                <a:tableStyleId>{F5AB1C69-6EDB-4FF4-983F-18BD219EF322}</a:tableStyleId>
              </a:tblPr>
              <a:tblGrid>
                <a:gridCol w="642684">
                  <a:extLst>
                    <a:ext uri="{9D8B030D-6E8A-4147-A177-3AD203B41FA5}">
                      <a16:colId xmlns:a16="http://schemas.microsoft.com/office/drawing/2014/main" val="20000"/>
                    </a:ext>
                  </a:extLst>
                </a:gridCol>
                <a:gridCol w="2997934">
                  <a:extLst>
                    <a:ext uri="{9D8B030D-6E8A-4147-A177-3AD203B41FA5}">
                      <a16:colId xmlns:a16="http://schemas.microsoft.com/office/drawing/2014/main" val="20001"/>
                    </a:ext>
                  </a:extLst>
                </a:gridCol>
                <a:gridCol w="1162079">
                  <a:extLst>
                    <a:ext uri="{9D8B030D-6E8A-4147-A177-3AD203B41FA5}">
                      <a16:colId xmlns:a16="http://schemas.microsoft.com/office/drawing/2014/main" val="20002"/>
                    </a:ext>
                  </a:extLst>
                </a:gridCol>
                <a:gridCol w="750294">
                  <a:extLst>
                    <a:ext uri="{9D8B030D-6E8A-4147-A177-3AD203B41FA5}">
                      <a16:colId xmlns:a16="http://schemas.microsoft.com/office/drawing/2014/main" val="20003"/>
                    </a:ext>
                  </a:extLst>
                </a:gridCol>
                <a:gridCol w="414792">
                  <a:extLst>
                    <a:ext uri="{9D8B030D-6E8A-4147-A177-3AD203B41FA5}">
                      <a16:colId xmlns:a16="http://schemas.microsoft.com/office/drawing/2014/main" val="20004"/>
                    </a:ext>
                  </a:extLst>
                </a:gridCol>
                <a:gridCol w="997009">
                  <a:extLst>
                    <a:ext uri="{9D8B030D-6E8A-4147-A177-3AD203B41FA5}">
                      <a16:colId xmlns:a16="http://schemas.microsoft.com/office/drawing/2014/main" val="20005"/>
                    </a:ext>
                  </a:extLst>
                </a:gridCol>
                <a:gridCol w="698496">
                  <a:extLst>
                    <a:ext uri="{9D8B030D-6E8A-4147-A177-3AD203B41FA5}">
                      <a16:colId xmlns:a16="http://schemas.microsoft.com/office/drawing/2014/main" val="20006"/>
                    </a:ext>
                  </a:extLst>
                </a:gridCol>
                <a:gridCol w="903972">
                  <a:extLst>
                    <a:ext uri="{9D8B030D-6E8A-4147-A177-3AD203B41FA5}">
                      <a16:colId xmlns:a16="http://schemas.microsoft.com/office/drawing/2014/main" val="20007"/>
                    </a:ext>
                  </a:extLst>
                </a:gridCol>
                <a:gridCol w="1191685">
                  <a:extLst>
                    <a:ext uri="{9D8B030D-6E8A-4147-A177-3AD203B41FA5}">
                      <a16:colId xmlns:a16="http://schemas.microsoft.com/office/drawing/2014/main" val="20008"/>
                    </a:ext>
                  </a:extLst>
                </a:gridCol>
              </a:tblGrid>
              <a:tr h="239783">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84974">
                <a:tc>
                  <a:txBody>
                    <a:bodyPr/>
                    <a:lstStyle/>
                    <a:p>
                      <a:pPr algn="l"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SA#98 (Dec 2022) -&gt; </a:t>
                      </a:r>
                      <a:r>
                        <a:rPr lang="en-US" altLang="zh-CN" sz="1000" b="1" i="0" u="none" strike="noStrike" kern="1200" dirty="0">
                          <a:solidFill>
                            <a:srgbClr val="0000FF"/>
                          </a:solidFill>
                          <a:effectLst/>
                          <a:latin typeface="+mn-lt"/>
                          <a:ea typeface="+mn-ea"/>
                          <a:cs typeface="+mn-cs"/>
                        </a:rPr>
                        <a:t>SA#100 (Jun 2023)</a:t>
                      </a:r>
                      <a:endParaRPr lang="zh-CN" altLang="zh-CN" sz="1000" b="1" i="0" u="none" strike="noStrike" kern="1200" dirty="0">
                        <a:solidFill>
                          <a:srgbClr val="0000FF"/>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35%</a:t>
                      </a:r>
                    </a:p>
                  </a:txBody>
                  <a:tcPr marL="6350" marR="6350" marT="635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504181">
                <a:tc>
                  <a:txBody>
                    <a:bodyPr/>
                    <a:lstStyle/>
                    <a:p>
                      <a:pPr algn="l" fontAlgn="t"/>
                      <a:r>
                        <a:rPr lang="en-US" sz="1000" b="0" i="0" u="none" strike="noStrike" dirty="0">
                          <a:solidFill>
                            <a:srgbClr val="000000"/>
                          </a:solidFill>
                          <a:effectLst/>
                          <a:latin typeface="+mn-lt"/>
                        </a:rPr>
                        <a:t>950031</a:t>
                      </a:r>
                    </a:p>
                  </a:txBody>
                  <a:tcPr marL="6350" marR="6350" marT="6350" marB="0"/>
                </a:tc>
                <a:tc>
                  <a:txBody>
                    <a:bodyPr/>
                    <a:lstStyle/>
                    <a:p>
                      <a:pPr algn="l" fontAlgn="t"/>
                      <a:r>
                        <a:rPr lang="en-US" sz="1000" b="0" i="0" u="none" strike="noStrike" dirty="0">
                          <a:solidFill>
                            <a:schemeClr val="tx1"/>
                          </a:solidFill>
                          <a:effectLst/>
                          <a:latin typeface="+mn-lt"/>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7%</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16913">
                <a:tc>
                  <a:txBody>
                    <a:bodyPr/>
                    <a:lstStyle/>
                    <a:p>
                      <a:pPr algn="l"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rgbClr val="000000"/>
                          </a:solidFill>
                          <a:effectLst/>
                          <a:latin typeface="+mn-lt"/>
                        </a:rPr>
                        <a:t>eECM</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72996" y="2933700"/>
            <a:ext cx="3438718" cy="348452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latin typeface="Calibri"/>
              </a:rPr>
              <a:t>Progress </a:t>
            </a:r>
            <a:r>
              <a:rPr lang="de-DE" altLang="de-DE" sz="1200" kern="0" dirty="0" err="1">
                <a:solidFill>
                  <a:prstClr val="black"/>
                </a:solidFill>
                <a:latin typeface="Calibri"/>
              </a:rPr>
              <a:t>since</a:t>
            </a:r>
            <a:r>
              <a:rPr lang="de-DE" altLang="de-DE" sz="1200" kern="0" dirty="0">
                <a:solidFill>
                  <a:prstClr val="black"/>
                </a:solidFill>
                <a:latin typeface="Calibri"/>
              </a:rPr>
              <a:t> SA#96:</a:t>
            </a:r>
          </a:p>
          <a:p>
            <a:pPr marL="855123" lvl="1" indent="-455073" defTabSz="1219170">
              <a:spcBef>
                <a:spcPts val="0"/>
              </a:spcBef>
              <a:spcAft>
                <a:spcPts val="0"/>
              </a:spcAft>
              <a:defRPr/>
            </a:pPr>
            <a:r>
              <a:rPr lang="en-US" altLang="zh-CN" sz="1000" kern="0" dirty="0">
                <a:solidFill>
                  <a:prstClr val="black"/>
                </a:solidFill>
              </a:rPr>
              <a:t>The group discussed network slice provisioning rules requirements to support provisioning rules for network slicing and impacts on network slicing resource model.  Parts of the proposals where agreed, more work is needed to come to complete solution for solving the use case.</a:t>
            </a:r>
          </a:p>
          <a:p>
            <a:pPr marL="455073" indent="-455073" defTabSz="1219170">
              <a:spcBef>
                <a:spcPts val="0"/>
              </a:spcBef>
              <a:spcAft>
                <a:spcPts val="0"/>
              </a:spcAft>
              <a:defRPr/>
            </a:pPr>
            <a:r>
              <a:rPr lang="en-US" sz="1200" kern="0" dirty="0">
                <a:solidFill>
                  <a:prstClr val="black"/>
                </a:solidFill>
                <a:latin typeface="Calibri"/>
              </a:rPr>
              <a:t>RAN impacts and dependencies:</a:t>
            </a:r>
            <a:endParaRPr lang="de-DE" sz="12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rPr>
              <a:t>None identified</a:t>
            </a:r>
          </a:p>
          <a:p>
            <a:pPr marL="457189" lvl="1" indent="0" defTabSz="1219170">
              <a:spcBef>
                <a:spcPts val="0"/>
              </a:spcBef>
              <a:spcAft>
                <a:spcPts val="600"/>
              </a:spcAft>
              <a:buNone/>
              <a:defRPr/>
            </a:pPr>
            <a:endParaRPr lang="en-US" sz="10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altLang="zh-CN" sz="1000" kern="0" dirty="0">
                <a:solidFill>
                  <a:prstClr val="black"/>
                </a:solidFill>
              </a:rPr>
              <a:t>Discussion on rules, constraints and possible solutions</a:t>
            </a:r>
            <a:endParaRPr lang="en-US" sz="1000" kern="0" dirty="0">
              <a:solidFill>
                <a:prstClr val="black"/>
              </a:solidFill>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305679466"/>
              </p:ext>
            </p:extLst>
          </p:nvPr>
        </p:nvGraphicFramePr>
        <p:xfrm>
          <a:off x="156519" y="980196"/>
          <a:ext cx="9615295" cy="2143081"/>
        </p:xfrm>
        <a:graphic>
          <a:graphicData uri="http://schemas.openxmlformats.org/drawingml/2006/table">
            <a:tbl>
              <a:tblPr firstRow="1" firstCol="1" bandRow="1">
                <a:tableStyleId>{F5AB1C69-6EDB-4FF4-983F-18BD219EF322}</a:tableStyleId>
              </a:tblPr>
              <a:tblGrid>
                <a:gridCol w="633224">
                  <a:extLst>
                    <a:ext uri="{9D8B030D-6E8A-4147-A177-3AD203B41FA5}">
                      <a16:colId xmlns:a16="http://schemas.microsoft.com/office/drawing/2014/main" val="20000"/>
                    </a:ext>
                  </a:extLst>
                </a:gridCol>
                <a:gridCol w="3256579">
                  <a:extLst>
                    <a:ext uri="{9D8B030D-6E8A-4147-A177-3AD203B41FA5}">
                      <a16:colId xmlns:a16="http://schemas.microsoft.com/office/drawing/2014/main" val="20001"/>
                    </a:ext>
                  </a:extLst>
                </a:gridCol>
                <a:gridCol w="842199">
                  <a:extLst>
                    <a:ext uri="{9D8B030D-6E8A-4147-A177-3AD203B41FA5}">
                      <a16:colId xmlns:a16="http://schemas.microsoft.com/office/drawing/2014/main" val="20002"/>
                    </a:ext>
                  </a:extLst>
                </a:gridCol>
                <a:gridCol w="739250">
                  <a:extLst>
                    <a:ext uri="{9D8B030D-6E8A-4147-A177-3AD203B41FA5}">
                      <a16:colId xmlns:a16="http://schemas.microsoft.com/office/drawing/2014/main" val="20003"/>
                    </a:ext>
                  </a:extLst>
                </a:gridCol>
                <a:gridCol w="408686">
                  <a:extLst>
                    <a:ext uri="{9D8B030D-6E8A-4147-A177-3AD203B41FA5}">
                      <a16:colId xmlns:a16="http://schemas.microsoft.com/office/drawing/2014/main" val="20004"/>
                    </a:ext>
                  </a:extLst>
                </a:gridCol>
                <a:gridCol w="982333">
                  <a:extLst>
                    <a:ext uri="{9D8B030D-6E8A-4147-A177-3AD203B41FA5}">
                      <a16:colId xmlns:a16="http://schemas.microsoft.com/office/drawing/2014/main" val="20005"/>
                    </a:ext>
                  </a:extLst>
                </a:gridCol>
                <a:gridCol w="496743">
                  <a:extLst>
                    <a:ext uri="{9D8B030D-6E8A-4147-A177-3AD203B41FA5}">
                      <a16:colId xmlns:a16="http://schemas.microsoft.com/office/drawing/2014/main" val="20006"/>
                    </a:ext>
                  </a:extLst>
                </a:gridCol>
                <a:gridCol w="742237">
                  <a:extLst>
                    <a:ext uri="{9D8B030D-6E8A-4147-A177-3AD203B41FA5}">
                      <a16:colId xmlns:a16="http://schemas.microsoft.com/office/drawing/2014/main" val="20007"/>
                    </a:ext>
                  </a:extLst>
                </a:gridCol>
                <a:gridCol w="1514044">
                  <a:extLst>
                    <a:ext uri="{9D8B030D-6E8A-4147-A177-3AD203B41FA5}">
                      <a16:colId xmlns:a16="http://schemas.microsoft.com/office/drawing/2014/main" val="20008"/>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812674">
                <a:tc>
                  <a:txBody>
                    <a:bodyPr/>
                    <a:lstStyle/>
                    <a:p>
                      <a:pPr algn="l"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dirty="0">
                          <a:solidFill>
                            <a:schemeClr val="tx1"/>
                          </a:solidFill>
                          <a:effectLst/>
                          <a:latin typeface="+mn-lt"/>
                        </a:rPr>
                        <a:t>Enhancement of </a:t>
                      </a:r>
                      <a:r>
                        <a:rPr lang="en-US" sz="1000" b="0" i="0" u="none" strike="noStrike" dirty="0" err="1">
                          <a:solidFill>
                            <a:schemeClr val="tx1"/>
                          </a:solidFill>
                          <a:effectLst/>
                          <a:latin typeface="+mn-lt"/>
                        </a:rPr>
                        <a:t>QoE</a:t>
                      </a:r>
                      <a:r>
                        <a:rPr lang="en-US" sz="1000" b="0" i="0" u="none" strike="noStrike" dirty="0">
                          <a:solidFill>
                            <a:schemeClr val="tx1"/>
                          </a:solidFill>
                          <a:effectLst/>
                          <a:latin typeface="+mn-lt"/>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SA#98 (Dec. 2022) </a:t>
                      </a:r>
                      <a:r>
                        <a:rPr lang="en-US" sz="1000" b="1" i="0" u="none" strike="noStrike" dirty="0">
                          <a:solidFill>
                            <a:srgbClr val="000000"/>
                          </a:solidFill>
                          <a:effectLst/>
                          <a:latin typeface="+mn-lt"/>
                        </a:rPr>
                        <a:t>-&gt;   </a:t>
                      </a:r>
                      <a:r>
                        <a:rPr lang="en-US" sz="1000" b="1" i="0" u="none" strike="noStrike" dirty="0">
                          <a:solidFill>
                            <a:srgbClr val="0000FF"/>
                          </a:solidFill>
                          <a:effectLst/>
                          <a:latin typeface="+mn-lt"/>
                        </a:rPr>
                        <a:t>SA#99 (Mar 2023)</a:t>
                      </a:r>
                    </a:p>
                  </a:txBody>
                  <a:tcPr marL="6350" marR="6350" marT="6350" marB="0"/>
                </a:tc>
                <a:tc>
                  <a:txBody>
                    <a:bodyPr/>
                    <a:lstStyle/>
                    <a:p>
                      <a:pPr algn="l" fontAlgn="t"/>
                      <a:r>
                        <a:rPr lang="en-US" sz="1000" b="0" i="0" u="none" strike="noStrike" dirty="0">
                          <a:solidFill>
                            <a:srgbClr val="000000"/>
                          </a:solidFill>
                          <a:effectLst/>
                          <a:latin typeface="+mn-lt"/>
                        </a:rPr>
                        <a:t>95%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87605">
                <a:tc>
                  <a:txBody>
                    <a:bodyPr/>
                    <a:lstStyle/>
                    <a:p>
                      <a:pPr algn="l" fontAlgn="t"/>
                      <a:r>
                        <a:rPr lang="en-US" sz="1000" b="0" i="0" u="none" strike="noStrike" dirty="0">
                          <a:solidFill>
                            <a:srgbClr val="000000"/>
                          </a:solidFill>
                          <a:effectLst/>
                          <a:latin typeface="+mn-lt"/>
                        </a:rPr>
                        <a:t>930010</a:t>
                      </a:r>
                    </a:p>
                  </a:txBody>
                  <a:tcPr marL="6350" marR="6350" marT="6350" marB="0"/>
                </a:tc>
                <a:tc>
                  <a:txBody>
                    <a:bodyPr/>
                    <a:lstStyle/>
                    <a:p>
                      <a:pPr algn="l" fontAlgn="t"/>
                      <a:r>
                        <a:rPr lang="en-US" sz="1000" b="0" i="0" u="none" strike="noStrike" dirty="0">
                          <a:solidFill>
                            <a:schemeClr val="tx1"/>
                          </a:solidFill>
                          <a:effectLst/>
                          <a:latin typeface="+mn-lt"/>
                        </a:rPr>
                        <a:t>Access control for management service </a:t>
                      </a:r>
                    </a:p>
                  </a:txBody>
                  <a:tcPr marL="6350" marR="6350" marT="6350" marB="0"/>
                </a:tc>
                <a:tc>
                  <a:txBody>
                    <a:bodyPr/>
                    <a:lstStyle/>
                    <a:p>
                      <a:pPr algn="l" fontAlgn="t"/>
                      <a:r>
                        <a:rPr lang="en-US" sz="1000" b="0" i="0" u="none" strike="noStrike">
                          <a:solidFill>
                            <a:srgbClr val="000000"/>
                          </a:solidFill>
                          <a:effectLst/>
                          <a:latin typeface="+mn-lt"/>
                        </a:rPr>
                        <a:t>MSAC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SA#98 (Dec. 2022)</a:t>
                      </a:r>
                    </a:p>
                  </a:txBody>
                  <a:tcPr marL="6350" marR="6350" marT="6350" marB="0"/>
                </a:tc>
                <a:tc>
                  <a:txBody>
                    <a:bodyPr/>
                    <a:lstStyle/>
                    <a:p>
                      <a:pPr algn="l" fontAlgn="t"/>
                      <a:r>
                        <a:rPr lang="en-US" sz="1000" b="0" i="0" u="none" strike="noStrike">
                          <a:solidFill>
                            <a:srgbClr val="000000"/>
                          </a:solidFill>
                          <a:effectLst/>
                          <a:latin typeface="+mn-lt"/>
                        </a:rPr>
                        <a:t>67%</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67%</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18606">
                <a:tc>
                  <a:txBody>
                    <a:bodyPr/>
                    <a:lstStyle/>
                    <a:p>
                      <a:pPr algn="l"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rgbClr val="000000"/>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19" y="3085177"/>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SA#96:</a:t>
            </a:r>
          </a:p>
          <a:p>
            <a:pPr marL="855123" lvl="1" indent="-455073" defTabSz="1219170">
              <a:spcBef>
                <a:spcPts val="0"/>
              </a:spcBef>
              <a:spcAft>
                <a:spcPts val="0"/>
              </a:spcAft>
              <a:defRPr/>
            </a:pPr>
            <a:r>
              <a:rPr lang="en-US" altLang="zh-CN" sz="1100" kern="0" dirty="0">
                <a:solidFill>
                  <a:prstClr val="black"/>
                </a:solidFill>
              </a:rPr>
              <a:t>The following CRs were approved:</a:t>
            </a:r>
          </a:p>
          <a:p>
            <a:pPr marL="855123" lvl="1" indent="-455073" defTabSz="1219170">
              <a:spcBef>
                <a:spcPts val="0"/>
              </a:spcBef>
              <a:spcAft>
                <a:spcPts val="0"/>
              </a:spcAft>
              <a:defRPr/>
            </a:pPr>
            <a:r>
              <a:rPr lang="en-US" altLang="zh-CN" sz="1100" dirty="0">
                <a:latin typeface="+mn-lt"/>
                <a:cs typeface="Arial" charset="0"/>
              </a:rPr>
              <a:t>CRs on “</a:t>
            </a:r>
            <a:r>
              <a:rPr lang="en-US" sz="1100" dirty="0">
                <a:latin typeface="+mn-lt"/>
                <a:cs typeface="Arial" charset="0"/>
              </a:rPr>
              <a:t>Alignment of 28404 with 28405</a:t>
            </a:r>
            <a:r>
              <a:rPr lang="en-US" altLang="zh-CN" sz="1100" dirty="0">
                <a:latin typeface="+mn-lt"/>
                <a:cs typeface="Arial" charset="0"/>
              </a:rPr>
              <a:t>” and “28.405 </a:t>
            </a:r>
            <a:r>
              <a:rPr lang="en-US" sz="1100" dirty="0">
                <a:latin typeface="+mn-lt"/>
                <a:cs typeface="Arial" charset="0"/>
              </a:rPr>
              <a:t>Attribute updates</a:t>
            </a:r>
            <a:r>
              <a:rPr lang="en-US" altLang="zh-CN" sz="1100" dirty="0">
                <a:latin typeface="+mn-lt"/>
                <a:cs typeface="Arial" charset="0"/>
              </a:rPr>
              <a:t>”</a:t>
            </a:r>
            <a:r>
              <a:rPr lang="en-US" altLang="zh-CN" sz="1100" kern="0" dirty="0">
                <a:solidFill>
                  <a:prstClr val="black"/>
                </a:solidFill>
              </a:rPr>
              <a:t> </a:t>
            </a:r>
          </a:p>
          <a:p>
            <a:pPr marL="855123" lvl="1" indent="-455073" defTabSz="1219170">
              <a:spcBef>
                <a:spcPts val="0"/>
              </a:spcBef>
              <a:spcAft>
                <a:spcPts val="0"/>
              </a:spcAft>
              <a:defRPr/>
            </a:pPr>
            <a:r>
              <a:rPr lang="en-US" altLang="zh-CN" sz="1100" kern="0" dirty="0" err="1">
                <a:solidFill>
                  <a:prstClr val="black"/>
                </a:solidFill>
              </a:rPr>
              <a:t>Signalling</a:t>
            </a:r>
            <a:r>
              <a:rPr lang="en-US" altLang="zh-CN" sz="1100" kern="0" dirty="0">
                <a:solidFill>
                  <a:prstClr val="black"/>
                </a:solidFill>
              </a:rPr>
              <a:t> Base Activation for NR</a:t>
            </a:r>
          </a:p>
          <a:p>
            <a:pPr marL="855123" lvl="1" indent="-455073" defTabSz="1219170">
              <a:spcBef>
                <a:spcPts val="0"/>
              </a:spcBef>
              <a:spcAft>
                <a:spcPts val="0"/>
              </a:spcAft>
              <a:defRPr/>
            </a:pPr>
            <a:r>
              <a:rPr lang="en-US" altLang="zh-CN" sz="1100" kern="0" dirty="0">
                <a:solidFill>
                  <a:prstClr val="black"/>
                </a:solidFill>
              </a:rPr>
              <a:t>Handling QMC at Handover for NR</a:t>
            </a:r>
          </a:p>
          <a:p>
            <a:pPr marL="855123" lvl="1" indent="-455073" defTabSz="1219170">
              <a:spcBef>
                <a:spcPts val="0"/>
              </a:spcBef>
              <a:spcAft>
                <a:spcPts val="0"/>
              </a:spcAft>
              <a:defRPr/>
            </a:pPr>
            <a:r>
              <a:rPr lang="en-US" altLang="zh-CN" sz="1100" kern="0" dirty="0">
                <a:solidFill>
                  <a:prstClr val="black"/>
                </a:solidFill>
              </a:rPr>
              <a:t>Adding </a:t>
            </a:r>
            <a:r>
              <a:rPr lang="en-US" altLang="zh-CN" sz="1100" kern="0" dirty="0" err="1">
                <a:solidFill>
                  <a:prstClr val="black"/>
                </a:solidFill>
              </a:rPr>
              <a:t>QMCJob</a:t>
            </a:r>
            <a:r>
              <a:rPr lang="en-US" altLang="zh-CN" sz="1100" kern="0" dirty="0">
                <a:solidFill>
                  <a:prstClr val="black"/>
                </a:solidFill>
              </a:rPr>
              <a:t> in 28.622 and 28.623 (stage 2 and stage3)</a:t>
            </a:r>
          </a:p>
          <a:p>
            <a:pPr marL="855123" lvl="1" indent="-455073" defTabSz="1219170">
              <a:spcBef>
                <a:spcPts val="0"/>
              </a:spcBef>
              <a:spcAft>
                <a:spcPts val="0"/>
              </a:spcAft>
              <a:defRPr/>
            </a:pPr>
            <a:r>
              <a:rPr lang="en-US" altLang="zh-CN" sz="1100" kern="0" dirty="0">
                <a:solidFill>
                  <a:prstClr val="black"/>
                </a:solidFill>
              </a:rPr>
              <a:t>Align Requirements of handling QMC during RAN overload to RAN specifications in 28.404 and 28.405</a:t>
            </a: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RAN2, RAN3</a:t>
            </a: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In the next steps the main focus will be on WOP#2: Alignment with RAN groups</a:t>
            </a:r>
            <a:endParaRPr lang="en-US" sz="1100" kern="0" dirty="0">
              <a:solidFill>
                <a:prstClr val="black"/>
              </a:solidFill>
              <a:latin typeface="Calibri"/>
              <a:cs typeface="+mn-cs"/>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123277"/>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SA#96:</a:t>
            </a:r>
          </a:p>
          <a:p>
            <a:pPr marL="855123" lvl="1" indent="-455073" defTabSz="1219170">
              <a:spcBef>
                <a:spcPts val="0"/>
              </a:spcBef>
              <a:spcAft>
                <a:spcPts val="0"/>
              </a:spcAft>
              <a:defRPr/>
            </a:pPr>
            <a:r>
              <a:rPr lang="en-US" altLang="zh-CN" sz="1100" dirty="0">
                <a:solidFill>
                  <a:prstClr val="black"/>
                </a:solidFill>
                <a:latin typeface="+mn-lt"/>
                <a:cs typeface="Arial" charset="0"/>
              </a:rPr>
              <a:t>Authentication/Authorization Work flow update reviewed and mainly accepted</a:t>
            </a:r>
            <a:endParaRPr lang="en-US" altLang="de-DE"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Enhancing on the access control framework and stage 3 with no NRM modelling concerning identity and access right, not agreed as common Stage 2 is requested</a:t>
            </a:r>
            <a:endParaRPr lang="de-DE" altLang="de-DE" sz="1100" kern="0" dirty="0">
              <a:solidFill>
                <a:prstClr val="black"/>
              </a:solidFill>
              <a:latin typeface="Calibri"/>
            </a:endParaRPr>
          </a:p>
          <a:p>
            <a:pPr marL="457189" lvl="1" indent="0" defTabSz="1219170">
              <a:spcBef>
                <a:spcPts val="0"/>
              </a:spcBef>
              <a:spcAft>
                <a:spcPts val="0"/>
              </a:spcAft>
              <a:buNone/>
              <a:defRPr/>
            </a:pPr>
            <a:r>
              <a:rPr lang="en-US" altLang="zh-CN" sz="1100" kern="0" dirty="0">
                <a:solidFill>
                  <a:prstClr val="black"/>
                </a:solidFill>
                <a:latin typeface="Calibri"/>
                <a:cs typeface="+mn-cs"/>
              </a:rPr>
              <a:t> </a:t>
            </a: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None identified</a:t>
            </a: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To finalize the specification of access control framework and identity &amp; access right Information modeling</a:t>
            </a:r>
          </a:p>
          <a:p>
            <a:pPr marL="988459" lvl="1" indent="-378875" defTabSz="1219170">
              <a:defRPr/>
            </a:pPr>
            <a:r>
              <a:rPr lang="en-US" sz="1100" kern="0" dirty="0">
                <a:solidFill>
                  <a:prstClr val="black"/>
                </a:solidFill>
                <a:cs typeface="+mn-cs"/>
              </a:rPr>
              <a:t>To evaluate a standalone TS for Management Service Access Control specification</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005831" y="3123277"/>
            <a:ext cx="389784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SA#96:</a:t>
            </a:r>
          </a:p>
          <a:p>
            <a:pPr marL="855123" lvl="1" indent="-455073" defTabSz="1219170">
              <a:spcBef>
                <a:spcPts val="0"/>
              </a:spcBef>
              <a:spcAft>
                <a:spcPts val="0"/>
              </a:spcAft>
              <a:defRPr/>
            </a:pPr>
            <a:r>
              <a:rPr lang="en-US" altLang="zh-CN" sz="1100" kern="0" dirty="0">
                <a:solidFill>
                  <a:prstClr val="black"/>
                </a:solidFill>
              </a:rPr>
              <a:t>3 CRs which were the converted </a:t>
            </a:r>
            <a:r>
              <a:rPr lang="en-US" altLang="zh-CN" sz="1100" kern="0" dirty="0" err="1">
                <a:solidFill>
                  <a:prstClr val="black"/>
                </a:solidFill>
              </a:rPr>
              <a:t>draftCRs</a:t>
            </a:r>
            <a:r>
              <a:rPr lang="en-US" altLang="zh-CN" sz="1100" kern="0" dirty="0">
                <a:solidFill>
                  <a:prstClr val="black"/>
                </a:solidFill>
              </a:rPr>
              <a:t> from last meeting were agreed in SA5#145e meeting. </a:t>
            </a:r>
          </a:p>
          <a:p>
            <a:pPr marL="855123" lvl="1" indent="-455073" defTabSz="1219170">
              <a:spcBef>
                <a:spcPts val="0"/>
              </a:spcBef>
              <a:spcAft>
                <a:spcPts val="0"/>
              </a:spcAft>
              <a:defRPr/>
            </a:pPr>
            <a:r>
              <a:rPr lang="en-US" altLang="zh-CN" sz="1100" kern="0" dirty="0">
                <a:solidFill>
                  <a:prstClr val="black"/>
                </a:solidFill>
              </a:rPr>
              <a:t>2 contributions about adding new measurement are discussed. One was agreed, another was not pursued and moved to offline discussion.</a:t>
            </a:r>
          </a:p>
          <a:p>
            <a:pPr marL="855123" lvl="1" indent="-455073" defTabSz="1219170">
              <a:spcBef>
                <a:spcPts val="0"/>
              </a:spcBef>
              <a:spcAft>
                <a:spcPts val="0"/>
              </a:spcAft>
              <a:defRPr/>
            </a:pPr>
            <a:r>
              <a:rPr lang="en-US" altLang="zh-CN" sz="1100" kern="0" dirty="0">
                <a:solidFill>
                  <a:prstClr val="black"/>
                </a:solidFill>
              </a:rPr>
              <a:t>A DP and a CR about GPB were discussed and endorsed/agreed. </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cs typeface="+mn-cs"/>
              </a:rPr>
              <a:t>measurements for RAN depends on the progress in RAN WGs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Continue the work per the </a:t>
            </a:r>
            <a:r>
              <a:rPr lang="en-US" sz="1100" kern="0" dirty="0" err="1">
                <a:solidFill>
                  <a:prstClr val="black"/>
                </a:solidFill>
                <a:cs typeface="+mn-cs"/>
              </a:rPr>
              <a:t>WoP</a:t>
            </a:r>
            <a:endParaRPr lang="en-US" sz="1100" kern="0" dirty="0">
              <a:solidFill>
                <a:prstClr val="black"/>
              </a:solidFill>
              <a:latin typeface="Calibri"/>
              <a:cs typeface="+mn-cs"/>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452697"/>
              </p:ext>
            </p:extLst>
          </p:nvPr>
        </p:nvGraphicFramePr>
        <p:xfrm>
          <a:off x="237684" y="1084472"/>
          <a:ext cx="9542440" cy="1331723"/>
        </p:xfrm>
        <a:graphic>
          <a:graphicData uri="http://schemas.openxmlformats.org/drawingml/2006/table">
            <a:tbl>
              <a:tblPr firstRow="1" firstCol="1" bandRow="1">
                <a:tableStyleId>{F5AB1C69-6EDB-4FF4-983F-18BD219EF322}</a:tableStyleId>
              </a:tblPr>
              <a:tblGrid>
                <a:gridCol w="628426">
                  <a:extLst>
                    <a:ext uri="{9D8B030D-6E8A-4147-A177-3AD203B41FA5}">
                      <a16:colId xmlns:a16="http://schemas.microsoft.com/office/drawing/2014/main" val="20000"/>
                    </a:ext>
                  </a:extLst>
                </a:gridCol>
                <a:gridCol w="3231905">
                  <a:extLst>
                    <a:ext uri="{9D8B030D-6E8A-4147-A177-3AD203B41FA5}">
                      <a16:colId xmlns:a16="http://schemas.microsoft.com/office/drawing/2014/main" val="20001"/>
                    </a:ext>
                  </a:extLst>
                </a:gridCol>
                <a:gridCol w="835817">
                  <a:extLst>
                    <a:ext uri="{9D8B030D-6E8A-4147-A177-3AD203B41FA5}">
                      <a16:colId xmlns:a16="http://schemas.microsoft.com/office/drawing/2014/main" val="20002"/>
                    </a:ext>
                  </a:extLst>
                </a:gridCol>
                <a:gridCol w="733649">
                  <a:extLst>
                    <a:ext uri="{9D8B030D-6E8A-4147-A177-3AD203B41FA5}">
                      <a16:colId xmlns:a16="http://schemas.microsoft.com/office/drawing/2014/main" val="20003"/>
                    </a:ext>
                  </a:extLst>
                </a:gridCol>
                <a:gridCol w="405589">
                  <a:extLst>
                    <a:ext uri="{9D8B030D-6E8A-4147-A177-3AD203B41FA5}">
                      <a16:colId xmlns:a16="http://schemas.microsoft.com/office/drawing/2014/main" val="20004"/>
                    </a:ext>
                  </a:extLst>
                </a:gridCol>
                <a:gridCol w="974890">
                  <a:extLst>
                    <a:ext uri="{9D8B030D-6E8A-4147-A177-3AD203B41FA5}">
                      <a16:colId xmlns:a16="http://schemas.microsoft.com/office/drawing/2014/main" val="20005"/>
                    </a:ext>
                  </a:extLst>
                </a:gridCol>
                <a:gridCol w="718556">
                  <a:extLst>
                    <a:ext uri="{9D8B030D-6E8A-4147-A177-3AD203B41FA5}">
                      <a16:colId xmlns:a16="http://schemas.microsoft.com/office/drawing/2014/main" val="20006"/>
                    </a:ext>
                  </a:extLst>
                </a:gridCol>
                <a:gridCol w="751329">
                  <a:extLst>
                    <a:ext uri="{9D8B030D-6E8A-4147-A177-3AD203B41FA5}">
                      <a16:colId xmlns:a16="http://schemas.microsoft.com/office/drawing/2014/main" val="20007"/>
                    </a:ext>
                  </a:extLst>
                </a:gridCol>
                <a:gridCol w="1262279">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l"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200" b="0" i="0" u="none" strike="noStrike" dirty="0">
                          <a:solidFill>
                            <a:srgbClr val="0000FF"/>
                          </a:solidFill>
                          <a:effectLst/>
                          <a:latin typeface="+mn-lt"/>
                        </a:rPr>
                        <a:t>Enhancements of EE for 5G Phase 2 </a:t>
                      </a:r>
                    </a:p>
                  </a:txBody>
                  <a:tcPr marL="6350" marR="6350" marT="6350" marB="0"/>
                </a:tc>
                <a:tc>
                  <a:txBody>
                    <a:bodyPr/>
                    <a:lstStyle/>
                    <a:p>
                      <a:pPr algn="l" fontAlgn="t"/>
                      <a:r>
                        <a:rPr lang="en-US" sz="1200" b="0" i="0" u="none" strike="noStrike" dirty="0">
                          <a:solidFill>
                            <a:srgbClr val="000000"/>
                          </a:solidFill>
                          <a:effectLst/>
                          <a:latin typeface="+mn-lt"/>
                        </a:rPr>
                        <a:t>EE5GPLUS_Ph2</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100" kern="1200" dirty="0">
                          <a:solidFill>
                            <a:srgbClr val="000000"/>
                          </a:solidFill>
                          <a:effectLst/>
                          <a:latin typeface="+mn-lt"/>
                          <a:ea typeface="+mn-ea"/>
                          <a:cs typeface="Arial" panose="020B0604020202020204" pitchFamily="34" charset="0"/>
                        </a:rPr>
                        <a:t>SA#100 (June 2023)</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200" b="0" i="0" u="none" strike="noStrike" kern="1200" dirty="0">
                          <a:solidFill>
                            <a:schemeClr val="tx1"/>
                          </a:solidFill>
                          <a:effectLst/>
                          <a:latin typeface="+mn-lt"/>
                          <a:ea typeface="+mn-ea"/>
                          <a:cs typeface="+mn-cs"/>
                        </a:rPr>
                        <a:t>0%</a:t>
                      </a:r>
                    </a:p>
                  </a:txBody>
                  <a:tcPr marL="6350" marR="6350" marT="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2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l" fontAlgn="t"/>
                      <a:r>
                        <a:rPr lang="en-US" sz="1050" b="0" i="0" u="none" strike="noStrike">
                          <a:solidFill>
                            <a:srgbClr val="000000"/>
                          </a:solidFill>
                          <a:effectLst/>
                          <a:latin typeface="+mn-lt"/>
                        </a:rPr>
                        <a:t>940033</a:t>
                      </a:r>
                    </a:p>
                  </a:txBody>
                  <a:tcPr marL="6350" marR="6350" marT="6350" marB="0"/>
                </a:tc>
                <a:tc>
                  <a:txBody>
                    <a:bodyPr/>
                    <a:lstStyle/>
                    <a:p>
                      <a:pPr algn="l" fontAlgn="t"/>
                      <a:r>
                        <a:rPr lang="en-US" sz="1200" b="0" i="0" u="none" strike="noStrike" dirty="0">
                          <a:solidFill>
                            <a:srgbClr val="0000FF"/>
                          </a:solidFill>
                          <a:effectLst/>
                          <a:latin typeface="+mn-lt"/>
                        </a:rPr>
                        <a:t>Network slice provisioning enhancement </a:t>
                      </a:r>
                    </a:p>
                  </a:txBody>
                  <a:tcPr marL="6350" marR="6350" marT="6350" marB="0"/>
                </a:tc>
                <a:tc>
                  <a:txBody>
                    <a:bodyPr/>
                    <a:lstStyle/>
                    <a:p>
                      <a:pPr algn="l" fontAlgn="t"/>
                      <a:r>
                        <a:rPr lang="en-US" sz="1200" b="0" i="0" u="none" strike="noStrike" dirty="0" err="1">
                          <a:solidFill>
                            <a:srgbClr val="000000"/>
                          </a:solidFill>
                          <a:effectLst/>
                          <a:latin typeface="+mn-lt"/>
                        </a:rPr>
                        <a:t>eNETSLICE_PRO</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100" kern="1200" dirty="0">
                          <a:solidFill>
                            <a:srgbClr val="000000"/>
                          </a:solidFill>
                          <a:effectLst/>
                          <a:latin typeface="+mn-lt"/>
                          <a:ea typeface="+mn-ea"/>
                          <a:cs typeface="Arial" panose="020B0604020202020204" pitchFamily="34" charset="0"/>
                        </a:rPr>
                        <a:t>SA#97 (Sept. 2022)</a:t>
                      </a:r>
                      <a:endParaRPr lang="en-US" altLang="zh-CN" sz="1100" b="1" kern="1200" dirty="0">
                        <a:solidFill>
                          <a:srgbClr val="000000"/>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-&gt;SA#98 (Dec. 2022)</a:t>
                      </a:r>
                    </a:p>
                  </a:txBody>
                  <a:tcPr marL="9525" marR="9525" marT="9525" marB="9525"/>
                </a:tc>
                <a:tc>
                  <a:txBody>
                    <a:bodyPr/>
                    <a:lstStyle/>
                    <a:p>
                      <a:pPr marL="0" algn="ctr" defTabSz="1219170" rtl="0" eaLnBrk="1" fontAlgn="t" latinLnBrk="0" hangingPunct="1">
                        <a:lnSpc>
                          <a:spcPct val="107000"/>
                        </a:lnSpc>
                        <a:spcAft>
                          <a:spcPts val="800"/>
                        </a:spcAft>
                      </a:pPr>
                      <a:r>
                        <a:rPr lang="en-US" sz="1200" b="0" i="0" u="none" strike="noStrike" kern="1200" dirty="0">
                          <a:solidFill>
                            <a:schemeClr val="tx1"/>
                          </a:solidFill>
                          <a:effectLst/>
                          <a:latin typeface="+mn-lt"/>
                          <a:ea typeface="+mn-ea"/>
                          <a:cs typeface="+mn-cs"/>
                        </a:rPr>
                        <a:t>85%</a:t>
                      </a:r>
                    </a:p>
                  </a:txBody>
                  <a:tcPr marL="6350" marR="6350" marT="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85</a:t>
                      </a:r>
                      <a:r>
                        <a:rPr lang="en-US" altLang="zh-CN" sz="1200" b="0" i="0" u="none" strike="noStrike" kern="1200" dirty="0">
                          <a:solidFill>
                            <a:srgbClr val="0000FF"/>
                          </a:solidFill>
                          <a:effectLst/>
                          <a:latin typeface="+mn-lt"/>
                          <a:ea typeface="+mn-ea"/>
                          <a:cs typeface="+mn-cs"/>
                        </a:rPr>
                        <a:t>%</a:t>
                      </a:r>
                      <a:endParaRPr lang="en-GB" sz="12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r>
                        <a:rPr lang="en-US" sz="1050" b="0" i="0" u="none" strike="noStrike" kern="1200" dirty="0">
                          <a:solidFill>
                            <a:schemeClr val="tx1"/>
                          </a:solidFill>
                          <a:effectLst/>
                          <a:latin typeface="+mn-lt"/>
                          <a:ea typeface="+mn-ea"/>
                          <a:cs typeface="+mn-cs"/>
                        </a:rPr>
                        <a:t>update the Target date to Dec 2022</a:t>
                      </a: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de-DE" sz="1100" kern="0" dirty="0">
                <a:solidFill>
                  <a:prstClr val="black"/>
                </a:solidFill>
              </a:rPr>
              <a:t>Though no CR has been agreed, the group discussed and progressed towards a consensus on how to introduce </a:t>
            </a:r>
            <a:r>
              <a:rPr lang="en-US" altLang="de-DE" sz="1100" kern="0" dirty="0" err="1">
                <a:solidFill>
                  <a:prstClr val="black"/>
                </a:solidFill>
              </a:rPr>
              <a:t>vDisk</a:t>
            </a:r>
            <a:r>
              <a:rPr lang="en-US" altLang="de-DE" sz="1100" kern="0" dirty="0">
                <a:solidFill>
                  <a:prstClr val="black"/>
                </a:solidFill>
              </a:rPr>
              <a:t> usage measurements in the equation for estimating the energy consumption of NF/VNF/VNFCs</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100" kern="0" dirty="0">
                <a:solidFill>
                  <a:prstClr val="black"/>
                </a:solidFill>
                <a:cs typeface="+mn-cs"/>
              </a:rPr>
              <a:t>None</a:t>
            </a:r>
          </a:p>
          <a:p>
            <a:pPr marL="457189" lvl="1" indent="0" defTabSz="1219170">
              <a:spcBef>
                <a:spcPts val="0"/>
              </a:spcBef>
              <a:spcAft>
                <a:spcPts val="600"/>
              </a:spcAft>
              <a:buNone/>
              <a:defRPr/>
            </a:pP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p>
          <a:p>
            <a:pPr marL="988459" lvl="1" indent="-378875" defTabSz="1219170">
              <a:defRPr/>
            </a:pPr>
            <a:r>
              <a:rPr lang="en-US" sz="1100" kern="0" dirty="0">
                <a:solidFill>
                  <a:prstClr val="black"/>
                </a:solidFill>
                <a:cs typeface="+mn-cs"/>
              </a:rPr>
              <a:t>A Rel-18 CR to TS 28.554 to introduce a new EE KPI variant based on </a:t>
            </a:r>
            <a:r>
              <a:rPr lang="en-US" sz="1100" kern="0" dirty="0" err="1">
                <a:solidFill>
                  <a:prstClr val="black"/>
                </a:solidFill>
                <a:cs typeface="+mn-cs"/>
              </a:rPr>
              <a:t>vDisk</a:t>
            </a:r>
            <a:r>
              <a:rPr lang="en-US" sz="1100" kern="0" dirty="0">
                <a:solidFill>
                  <a:prstClr val="black"/>
                </a:solidFill>
                <a:cs typeface="+mn-cs"/>
              </a:rPr>
              <a:t> usage is expected at SA5#146e</a:t>
            </a: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100" dirty="0">
                <a:solidFill>
                  <a:prstClr val="black"/>
                </a:solidFill>
                <a:latin typeface="Calibri"/>
                <a:cs typeface="Arial" charset="0"/>
              </a:rPr>
              <a:t>Group agreed on the contribution providing details of </a:t>
            </a:r>
            <a:r>
              <a:rPr lang="en-US" altLang="zh-CN" sz="1100" dirty="0" err="1">
                <a:solidFill>
                  <a:prstClr val="black"/>
                </a:solidFill>
                <a:latin typeface="Calibri"/>
                <a:cs typeface="Arial" charset="0"/>
              </a:rPr>
              <a:t>NetworkSliceSubnetProvider</a:t>
            </a:r>
            <a:r>
              <a:rPr lang="en-US" altLang="zh-CN" sz="1100" dirty="0">
                <a:solidFill>
                  <a:prstClr val="black"/>
                </a:solidFill>
                <a:latin typeface="Calibri"/>
                <a:cs typeface="Arial" charset="0"/>
              </a:rPr>
              <a:t> capabilities</a:t>
            </a:r>
            <a:endParaRPr lang="en-US" altLang="de-DE"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Group did not agree on Asynchronous operation support. However, offline discussions suggest that there might be a compromise solution submitted for next meeting.</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100" kern="0" dirty="0">
                <a:solidFill>
                  <a:prstClr val="black"/>
                </a:solidFill>
                <a:cs typeface="+mn-cs"/>
              </a:rPr>
              <a:t>None</a:t>
            </a:r>
          </a:p>
          <a:p>
            <a:pPr marL="457189" lvl="1" indent="0" defTabSz="1219170">
              <a:spcBef>
                <a:spcPts val="0"/>
              </a:spcBef>
              <a:spcAft>
                <a:spcPts val="600"/>
              </a:spcAft>
              <a:buNone/>
              <a:defRPr/>
            </a:pP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Target to agree on </a:t>
            </a:r>
            <a:r>
              <a:rPr lang="en-US" sz="1100" kern="0" dirty="0" err="1">
                <a:solidFill>
                  <a:prstClr val="black"/>
                </a:solidFill>
              </a:rPr>
              <a:t>Asynch</a:t>
            </a:r>
            <a:r>
              <a:rPr lang="en-US" sz="1100" kern="0" dirty="0">
                <a:solidFill>
                  <a:prstClr val="black"/>
                </a:solidFill>
              </a:rPr>
              <a:t>. topic in next meeting and closing the WID.</a:t>
            </a:r>
            <a:endParaRPr lang="de-DE" sz="1100" kern="0" dirty="0">
              <a:solidFill>
                <a:prstClr val="black"/>
              </a:solidFill>
            </a:endParaRPr>
          </a:p>
          <a:p>
            <a:pPr marL="988459" lvl="1" indent="-378875" defTabSz="1219170">
              <a:defRPr/>
            </a:pP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3" y="5741530"/>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771251433"/>
              </p:ext>
            </p:extLst>
          </p:nvPr>
        </p:nvGraphicFramePr>
        <p:xfrm>
          <a:off x="395250" y="1143000"/>
          <a:ext cx="9667025" cy="3722392"/>
        </p:xfrm>
        <a:graphic>
          <a:graphicData uri="http://schemas.openxmlformats.org/drawingml/2006/table">
            <a:tbl>
              <a:tblPr firstRow="1" firstCol="1" bandRow="1">
                <a:tableStyleId>{F5AB1C69-6EDB-4FF4-983F-18BD219EF322}</a:tableStyleId>
              </a:tblPr>
              <a:tblGrid>
                <a:gridCol w="636630">
                  <a:extLst>
                    <a:ext uri="{9D8B030D-6E8A-4147-A177-3AD203B41FA5}">
                      <a16:colId xmlns:a16="http://schemas.microsoft.com/office/drawing/2014/main" val="20000"/>
                    </a:ext>
                  </a:extLst>
                </a:gridCol>
                <a:gridCol w="3274100">
                  <a:extLst>
                    <a:ext uri="{9D8B030D-6E8A-4147-A177-3AD203B41FA5}">
                      <a16:colId xmlns:a16="http://schemas.microsoft.com/office/drawing/2014/main" val="20001"/>
                    </a:ext>
                  </a:extLst>
                </a:gridCol>
                <a:gridCol w="846730">
                  <a:extLst>
                    <a:ext uri="{9D8B030D-6E8A-4147-A177-3AD203B41FA5}">
                      <a16:colId xmlns:a16="http://schemas.microsoft.com/office/drawing/2014/main" val="20002"/>
                    </a:ext>
                  </a:extLst>
                </a:gridCol>
                <a:gridCol w="743227">
                  <a:extLst>
                    <a:ext uri="{9D8B030D-6E8A-4147-A177-3AD203B41FA5}">
                      <a16:colId xmlns:a16="http://schemas.microsoft.com/office/drawing/2014/main" val="20003"/>
                    </a:ext>
                  </a:extLst>
                </a:gridCol>
                <a:gridCol w="410885">
                  <a:extLst>
                    <a:ext uri="{9D8B030D-6E8A-4147-A177-3AD203B41FA5}">
                      <a16:colId xmlns:a16="http://schemas.microsoft.com/office/drawing/2014/main" val="20004"/>
                    </a:ext>
                  </a:extLst>
                </a:gridCol>
                <a:gridCol w="987618">
                  <a:extLst>
                    <a:ext uri="{9D8B030D-6E8A-4147-A177-3AD203B41FA5}">
                      <a16:colId xmlns:a16="http://schemas.microsoft.com/office/drawing/2014/main" val="20005"/>
                    </a:ext>
                  </a:extLst>
                </a:gridCol>
                <a:gridCol w="499415">
                  <a:extLst>
                    <a:ext uri="{9D8B030D-6E8A-4147-A177-3AD203B41FA5}">
                      <a16:colId xmlns:a16="http://schemas.microsoft.com/office/drawing/2014/main" val="20006"/>
                    </a:ext>
                  </a:extLst>
                </a:gridCol>
                <a:gridCol w="746230">
                  <a:extLst>
                    <a:ext uri="{9D8B030D-6E8A-4147-A177-3AD203B41FA5}">
                      <a16:colId xmlns:a16="http://schemas.microsoft.com/office/drawing/2014/main" val="20007"/>
                    </a:ext>
                  </a:extLst>
                </a:gridCol>
                <a:gridCol w="1522190">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28098">
                <a:tc>
                  <a:txBody>
                    <a:bodyPr/>
                    <a:lstStyle/>
                    <a:p>
                      <a:pPr algn="l" fontAlgn="t"/>
                      <a:r>
                        <a:rPr lang="en-US" sz="1050" b="0" i="0" u="none" strike="noStrike" dirty="0">
                          <a:solidFill>
                            <a:srgbClr val="000000"/>
                          </a:solidFill>
                          <a:effectLst/>
                          <a:latin typeface="+mn-lt"/>
                        </a:rPr>
                        <a:t>940042</a:t>
                      </a:r>
                    </a:p>
                  </a:txBody>
                  <a:tcPr marL="6350" marR="6350" marT="6350" marB="0"/>
                </a:tc>
                <a:tc>
                  <a:txBody>
                    <a:bodyPr/>
                    <a:lstStyle/>
                    <a:p>
                      <a:pPr algn="l" fontAlgn="t"/>
                      <a:r>
                        <a:rPr lang="en-US" sz="105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50" b="0" i="0" u="none" strike="noStrike" dirty="0" err="1">
                          <a:solidFill>
                            <a:srgbClr val="000000"/>
                          </a:solidFill>
                          <a:effectLst/>
                          <a:latin typeface="+mn-lt"/>
                        </a:rPr>
                        <a:t>FS_eANL</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rgbClr val="000000"/>
                          </a:solidFill>
                          <a:effectLst/>
                          <a:latin typeface="+mn-lt"/>
                          <a:ea typeface="宋体" panose="02010600030101010101" pitchFamily="2" charset="-122"/>
                          <a:cs typeface="Arial" panose="020B0604020202020204" pitchFamily="34" charset="0"/>
                        </a:rPr>
                        <a:t>SA#98 (Dec. 2022)</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88405">
                <a:tc>
                  <a:txBody>
                    <a:bodyPr/>
                    <a:lstStyle/>
                    <a:p>
                      <a:pPr algn="l" fontAlgn="t"/>
                      <a:r>
                        <a:rPr lang="en-US" sz="1050" b="0" i="0" u="none" strike="noStrike" dirty="0">
                          <a:solidFill>
                            <a:srgbClr val="000000"/>
                          </a:solidFill>
                          <a:effectLst/>
                          <a:latin typeface="+mn-lt"/>
                        </a:rPr>
                        <a:t>940041</a:t>
                      </a:r>
                    </a:p>
                  </a:txBody>
                  <a:tcPr marL="6350" marR="6350" marT="6350" marB="0"/>
                </a:tc>
                <a:tc>
                  <a:txBody>
                    <a:bodyPr/>
                    <a:lstStyle/>
                    <a:p>
                      <a:pPr algn="l" fontAlgn="t"/>
                      <a:r>
                        <a:rPr lang="en-US" sz="105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50" b="0" i="0" u="none" strike="noStrike">
                          <a:solidFill>
                            <a:srgbClr val="000000"/>
                          </a:solidFill>
                          <a:effectLst/>
                          <a:latin typeface="+mn-lt"/>
                        </a:rPr>
                        <a:t>FS_ANLEVA</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 (Mar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50" dirty="0">
                          <a:latin typeface="+mn-lt"/>
                        </a:rPr>
                        <a:t>update</a:t>
                      </a:r>
                      <a:r>
                        <a:rPr lang="en-US" altLang="zh-CN" sz="1050" dirty="0">
                          <a:latin typeface="+mn-lt"/>
                        </a:rPr>
                        <a:t> TR title to align with SA5 official title</a:t>
                      </a: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78865">
                <a:tc>
                  <a:txBody>
                    <a:bodyPr/>
                    <a:lstStyle/>
                    <a:p>
                      <a:pPr algn="l" fontAlgn="t"/>
                      <a:r>
                        <a:rPr lang="en-US" sz="1050" b="0" i="0" u="none" strike="noStrike" dirty="0">
                          <a:solidFill>
                            <a:srgbClr val="000000"/>
                          </a:solidFill>
                          <a:effectLst/>
                          <a:latin typeface="+mn-lt"/>
                        </a:rPr>
                        <a:t>940046</a:t>
                      </a:r>
                    </a:p>
                  </a:txBody>
                  <a:tcPr marL="6350" marR="6350" marT="6350" marB="0"/>
                </a:tc>
                <a:tc>
                  <a:txBody>
                    <a:bodyPr/>
                    <a:lstStyle/>
                    <a:p>
                      <a:pPr algn="l" fontAlgn="t"/>
                      <a:r>
                        <a:rPr lang="en-US" sz="105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50" b="0" i="0" u="none" strike="noStrike" dirty="0" err="1">
                          <a:solidFill>
                            <a:srgbClr val="000000"/>
                          </a:solidFill>
                          <a:effectLst/>
                          <a:latin typeface="+mn-lt"/>
                        </a:rPr>
                        <a:t>FS_eIDMS_MN</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 (Dec. 2022)</a:t>
                      </a:r>
                    </a:p>
                  </a:txBody>
                  <a:tcPr marL="9525" marR="9525" marT="9525" marB="9525"/>
                </a:tc>
                <a:tc>
                  <a:txBody>
                    <a:bodyPr/>
                    <a:lstStyle/>
                    <a:p>
                      <a:pPr algn="l" fontAlgn="t"/>
                      <a:r>
                        <a:rPr lang="en-US" sz="1050" b="0" i="0" u="none" strike="noStrike" dirty="0">
                          <a:solidFill>
                            <a:srgbClr val="000000"/>
                          </a:solidFill>
                          <a:effectLst/>
                          <a:latin typeface="+mn-lt"/>
                        </a:rPr>
                        <a:t>40%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74354">
                <a:tc>
                  <a:txBody>
                    <a:bodyPr/>
                    <a:lstStyle/>
                    <a:p>
                      <a:pPr algn="l" fontAlgn="t"/>
                      <a:r>
                        <a:rPr lang="en-US" sz="1050" b="0" i="0" u="none" strike="noStrike" dirty="0">
                          <a:solidFill>
                            <a:srgbClr val="000000"/>
                          </a:solidFill>
                          <a:effectLst/>
                          <a:latin typeface="+mn-lt"/>
                        </a:rPr>
                        <a:t>950039</a:t>
                      </a:r>
                    </a:p>
                  </a:txBody>
                  <a:tcPr marL="6350" marR="6350" marT="6350" marB="0"/>
                </a:tc>
                <a:tc>
                  <a:txBody>
                    <a:bodyPr/>
                    <a:lstStyle/>
                    <a:p>
                      <a:pPr algn="l" fontAlgn="t"/>
                      <a:r>
                        <a:rPr lang="en-US" sz="105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50" b="0" i="0" u="none" strike="noStrike" dirty="0">
                          <a:solidFill>
                            <a:srgbClr val="000000"/>
                          </a:solidFill>
                          <a:effectLst/>
                          <a:latin typeface="+mn-lt"/>
                        </a:rPr>
                        <a:t>FS_NETSLICE_IDMS</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 (Dec. 2022)</a:t>
                      </a:r>
                    </a:p>
                  </a:txBody>
                  <a:tcPr marL="9525" marR="9525" marT="9525" marB="9525"/>
                </a:tc>
                <a:tc>
                  <a:txBody>
                    <a:bodyPr/>
                    <a:lstStyle/>
                    <a:p>
                      <a:pPr algn="l" fontAlgn="t"/>
                      <a:r>
                        <a:rPr lang="en-US" sz="1050" b="0" i="0" u="none" strike="noStrike" dirty="0">
                          <a:solidFill>
                            <a:srgbClr val="000000"/>
                          </a:solidFill>
                          <a:effectLst/>
                          <a:latin typeface="+mn-lt"/>
                        </a:rPr>
                        <a:t>20%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374354">
                <a:tc>
                  <a:txBody>
                    <a:bodyPr/>
                    <a:lstStyle/>
                    <a:p>
                      <a:pPr algn="l" fontAlgn="t"/>
                      <a:r>
                        <a:rPr lang="en-US" sz="1050" b="0" i="0" u="none" strike="noStrike" dirty="0">
                          <a:solidFill>
                            <a:srgbClr val="000000"/>
                          </a:solidFill>
                          <a:effectLst/>
                          <a:latin typeface="+mn-lt"/>
                        </a:rPr>
                        <a:t>940039</a:t>
                      </a:r>
                    </a:p>
                  </a:txBody>
                  <a:tcPr marL="6350" marR="6350" marT="6350" marB="0"/>
                </a:tc>
                <a:tc>
                  <a:txBody>
                    <a:bodyPr/>
                    <a:lstStyle/>
                    <a:p>
                      <a:pPr algn="l" fontAlgn="t"/>
                      <a:r>
                        <a:rPr lang="en-US" sz="1050" b="0" i="0" u="none" strike="noStrike">
                          <a:solidFill>
                            <a:schemeClr val="tx1"/>
                          </a:solidFill>
                          <a:effectLst/>
                          <a:latin typeface="+mn-lt"/>
                        </a:rPr>
                        <a:t>Study on AI/ML management </a:t>
                      </a:r>
                    </a:p>
                  </a:txBody>
                  <a:tcPr marL="6350" marR="6350" marT="6350" marB="0"/>
                </a:tc>
                <a:tc>
                  <a:txBody>
                    <a:bodyPr/>
                    <a:lstStyle/>
                    <a:p>
                      <a:pPr algn="l" fontAlgn="t"/>
                      <a:r>
                        <a:rPr lang="en-US" sz="1050" b="0" i="0" u="none" strike="noStrike" dirty="0">
                          <a:solidFill>
                            <a:srgbClr val="000000"/>
                          </a:solidFill>
                          <a:effectLst/>
                          <a:latin typeface="+mn-lt"/>
                        </a:rPr>
                        <a:t>FS_AIML_MGMT</a:t>
                      </a: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SA#97 (Sep 2022</a:t>
                      </a:r>
                      <a:r>
                        <a:rPr lang="fr-FR" altLang="zh-CN" sz="1000" kern="1200" dirty="0">
                          <a:solidFill>
                            <a:srgbClr val="000000"/>
                          </a:solidFill>
                          <a:effectLst/>
                          <a:latin typeface="+mn-lt"/>
                          <a:ea typeface="+mn-ea"/>
                          <a:cs typeface="Arial" panose="020B0604020202020204" pitchFamily="34" charset="0"/>
                        </a:rPr>
                        <a:t>) -&gt;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Mar 2023 (SA#99)</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374354">
                <a:tc>
                  <a:txBody>
                    <a:bodyPr/>
                    <a:lstStyle/>
                    <a:p>
                      <a:pPr algn="l"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SA#98 (Dec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374354">
                <a:tc>
                  <a:txBody>
                    <a:bodyPr/>
                    <a:lstStyle/>
                    <a:p>
                      <a:pPr algn="l" fontAlgn="t"/>
                      <a:r>
                        <a:rPr lang="en-US" sz="1050" b="0" i="0" u="none" strike="noStrike" dirty="0">
                          <a:solidFill>
                            <a:srgbClr val="000000"/>
                          </a:solidFill>
                          <a:effectLst/>
                          <a:latin typeface="+mn-lt"/>
                        </a:rPr>
                        <a:t>950035</a:t>
                      </a:r>
                    </a:p>
                  </a:txBody>
                  <a:tcPr marL="6350" marR="6350" marT="6350" marB="0"/>
                </a:tc>
                <a:tc>
                  <a:txBody>
                    <a:bodyPr/>
                    <a:lstStyle/>
                    <a:p>
                      <a:pPr algn="l" fontAlgn="t"/>
                      <a:r>
                        <a:rPr lang="en-US" sz="1050" b="0" i="0" u="none" strike="noStrike">
                          <a:solidFill>
                            <a:schemeClr val="tx1"/>
                          </a:solidFill>
                          <a:effectLst/>
                          <a:latin typeface="+mn-lt"/>
                        </a:rPr>
                        <a:t>Study on Fault Supervision Evolution </a:t>
                      </a:r>
                    </a:p>
                  </a:txBody>
                  <a:tcPr marL="6350" marR="6350" marT="6350" marB="0"/>
                </a:tc>
                <a:tc>
                  <a:txBody>
                    <a:bodyPr/>
                    <a:lstStyle/>
                    <a:p>
                      <a:pPr algn="l" fontAlgn="t"/>
                      <a:r>
                        <a:rPr lang="en-US" sz="1050" b="0" i="0" u="none" strike="noStrike">
                          <a:solidFill>
                            <a:srgbClr val="000000"/>
                          </a:solidFill>
                          <a:effectLst/>
                          <a:latin typeface="+mn-lt"/>
                        </a:rPr>
                        <a:t>FS_FSEV</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dirty="0">
                          <a:solidFill>
                            <a:srgbClr val="0000FF"/>
                          </a:solidFill>
                          <a:latin typeface="+mn-lt"/>
                        </a:rPr>
                        <a:t>20%</a:t>
                      </a:r>
                    </a:p>
                  </a:txBody>
                  <a:tcPr marL="36002" marR="36002" marT="0" marB="0"/>
                </a:tc>
                <a:tc>
                  <a:txBody>
                    <a:bodyPr/>
                    <a:lstStyle/>
                    <a:p>
                      <a:pPr>
                        <a:lnSpc>
                          <a:spcPct val="107000"/>
                        </a:lnSpc>
                        <a:spcAft>
                          <a:spcPts val="800"/>
                        </a:spcAft>
                      </a:pPr>
                      <a:r>
                        <a:rPr lang="en-GB" sz="1050" b="0" kern="1200" dirty="0">
                          <a:solidFill>
                            <a:schemeClr val="tx1"/>
                          </a:solidFill>
                          <a:effectLst/>
                          <a:highlight>
                            <a:srgbClr val="FFFF00"/>
                          </a:highlight>
                          <a:latin typeface="+mn-lt"/>
                          <a:ea typeface="+mn-ea"/>
                          <a:cs typeface="Arial" panose="020B0604020202020204" pitchFamily="34" charset="0"/>
                        </a:rPr>
                        <a:t>Rapporteur change  to Deng </a:t>
                      </a:r>
                      <a:r>
                        <a:rPr lang="en-GB" sz="1050" b="0" kern="1200" dirty="0" err="1">
                          <a:solidFill>
                            <a:schemeClr val="tx1"/>
                          </a:solidFill>
                          <a:effectLst/>
                          <a:highlight>
                            <a:srgbClr val="FFFF00"/>
                          </a:highlight>
                          <a:latin typeface="+mn-lt"/>
                          <a:ea typeface="+mn-ea"/>
                          <a:cs typeface="Arial" panose="020B0604020202020204" pitchFamily="34" charset="0"/>
                        </a:rPr>
                        <a:t>LingLi</a:t>
                      </a:r>
                      <a:r>
                        <a:rPr lang="en-GB" sz="1050" b="0" kern="1200" dirty="0">
                          <a:solidFill>
                            <a:schemeClr val="tx1"/>
                          </a:solidFill>
                          <a:effectLst/>
                          <a:highlight>
                            <a:srgbClr val="FFFF00"/>
                          </a:highlight>
                          <a:latin typeface="+mn-lt"/>
                          <a:ea typeface="+mn-ea"/>
                          <a:cs typeface="Arial" panose="020B0604020202020204" pitchFamily="34" charset="0"/>
                        </a:rPr>
                        <a:t> (China Mobile)</a:t>
                      </a:r>
                      <a:endParaRPr lang="en-GB" sz="12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7"/>
                  </a:ext>
                </a:extLst>
              </a:tr>
              <a:tr h="374354">
                <a:tc>
                  <a:txBody>
                    <a:bodyPr/>
                    <a:lstStyle/>
                    <a:p>
                      <a:pPr algn="l" fontAlgn="t"/>
                      <a:r>
                        <a:rPr lang="en-US" sz="1050" b="0" i="0" u="none" strike="noStrike" dirty="0">
                          <a:solidFill>
                            <a:srgbClr val="000000"/>
                          </a:solidFill>
                          <a:effectLst/>
                          <a:latin typeface="+mn-lt"/>
                        </a:rPr>
                        <a:t>960024</a:t>
                      </a:r>
                    </a:p>
                  </a:txBody>
                  <a:tcPr marL="6350" marR="6350" marT="6350" marB="0"/>
                </a:tc>
                <a:tc>
                  <a:txBody>
                    <a:bodyPr/>
                    <a:lstStyle/>
                    <a:p>
                      <a:pPr algn="l" fontAlgn="t"/>
                      <a:r>
                        <a:rPr lang="en-US" sz="105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50" b="0" i="0" u="none" strike="noStrike">
                          <a:solidFill>
                            <a:srgbClr val="000000"/>
                          </a:solidFill>
                          <a:effectLst/>
                          <a:latin typeface="+mn-lt"/>
                        </a:rPr>
                        <a:t>FS_MEDACO_RAN</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 (Dec.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a:t>
                      </a:r>
                    </a:p>
                  </a:txBody>
                  <a:tcPr marL="6350" marR="6350" marT="6350" marB="0"/>
                </a:tc>
                <a:tc>
                  <a:txBody>
                    <a:bodyPr/>
                    <a:lstStyle/>
                    <a:p>
                      <a:pPr algn="ctr">
                        <a:lnSpc>
                          <a:spcPct val="107000"/>
                        </a:lnSpc>
                        <a:spcAft>
                          <a:spcPts val="800"/>
                        </a:spcAft>
                      </a:pPr>
                      <a:r>
                        <a:rPr lang="en-GB" sz="1050" dirty="0">
                          <a:solidFill>
                            <a:srgbClr val="0000FF"/>
                          </a:solidFill>
                          <a:latin typeface="+mn-lt"/>
                        </a:rPr>
                        <a:t>10%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222420" y="2412974"/>
            <a:ext cx="5577018"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SA#96:</a:t>
            </a:r>
          </a:p>
          <a:p>
            <a:pPr marL="988459" lvl="1" indent="-378875" defTabSz="1219170">
              <a:defRPr/>
            </a:pPr>
            <a:r>
              <a:rPr lang="en-US" altLang="zh-CN" sz="1200" dirty="0">
                <a:latin typeface="+mn-lt"/>
              </a:rPr>
              <a:t>The following aspects were discussed and agreed: </a:t>
            </a:r>
            <a:endParaRPr lang="en-GB" altLang="zh-CN" sz="1200" kern="0" dirty="0">
              <a:solidFill>
                <a:prstClr val="black"/>
              </a:solidFill>
              <a:latin typeface="+mn-lt"/>
            </a:endParaRPr>
          </a:p>
          <a:p>
            <a:pPr marL="988459" lvl="1" indent="-378875" defTabSz="1219170">
              <a:defRPr/>
            </a:pPr>
            <a:r>
              <a:rPr lang="en-US" altLang="zh-CN" sz="1200" dirty="0">
                <a:latin typeface="+mn-lt"/>
              </a:rPr>
              <a:t>Key issues of enhancement of ANL for network optimization</a:t>
            </a:r>
          </a:p>
          <a:p>
            <a:pPr marL="988459" lvl="1" indent="-378875" defTabSz="1219170">
              <a:defRPr/>
            </a:pPr>
            <a:r>
              <a:rPr lang="en-US" altLang="zh-CN" sz="1200" dirty="0">
                <a:latin typeface="+mn-lt"/>
              </a:rPr>
              <a:t>Key issue of autonomous network level for 5GC NF deployment</a:t>
            </a:r>
          </a:p>
          <a:p>
            <a:pPr marL="988459" lvl="1" indent="-378875" defTabSz="1219170">
              <a:defRPr/>
            </a:pPr>
            <a:r>
              <a:rPr lang="en-US" altLang="zh-CN" sz="1200" dirty="0">
                <a:latin typeface="+mn-lt"/>
              </a:rPr>
              <a:t>Key issue of autonomous network level for RAN energy saving</a:t>
            </a:r>
            <a:endParaRPr lang="en-GB" altLang="zh-CN" sz="1200" kern="0" dirty="0">
              <a:solidFill>
                <a:prstClr val="black"/>
              </a:solidFill>
            </a:endParaRPr>
          </a:p>
          <a:p>
            <a:pPr marL="988459" lvl="1" indent="-378875" defTabSz="1219170">
              <a:defRPr/>
            </a:pPr>
            <a:r>
              <a:rPr lang="en-GB" altLang="zh-CN" sz="1200" kern="0" dirty="0">
                <a:solidFill>
                  <a:prstClr val="black"/>
                </a:solidFill>
              </a:rPr>
              <a:t>Add </a:t>
            </a:r>
            <a:r>
              <a:rPr lang="en-US" altLang="zh-CN" sz="1200" kern="0" dirty="0">
                <a:solidFill>
                  <a:prstClr val="black"/>
                </a:solidFill>
              </a:rPr>
              <a:t>introduction on relevant SI/WI in 3GPP. Update TR title to align with SA5 official title.</a:t>
            </a:r>
          </a:p>
          <a:p>
            <a:pPr marL="400050" lvl="1" indent="0" defTabSz="1219170">
              <a:spcBef>
                <a:spcPts val="0"/>
              </a:spcBef>
              <a:spcAft>
                <a:spcPts val="0"/>
              </a:spcAft>
              <a:buNone/>
              <a:defRPr/>
            </a:pP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RAN impacts and dependencies:</a:t>
            </a:r>
            <a:endParaRPr lang="de-DE" altLang="zh-CN" sz="1400" kern="0" dirty="0">
              <a:solidFill>
                <a:prstClr val="black"/>
              </a:solidFill>
            </a:endParaRPr>
          </a:p>
          <a:p>
            <a:pPr marL="988459" lvl="1" indent="-378875" defTabSz="1219170">
              <a:defRPr/>
            </a:pPr>
            <a:r>
              <a:rPr lang="en-US" altLang="zh-CN" sz="1200" kern="0" dirty="0">
                <a:solidFill>
                  <a:prstClr val="black"/>
                </a:solidFill>
              </a:rPr>
              <a:t>RAN3</a:t>
            </a:r>
          </a:p>
          <a:p>
            <a:pPr marL="457189" lvl="1" indent="0" defTabSz="1219170">
              <a:spcBef>
                <a:spcPts val="0"/>
              </a:spcBef>
              <a:spcAft>
                <a:spcPts val="600"/>
              </a:spcAft>
              <a:buNone/>
              <a:defRPr/>
            </a:pP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Discuss and try to get agreement on way forward of this study based on previous comments.</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84917" y="2486287"/>
            <a:ext cx="5654002"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988459" lvl="1" indent="-378875" defTabSz="1219170">
              <a:defRPr/>
            </a:pPr>
            <a:r>
              <a:rPr lang="en-US" altLang="zh-CN" sz="1200" kern="0" dirty="0">
                <a:solidFill>
                  <a:prstClr val="black"/>
                </a:solidFill>
              </a:rPr>
              <a:t>The main comment is that generic methodology for ANL evaluation should not be standardized.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de-DE" altLang="zh-CN" sz="1200" kern="0" dirty="0">
                <a:solidFill>
                  <a:prstClr val="black"/>
                </a:solidFill>
              </a:rPr>
              <a:t>Discuss and try to get agreement on wayforward of this study based on previous comments.</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152863424"/>
              </p:ext>
            </p:extLst>
          </p:nvPr>
        </p:nvGraphicFramePr>
        <p:xfrm>
          <a:off x="164754" y="1252815"/>
          <a:ext cx="9718547" cy="820546"/>
        </p:xfrm>
        <a:graphic>
          <a:graphicData uri="http://schemas.openxmlformats.org/drawingml/2006/table">
            <a:tbl>
              <a:tblPr firstRow="1" firstCol="1" bandRow="1">
                <a:tableStyleId>{F5AB1C69-6EDB-4FF4-983F-18BD219EF322}</a:tableStyleId>
              </a:tblPr>
              <a:tblGrid>
                <a:gridCol w="640023">
                  <a:extLst>
                    <a:ext uri="{9D8B030D-6E8A-4147-A177-3AD203B41FA5}">
                      <a16:colId xmlns:a16="http://schemas.microsoft.com/office/drawing/2014/main" val="20000"/>
                    </a:ext>
                  </a:extLst>
                </a:gridCol>
                <a:gridCol w="3291550">
                  <a:extLst>
                    <a:ext uri="{9D8B030D-6E8A-4147-A177-3AD203B41FA5}">
                      <a16:colId xmlns:a16="http://schemas.microsoft.com/office/drawing/2014/main" val="20001"/>
                    </a:ext>
                  </a:extLst>
                </a:gridCol>
                <a:gridCol w="851243">
                  <a:extLst>
                    <a:ext uri="{9D8B030D-6E8A-4147-A177-3AD203B41FA5}">
                      <a16:colId xmlns:a16="http://schemas.microsoft.com/office/drawing/2014/main" val="20002"/>
                    </a:ext>
                  </a:extLst>
                </a:gridCol>
                <a:gridCol w="747188">
                  <a:extLst>
                    <a:ext uri="{9D8B030D-6E8A-4147-A177-3AD203B41FA5}">
                      <a16:colId xmlns:a16="http://schemas.microsoft.com/office/drawing/2014/main" val="20003"/>
                    </a:ext>
                  </a:extLst>
                </a:gridCol>
                <a:gridCol w="413075">
                  <a:extLst>
                    <a:ext uri="{9D8B030D-6E8A-4147-A177-3AD203B41FA5}">
                      <a16:colId xmlns:a16="http://schemas.microsoft.com/office/drawing/2014/main" val="20004"/>
                    </a:ext>
                  </a:extLst>
                </a:gridCol>
                <a:gridCol w="992882">
                  <a:extLst>
                    <a:ext uri="{9D8B030D-6E8A-4147-A177-3AD203B41FA5}">
                      <a16:colId xmlns:a16="http://schemas.microsoft.com/office/drawing/2014/main" val="20005"/>
                    </a:ext>
                  </a:extLst>
                </a:gridCol>
                <a:gridCol w="502077">
                  <a:extLst>
                    <a:ext uri="{9D8B030D-6E8A-4147-A177-3AD203B41FA5}">
                      <a16:colId xmlns:a16="http://schemas.microsoft.com/office/drawing/2014/main" val="20006"/>
                    </a:ext>
                  </a:extLst>
                </a:gridCol>
                <a:gridCol w="750207">
                  <a:extLst>
                    <a:ext uri="{9D8B030D-6E8A-4147-A177-3AD203B41FA5}">
                      <a16:colId xmlns:a16="http://schemas.microsoft.com/office/drawing/2014/main" val="20007"/>
                    </a:ext>
                  </a:extLst>
                </a:gridCol>
                <a:gridCol w="1530302">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l"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rgbClr val="000000"/>
                          </a:solidFill>
                          <a:effectLst/>
                          <a:latin typeface="+mn-lt"/>
                          <a:ea typeface="宋体" panose="02010600030101010101" pitchFamily="2" charset="-122"/>
                          <a:cs typeface="Arial" panose="020B0604020202020204" pitchFamily="34" charset="0"/>
                        </a:rPr>
                        <a:t>SA#98 (Dec. 2022)</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07631">
                <a:tc>
                  <a:txBody>
                    <a:bodyPr/>
                    <a:lstStyle/>
                    <a:p>
                      <a:pPr algn="l"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GB" altLang="zh-CN" sz="900" b="0" kern="1200" dirty="0">
                          <a:solidFill>
                            <a:srgbClr val="000000"/>
                          </a:solidFill>
                          <a:effectLst/>
                          <a:latin typeface="+mn-lt"/>
                          <a:ea typeface="+mn-ea"/>
                          <a:cs typeface="Arial" panose="020B0604020202020204" pitchFamily="34" charset="0"/>
                        </a:rPr>
                        <a:t>SA#99 (Mar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513577"/>
            <a:ext cx="5353166" cy="36212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988459" lvl="1" indent="-378875" defTabSz="1219170">
              <a:defRPr/>
            </a:pPr>
            <a:r>
              <a:rPr lang="en-US" altLang="de-DE" sz="1050" kern="0" dirty="0">
                <a:solidFill>
                  <a:prstClr val="black"/>
                </a:solidFill>
              </a:rPr>
              <a:t>Introduce 7 new issues and corresponding solutions related to new capabilities for intent driven management, including Intent Report, Intent-driven Closed Loop control, Monitoring intent fulfilment information, Enablers for Intent Fulfilment, Intent fulfilment feasibility check, Intent handling capability obtaining and Enhancement of generic Information model definition; </a:t>
            </a:r>
          </a:p>
          <a:p>
            <a:pPr marL="988459" lvl="1" indent="-378875" defTabSz="1219170">
              <a:defRPr/>
            </a:pPr>
            <a:r>
              <a:rPr lang="en-US" altLang="de-DE" sz="1050" kern="0" dirty="0">
                <a:solidFill>
                  <a:prstClr val="black"/>
                </a:solidFill>
              </a:rPr>
              <a:t>Introduce 2 new issues related to collaboration/alignment with other SDOs, including Mapping the 3GPP and the TM Forum intent management operations, Comparing the 3GPP Intent procedures and the TM Forum Intent functionality.</a:t>
            </a:r>
          </a:p>
          <a:p>
            <a:pPr marL="988459" lvl="1" indent="-378875" defTabSz="1219170">
              <a:defRPr/>
            </a:pPr>
            <a:r>
              <a:rPr lang="en-US" altLang="de-DE" sz="1050" kern="0" dirty="0">
                <a:solidFill>
                  <a:prstClr val="black"/>
                </a:solidFill>
              </a:rPr>
              <a:t>The group agreed to send TR 28.912 to SA for information.</a:t>
            </a:r>
            <a:endParaRPr lang="de-DE" altLang="de-DE" sz="1050" kern="0" dirty="0">
              <a:solidFill>
                <a:prstClr val="black"/>
              </a:solidFill>
            </a:endParaRPr>
          </a:p>
          <a:p>
            <a:pPr marL="457189" lvl="1" indent="0" defTabSz="1219170">
              <a:spcBef>
                <a:spcPts val="0"/>
              </a:spcBef>
              <a:spcAft>
                <a:spcPts val="0"/>
              </a:spcAft>
              <a:buNone/>
              <a:defRPr/>
            </a:pP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spcBef>
                <a:spcPts val="0"/>
              </a:spcBef>
              <a:spcAft>
                <a:spcPts val="600"/>
              </a:spcAft>
              <a:defRPr/>
            </a:pPr>
            <a:r>
              <a:rPr lang="de-DE" altLang="zh-CN" sz="1050" dirty="0"/>
              <a:t>not identified yet</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sz="1050" kern="0" dirty="0">
                <a:solidFill>
                  <a:prstClr val="black"/>
                </a:solidFill>
                <a:cs typeface="+mn-cs"/>
              </a:rPr>
              <a:t>The solutions for the issues which don’t have solution; 2.The </a:t>
            </a:r>
            <a:r>
              <a:rPr lang="en-US" sz="1050" kern="0" dirty="0" err="1">
                <a:solidFill>
                  <a:prstClr val="black"/>
                </a:solidFill>
                <a:cs typeface="+mn-cs"/>
              </a:rPr>
              <a:t>comparsion</a:t>
            </a:r>
            <a:r>
              <a:rPr lang="en-US" sz="1050" kern="0" dirty="0">
                <a:solidFill>
                  <a:prstClr val="black"/>
                </a:solidFill>
                <a:cs typeface="+mn-cs"/>
              </a:rPr>
              <a:t> of multiple potential intent reports solution and </a:t>
            </a:r>
            <a:r>
              <a:rPr lang="en-US" sz="1050" kern="0" dirty="0" err="1">
                <a:solidFill>
                  <a:prstClr val="black"/>
                </a:solidFill>
                <a:cs typeface="+mn-cs"/>
              </a:rPr>
              <a:t>detemine</a:t>
            </a:r>
            <a:r>
              <a:rPr lang="en-US" sz="1050" kern="0" dirty="0">
                <a:solidFill>
                  <a:prstClr val="black"/>
                </a:solidFill>
                <a:cs typeface="+mn-cs"/>
              </a:rPr>
              <a:t> the final solution</a:t>
            </a:r>
            <a:endParaRPr lang="en-US" sz="105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60161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988459" lvl="1" indent="-378875" defTabSz="1219170">
              <a:defRPr/>
            </a:pPr>
            <a:r>
              <a:rPr lang="en-US" altLang="zh-CN" sz="1050" dirty="0">
                <a:latin typeface="+mn-lt"/>
              </a:rPr>
              <a:t>The group has discussed and agreed additional clarification of concepts and overview, and potential use cases and requirements for intent driven management of network slicing</a:t>
            </a:r>
            <a:endParaRPr lang="en-US" altLang="zh-CN" sz="1050" kern="0" dirty="0">
              <a:solidFill>
                <a:prstClr val="black"/>
              </a:solidFill>
            </a:endParaRPr>
          </a:p>
          <a:p>
            <a:pPr marL="988459" lvl="1" indent="-378875" defTabSz="1219170">
              <a:defRPr/>
            </a:pPr>
            <a:r>
              <a:rPr lang="en-US" altLang="zh-CN" sz="1050" kern="0" dirty="0">
                <a:solidFill>
                  <a:prstClr val="black"/>
                </a:solidFill>
              </a:rPr>
              <a:t>The group has </a:t>
            </a:r>
            <a:r>
              <a:rPr lang="en-US" altLang="zh-CN" sz="1050" dirty="0">
                <a:latin typeface="+mn-lt"/>
              </a:rPr>
              <a:t>discussed </a:t>
            </a:r>
            <a:r>
              <a:rPr lang="en-US" altLang="zh-CN" sz="1050" kern="0" dirty="0">
                <a:solidFill>
                  <a:prstClr val="black"/>
                </a:solidFill>
              </a:rPr>
              <a:t>various proposals for network slice use cases and intent driven management solutions including discussion paper on gaps, progress has been made in the discussion however no new content for the report has been agreed.</a:t>
            </a:r>
            <a:endParaRPr lang="zh-CN" altLang="zh-CN" sz="1050" kern="0" dirty="0">
              <a:solidFill>
                <a:prstClr val="black"/>
              </a:solidFill>
            </a:endParaRPr>
          </a:p>
          <a:p>
            <a:pPr marL="457189" lvl="1" indent="0" defTabSz="1219170">
              <a:spcBef>
                <a:spcPts val="0"/>
              </a:spcBef>
              <a:spcAft>
                <a:spcPts val="0"/>
              </a:spcAft>
              <a:buNone/>
              <a:defRPr/>
            </a:pP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spcBef>
                <a:spcPts val="0"/>
              </a:spcBef>
              <a:spcAft>
                <a:spcPts val="600"/>
              </a:spcAft>
              <a:defRPr/>
            </a:pPr>
            <a:r>
              <a:rPr lang="en-US" altLang="zh-CN" sz="1050" dirty="0"/>
              <a:t>None identified so far</a:t>
            </a:r>
            <a:endParaRPr lang="en-US" sz="1050" kern="0" dirty="0">
              <a:solidFill>
                <a:prstClr val="black"/>
              </a:solidFill>
              <a:latin typeface="Calibri"/>
              <a:cs typeface="+mn-cs"/>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050" kern="0" dirty="0">
                <a:solidFill>
                  <a:prstClr val="black"/>
                </a:solidFill>
              </a:rPr>
              <a:t>Discussion on gaps between slicing and intent and potential mapping(s)</a:t>
            </a:r>
            <a:endParaRPr lang="zh-CN" altLang="zh-CN" sz="1050" kern="0" dirty="0">
              <a:solidFill>
                <a:prstClr val="black"/>
              </a:solidFill>
            </a:endParaRP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4214944078"/>
              </p:ext>
            </p:extLst>
          </p:nvPr>
        </p:nvGraphicFramePr>
        <p:xfrm>
          <a:off x="164754" y="1252815"/>
          <a:ext cx="9835279" cy="862725"/>
        </p:xfrm>
        <a:graphic>
          <a:graphicData uri="http://schemas.openxmlformats.org/drawingml/2006/table">
            <a:tbl>
              <a:tblPr firstRow="1" firstCol="1" bandRow="1">
                <a:tableStyleId>{F5AB1C69-6EDB-4FF4-983F-18BD219EF322}</a:tableStyleId>
              </a:tblPr>
              <a:tblGrid>
                <a:gridCol w="647711">
                  <a:extLst>
                    <a:ext uri="{9D8B030D-6E8A-4147-A177-3AD203B41FA5}">
                      <a16:colId xmlns:a16="http://schemas.microsoft.com/office/drawing/2014/main" val="20000"/>
                    </a:ext>
                  </a:extLst>
                </a:gridCol>
                <a:gridCol w="3331085">
                  <a:extLst>
                    <a:ext uri="{9D8B030D-6E8A-4147-A177-3AD203B41FA5}">
                      <a16:colId xmlns:a16="http://schemas.microsoft.com/office/drawing/2014/main" val="20001"/>
                    </a:ext>
                  </a:extLst>
                </a:gridCol>
                <a:gridCol w="861467">
                  <a:extLst>
                    <a:ext uri="{9D8B030D-6E8A-4147-A177-3AD203B41FA5}">
                      <a16:colId xmlns:a16="http://schemas.microsoft.com/office/drawing/2014/main" val="20002"/>
                    </a:ext>
                  </a:extLst>
                </a:gridCol>
                <a:gridCol w="756163">
                  <a:extLst>
                    <a:ext uri="{9D8B030D-6E8A-4147-A177-3AD203B41FA5}">
                      <a16:colId xmlns:a16="http://schemas.microsoft.com/office/drawing/2014/main" val="20003"/>
                    </a:ext>
                  </a:extLst>
                </a:gridCol>
                <a:gridCol w="418036">
                  <a:extLst>
                    <a:ext uri="{9D8B030D-6E8A-4147-A177-3AD203B41FA5}">
                      <a16:colId xmlns:a16="http://schemas.microsoft.com/office/drawing/2014/main" val="20004"/>
                    </a:ext>
                  </a:extLst>
                </a:gridCol>
                <a:gridCol w="1004808">
                  <a:extLst>
                    <a:ext uri="{9D8B030D-6E8A-4147-A177-3AD203B41FA5}">
                      <a16:colId xmlns:a16="http://schemas.microsoft.com/office/drawing/2014/main" val="20005"/>
                    </a:ext>
                  </a:extLst>
                </a:gridCol>
                <a:gridCol w="508108">
                  <a:extLst>
                    <a:ext uri="{9D8B030D-6E8A-4147-A177-3AD203B41FA5}">
                      <a16:colId xmlns:a16="http://schemas.microsoft.com/office/drawing/2014/main" val="20006"/>
                    </a:ext>
                  </a:extLst>
                </a:gridCol>
                <a:gridCol w="759218">
                  <a:extLst>
                    <a:ext uri="{9D8B030D-6E8A-4147-A177-3AD203B41FA5}">
                      <a16:colId xmlns:a16="http://schemas.microsoft.com/office/drawing/2014/main" val="20007"/>
                    </a:ext>
                  </a:extLst>
                </a:gridCol>
                <a:gridCol w="1548683">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l"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S</a:t>
                      </a:r>
                      <a:r>
                        <a:rPr lang="en-US" sz="900" b="0" kern="1200" dirty="0">
                          <a:solidFill>
                            <a:srgbClr val="000000"/>
                          </a:solidFill>
                          <a:effectLst/>
                          <a:latin typeface="+mn-lt"/>
                          <a:ea typeface="宋体" panose="02010600030101010101" pitchFamily="2" charset="-122"/>
                          <a:cs typeface="Arial" panose="020B0604020202020204" pitchFamily="34" charset="0"/>
                        </a:rPr>
                        <a:t>A#98 (Dec. 2022)</a:t>
                      </a:r>
                    </a:p>
                  </a:txBody>
                  <a:tcPr marL="9525" marR="9525" marT="9525" marB="9525"/>
                </a:tc>
                <a:tc>
                  <a:txBody>
                    <a:bodyPr/>
                    <a:lstStyle/>
                    <a:p>
                      <a:pPr algn="l" fontAlgn="t"/>
                      <a:r>
                        <a:rPr lang="en-US" sz="1000" b="0" i="0" u="none" strike="noStrike" dirty="0">
                          <a:solidFill>
                            <a:srgbClr val="000000"/>
                          </a:solidFill>
                          <a:effectLst/>
                          <a:latin typeface="+mn-lt"/>
                        </a:rPr>
                        <a:t>40%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l"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S</a:t>
                      </a:r>
                      <a:r>
                        <a:rPr lang="en-US" sz="900" b="0" kern="1200" dirty="0">
                          <a:solidFill>
                            <a:srgbClr val="000000"/>
                          </a:solidFill>
                          <a:effectLst/>
                          <a:latin typeface="+mn-lt"/>
                          <a:ea typeface="宋体" panose="02010600030101010101" pitchFamily="2" charset="-122"/>
                          <a:cs typeface="Arial" panose="020B0604020202020204" pitchFamily="34" charset="0"/>
                        </a:rPr>
                        <a:t>A#98 (Dec. 2022)</a:t>
                      </a:r>
                    </a:p>
                  </a:txBody>
                  <a:tcPr marL="9525" marR="9525" marT="9525" marB="9525"/>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48563" y="2444915"/>
            <a:ext cx="5353166" cy="36895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200" dirty="0">
                <a:latin typeface="+mn-lt"/>
              </a:rPr>
              <a:t>The UC on AI/ML model performance management was agreed</a:t>
            </a:r>
            <a:endParaRPr lang="en-US" altLang="de-DE" sz="1200" kern="0" dirty="0">
              <a:solidFill>
                <a:prstClr val="black"/>
              </a:solidFill>
            </a:endParaRPr>
          </a:p>
          <a:p>
            <a:pPr marL="855123" lvl="1" indent="-455073" defTabSz="1219170">
              <a:spcBef>
                <a:spcPts val="0"/>
              </a:spcBef>
              <a:spcAft>
                <a:spcPts val="0"/>
              </a:spcAft>
              <a:defRPr/>
            </a:pPr>
            <a:r>
              <a:rPr lang="en-US" altLang="de-DE" sz="1200" kern="0" dirty="0">
                <a:solidFill>
                  <a:prstClr val="black"/>
                </a:solidFill>
              </a:rPr>
              <a:t>Group agreed the AI/ML work flow, UCs and solutions on AI/ML validation, testing, update, context monitoring and reporting,  AI/ML capability discovery and mapping, and inference history tracking, and UCs on enhancement of ML training, AI/ML configuration, AI/ML deployment, AI/ML performance management,  coordination of AI/ML capabilities between 5GC and management system, and orchestrating AI/ML inference.</a:t>
            </a:r>
            <a:endParaRPr lang="de-DE" altLang="de-DE" sz="12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RAN3, RAN2</a:t>
            </a:r>
          </a:p>
          <a:p>
            <a:pPr marL="855123" lvl="1" indent="-455073" defTabSz="1219170">
              <a:spcBef>
                <a:spcPts val="0"/>
              </a:spcBef>
              <a:spcAft>
                <a:spcPts val="0"/>
              </a:spcAft>
              <a:defRPr/>
            </a:pPr>
            <a:r>
              <a:rPr lang="en-US" altLang="zh-CN" sz="1200" kern="0" dirty="0">
                <a:solidFill>
                  <a:prstClr val="black"/>
                </a:solidFill>
              </a:rPr>
              <a:t>Complementary to, and support RAN intelligence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Continue the study per the plan, with focus on the solutions, additional UCs, deployment scenarios, conclusion and recommendations.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85470" y="2444916"/>
            <a:ext cx="5634679"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609584" lvl="1" indent="0" defTabSz="1219170">
              <a:spcBef>
                <a:spcPts val="0"/>
              </a:spcBef>
              <a:spcAft>
                <a:spcPts val="600"/>
              </a:spcAft>
              <a:buNone/>
              <a:defRPr/>
            </a:pPr>
            <a:r>
              <a:rPr lang="en-US" altLang="zh-CN" sz="1100" kern="0" dirty="0">
                <a:solidFill>
                  <a:prstClr val="black"/>
                </a:solidFill>
              </a:rPr>
              <a:t>The following </a:t>
            </a:r>
            <a:r>
              <a:rPr lang="en-US" altLang="zh-CN" sz="1100" kern="0" dirty="0" err="1">
                <a:solidFill>
                  <a:prstClr val="black"/>
                </a:solidFill>
              </a:rPr>
              <a:t>pCR</a:t>
            </a:r>
            <a:r>
              <a:rPr lang="en-US" altLang="zh-CN" sz="1100" kern="0" dirty="0">
                <a:solidFill>
                  <a:prstClr val="black"/>
                </a:solidFill>
              </a:rPr>
              <a:t> were discussed and approved. Some new KIs and new requirements are identified.</a:t>
            </a:r>
          </a:p>
          <a:p>
            <a:pPr marL="855123" lvl="1" indent="-455073" defTabSz="1219170">
              <a:spcBef>
                <a:spcPts val="0"/>
              </a:spcBef>
              <a:spcAft>
                <a:spcPts val="0"/>
              </a:spcAft>
              <a:defRPr/>
            </a:pPr>
            <a:r>
              <a:rPr lang="en-US" altLang="zh-CN" sz="1200" kern="0" dirty="0">
                <a:solidFill>
                  <a:prstClr val="black"/>
                </a:solidFill>
              </a:rPr>
              <a:t>Update KI#3, potential solution#1 and #2 for KI#3</a:t>
            </a:r>
          </a:p>
          <a:p>
            <a:pPr marL="855123" lvl="1" indent="-455073" defTabSz="1219170">
              <a:spcBef>
                <a:spcPts val="0"/>
              </a:spcBef>
              <a:spcAft>
                <a:spcPts val="0"/>
              </a:spcAft>
              <a:defRPr/>
            </a:pPr>
            <a:r>
              <a:rPr lang="en-US" altLang="zh-CN" sz="1200" kern="0" dirty="0">
                <a:solidFill>
                  <a:prstClr val="black"/>
                </a:solidFill>
              </a:rPr>
              <a:t>Update use case and add potential requirements for KI#4</a:t>
            </a:r>
          </a:p>
          <a:p>
            <a:pPr marL="855123" lvl="1" indent="-455073" defTabSz="1219170">
              <a:spcBef>
                <a:spcPts val="0"/>
              </a:spcBef>
              <a:spcAft>
                <a:spcPts val="0"/>
              </a:spcAft>
              <a:defRPr/>
            </a:pPr>
            <a:r>
              <a:rPr lang="en-US" altLang="zh-CN" sz="1200" kern="0" dirty="0">
                <a:solidFill>
                  <a:prstClr val="black"/>
                </a:solidFill>
              </a:rPr>
              <a:t>Add new key issue for the performance measurement of the NWDAF related to the analytics result generation and new potential solution.</a:t>
            </a:r>
          </a:p>
          <a:p>
            <a:pPr marL="855123" lvl="1" indent="-455073" defTabSz="1219170">
              <a:spcBef>
                <a:spcPts val="0"/>
              </a:spcBef>
              <a:spcAft>
                <a:spcPts val="0"/>
              </a:spcAft>
              <a:defRPr/>
            </a:pPr>
            <a:r>
              <a:rPr lang="en-US" altLang="zh-CN" sz="1200" kern="0" dirty="0">
                <a:solidFill>
                  <a:prstClr val="black"/>
                </a:solidFill>
              </a:rPr>
              <a:t>Add the potential requirements and potential solution for KI#3</a:t>
            </a:r>
          </a:p>
          <a:p>
            <a:pPr marL="855123" lvl="1" indent="-455073" defTabSz="1219170">
              <a:spcBef>
                <a:spcPts val="0"/>
              </a:spcBef>
              <a:spcAft>
                <a:spcPts val="0"/>
              </a:spcAft>
              <a:defRPr/>
            </a:pPr>
            <a:r>
              <a:rPr lang="en-US" altLang="zh-CN" sz="1200" kern="0" dirty="0">
                <a:solidFill>
                  <a:prstClr val="black"/>
                </a:solidFill>
              </a:rPr>
              <a:t>Add potential solutions for KI#4</a:t>
            </a:r>
          </a:p>
          <a:p>
            <a:pPr marL="855123" lvl="1" indent="-455073" defTabSz="1219170">
              <a:spcBef>
                <a:spcPts val="0"/>
              </a:spcBef>
              <a:spcAft>
                <a:spcPts val="0"/>
              </a:spcAft>
              <a:defRPr/>
            </a:pPr>
            <a:r>
              <a:rPr lang="en-US" altLang="zh-CN" sz="1200" kern="0" dirty="0">
                <a:solidFill>
                  <a:prstClr val="black"/>
                </a:solidFill>
              </a:rPr>
              <a:t>Add new key issue on NWDAF Analytics-related Timing</a:t>
            </a:r>
          </a:p>
          <a:p>
            <a:pPr marL="855123" lvl="1" indent="-455073" defTabSz="1219170">
              <a:spcBef>
                <a:spcPts val="0"/>
              </a:spcBef>
              <a:spcAft>
                <a:spcPts val="0"/>
              </a:spcAft>
              <a:defRPr/>
            </a:pPr>
            <a:r>
              <a:rPr lang="en-US" altLang="zh-CN" sz="1200" kern="0" dirty="0">
                <a:solidFill>
                  <a:prstClr val="black"/>
                </a:solidFill>
              </a:rPr>
              <a:t>Add potential solution on service usage of NWDAF for KI#3</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start the evaluation/conclusion of the 2 KIs related to WoP1.</a:t>
            </a:r>
          </a:p>
        </p:txBody>
      </p:sp>
      <p:graphicFrame>
        <p:nvGraphicFramePr>
          <p:cNvPr id="2" name="表格 1"/>
          <p:cNvGraphicFramePr>
            <a:graphicFrameLocks noGrp="1"/>
          </p:cNvGraphicFramePr>
          <p:nvPr>
            <p:extLst>
              <p:ext uri="{D42A27DB-BD31-4B8C-83A1-F6EECF244321}">
                <p14:modId xmlns:p14="http://schemas.microsoft.com/office/powerpoint/2010/main" val="4228554901"/>
              </p:ext>
            </p:extLst>
          </p:nvPr>
        </p:nvGraphicFramePr>
        <p:xfrm>
          <a:off x="172991" y="1047074"/>
          <a:ext cx="9797859" cy="960833"/>
        </p:xfrm>
        <a:graphic>
          <a:graphicData uri="http://schemas.openxmlformats.org/drawingml/2006/table">
            <a:tbl>
              <a:tblPr firstRow="1" firstCol="1" bandRow="1">
                <a:tableStyleId>{F5AB1C69-6EDB-4FF4-983F-18BD219EF322}</a:tableStyleId>
              </a:tblPr>
              <a:tblGrid>
                <a:gridCol w="645247">
                  <a:extLst>
                    <a:ext uri="{9D8B030D-6E8A-4147-A177-3AD203B41FA5}">
                      <a16:colId xmlns:a16="http://schemas.microsoft.com/office/drawing/2014/main" val="20000"/>
                    </a:ext>
                  </a:extLst>
                </a:gridCol>
                <a:gridCol w="3318412">
                  <a:extLst>
                    <a:ext uri="{9D8B030D-6E8A-4147-A177-3AD203B41FA5}">
                      <a16:colId xmlns:a16="http://schemas.microsoft.com/office/drawing/2014/main" val="20001"/>
                    </a:ext>
                  </a:extLst>
                </a:gridCol>
                <a:gridCol w="858189">
                  <a:extLst>
                    <a:ext uri="{9D8B030D-6E8A-4147-A177-3AD203B41FA5}">
                      <a16:colId xmlns:a16="http://schemas.microsoft.com/office/drawing/2014/main" val="20002"/>
                    </a:ext>
                  </a:extLst>
                </a:gridCol>
                <a:gridCol w="753286">
                  <a:extLst>
                    <a:ext uri="{9D8B030D-6E8A-4147-A177-3AD203B41FA5}">
                      <a16:colId xmlns:a16="http://schemas.microsoft.com/office/drawing/2014/main" val="20003"/>
                    </a:ext>
                  </a:extLst>
                </a:gridCol>
                <a:gridCol w="416446">
                  <a:extLst>
                    <a:ext uri="{9D8B030D-6E8A-4147-A177-3AD203B41FA5}">
                      <a16:colId xmlns:a16="http://schemas.microsoft.com/office/drawing/2014/main" val="20004"/>
                    </a:ext>
                  </a:extLst>
                </a:gridCol>
                <a:gridCol w="1000985">
                  <a:extLst>
                    <a:ext uri="{9D8B030D-6E8A-4147-A177-3AD203B41FA5}">
                      <a16:colId xmlns:a16="http://schemas.microsoft.com/office/drawing/2014/main" val="20005"/>
                    </a:ext>
                  </a:extLst>
                </a:gridCol>
                <a:gridCol w="506174">
                  <a:extLst>
                    <a:ext uri="{9D8B030D-6E8A-4147-A177-3AD203B41FA5}">
                      <a16:colId xmlns:a16="http://schemas.microsoft.com/office/drawing/2014/main" val="20006"/>
                    </a:ext>
                  </a:extLst>
                </a:gridCol>
                <a:gridCol w="756329">
                  <a:extLst>
                    <a:ext uri="{9D8B030D-6E8A-4147-A177-3AD203B41FA5}">
                      <a16:colId xmlns:a16="http://schemas.microsoft.com/office/drawing/2014/main" val="20007"/>
                    </a:ext>
                  </a:extLst>
                </a:gridCol>
                <a:gridCol w="1542791">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l"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a:solidFill>
                            <a:schemeClr val="tx1"/>
                          </a:solidFill>
                          <a:effectLst/>
                          <a:latin typeface="+mn-lt"/>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SA#97 (Sep 2022</a:t>
                      </a:r>
                      <a:r>
                        <a:rPr lang="fr-FR" altLang="zh-CN" sz="900" kern="1200" dirty="0">
                          <a:solidFill>
                            <a:srgbClr val="000000"/>
                          </a:solidFill>
                          <a:effectLst/>
                          <a:latin typeface="+mn-lt"/>
                          <a:ea typeface="+mn-ea"/>
                          <a:cs typeface="Arial" panose="020B0604020202020204" pitchFamily="34" charset="0"/>
                        </a:rPr>
                        <a:t>) -&gt; </a:t>
                      </a:r>
                      <a:r>
                        <a:rPr lang="fr-FR" altLang="zh-CN" sz="900" b="1" kern="1200" dirty="0">
                          <a:solidFill>
                            <a:srgbClr val="000000"/>
                          </a:solidFill>
                          <a:effectLst/>
                          <a:latin typeface="+mn-lt"/>
                          <a:ea typeface="+mn-ea"/>
                          <a:cs typeface="Arial" panose="020B0604020202020204" pitchFamily="34" charset="0"/>
                        </a:rPr>
                        <a:t> </a:t>
                      </a:r>
                      <a:r>
                        <a:rPr lang="fr-FR" altLang="zh-CN" sz="900" b="1" kern="1200" dirty="0">
                          <a:solidFill>
                            <a:srgbClr val="0000FF"/>
                          </a:solidFill>
                          <a:effectLst/>
                          <a:latin typeface="+mn-lt"/>
                          <a:ea typeface="+mn-ea"/>
                          <a:cs typeface="Arial" panose="020B0604020202020204" pitchFamily="34" charset="0"/>
                        </a:rPr>
                        <a:t>Mar 2023 (SA#99)</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l" fontAlgn="t"/>
                      <a:r>
                        <a:rPr lang="en-US" sz="1000" b="0" i="0" u="none" strike="noStrike" dirty="0">
                          <a:solidFill>
                            <a:srgbClr val="000000"/>
                          </a:solidFill>
                          <a:effectLst/>
                          <a:latin typeface="+mn-lt"/>
                        </a:rPr>
                        <a:t>940034</a:t>
                      </a:r>
                    </a:p>
                  </a:txBody>
                  <a:tcPr marL="6350" marR="6350" marT="6350" marB="0"/>
                </a:tc>
                <a:tc>
                  <a:txBody>
                    <a:bodyPr/>
                    <a:lstStyle/>
                    <a:p>
                      <a:pPr algn="l" fontAlgn="t"/>
                      <a:r>
                        <a:rPr lang="en-US" sz="100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00" b="0" i="0" u="none" strike="noStrike" dirty="0">
                          <a:solidFill>
                            <a:srgbClr val="000000"/>
                          </a:solidFill>
                          <a:effectLst/>
                          <a:latin typeface="+mn-lt"/>
                        </a:rPr>
                        <a:t>FS_MANWDAF</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400" kern="0" dirty="0">
                <a:solidFill>
                  <a:prstClr val="black"/>
                </a:solidFill>
              </a:rPr>
              <a:t>Review and </a:t>
            </a:r>
            <a:r>
              <a:rPr lang="en-US" altLang="zh-CN" sz="1400" kern="0" dirty="0" err="1">
                <a:solidFill>
                  <a:prstClr val="black"/>
                </a:solidFill>
              </a:rPr>
              <a:t>anlaysis</a:t>
            </a:r>
            <a:r>
              <a:rPr lang="en-US" altLang="zh-CN" sz="1400" kern="0" dirty="0">
                <a:solidFill>
                  <a:prstClr val="black"/>
                </a:solidFill>
              </a:rPr>
              <a:t> on basic concepts</a:t>
            </a:r>
          </a:p>
          <a:p>
            <a:pPr marL="855123" lvl="1" indent="-455073" defTabSz="1219170">
              <a:spcBef>
                <a:spcPts val="0"/>
              </a:spcBef>
              <a:spcAft>
                <a:spcPts val="0"/>
              </a:spcAft>
              <a:defRPr/>
            </a:pPr>
            <a:r>
              <a:rPr lang="en-US" altLang="zh-CN" sz="1400" kern="0" dirty="0">
                <a:solidFill>
                  <a:prstClr val="black"/>
                </a:solidFill>
              </a:rPr>
              <a:t>Clarifications on concepts</a:t>
            </a:r>
            <a:r>
              <a:rPr lang="en-US" altLang="de-DE" sz="1400" kern="0" dirty="0">
                <a:solidFill>
                  <a:prstClr val="black"/>
                </a:solidFill>
              </a:rPr>
              <a:t>.</a:t>
            </a:r>
            <a:endParaRPr lang="de-DE" altLang="de-DE" sz="14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Start functional requirements study after concept analysis.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3" y="2513578"/>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855123" lvl="1" indent="-455073" defTabSz="1219170">
              <a:spcBef>
                <a:spcPts val="0"/>
              </a:spcBef>
              <a:spcAft>
                <a:spcPts val="0"/>
              </a:spcAft>
              <a:defRPr/>
            </a:pPr>
            <a:r>
              <a:rPr lang="en-US" altLang="zh-CN" sz="1400" kern="0" dirty="0">
                <a:solidFill>
                  <a:prstClr val="black"/>
                </a:solidFill>
              </a:rPr>
              <a:t> predictions alignment, network energy saving, mobility optimization, load balancing and data correlation analytics related topics were discussed but not approved in the meeting. </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RAN3 related</a:t>
            </a:r>
            <a:endParaRPr lang="en-US" sz="1400" kern="0" dirty="0">
              <a:solidFill>
                <a:prstClr val="black"/>
              </a:solidFill>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400" kern="0" dirty="0">
                <a:solidFill>
                  <a:prstClr val="black"/>
                </a:solidFill>
              </a:rPr>
              <a:t>Continue to specify use cases, requirements, potential solutions and conclusion  for  measurement data collection for AI/ML enabled RAN.</a:t>
            </a:r>
          </a:p>
        </p:txBody>
      </p:sp>
      <p:graphicFrame>
        <p:nvGraphicFramePr>
          <p:cNvPr id="2" name="表格 1"/>
          <p:cNvGraphicFramePr>
            <a:graphicFrameLocks noGrp="1"/>
          </p:cNvGraphicFramePr>
          <p:nvPr>
            <p:extLst>
              <p:ext uri="{D42A27DB-BD31-4B8C-83A1-F6EECF244321}">
                <p14:modId xmlns:p14="http://schemas.microsoft.com/office/powerpoint/2010/main" val="836509285"/>
              </p:ext>
            </p:extLst>
          </p:nvPr>
        </p:nvGraphicFramePr>
        <p:xfrm>
          <a:off x="164755" y="1252815"/>
          <a:ext cx="9747731" cy="870472"/>
        </p:xfrm>
        <a:graphic>
          <a:graphicData uri="http://schemas.openxmlformats.org/drawingml/2006/table">
            <a:tbl>
              <a:tblPr firstRow="1" firstCol="1" bandRow="1">
                <a:tableStyleId>{F5AB1C69-6EDB-4FF4-983F-18BD219EF322}</a:tableStyleId>
              </a:tblPr>
              <a:tblGrid>
                <a:gridCol w="641945">
                  <a:extLst>
                    <a:ext uri="{9D8B030D-6E8A-4147-A177-3AD203B41FA5}">
                      <a16:colId xmlns:a16="http://schemas.microsoft.com/office/drawing/2014/main" val="20000"/>
                    </a:ext>
                  </a:extLst>
                </a:gridCol>
                <a:gridCol w="3301434">
                  <a:extLst>
                    <a:ext uri="{9D8B030D-6E8A-4147-A177-3AD203B41FA5}">
                      <a16:colId xmlns:a16="http://schemas.microsoft.com/office/drawing/2014/main" val="20001"/>
                    </a:ext>
                  </a:extLst>
                </a:gridCol>
                <a:gridCol w="853799">
                  <a:extLst>
                    <a:ext uri="{9D8B030D-6E8A-4147-A177-3AD203B41FA5}">
                      <a16:colId xmlns:a16="http://schemas.microsoft.com/office/drawing/2014/main" val="20002"/>
                    </a:ext>
                  </a:extLst>
                </a:gridCol>
                <a:gridCol w="749432">
                  <a:extLst>
                    <a:ext uri="{9D8B030D-6E8A-4147-A177-3AD203B41FA5}">
                      <a16:colId xmlns:a16="http://schemas.microsoft.com/office/drawing/2014/main" val="20003"/>
                    </a:ext>
                  </a:extLst>
                </a:gridCol>
                <a:gridCol w="414315">
                  <a:extLst>
                    <a:ext uri="{9D8B030D-6E8A-4147-A177-3AD203B41FA5}">
                      <a16:colId xmlns:a16="http://schemas.microsoft.com/office/drawing/2014/main" val="20004"/>
                    </a:ext>
                  </a:extLst>
                </a:gridCol>
                <a:gridCol w="995863">
                  <a:extLst>
                    <a:ext uri="{9D8B030D-6E8A-4147-A177-3AD203B41FA5}">
                      <a16:colId xmlns:a16="http://schemas.microsoft.com/office/drawing/2014/main" val="20005"/>
                    </a:ext>
                  </a:extLst>
                </a:gridCol>
                <a:gridCol w="503585">
                  <a:extLst>
                    <a:ext uri="{9D8B030D-6E8A-4147-A177-3AD203B41FA5}">
                      <a16:colId xmlns:a16="http://schemas.microsoft.com/office/drawing/2014/main" val="20006"/>
                    </a:ext>
                  </a:extLst>
                </a:gridCol>
                <a:gridCol w="752460">
                  <a:extLst>
                    <a:ext uri="{9D8B030D-6E8A-4147-A177-3AD203B41FA5}">
                      <a16:colId xmlns:a16="http://schemas.microsoft.com/office/drawing/2014/main" val="20007"/>
                    </a:ext>
                  </a:extLst>
                </a:gridCol>
                <a:gridCol w="1534898">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l"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rgbClr val="000000"/>
                          </a:solidFill>
                          <a:effectLst/>
                          <a:latin typeface="+mn-lt"/>
                        </a:rPr>
                        <a:t>FS_FSEV</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 (Mar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dirty="0">
                          <a:solidFill>
                            <a:srgbClr val="0000FF"/>
                          </a:solidFill>
                          <a:latin typeface="+mn-lt"/>
                        </a:rPr>
                        <a:t>20%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tx1"/>
                          </a:solidFill>
                          <a:effectLst/>
                          <a:highlight>
                            <a:srgbClr val="FFFF00"/>
                          </a:highlight>
                          <a:latin typeface="+mn-lt"/>
                          <a:ea typeface="+mn-ea"/>
                          <a:cs typeface="Arial" panose="020B0604020202020204" pitchFamily="34" charset="0"/>
                        </a:rPr>
                        <a:t>Rapporteur change to Deng </a:t>
                      </a:r>
                      <a:r>
                        <a:rPr lang="en-GB" altLang="zh-CN" sz="1000" b="0" kern="1200" dirty="0" err="1">
                          <a:solidFill>
                            <a:schemeClr val="tx1"/>
                          </a:solidFill>
                          <a:effectLst/>
                          <a:highlight>
                            <a:srgbClr val="FFFF00"/>
                          </a:highlight>
                          <a:latin typeface="+mn-lt"/>
                          <a:ea typeface="+mn-ea"/>
                          <a:cs typeface="Arial" panose="020B0604020202020204" pitchFamily="34" charset="0"/>
                        </a:rPr>
                        <a:t>LingLi</a:t>
                      </a:r>
                      <a:r>
                        <a:rPr lang="en-GB" altLang="zh-CN" sz="1000" b="0" kern="1200" dirty="0">
                          <a:solidFill>
                            <a:schemeClr val="tx1"/>
                          </a:solidFill>
                          <a:effectLst/>
                          <a:highlight>
                            <a:srgbClr val="FFFF00"/>
                          </a:highlight>
                          <a:latin typeface="+mn-lt"/>
                          <a:ea typeface="+mn-ea"/>
                          <a:cs typeface="Arial" panose="020B0604020202020204" pitchFamily="34" charset="0"/>
                        </a:rPr>
                        <a:t>(China Mobile)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l"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dirty="0">
                          <a:solidFill>
                            <a:srgbClr val="0000FF"/>
                          </a:solidFill>
                          <a:latin typeface="+mn-lt"/>
                        </a:rPr>
                        <a:t>10%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a:t>
            </a:r>
            <a:br>
              <a:rPr lang="en-GB" altLang="en-US" sz="2800" dirty="0"/>
            </a:br>
            <a:r>
              <a:rPr lang="en-US" altLang="en-US" sz="2800" dirty="0"/>
              <a:t>Rel-18 SI - Management Architecture and Mechanisms</a:t>
            </a:r>
            <a:br>
              <a:rPr lang="en-US" altLang="en-US" sz="2800" dirty="0"/>
            </a:br>
            <a:endParaRPr lang="en-US" altLang="en-US" sz="2800" dirty="0"/>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793998735"/>
              </p:ext>
            </p:extLst>
          </p:nvPr>
        </p:nvGraphicFramePr>
        <p:xfrm>
          <a:off x="220580" y="1190368"/>
          <a:ext cx="9721087" cy="3768430"/>
        </p:xfrm>
        <a:graphic>
          <a:graphicData uri="http://schemas.openxmlformats.org/drawingml/2006/table">
            <a:tbl>
              <a:tblPr firstRow="1" firstCol="1" bandRow="1">
                <a:tableStyleId>{F5AB1C69-6EDB-4FF4-983F-18BD219EF322}</a:tableStyleId>
              </a:tblPr>
              <a:tblGrid>
                <a:gridCol w="640191">
                  <a:extLst>
                    <a:ext uri="{9D8B030D-6E8A-4147-A177-3AD203B41FA5}">
                      <a16:colId xmlns:a16="http://schemas.microsoft.com/office/drawing/2014/main" val="20000"/>
                    </a:ext>
                  </a:extLst>
                </a:gridCol>
                <a:gridCol w="3292410">
                  <a:extLst>
                    <a:ext uri="{9D8B030D-6E8A-4147-A177-3AD203B41FA5}">
                      <a16:colId xmlns:a16="http://schemas.microsoft.com/office/drawing/2014/main" val="20001"/>
                    </a:ext>
                  </a:extLst>
                </a:gridCol>
                <a:gridCol w="851465">
                  <a:extLst>
                    <a:ext uri="{9D8B030D-6E8A-4147-A177-3AD203B41FA5}">
                      <a16:colId xmlns:a16="http://schemas.microsoft.com/office/drawing/2014/main" val="20002"/>
                    </a:ext>
                  </a:extLst>
                </a:gridCol>
                <a:gridCol w="747384">
                  <a:extLst>
                    <a:ext uri="{9D8B030D-6E8A-4147-A177-3AD203B41FA5}">
                      <a16:colId xmlns:a16="http://schemas.microsoft.com/office/drawing/2014/main" val="20003"/>
                    </a:ext>
                  </a:extLst>
                </a:gridCol>
                <a:gridCol w="413183">
                  <a:extLst>
                    <a:ext uri="{9D8B030D-6E8A-4147-A177-3AD203B41FA5}">
                      <a16:colId xmlns:a16="http://schemas.microsoft.com/office/drawing/2014/main" val="20004"/>
                    </a:ext>
                  </a:extLst>
                </a:gridCol>
                <a:gridCol w="993141">
                  <a:extLst>
                    <a:ext uri="{9D8B030D-6E8A-4147-A177-3AD203B41FA5}">
                      <a16:colId xmlns:a16="http://schemas.microsoft.com/office/drawing/2014/main" val="20005"/>
                    </a:ext>
                  </a:extLst>
                </a:gridCol>
                <a:gridCol w="502208">
                  <a:extLst>
                    <a:ext uri="{9D8B030D-6E8A-4147-A177-3AD203B41FA5}">
                      <a16:colId xmlns:a16="http://schemas.microsoft.com/office/drawing/2014/main" val="20006"/>
                    </a:ext>
                  </a:extLst>
                </a:gridCol>
                <a:gridCol w="750403">
                  <a:extLst>
                    <a:ext uri="{9D8B030D-6E8A-4147-A177-3AD203B41FA5}">
                      <a16:colId xmlns:a16="http://schemas.microsoft.com/office/drawing/2014/main" val="20007"/>
                    </a:ext>
                  </a:extLst>
                </a:gridCol>
                <a:gridCol w="1530702">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28098">
                <a:tc>
                  <a:txBody>
                    <a:bodyPr/>
                    <a:lstStyle/>
                    <a:p>
                      <a:pPr algn="l" fontAlgn="t"/>
                      <a:r>
                        <a:rPr lang="en-US" sz="900" b="0" i="0" u="none" strike="noStrike" dirty="0">
                          <a:solidFill>
                            <a:srgbClr val="000000"/>
                          </a:solidFill>
                          <a:effectLst/>
                          <a:latin typeface="+mn-lt"/>
                        </a:rPr>
                        <a:t>910031</a:t>
                      </a:r>
                    </a:p>
                  </a:txBody>
                  <a:tcPr marL="6350" marR="6350" marT="6350" marB="0"/>
                </a:tc>
                <a:tc>
                  <a:txBody>
                    <a:bodyPr/>
                    <a:lstStyle/>
                    <a:p>
                      <a:pPr algn="l" fontAlgn="t"/>
                      <a:r>
                        <a:rPr lang="en-US" sz="90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900" b="0" i="0" u="none" strike="noStrike">
                          <a:solidFill>
                            <a:srgbClr val="000000"/>
                          </a:solidFill>
                          <a:effectLst/>
                          <a:latin typeface="+mn-lt"/>
                        </a:rPr>
                        <a:t>FS_eSBMA</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SA#97 (Sep 2022) -&gt;  </a:t>
                      </a:r>
                      <a:r>
                        <a:rPr lang="en-US" altLang="zh-CN" sz="900" b="1" kern="1200" dirty="0">
                          <a:solidFill>
                            <a:srgbClr val="0000FF"/>
                          </a:solidFill>
                          <a:effectLst/>
                          <a:latin typeface="+mn-lt"/>
                          <a:ea typeface="+mn-ea"/>
                          <a:cs typeface="Arial" panose="020B0604020202020204" pitchFamily="34" charset="0"/>
                        </a:rPr>
                        <a:t>SA#99 (Mar.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60%</a:t>
                      </a:r>
                    </a:p>
                  </a:txBody>
                  <a:tcPr marL="6350" marR="6350" marT="6350" marB="0"/>
                </a:tc>
                <a:tc>
                  <a:txBody>
                    <a:bodyPr/>
                    <a:lstStyle/>
                    <a:p>
                      <a:pPr marL="0" algn="ctr" defTabSz="1219170" rtl="0" eaLnBrk="1" latinLnBrk="0" hangingPunct="1">
                        <a:lnSpc>
                          <a:spcPct val="107000"/>
                        </a:lnSpc>
                        <a:spcAft>
                          <a:spcPts val="800"/>
                        </a:spcAft>
                      </a:pPr>
                      <a:r>
                        <a:rPr lang="en-GB" sz="900" kern="1200" dirty="0">
                          <a:solidFill>
                            <a:srgbClr val="0000FF"/>
                          </a:solidFill>
                          <a:latin typeface="+mn-lt"/>
                          <a:ea typeface="+mn-ea"/>
                          <a:cs typeface="+mn-cs"/>
                        </a:rPr>
                        <a:t>75%</a:t>
                      </a: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88405">
                <a:tc>
                  <a:txBody>
                    <a:bodyPr/>
                    <a:lstStyle/>
                    <a:p>
                      <a:pPr algn="l" fontAlgn="t"/>
                      <a:r>
                        <a:rPr lang="en-US" sz="900" b="0" i="0" u="none" strike="noStrike" dirty="0">
                          <a:solidFill>
                            <a:srgbClr val="000000"/>
                          </a:solidFill>
                          <a:effectLst/>
                          <a:latin typeface="+mn-lt"/>
                        </a:rPr>
                        <a:t>950027</a:t>
                      </a:r>
                    </a:p>
                  </a:txBody>
                  <a:tcPr marL="6350" marR="6350" marT="6350" marB="0"/>
                </a:tc>
                <a:tc>
                  <a:txBody>
                    <a:bodyPr/>
                    <a:lstStyle/>
                    <a:p>
                      <a:pPr algn="l" fontAlgn="t"/>
                      <a:r>
                        <a:rPr lang="en-US" sz="9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900" b="0" i="0" u="none" strike="noStrike" dirty="0" err="1">
                          <a:solidFill>
                            <a:srgbClr val="000000"/>
                          </a:solidFill>
                          <a:effectLst/>
                          <a:latin typeface="+mn-lt"/>
                        </a:rPr>
                        <a:t>FS_eSBMAe</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dirty="0">
                          <a:solidFill>
                            <a:srgbClr val="000000"/>
                          </a:solidFill>
                          <a:effectLst/>
                          <a:latin typeface="+mn-lt"/>
                        </a:rPr>
                        <a:t>10%</a:t>
                      </a:r>
                    </a:p>
                  </a:txBody>
                  <a:tcPr marL="6350" marR="6350" marT="6350" marB="0"/>
                </a:tc>
                <a:tc>
                  <a:txBody>
                    <a:bodyPr/>
                    <a:lstStyle/>
                    <a:p>
                      <a:pPr marL="0" indent="0" algn="ctr" defTabSz="1219170" rtl="0" eaLnBrk="1" latinLnBrk="0" hangingPunct="1">
                        <a:lnSpc>
                          <a:spcPct val="107000"/>
                        </a:lnSpc>
                        <a:spcAft>
                          <a:spcPts val="800"/>
                        </a:spcAft>
                      </a:pPr>
                      <a:r>
                        <a:rPr lang="en-GB" sz="900" kern="1200" dirty="0">
                          <a:solidFill>
                            <a:srgbClr val="0000FF"/>
                          </a:solidFill>
                          <a:latin typeface="+mn-lt"/>
                          <a:ea typeface="+mn-ea"/>
                          <a:cs typeface="+mn-cs"/>
                        </a:rPr>
                        <a:t>25%</a:t>
                      </a:r>
                    </a:p>
                  </a:txBody>
                  <a:tcPr marL="36002" marR="36002" marT="0" marB="0"/>
                </a:tc>
                <a:tc>
                  <a:txBody>
                    <a:bodyPr/>
                    <a:lstStyle/>
                    <a:p>
                      <a:pPr marL="0" algn="l" defTabSz="914296"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r h="478865">
                <a:tc>
                  <a:txBody>
                    <a:bodyPr/>
                    <a:lstStyle/>
                    <a:p>
                      <a:pPr algn="l" fontAlgn="t"/>
                      <a:r>
                        <a:rPr lang="en-US" sz="900" b="0" i="0" u="none" strike="noStrike" dirty="0">
                          <a:solidFill>
                            <a:srgbClr val="000000"/>
                          </a:solidFill>
                          <a:effectLst/>
                          <a:latin typeface="+mn-lt"/>
                        </a:rPr>
                        <a:t>950028</a:t>
                      </a:r>
                    </a:p>
                  </a:txBody>
                  <a:tcPr marL="6350" marR="6350" marT="6350" marB="0"/>
                </a:tc>
                <a:tc>
                  <a:txBody>
                    <a:bodyPr/>
                    <a:lstStyle/>
                    <a:p>
                      <a:pPr algn="l" fontAlgn="t"/>
                      <a:r>
                        <a:rPr lang="en-US" sz="9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900" b="0" i="0" u="none" strike="noStrike" dirty="0" err="1">
                          <a:solidFill>
                            <a:srgbClr val="000000"/>
                          </a:solidFill>
                          <a:effectLst/>
                          <a:latin typeface="+mn-lt"/>
                        </a:rPr>
                        <a:t>FS_URLLC_Mgt</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b="0" kern="1200" dirty="0">
                          <a:solidFill>
                            <a:srgbClr val="000000"/>
                          </a:solidFill>
                          <a:effectLst/>
                          <a:latin typeface="+mn-lt"/>
                          <a:ea typeface="+mn-ea"/>
                          <a:cs typeface="Arial" panose="020B0604020202020204" pitchFamily="34" charset="0"/>
                        </a:rPr>
                        <a:t>SA#99 (Mar 2023)</a:t>
                      </a:r>
                      <a:endParaRPr lang="en-US"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74354">
                <a:tc>
                  <a:txBody>
                    <a:bodyPr/>
                    <a:lstStyle/>
                    <a:p>
                      <a:pPr algn="l" fontAlgn="t"/>
                      <a:r>
                        <a:rPr lang="en-US" sz="900" b="0" i="0" u="none" strike="noStrike" dirty="0">
                          <a:solidFill>
                            <a:srgbClr val="000000"/>
                          </a:solidFill>
                          <a:effectLst/>
                          <a:latin typeface="+mn-lt"/>
                        </a:rPr>
                        <a:t>950030</a:t>
                      </a:r>
                    </a:p>
                  </a:txBody>
                  <a:tcPr marL="6350" marR="6350" marT="6350" marB="0"/>
                </a:tc>
                <a:tc>
                  <a:txBody>
                    <a:bodyPr/>
                    <a:lstStyle/>
                    <a:p>
                      <a:pPr algn="l" fontAlgn="t"/>
                      <a:r>
                        <a:rPr lang="en-US" sz="9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900" b="0" i="0" u="none" strike="noStrike" dirty="0">
                          <a:solidFill>
                            <a:srgbClr val="000000"/>
                          </a:solidFill>
                          <a:effectLst/>
                          <a:latin typeface="+mn-lt"/>
                        </a:rPr>
                        <a:t>FS_5GLAN_Mgt</a:t>
                      </a: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SA#98 (Dec 2022) </a:t>
                      </a:r>
                      <a:r>
                        <a:rPr lang="en-US" altLang="zh-CN" sz="900" b="1" kern="1200" dirty="0">
                          <a:solidFill>
                            <a:srgbClr val="0000FF"/>
                          </a:solidFill>
                          <a:effectLst/>
                          <a:latin typeface="+mn-lt"/>
                          <a:ea typeface="+mn-ea"/>
                          <a:cs typeface="Arial" panose="020B0604020202020204" pitchFamily="34" charset="0"/>
                        </a:rPr>
                        <a:t>-&gt; SA#99 (Mar. 2023)</a:t>
                      </a:r>
                    </a:p>
                  </a:txBody>
                  <a:tcPr marL="9525" marR="9525" marT="9525" marB="9525"/>
                </a:tc>
                <a:tc>
                  <a:txBody>
                    <a:bodyPr/>
                    <a:lstStyle/>
                    <a:p>
                      <a:pPr algn="l" fontAlgn="t"/>
                      <a:r>
                        <a:rPr lang="en-US" sz="9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900" dirty="0">
                          <a:solidFill>
                            <a:srgbClr val="0000FF"/>
                          </a:solidFill>
                          <a:latin typeface="+mn-lt"/>
                        </a:rPr>
                        <a:t>65%</a:t>
                      </a: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extLst>
                  <a:ext uri="{0D108BD9-81ED-4DB2-BD59-A6C34878D82A}">
                    <a16:rowId xmlns:a16="http://schemas.microsoft.com/office/drawing/2014/main" val="10004"/>
                  </a:ext>
                </a:extLst>
              </a:tr>
              <a:tr h="374354">
                <a:tc>
                  <a:txBody>
                    <a:bodyPr/>
                    <a:lstStyle/>
                    <a:p>
                      <a:pPr algn="l" fontAlgn="t"/>
                      <a:r>
                        <a:rPr lang="en-US" sz="900" b="0" i="0" u="none" strike="noStrike" dirty="0">
                          <a:solidFill>
                            <a:srgbClr val="000000"/>
                          </a:solidFill>
                          <a:effectLst/>
                          <a:latin typeface="+mn-lt"/>
                        </a:rPr>
                        <a:t>950032</a:t>
                      </a:r>
                    </a:p>
                  </a:txBody>
                  <a:tcPr marL="6350" marR="6350" marT="6350" marB="0"/>
                </a:tc>
                <a:tc>
                  <a:txBody>
                    <a:bodyPr/>
                    <a:lstStyle/>
                    <a:p>
                      <a:pPr algn="l" fontAlgn="t"/>
                      <a:r>
                        <a:rPr lang="en-US" sz="900" b="0" i="0" u="none" strike="noStrike">
                          <a:solidFill>
                            <a:schemeClr val="tx1"/>
                          </a:solidFill>
                          <a:effectLst/>
                          <a:latin typeface="+mn-lt"/>
                        </a:rPr>
                        <a:t>Study on Management of Cloud Native Virtualized Network Functions </a:t>
                      </a:r>
                    </a:p>
                  </a:txBody>
                  <a:tcPr marL="6350" marR="6350" marT="6350" marB="0"/>
                </a:tc>
                <a:tc>
                  <a:txBody>
                    <a:bodyPr/>
                    <a:lstStyle/>
                    <a:p>
                      <a:pPr algn="l" fontAlgn="t"/>
                      <a:r>
                        <a:rPr lang="en-US" sz="900" b="0" i="0" u="none" strike="noStrike">
                          <a:solidFill>
                            <a:srgbClr val="000000"/>
                          </a:solidFill>
                          <a:effectLst/>
                          <a:latin typeface="+mn-lt"/>
                        </a:rPr>
                        <a:t>FS_MCVNF</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b="0" kern="1200" dirty="0">
                          <a:solidFill>
                            <a:srgbClr val="000000"/>
                          </a:solidFill>
                          <a:effectLst/>
                          <a:latin typeface="+mn-lt"/>
                          <a:ea typeface="+mn-ea"/>
                          <a:cs typeface="Arial" panose="020B0604020202020204" pitchFamily="34" charset="0"/>
                        </a:rPr>
                        <a:t>SA#99 (Mar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5%</a:t>
                      </a:r>
                    </a:p>
                  </a:txBody>
                  <a:tcPr marL="6350" marR="6350" marT="6350" marB="0"/>
                </a:tc>
                <a:tc>
                  <a:txBody>
                    <a:bodyPr/>
                    <a:lstStyle/>
                    <a:p>
                      <a:pPr algn="ctr">
                        <a:lnSpc>
                          <a:spcPct val="107000"/>
                        </a:lnSpc>
                        <a:spcAft>
                          <a:spcPts val="800"/>
                        </a:spcAft>
                      </a:pPr>
                      <a:r>
                        <a:rPr lang="en-GB" sz="900" dirty="0">
                          <a:solidFill>
                            <a:srgbClr val="0000FF"/>
                          </a:solidFill>
                          <a:latin typeface="+mn-lt"/>
                        </a:rPr>
                        <a:t>30%</a:t>
                      </a: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extLst>
                  <a:ext uri="{0D108BD9-81ED-4DB2-BD59-A6C34878D82A}">
                    <a16:rowId xmlns:a16="http://schemas.microsoft.com/office/drawing/2014/main" val="10005"/>
                  </a:ext>
                </a:extLst>
              </a:tr>
              <a:tr h="374354">
                <a:tc>
                  <a:txBody>
                    <a:bodyPr/>
                    <a:lstStyle/>
                    <a:p>
                      <a:pPr algn="l" fontAlgn="t"/>
                      <a:r>
                        <a:rPr lang="en-US" sz="900" b="0" i="0" u="none" strike="noStrike" dirty="0">
                          <a:solidFill>
                            <a:srgbClr val="000000"/>
                          </a:solidFill>
                          <a:effectLst/>
                          <a:latin typeface="+mn-lt"/>
                        </a:rPr>
                        <a:t>950033</a:t>
                      </a:r>
                    </a:p>
                  </a:txBody>
                  <a:tcPr marL="6350" marR="6350" marT="6350" marB="0"/>
                </a:tc>
                <a:tc>
                  <a:txBody>
                    <a:bodyPr/>
                    <a:lstStyle/>
                    <a:p>
                      <a:pPr algn="l" fontAlgn="t"/>
                      <a:r>
                        <a:rPr lang="en-US" sz="900" b="0" i="0" u="none" strike="noStrike">
                          <a:solidFill>
                            <a:schemeClr val="tx1"/>
                          </a:solidFill>
                          <a:effectLst/>
                          <a:latin typeface="+mn-lt"/>
                        </a:rPr>
                        <a:t>Study on Management Aspects of 5G MOCN Network Sharing Phase2 </a:t>
                      </a:r>
                    </a:p>
                  </a:txBody>
                  <a:tcPr marL="6350" marR="6350" marT="6350" marB="0"/>
                </a:tc>
                <a:tc>
                  <a:txBody>
                    <a:bodyPr/>
                    <a:lstStyle/>
                    <a:p>
                      <a:pPr algn="l" fontAlgn="t"/>
                      <a:r>
                        <a:rPr lang="en-US" sz="900" b="0" i="0" u="none" strike="noStrike">
                          <a:solidFill>
                            <a:srgbClr val="000000"/>
                          </a:solidFill>
                          <a:effectLst/>
                          <a:latin typeface="+mn-lt"/>
                        </a:rPr>
                        <a:t>FS_MANS_ph2</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SA#99 (Mar.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900" dirty="0">
                          <a:solidFill>
                            <a:srgbClr val="0000FF"/>
                          </a:solidFill>
                          <a:latin typeface="+mn-lt"/>
                        </a:rPr>
                        <a:t>75%</a:t>
                      </a: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extLst>
                  <a:ext uri="{0D108BD9-81ED-4DB2-BD59-A6C34878D82A}">
                    <a16:rowId xmlns:a16="http://schemas.microsoft.com/office/drawing/2014/main" val="10006"/>
                  </a:ext>
                </a:extLst>
              </a:tr>
              <a:tr h="374354">
                <a:tc>
                  <a:txBody>
                    <a:bodyPr/>
                    <a:lstStyle/>
                    <a:p>
                      <a:pPr algn="l" fontAlgn="t"/>
                      <a:r>
                        <a:rPr lang="en-US" sz="900" b="0" i="0" u="none" strike="noStrike" dirty="0">
                          <a:solidFill>
                            <a:srgbClr val="000000"/>
                          </a:solidFill>
                          <a:effectLst/>
                          <a:latin typeface="+mn-lt"/>
                        </a:rPr>
                        <a:t>950034</a:t>
                      </a:r>
                    </a:p>
                  </a:txBody>
                  <a:tcPr marL="6350" marR="6350" marT="6350" marB="0"/>
                </a:tc>
                <a:tc>
                  <a:txBody>
                    <a:bodyPr/>
                    <a:lstStyle/>
                    <a:p>
                      <a:pPr algn="l" fontAlgn="t"/>
                      <a:r>
                        <a:rPr lang="en-US" sz="9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900" b="0" i="0" u="none" strike="noStrike" dirty="0">
                          <a:solidFill>
                            <a:srgbClr val="000000"/>
                          </a:solidFill>
                          <a:effectLst/>
                          <a:latin typeface="+mn-lt"/>
                        </a:rPr>
                        <a:t>FS_5GMDT_Ph2</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 SA#98 (Dec 2022) -&gt;  </a:t>
                      </a:r>
                      <a:r>
                        <a:rPr lang="en-US" altLang="zh-CN" sz="900" b="1" kern="1200" dirty="0">
                          <a:solidFill>
                            <a:srgbClr val="0000FF"/>
                          </a:solidFill>
                          <a:effectLst/>
                          <a:latin typeface="+mn-lt"/>
                          <a:ea typeface="+mn-ea"/>
                          <a:cs typeface="Arial" panose="020B0604020202020204" pitchFamily="34" charset="0"/>
                        </a:rPr>
                        <a:t>SA#99 (Mar. 2023)</a:t>
                      </a:r>
                      <a:endParaRPr lang="zh-CN"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15%</a:t>
                      </a:r>
                    </a:p>
                  </a:txBody>
                  <a:tcPr marL="6350" marR="6350" marT="6350" marB="0"/>
                </a:tc>
                <a:tc>
                  <a:txBody>
                    <a:bodyPr/>
                    <a:lstStyle/>
                    <a:p>
                      <a:pPr marL="0" algn="ctr" defTabSz="1219170" rtl="0" eaLnBrk="1" latinLnBrk="0" hangingPunct="1">
                        <a:lnSpc>
                          <a:spcPct val="107000"/>
                        </a:lnSpc>
                        <a:spcAft>
                          <a:spcPts val="800"/>
                        </a:spcAft>
                      </a:pPr>
                      <a:r>
                        <a:rPr lang="en-GB" sz="900" kern="1200" dirty="0">
                          <a:solidFill>
                            <a:srgbClr val="0000FF"/>
                          </a:solidFill>
                          <a:latin typeface="+mn-lt"/>
                          <a:ea typeface="+mn-ea"/>
                          <a:cs typeface="+mn-cs"/>
                        </a:rPr>
                        <a:t>25%</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tx1"/>
                          </a:solidFill>
                          <a:effectLst/>
                          <a:highlight>
                            <a:srgbClr val="FFFF00"/>
                          </a:highlight>
                          <a:latin typeface="+mn-lt"/>
                          <a:ea typeface="+mn-ea"/>
                          <a:cs typeface="Arial" panose="020B0604020202020204" pitchFamily="34" charset="0"/>
                        </a:rPr>
                        <a:t>Rapporteur change to “</a:t>
                      </a:r>
                      <a:r>
                        <a:rPr lang="en-US" altLang="zh-CN" sz="900" b="0" kern="1200" dirty="0" err="1">
                          <a:solidFill>
                            <a:schemeClr val="tx1"/>
                          </a:solidFill>
                          <a:effectLst/>
                          <a:highlight>
                            <a:srgbClr val="FFFF00"/>
                          </a:highlight>
                          <a:latin typeface="+mn-lt"/>
                          <a:ea typeface="+mn-ea"/>
                          <a:cs typeface="Arial" panose="020B0604020202020204" pitchFamily="34" charset="0"/>
                        </a:rPr>
                        <a:t>Sivaramaskrishnan</a:t>
                      </a:r>
                      <a:r>
                        <a:rPr lang="en-US" altLang="zh-CN" sz="900" b="0" kern="1200" dirty="0">
                          <a:solidFill>
                            <a:schemeClr val="tx1"/>
                          </a:solidFill>
                          <a:effectLst/>
                          <a:highlight>
                            <a:srgbClr val="FFFF00"/>
                          </a:highlight>
                          <a:latin typeface="+mn-lt"/>
                          <a:ea typeface="+mn-ea"/>
                          <a:cs typeface="Arial" panose="020B0604020202020204" pitchFamily="34" charset="0"/>
                        </a:rPr>
                        <a:t> Swaminathan (sivaramakrishnan.swaminathan@nokia.com)”</a:t>
                      </a:r>
                      <a:endParaRPr lang="en-GB" sz="9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7"/>
                  </a:ext>
                </a:extLst>
              </a:tr>
              <a:tr h="374354">
                <a:tc>
                  <a:txBody>
                    <a:bodyPr/>
                    <a:lstStyle/>
                    <a:p>
                      <a:pPr algn="l" fontAlgn="t"/>
                      <a:r>
                        <a:rPr lang="en-US" sz="900" b="0" i="0" u="none" strike="noStrike" dirty="0">
                          <a:solidFill>
                            <a:srgbClr val="000000"/>
                          </a:solidFill>
                          <a:effectLst/>
                          <a:latin typeface="+mn-lt"/>
                        </a:rPr>
                        <a:t>960026</a:t>
                      </a:r>
                    </a:p>
                  </a:txBody>
                  <a:tcPr marL="6350" marR="6350" marT="6350" marB="0"/>
                </a:tc>
                <a:tc>
                  <a:txBody>
                    <a:bodyPr/>
                    <a:lstStyle/>
                    <a:p>
                      <a:pPr algn="l" fontAlgn="t"/>
                      <a:r>
                        <a:rPr lang="en-US" sz="9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900" b="0" i="0" u="none" strike="noStrike" dirty="0" err="1">
                          <a:solidFill>
                            <a:srgbClr val="000000"/>
                          </a:solidFill>
                          <a:effectLst/>
                          <a:latin typeface="+mn-lt"/>
                        </a:rPr>
                        <a:t>FS_IoT_NTN</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rgbClr val="000000"/>
                          </a:solidFill>
                          <a:effectLst/>
                          <a:latin typeface="+mn-lt"/>
                          <a:ea typeface="+mn-ea"/>
                          <a:cs typeface="Arial" panose="020B0604020202020204" pitchFamily="34" charset="0"/>
                        </a:rPr>
                        <a:t> SA#98 (Dec 2022)</a:t>
                      </a:r>
                      <a:endParaRPr lang="zh-CN" altLang="en-US" sz="900" b="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l" fontAlgn="t"/>
                      <a:r>
                        <a:rPr lang="en-US" sz="900" b="0" i="0" u="none" strike="noStrike" dirty="0">
                          <a:solidFill>
                            <a:srgbClr val="000000"/>
                          </a:solidFill>
                          <a:effectLst/>
                          <a:latin typeface="+mn-lt"/>
                        </a:rPr>
                        <a:t>-</a:t>
                      </a:r>
                    </a:p>
                  </a:txBody>
                  <a:tcPr marL="6350" marR="6350" marT="635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114581" y="6080860"/>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9170"/>
            <a:r>
              <a:rPr lang="en-GB" altLang="en-US" sz="1333" dirty="0">
                <a:solidFill>
                  <a:prstClr val="black"/>
                </a:solidFill>
                <a:ea typeface="MS PGothic" panose="020B0600070205080204" pitchFamily="34" charset="-128"/>
                <a:cs typeface="+mn-cs"/>
              </a:rPr>
              <a:t>For more information, see the full Work Plan at: </a:t>
            </a:r>
            <a:r>
              <a:rPr lang="en-GB" altLang="en-US" sz="1333" dirty="0">
                <a:solidFill>
                  <a:prstClr val="black"/>
                </a:solidFill>
                <a:ea typeface="MS PGothic" panose="020B0600070205080204" pitchFamily="34" charset="-128"/>
                <a:cs typeface="+mn-cs"/>
                <a:hlinkClick r:id="rId2"/>
              </a:rPr>
              <a:t>ftp://ftp.3gpp.org/information/WorkPlan</a:t>
            </a:r>
            <a:endParaRPr lang="en-GB" altLang="en-US" sz="1333"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019537602"/>
              </p:ext>
            </p:extLst>
          </p:nvPr>
        </p:nvGraphicFramePr>
        <p:xfrm>
          <a:off x="1215189" y="1398741"/>
          <a:ext cx="9029178" cy="4205094"/>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Region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4 - 12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9 - 17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1 Jul 2022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15 - 24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14 - 18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Toulouse</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610048110"/>
              </p:ext>
            </p:extLst>
          </p:nvPr>
        </p:nvGraphicFramePr>
        <p:xfrm>
          <a:off x="194693" y="1068257"/>
          <a:ext cx="9727518" cy="2010156"/>
        </p:xfrm>
        <a:graphic>
          <a:graphicData uri="http://schemas.openxmlformats.org/drawingml/2006/table">
            <a:tbl>
              <a:tblPr firstRow="1" firstCol="1" bandRow="1">
                <a:tableStyleId>{F5AB1C69-6EDB-4FF4-983F-18BD219EF322}</a:tableStyleId>
              </a:tblPr>
              <a:tblGrid>
                <a:gridCol w="806210">
                  <a:extLst>
                    <a:ext uri="{9D8B030D-6E8A-4147-A177-3AD203B41FA5}">
                      <a16:colId xmlns:a16="http://schemas.microsoft.com/office/drawing/2014/main" val="20000"/>
                    </a:ext>
                  </a:extLst>
                </a:gridCol>
                <a:gridCol w="3128993">
                  <a:extLst>
                    <a:ext uri="{9D8B030D-6E8A-4147-A177-3AD203B41FA5}">
                      <a16:colId xmlns:a16="http://schemas.microsoft.com/office/drawing/2014/main" val="20001"/>
                    </a:ext>
                  </a:extLst>
                </a:gridCol>
                <a:gridCol w="852028">
                  <a:extLst>
                    <a:ext uri="{9D8B030D-6E8A-4147-A177-3AD203B41FA5}">
                      <a16:colId xmlns:a16="http://schemas.microsoft.com/office/drawing/2014/main" val="20002"/>
                    </a:ext>
                  </a:extLst>
                </a:gridCol>
                <a:gridCol w="747878">
                  <a:extLst>
                    <a:ext uri="{9D8B030D-6E8A-4147-A177-3AD203B41FA5}">
                      <a16:colId xmlns:a16="http://schemas.microsoft.com/office/drawing/2014/main" val="20003"/>
                    </a:ext>
                  </a:extLst>
                </a:gridCol>
                <a:gridCol w="413456">
                  <a:extLst>
                    <a:ext uri="{9D8B030D-6E8A-4147-A177-3AD203B41FA5}">
                      <a16:colId xmlns:a16="http://schemas.microsoft.com/office/drawing/2014/main" val="20004"/>
                    </a:ext>
                  </a:extLst>
                </a:gridCol>
                <a:gridCol w="993798">
                  <a:extLst>
                    <a:ext uri="{9D8B030D-6E8A-4147-A177-3AD203B41FA5}">
                      <a16:colId xmlns:a16="http://schemas.microsoft.com/office/drawing/2014/main" val="20005"/>
                    </a:ext>
                  </a:extLst>
                </a:gridCol>
                <a:gridCol w="649354">
                  <a:extLst>
                    <a:ext uri="{9D8B030D-6E8A-4147-A177-3AD203B41FA5}">
                      <a16:colId xmlns:a16="http://schemas.microsoft.com/office/drawing/2014/main" val="20006"/>
                    </a:ext>
                  </a:extLst>
                </a:gridCol>
                <a:gridCol w="790824">
                  <a:extLst>
                    <a:ext uri="{9D8B030D-6E8A-4147-A177-3AD203B41FA5}">
                      <a16:colId xmlns:a16="http://schemas.microsoft.com/office/drawing/2014/main" val="20007"/>
                    </a:ext>
                  </a:extLst>
                </a:gridCol>
                <a:gridCol w="1344977">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l" fontAlgn="t"/>
                      <a:r>
                        <a:rPr lang="en-US" sz="1200" b="0" i="0" u="none" strike="noStrike" dirty="0">
                          <a:solidFill>
                            <a:srgbClr val="000000"/>
                          </a:solidFill>
                          <a:effectLst/>
                          <a:latin typeface="+mn-lt"/>
                        </a:rPr>
                        <a:t>910031</a:t>
                      </a:r>
                    </a:p>
                  </a:txBody>
                  <a:tcPr marL="6350" marR="6350" marT="6350" marB="0"/>
                </a:tc>
                <a:tc>
                  <a:txBody>
                    <a:bodyPr/>
                    <a:lstStyle/>
                    <a:p>
                      <a:pPr algn="l" fontAlgn="t"/>
                      <a:r>
                        <a:rPr lang="en-US" sz="120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1200" b="0" i="0" u="none" strike="noStrike">
                          <a:solidFill>
                            <a:srgbClr val="000000"/>
                          </a:solidFill>
                          <a:effectLst/>
                          <a:latin typeface="+mn-lt"/>
                        </a:rPr>
                        <a:t>FS_eSBMA</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SA#97 (Sep 2022)-&gt;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b="1" kern="1200" dirty="0">
                          <a:solidFill>
                            <a:srgbClr val="0000FF"/>
                          </a:solidFill>
                          <a:effectLst/>
                          <a:latin typeface="+mn-lt"/>
                          <a:ea typeface="+mn-ea"/>
                          <a:cs typeface="Arial" panose="020B0604020202020204" pitchFamily="34" charset="0"/>
                        </a:rPr>
                        <a:t>SA#99 (Mar 2023)</a:t>
                      </a:r>
                      <a:endParaRPr lang="zh-CN" sz="12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60%</a:t>
                      </a:r>
                    </a:p>
                  </a:txBody>
                  <a:tcPr marL="6350" marR="6350" marT="635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l" fontAlgn="t"/>
                      <a:r>
                        <a:rPr lang="en-US" sz="1200" b="0" i="0" u="none" strike="noStrike" dirty="0">
                          <a:solidFill>
                            <a:srgbClr val="000000"/>
                          </a:solidFill>
                          <a:effectLst/>
                          <a:latin typeface="+mn-lt"/>
                        </a:rPr>
                        <a:t>950027</a:t>
                      </a:r>
                    </a:p>
                  </a:txBody>
                  <a:tcPr marL="6350" marR="6350" marT="6350" marB="0"/>
                </a:tc>
                <a:tc>
                  <a:txBody>
                    <a:bodyPr/>
                    <a:lstStyle/>
                    <a:p>
                      <a:pPr algn="l" fontAlgn="t"/>
                      <a:r>
                        <a:rPr lang="en-US" sz="12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200" b="0" i="0" u="none" strike="noStrike" dirty="0" err="1">
                          <a:solidFill>
                            <a:srgbClr val="000000"/>
                          </a:solidFill>
                          <a:effectLst/>
                          <a:latin typeface="+mn-lt"/>
                        </a:rPr>
                        <a:t>FS_eSBMAe</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kern="1200" dirty="0">
                          <a:solidFill>
                            <a:srgbClr val="000000"/>
                          </a:solidFill>
                          <a:effectLst/>
                          <a:latin typeface="+mn-lt"/>
                          <a:ea typeface="+mn-ea"/>
                          <a:cs typeface="Arial" panose="020B0604020202020204" pitchFamily="34" charset="0"/>
                        </a:rPr>
                        <a:t>SA#98 (Dec 2022)</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10%</a:t>
                      </a:r>
                    </a:p>
                  </a:txBody>
                  <a:tcPr marL="6350" marR="6350" marT="6350" marB="0"/>
                </a:tc>
                <a:tc>
                  <a:txBody>
                    <a:bodyPr/>
                    <a:lstStyle/>
                    <a:p>
                      <a:pPr marL="0" indent="0" algn="ctr" defTabSz="914296" rtl="0" eaLnBrk="1" latinLnBrk="0" hangingPunct="1">
                        <a:lnSpc>
                          <a:spcPct val="107000"/>
                        </a:lnSpc>
                        <a:spcAft>
                          <a:spcPts val="800"/>
                        </a:spcAft>
                      </a:pPr>
                      <a:r>
                        <a:rPr lang="en-GB" sz="1200" kern="1200" dirty="0">
                          <a:solidFill>
                            <a:srgbClr val="0000FF"/>
                          </a:solidFill>
                          <a:latin typeface="+mn-lt"/>
                          <a:ea typeface="+mn-ea"/>
                          <a:cs typeface="+mn-cs"/>
                        </a:rPr>
                        <a:t>25%</a:t>
                      </a:r>
                    </a:p>
                  </a:txBody>
                  <a:tcPr marL="36002" marR="36002" marT="0" marB="0"/>
                </a:tc>
                <a:tc>
                  <a:txBody>
                    <a:bodyPr/>
                    <a:lstStyle/>
                    <a:p>
                      <a:pPr marL="0" algn="l" defTabSz="914296"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27929" y="3078413"/>
            <a:ext cx="5353166" cy="323541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400" dirty="0">
                <a:cs typeface="Arial" charset="0"/>
              </a:rPr>
              <a:t>T</a:t>
            </a:r>
            <a:r>
              <a:rPr lang="en-US" altLang="zh-CN" sz="1400" dirty="0">
                <a:latin typeface="+mn-lt"/>
                <a:cs typeface="Arial" charset="0"/>
              </a:rPr>
              <a:t>he following topics are approved:</a:t>
            </a:r>
            <a:endParaRPr lang="en-US" altLang="de-DE" sz="1400" kern="0" dirty="0">
              <a:solidFill>
                <a:prstClr val="black"/>
              </a:solidFill>
            </a:endParaRPr>
          </a:p>
          <a:p>
            <a:pPr marL="855123" lvl="1" indent="-455073" defTabSz="1219170">
              <a:spcBef>
                <a:spcPts val="0"/>
              </a:spcBef>
              <a:spcAft>
                <a:spcPts val="0"/>
              </a:spcAft>
              <a:defRPr/>
            </a:pPr>
            <a:r>
              <a:rPr lang="en-US" altLang="zh-CN" sz="1400" dirty="0">
                <a:latin typeface="+mn-lt"/>
              </a:rPr>
              <a:t>Analysis on IRP specifications needs to support SBMA</a:t>
            </a:r>
          </a:p>
          <a:p>
            <a:pPr marL="855123" lvl="1" indent="-455073" defTabSz="1219170">
              <a:spcBef>
                <a:spcPts val="0"/>
              </a:spcBef>
              <a:spcAft>
                <a:spcPts val="0"/>
              </a:spcAft>
              <a:defRPr/>
            </a:pPr>
            <a:r>
              <a:rPr lang="en-US" altLang="zh-CN" sz="1400" dirty="0">
                <a:latin typeface="+mn-lt"/>
              </a:rPr>
              <a:t>Issue on  illustration of using MnS in management reference model in TS 32.101 and issue requirements of management service discovery</a:t>
            </a:r>
            <a:endParaRPr lang="en-US" altLang="de-DE" sz="1400" kern="0" dirty="0">
              <a:solidFill>
                <a:prstClr val="black"/>
              </a:solidFill>
            </a:endParaRPr>
          </a:p>
          <a:p>
            <a:pPr marL="855123" lvl="1" indent="-455073" defTabSz="1219170">
              <a:spcBef>
                <a:spcPts val="0"/>
              </a:spcBef>
              <a:spcAft>
                <a:spcPts val="0"/>
              </a:spcAft>
              <a:defRPr/>
            </a:pPr>
            <a:r>
              <a:rPr lang="en-US" altLang="de-DE" sz="1400" kern="0" dirty="0">
                <a:solidFill>
                  <a:prstClr val="black"/>
                </a:solidFill>
              </a:rPr>
              <a:t>Some solutions for Generic NRM, Generic RAN NRM, supporting management of 5G SA and NSA scenarios.</a:t>
            </a:r>
          </a:p>
          <a:p>
            <a:pPr marL="855123" lvl="1" indent="-455073" defTabSz="1219170">
              <a:spcBef>
                <a:spcPts val="0"/>
              </a:spcBef>
              <a:spcAft>
                <a:spcPts val="0"/>
              </a:spcAft>
              <a:defRPr/>
            </a:pPr>
            <a:r>
              <a:rPr lang="en-US" altLang="de-DE" sz="1400" kern="0" dirty="0">
                <a:solidFill>
                  <a:prstClr val="black"/>
                </a:solidFill>
              </a:rPr>
              <a:t>Description on </a:t>
            </a:r>
            <a:r>
              <a:rPr lang="en-US" altLang="de-DE" sz="1400" kern="0" dirty="0" err="1">
                <a:solidFill>
                  <a:prstClr val="black"/>
                </a:solidFill>
              </a:rPr>
              <a:t>MnFs</a:t>
            </a:r>
            <a:r>
              <a:rPr lang="en-US" altLang="de-DE" sz="1400" kern="0" dirty="0">
                <a:solidFill>
                  <a:prstClr val="black"/>
                </a:solidFill>
              </a:rPr>
              <a:t> to be managed. </a:t>
            </a:r>
            <a:endParaRPr lang="de-DE" altLang="de-DE" sz="14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work on managing Management Functions.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5681095" y="3074959"/>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855123" lvl="1" indent="-455073" defTabSz="1219170">
              <a:spcBef>
                <a:spcPts val="0"/>
              </a:spcBef>
              <a:spcAft>
                <a:spcPts val="0"/>
              </a:spcAft>
              <a:defRPr/>
            </a:pPr>
            <a:r>
              <a:rPr lang="en-US" altLang="zh-CN" sz="1400" dirty="0">
                <a:latin typeface="+mn-lt"/>
              </a:rPr>
              <a:t>The schema used for “</a:t>
            </a:r>
            <a:r>
              <a:rPr lang="en-US" altLang="zh-CN" sz="1400" dirty="0" err="1">
                <a:latin typeface="+mn-lt"/>
              </a:rPr>
              <a:t>notifyMOIChanges</a:t>
            </a:r>
            <a:r>
              <a:rPr lang="en-US" altLang="zh-CN" sz="1400" dirty="0">
                <a:latin typeface="+mn-lt"/>
              </a:rPr>
              <a:t>” was agreed as one key issue.</a:t>
            </a:r>
            <a:endParaRPr lang="en-US" altLang="zh-CN" sz="14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The work on targeted notification subscriptions progressed very well. The analysis of XPath as a potential solution was added to the TR, as well as draft possible basic XPath profiles. In addition, clarifications for the definition of “</a:t>
            </a:r>
            <a:r>
              <a:rPr lang="en-US" altLang="zh-CN" sz="1400" kern="0" dirty="0" err="1">
                <a:solidFill>
                  <a:prstClr val="black"/>
                </a:solidFill>
              </a:rPr>
              <a:t>createMOI</a:t>
            </a:r>
            <a:r>
              <a:rPr lang="en-US" altLang="zh-CN" sz="1400" kern="0" dirty="0">
                <a:solidFill>
                  <a:prstClr val="black"/>
                </a:solidFill>
              </a:rPr>
              <a:t>” were agreed.</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No</a:t>
            </a:r>
            <a:r>
              <a:rPr lang="en-US" altLang="zh-CN" sz="1400" kern="0" dirty="0">
                <a:solidFill>
                  <a:prstClr val="black"/>
                </a:solidFill>
              </a:rPr>
              <a:t>ne</a:t>
            </a:r>
            <a:endParaRPr lang="en-US" sz="1400" kern="0" dirty="0">
              <a:solidFill>
                <a:prstClr val="black"/>
              </a:solidFill>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altLang="zh-CN" sz="1400" kern="0" dirty="0">
                <a:solidFill>
                  <a:prstClr val="black"/>
                </a:solidFill>
              </a:rPr>
              <a:t>Continue to work on node selection methods, enhancements of the </a:t>
            </a:r>
            <a:r>
              <a:rPr lang="en-US" altLang="zh-CN" sz="1400" kern="0" dirty="0" err="1">
                <a:solidFill>
                  <a:prstClr val="black"/>
                </a:solidFill>
              </a:rPr>
              <a:t>ProvMnS</a:t>
            </a:r>
            <a:r>
              <a:rPr lang="en-US" altLang="zh-CN" sz="1400" kern="0" dirty="0">
                <a:solidFill>
                  <a:prstClr val="black"/>
                </a:solidFill>
              </a:rPr>
              <a:t>, and methods allowing the </a:t>
            </a:r>
            <a:r>
              <a:rPr lang="en-US" altLang="zh-CN" sz="1400" kern="0" dirty="0" err="1">
                <a:solidFill>
                  <a:prstClr val="black"/>
                </a:solidFill>
              </a:rPr>
              <a:t>MnS</a:t>
            </a:r>
            <a:r>
              <a:rPr lang="en-US" altLang="zh-CN" sz="1400" kern="0" dirty="0">
                <a:solidFill>
                  <a:prstClr val="black"/>
                </a:solidFill>
              </a:rPr>
              <a:t> producer to advertise supported capabilities.</a:t>
            </a: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239758993"/>
              </p:ext>
            </p:extLst>
          </p:nvPr>
        </p:nvGraphicFramePr>
        <p:xfrm>
          <a:off x="186381" y="943566"/>
          <a:ext cx="9658008" cy="1429333"/>
        </p:xfrm>
        <a:graphic>
          <a:graphicData uri="http://schemas.openxmlformats.org/drawingml/2006/table">
            <a:tbl>
              <a:tblPr firstRow="1" firstCol="1" bandRow="1">
                <a:tableStyleId>{F5AB1C69-6EDB-4FF4-983F-18BD219EF322}</a:tableStyleId>
              </a:tblPr>
              <a:tblGrid>
                <a:gridCol w="636037">
                  <a:extLst>
                    <a:ext uri="{9D8B030D-6E8A-4147-A177-3AD203B41FA5}">
                      <a16:colId xmlns:a16="http://schemas.microsoft.com/office/drawing/2014/main" val="20000"/>
                    </a:ext>
                  </a:extLst>
                </a:gridCol>
                <a:gridCol w="3271046">
                  <a:extLst>
                    <a:ext uri="{9D8B030D-6E8A-4147-A177-3AD203B41FA5}">
                      <a16:colId xmlns:a16="http://schemas.microsoft.com/office/drawing/2014/main" val="20001"/>
                    </a:ext>
                  </a:extLst>
                </a:gridCol>
                <a:gridCol w="845940">
                  <a:extLst>
                    <a:ext uri="{9D8B030D-6E8A-4147-A177-3AD203B41FA5}">
                      <a16:colId xmlns:a16="http://schemas.microsoft.com/office/drawing/2014/main" val="20002"/>
                    </a:ext>
                  </a:extLst>
                </a:gridCol>
                <a:gridCol w="742534">
                  <a:extLst>
                    <a:ext uri="{9D8B030D-6E8A-4147-A177-3AD203B41FA5}">
                      <a16:colId xmlns:a16="http://schemas.microsoft.com/office/drawing/2014/main" val="20003"/>
                    </a:ext>
                  </a:extLst>
                </a:gridCol>
                <a:gridCol w="410501">
                  <a:extLst>
                    <a:ext uri="{9D8B030D-6E8A-4147-A177-3AD203B41FA5}">
                      <a16:colId xmlns:a16="http://schemas.microsoft.com/office/drawing/2014/main" val="20004"/>
                    </a:ext>
                  </a:extLst>
                </a:gridCol>
                <a:gridCol w="986697">
                  <a:extLst>
                    <a:ext uri="{9D8B030D-6E8A-4147-A177-3AD203B41FA5}">
                      <a16:colId xmlns:a16="http://schemas.microsoft.com/office/drawing/2014/main" val="20005"/>
                    </a:ext>
                  </a:extLst>
                </a:gridCol>
                <a:gridCol w="655895">
                  <a:extLst>
                    <a:ext uri="{9D8B030D-6E8A-4147-A177-3AD203B41FA5}">
                      <a16:colId xmlns:a16="http://schemas.microsoft.com/office/drawing/2014/main" val="20006"/>
                    </a:ext>
                  </a:extLst>
                </a:gridCol>
                <a:gridCol w="785173">
                  <a:extLst>
                    <a:ext uri="{9D8B030D-6E8A-4147-A177-3AD203B41FA5}">
                      <a16:colId xmlns:a16="http://schemas.microsoft.com/office/drawing/2014/main" val="20007"/>
                    </a:ext>
                  </a:extLst>
                </a:gridCol>
                <a:gridCol w="1324185">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l" fontAlgn="t"/>
                      <a:r>
                        <a:rPr lang="en-US" sz="1200" b="0" i="0" u="none" strike="noStrike" dirty="0">
                          <a:solidFill>
                            <a:srgbClr val="000000"/>
                          </a:solidFill>
                          <a:effectLst/>
                          <a:latin typeface="+mn-lt"/>
                        </a:rPr>
                        <a:t>950028</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200" b="0" i="0" u="none" strike="noStrike" dirty="0" err="1">
                          <a:solidFill>
                            <a:srgbClr val="000000"/>
                          </a:solidFill>
                          <a:effectLst/>
                          <a:latin typeface="+mn-lt"/>
                        </a:rPr>
                        <a:t>FS_URLLC_Mgt</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200" b="0" kern="1200" dirty="0">
                          <a:solidFill>
                            <a:srgbClr val="000000"/>
                          </a:solidFill>
                          <a:effectLst/>
                          <a:latin typeface="+mn-lt"/>
                          <a:ea typeface="+mn-ea"/>
                          <a:cs typeface="Arial" panose="020B0604020202020204" pitchFamily="34" charset="0"/>
                        </a:rPr>
                        <a:t>SA#99 (Mar. 2023)</a:t>
                      </a:r>
                      <a:endParaRPr lang="en-US"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l" fontAlgn="t"/>
                      <a:r>
                        <a:rPr lang="en-US" sz="1200" b="0" i="0" u="none" strike="noStrike" dirty="0">
                          <a:solidFill>
                            <a:srgbClr val="000000"/>
                          </a:solidFill>
                          <a:effectLst/>
                          <a:latin typeface="+mn-lt"/>
                        </a:rPr>
                        <a:t>950030</a:t>
                      </a:r>
                    </a:p>
                  </a:txBody>
                  <a:tcPr marL="6350" marR="6350" marT="6350" marB="0"/>
                </a:tc>
                <a:tc>
                  <a:txBody>
                    <a:bodyPr/>
                    <a:lstStyle/>
                    <a:p>
                      <a:pPr algn="l" fontAlgn="t"/>
                      <a:r>
                        <a:rPr lang="en-US" sz="12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200" b="0" i="0" u="none" strike="noStrike" dirty="0">
                          <a:solidFill>
                            <a:srgbClr val="000000"/>
                          </a:solidFill>
                          <a:effectLst/>
                          <a:latin typeface="+mn-lt"/>
                        </a:rPr>
                        <a:t>FS_5GLAN_Mgt</a:t>
                      </a: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200" b="0" kern="1200" dirty="0">
                          <a:solidFill>
                            <a:srgbClr val="000000"/>
                          </a:solidFill>
                          <a:effectLst/>
                          <a:latin typeface="+mn-lt"/>
                          <a:ea typeface="+mn-ea"/>
                          <a:cs typeface="Arial" panose="020B0604020202020204" pitchFamily="34" charset="0"/>
                        </a:rPr>
                        <a:t>SA#98 (Dec 2022) </a:t>
                      </a:r>
                      <a:r>
                        <a:rPr lang="en-US" altLang="zh-CN" sz="1200" b="1" kern="1200" dirty="0">
                          <a:solidFill>
                            <a:srgbClr val="0000FF"/>
                          </a:solidFill>
                          <a:effectLst/>
                          <a:latin typeface="+mn-lt"/>
                          <a:ea typeface="+mn-ea"/>
                          <a:cs typeface="Arial" panose="020B0604020202020204" pitchFamily="34" charset="0"/>
                        </a:rPr>
                        <a:t>-&gt; SA#99 (Mar. 2023)</a:t>
                      </a:r>
                      <a:endParaRPr lang="en-US" sz="12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200" dirty="0">
                          <a:solidFill>
                            <a:srgbClr val="0000FF"/>
                          </a:solidFill>
                          <a:latin typeface="+mn-lt"/>
                        </a:rPr>
                        <a:t>65%</a:t>
                      </a:r>
                    </a:p>
                  </a:txBody>
                  <a:tcPr marL="36002" marR="36002" marT="0" marB="0"/>
                </a:tc>
                <a:tc>
                  <a:txBody>
                    <a:bodyPr/>
                    <a:lstStyle/>
                    <a:p>
                      <a:pPr>
                        <a:lnSpc>
                          <a:spcPct val="107000"/>
                        </a:lnSpc>
                        <a:spcAft>
                          <a:spcPts val="800"/>
                        </a:spcAft>
                      </a:pPr>
                      <a:endParaRPr lang="en-GB" sz="1200" dirty="0">
                        <a:solidFill>
                          <a:srgbClr val="0000FF"/>
                        </a:solidFill>
                        <a:latin typeface="+mn-lt"/>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65114" y="271847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err="1">
                <a:solidFill>
                  <a:prstClr val="black"/>
                </a:solidFill>
              </a:rPr>
              <a:t>since</a:t>
            </a:r>
            <a:r>
              <a:rPr lang="de-DE" altLang="de-DE" sz="2000" kern="0" dirty="0">
                <a:solidFill>
                  <a:prstClr val="black"/>
                </a:solidFill>
              </a:rPr>
              <a:t> SA#96:</a:t>
            </a:r>
          </a:p>
          <a:p>
            <a:pPr marL="400050" lvl="1" indent="0" defTabSz="1219170">
              <a:spcBef>
                <a:spcPts val="0"/>
              </a:spcBef>
              <a:spcAft>
                <a:spcPts val="0"/>
              </a:spcAft>
              <a:buNone/>
              <a:defRPr/>
            </a:pPr>
            <a:r>
              <a:rPr lang="en-US" altLang="de-DE" sz="1400" kern="0" dirty="0">
                <a:solidFill>
                  <a:prstClr val="black"/>
                </a:solidFill>
              </a:rPr>
              <a:t>The following contributions have been approved:</a:t>
            </a:r>
          </a:p>
          <a:p>
            <a:pPr marL="855123" lvl="1" indent="-455073" defTabSz="1219170">
              <a:spcBef>
                <a:spcPts val="0"/>
              </a:spcBef>
              <a:spcAft>
                <a:spcPts val="0"/>
              </a:spcAft>
              <a:defRPr/>
            </a:pPr>
            <a:r>
              <a:rPr lang="en-US" altLang="zh-CN" sz="1400" dirty="0">
                <a:latin typeface="+mn-lt"/>
              </a:rPr>
              <a:t>Add candidates for study of feature management </a:t>
            </a:r>
            <a:endParaRPr lang="en-US" altLang="zh-CN" sz="1400" kern="0" dirty="0">
              <a:solidFill>
                <a:prstClr val="black"/>
              </a:solidFill>
              <a:latin typeface="+mn-lt"/>
            </a:endParaRPr>
          </a:p>
          <a:p>
            <a:pPr marL="855123" lvl="1" indent="-455073" defTabSz="1219170">
              <a:spcBef>
                <a:spcPts val="0"/>
              </a:spcBef>
              <a:spcAft>
                <a:spcPts val="0"/>
              </a:spcAft>
              <a:defRPr/>
            </a:pPr>
            <a:r>
              <a:rPr lang="en-US" altLang="de-DE" sz="1400" kern="0" dirty="0">
                <a:solidFill>
                  <a:prstClr val="black"/>
                </a:solidFill>
              </a:rPr>
              <a:t>pCR TR 28.832 Add Issue on support for performance management related on URLLC resource load</a:t>
            </a:r>
          </a:p>
          <a:p>
            <a:pPr marL="855123" lvl="1" indent="-455073" defTabSz="1219170">
              <a:spcBef>
                <a:spcPts val="0"/>
              </a:spcBef>
              <a:spcAft>
                <a:spcPts val="0"/>
              </a:spcAft>
              <a:defRPr/>
            </a:pPr>
            <a:r>
              <a:rPr lang="en-US" altLang="de-DE" sz="1400" kern="0" dirty="0">
                <a:solidFill>
                  <a:prstClr val="black"/>
                </a:solidFill>
              </a:rPr>
              <a:t>pCR TR 28.832 Add Issue on URLLC Performance management on reliability</a:t>
            </a:r>
          </a:p>
          <a:p>
            <a:pPr marL="855123" lvl="1" indent="-455073" defTabSz="1219170">
              <a:spcBef>
                <a:spcPts val="0"/>
              </a:spcBef>
              <a:spcAft>
                <a:spcPts val="0"/>
              </a:spcAft>
              <a:defRPr/>
            </a:pP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RAN impacts and dependencies:</a:t>
            </a:r>
            <a:endParaRPr lang="de-DE" altLang="zh-CN" sz="2000" kern="0" dirty="0">
              <a:solidFill>
                <a:prstClr val="black"/>
              </a:solidFill>
              <a:cs typeface="ＭＳ Ｐゴシック" charset="0"/>
            </a:endParaRPr>
          </a:p>
          <a:p>
            <a:pPr marL="855123" lvl="1" indent="-455073" defTabSz="1219170">
              <a:spcBef>
                <a:spcPts val="0"/>
              </a:spcBef>
              <a:spcAft>
                <a:spcPts val="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The SI mainly focuses on the performance measurement and configuration management related to URLLC in RAN.</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9419" y="271847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err="1">
                <a:solidFill>
                  <a:prstClr val="black"/>
                </a:solidFill>
              </a:rPr>
              <a:t>since</a:t>
            </a:r>
            <a:r>
              <a:rPr lang="de-DE" altLang="de-DE" sz="2000" kern="0" dirty="0">
                <a:solidFill>
                  <a:prstClr val="black"/>
                </a:solidFill>
              </a:rPr>
              <a:t> SA#96:</a:t>
            </a:r>
          </a:p>
          <a:p>
            <a:pPr marL="609584" lvl="1" indent="0" defTabSz="1219170">
              <a:spcBef>
                <a:spcPts val="0"/>
              </a:spcBef>
              <a:spcAft>
                <a:spcPts val="600"/>
              </a:spcAft>
              <a:buNone/>
              <a:defRPr/>
            </a:pPr>
            <a:r>
              <a:rPr lang="en-US" altLang="de-DE" sz="1400" kern="0" dirty="0">
                <a:solidFill>
                  <a:prstClr val="black"/>
                </a:solidFill>
              </a:rPr>
              <a:t>The following aspects were discussed:</a:t>
            </a:r>
          </a:p>
          <a:p>
            <a:pPr marL="988459" lvl="1" indent="-378875" defTabSz="1219170">
              <a:spcBef>
                <a:spcPts val="0"/>
              </a:spcBef>
              <a:spcAft>
                <a:spcPts val="600"/>
              </a:spcAft>
              <a:defRPr/>
            </a:pPr>
            <a:r>
              <a:rPr lang="en-US" altLang="de-DE" sz="1400" kern="0" dirty="0">
                <a:solidFill>
                  <a:prstClr val="black"/>
                </a:solidFill>
              </a:rPr>
              <a:t>Key Issues, solution, evaluation and conclusion.   </a:t>
            </a:r>
          </a:p>
          <a:p>
            <a:pPr marL="988459" lvl="1" indent="-378875" defTabSz="1219170">
              <a:spcBef>
                <a:spcPts val="0"/>
              </a:spcBef>
              <a:spcAft>
                <a:spcPts val="600"/>
              </a:spcAft>
              <a:defRPr/>
            </a:pPr>
            <a:r>
              <a:rPr lang="en-US" altLang="de-DE" sz="1400" kern="0" dirty="0">
                <a:solidFill>
                  <a:prstClr val="black"/>
                </a:solidFill>
              </a:rPr>
              <a:t>Six pCRs agreed</a:t>
            </a:r>
          </a:p>
          <a:p>
            <a:pPr marL="988459" lvl="1" indent="-378875" defTabSz="1219170">
              <a:spcBef>
                <a:spcPts val="0"/>
              </a:spcBef>
              <a:spcAft>
                <a:spcPts val="600"/>
              </a:spcAft>
              <a:defRPr/>
            </a:pPr>
            <a:r>
              <a:rPr lang="en-US" altLang="de-DE" sz="1400" kern="0" dirty="0">
                <a:solidFill>
                  <a:prstClr val="black"/>
                </a:solidFill>
              </a:rPr>
              <a:t>Four </a:t>
            </a:r>
            <a:r>
              <a:rPr lang="en-US" altLang="de-DE" sz="1400" kern="0" dirty="0" err="1">
                <a:solidFill>
                  <a:prstClr val="black"/>
                </a:solidFill>
              </a:rPr>
              <a:t>pCRs</a:t>
            </a:r>
            <a:r>
              <a:rPr lang="en-US" altLang="de-DE" sz="1400" kern="0" dirty="0">
                <a:solidFill>
                  <a:prstClr val="black"/>
                </a:solidFill>
              </a:rPr>
              <a:t> are noted due to Ericsson's objections. More offline and further discussions may be needed for reaching agreement</a:t>
            </a:r>
          </a:p>
          <a:p>
            <a:pPr marL="457189" lvl="1" indent="0" defTabSz="1219170">
              <a:spcBef>
                <a:spcPts val="0"/>
              </a:spcBef>
              <a:spcAft>
                <a:spcPts val="0"/>
              </a:spcAft>
              <a:buNone/>
              <a:defRPr/>
            </a:pPr>
            <a:r>
              <a:rPr lang="en-US" altLang="zh-CN" sz="1400" kern="0" dirty="0">
                <a:solidFill>
                  <a:prstClr val="black"/>
                </a:solidFill>
              </a:rPr>
              <a:t> </a:t>
            </a:r>
          </a:p>
          <a:p>
            <a:pPr marL="455073" indent="-455073" defTabSz="1219170">
              <a:spcBef>
                <a:spcPts val="0"/>
              </a:spcBef>
              <a:spcAft>
                <a:spcPts val="0"/>
              </a:spcAft>
              <a:defRPr/>
            </a:pPr>
            <a:r>
              <a:rPr lang="en-US" altLang="zh-CN" sz="2000" kern="0" dirty="0">
                <a:solidFill>
                  <a:prstClr val="black"/>
                </a:solidFill>
              </a:rPr>
              <a:t>RAN impacts and dependencies:</a:t>
            </a:r>
            <a:endParaRPr lang="de-DE" altLang="zh-CN" sz="20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a:solidFill>
                  <a:prstClr val="black"/>
                </a:solidFill>
              </a:rPr>
              <a:t>Next steps:</a:t>
            </a:r>
          </a:p>
          <a:p>
            <a:pPr marL="988459" lvl="1" indent="-378875" defTabSz="1219170">
              <a:spcBef>
                <a:spcPts val="0"/>
              </a:spcBef>
              <a:spcAft>
                <a:spcPts val="600"/>
              </a:spcAft>
              <a:defRPr/>
            </a:pPr>
            <a:r>
              <a:rPr lang="de-DE" altLang="zh-CN" sz="1400" kern="0" dirty="0">
                <a:solidFill>
                  <a:prstClr val="black"/>
                </a:solidFill>
              </a:rPr>
              <a:t>Discussion on possible solutions and evaluations are needed.</a:t>
            </a:r>
          </a:p>
        </p:txBody>
      </p:sp>
    </p:spTree>
    <p:extLst>
      <p:ext uri="{BB962C8B-B14F-4D97-AF65-F5344CB8AC3E}">
        <p14:creationId xmlns:p14="http://schemas.microsoft.com/office/powerpoint/2010/main" val="428858744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590496467"/>
              </p:ext>
            </p:extLst>
          </p:nvPr>
        </p:nvGraphicFramePr>
        <p:xfrm>
          <a:off x="256800" y="995420"/>
          <a:ext cx="9733505" cy="1427118"/>
        </p:xfrm>
        <a:graphic>
          <a:graphicData uri="http://schemas.openxmlformats.org/drawingml/2006/table">
            <a:tbl>
              <a:tblPr firstRow="1" firstCol="1" bandRow="1">
                <a:tableStyleId>{F5AB1C69-6EDB-4FF4-983F-18BD219EF322}</a:tableStyleId>
              </a:tblPr>
              <a:tblGrid>
                <a:gridCol w="767584">
                  <a:extLst>
                    <a:ext uri="{9D8B030D-6E8A-4147-A177-3AD203B41FA5}">
                      <a16:colId xmlns:a16="http://schemas.microsoft.com/office/drawing/2014/main" val="20000"/>
                    </a:ext>
                  </a:extLst>
                </a:gridCol>
                <a:gridCol w="3170041">
                  <a:extLst>
                    <a:ext uri="{9D8B030D-6E8A-4147-A177-3AD203B41FA5}">
                      <a16:colId xmlns:a16="http://schemas.microsoft.com/office/drawing/2014/main" val="20001"/>
                    </a:ext>
                  </a:extLst>
                </a:gridCol>
                <a:gridCol w="852553">
                  <a:extLst>
                    <a:ext uri="{9D8B030D-6E8A-4147-A177-3AD203B41FA5}">
                      <a16:colId xmlns:a16="http://schemas.microsoft.com/office/drawing/2014/main" val="20002"/>
                    </a:ext>
                  </a:extLst>
                </a:gridCol>
                <a:gridCol w="748338">
                  <a:extLst>
                    <a:ext uri="{9D8B030D-6E8A-4147-A177-3AD203B41FA5}">
                      <a16:colId xmlns:a16="http://schemas.microsoft.com/office/drawing/2014/main" val="20003"/>
                    </a:ext>
                  </a:extLst>
                </a:gridCol>
                <a:gridCol w="413710">
                  <a:extLst>
                    <a:ext uri="{9D8B030D-6E8A-4147-A177-3AD203B41FA5}">
                      <a16:colId xmlns:a16="http://schemas.microsoft.com/office/drawing/2014/main" val="20004"/>
                    </a:ext>
                  </a:extLst>
                </a:gridCol>
                <a:gridCol w="994410">
                  <a:extLst>
                    <a:ext uri="{9D8B030D-6E8A-4147-A177-3AD203B41FA5}">
                      <a16:colId xmlns:a16="http://schemas.microsoft.com/office/drawing/2014/main" val="20005"/>
                    </a:ext>
                  </a:extLst>
                </a:gridCol>
                <a:gridCol w="671058">
                  <a:extLst>
                    <a:ext uri="{9D8B030D-6E8A-4147-A177-3AD203B41FA5}">
                      <a16:colId xmlns:a16="http://schemas.microsoft.com/office/drawing/2014/main" val="20006"/>
                    </a:ext>
                  </a:extLst>
                </a:gridCol>
                <a:gridCol w="738556">
                  <a:extLst>
                    <a:ext uri="{9D8B030D-6E8A-4147-A177-3AD203B41FA5}">
                      <a16:colId xmlns:a16="http://schemas.microsoft.com/office/drawing/2014/main" val="20007"/>
                    </a:ext>
                  </a:extLst>
                </a:gridCol>
                <a:gridCol w="1377255">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l" fontAlgn="t"/>
                      <a:r>
                        <a:rPr lang="en-US" sz="1200" b="0" i="0" u="none" strike="noStrike" dirty="0">
                          <a:solidFill>
                            <a:srgbClr val="000000"/>
                          </a:solidFill>
                          <a:effectLst/>
                          <a:latin typeface="+mn-lt"/>
                        </a:rPr>
                        <a:t>950032</a:t>
                      </a:r>
                    </a:p>
                  </a:txBody>
                  <a:tcPr marL="6350" marR="6350" marT="6350" marB="0"/>
                </a:tc>
                <a:tc>
                  <a:txBody>
                    <a:bodyPr/>
                    <a:lstStyle/>
                    <a:p>
                      <a:pPr algn="l" fontAlgn="t"/>
                      <a:r>
                        <a:rPr lang="en-US" sz="12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200" b="0" i="0" u="none" strike="noStrike" dirty="0">
                          <a:solidFill>
                            <a:srgbClr val="000000"/>
                          </a:solidFill>
                          <a:effectLst/>
                          <a:latin typeface="+mn-lt"/>
                        </a:rPr>
                        <a:t>FS_MCVNF</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b="0" kern="1200" dirty="0">
                          <a:solidFill>
                            <a:srgbClr val="000000"/>
                          </a:solidFill>
                          <a:effectLst/>
                          <a:latin typeface="+mn-lt"/>
                          <a:ea typeface="+mn-ea"/>
                          <a:cs typeface="Arial" panose="020B0604020202020204" pitchFamily="34" charset="0"/>
                        </a:rPr>
                        <a:t>SA#99 (Mar 2023)</a:t>
                      </a:r>
                      <a:endParaRPr lang="zh-CN"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5%</a:t>
                      </a:r>
                    </a:p>
                  </a:txBody>
                  <a:tcPr marL="6350" marR="6350" marT="6350" marB="0"/>
                </a:tc>
                <a:tc>
                  <a:txBody>
                    <a:bodyPr/>
                    <a:lstStyle/>
                    <a:p>
                      <a:pPr algn="ctr">
                        <a:lnSpc>
                          <a:spcPct val="107000"/>
                        </a:lnSpc>
                        <a:spcAft>
                          <a:spcPts val="800"/>
                        </a:spcAft>
                      </a:pPr>
                      <a:r>
                        <a:rPr lang="en-GB" sz="1200" dirty="0">
                          <a:solidFill>
                            <a:srgbClr val="0000FF"/>
                          </a:solidFill>
                          <a:latin typeface="+mn-lt"/>
                        </a:rPr>
                        <a:t>30%</a:t>
                      </a:r>
                    </a:p>
                  </a:txBody>
                  <a:tcPr marL="36002" marR="36002" marT="0" marB="0"/>
                </a:tc>
                <a:tc>
                  <a:txBody>
                    <a:bodyPr/>
                    <a:lstStyle/>
                    <a:p>
                      <a:pPr>
                        <a:lnSpc>
                          <a:spcPct val="107000"/>
                        </a:lnSpc>
                        <a:spcAft>
                          <a:spcPts val="800"/>
                        </a:spcAft>
                      </a:pPr>
                      <a:endParaRPr lang="en-GB" sz="1200" dirty="0">
                        <a:solidFill>
                          <a:srgbClr val="0000FF"/>
                        </a:solidFill>
                        <a:latin typeface="+mn-lt"/>
                      </a:endParaRPr>
                    </a:p>
                  </a:txBody>
                  <a:tcPr marL="36002" marR="36002" marT="0" marB="0" anchor="ctr"/>
                </a:tc>
                <a:extLst>
                  <a:ext uri="{0D108BD9-81ED-4DB2-BD59-A6C34878D82A}">
                    <a16:rowId xmlns:a16="http://schemas.microsoft.com/office/drawing/2014/main" val="10001"/>
                  </a:ext>
                </a:extLst>
              </a:tr>
              <a:tr h="374354">
                <a:tc>
                  <a:txBody>
                    <a:bodyPr/>
                    <a:lstStyle/>
                    <a:p>
                      <a:pPr algn="l" fontAlgn="t"/>
                      <a:r>
                        <a:rPr lang="en-US" sz="1200" b="0" i="0" u="none" strike="noStrike" dirty="0">
                          <a:solidFill>
                            <a:srgbClr val="000000"/>
                          </a:solidFill>
                          <a:effectLst/>
                          <a:latin typeface="+mn-lt"/>
                        </a:rPr>
                        <a:t>950033</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200" b="0" i="0" u="none" strike="noStrike" dirty="0">
                          <a:solidFill>
                            <a:srgbClr val="000000"/>
                          </a:solidFill>
                          <a:effectLst/>
                          <a:latin typeface="+mn-lt"/>
                        </a:rPr>
                        <a:t>FS_MANS_ph2</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b="0" kern="1200" dirty="0">
                          <a:solidFill>
                            <a:srgbClr val="000000"/>
                          </a:solidFill>
                          <a:effectLst/>
                          <a:latin typeface="+mn-lt"/>
                          <a:ea typeface="+mn-ea"/>
                          <a:cs typeface="Arial" panose="020B0604020202020204" pitchFamily="34" charset="0"/>
                        </a:rPr>
                        <a:t>SA#99 (Mar. 2023)</a:t>
                      </a:r>
                      <a:endParaRPr lang="zh-CN"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30%</a:t>
                      </a:r>
                    </a:p>
                  </a:txBody>
                  <a:tcPr marL="6350" marR="6350" marT="6350" marB="0"/>
                </a:tc>
                <a:tc>
                  <a:txBody>
                    <a:bodyPr/>
                    <a:lstStyle/>
                    <a:p>
                      <a:pPr marL="0" algn="ctr" defTabSz="1219170" rtl="0" eaLnBrk="1" latinLnBrk="0" hangingPunct="1">
                        <a:lnSpc>
                          <a:spcPct val="107000"/>
                        </a:lnSpc>
                        <a:spcAft>
                          <a:spcPts val="800"/>
                        </a:spcAft>
                      </a:pPr>
                      <a:r>
                        <a:rPr lang="en-GB" sz="1200" kern="1200" dirty="0">
                          <a:solidFill>
                            <a:srgbClr val="0000FF"/>
                          </a:solidFill>
                          <a:latin typeface="+mn-lt"/>
                          <a:ea typeface="+mn-ea"/>
                          <a:cs typeface="+mn-cs"/>
                        </a:rPr>
                        <a:t>75%</a:t>
                      </a:r>
                    </a:p>
                  </a:txBody>
                  <a:tcPr marL="36002" marR="36002" marT="0" marB="0"/>
                </a:tc>
                <a:tc>
                  <a:txBody>
                    <a:bodyPr/>
                    <a:lstStyle/>
                    <a:p>
                      <a:pPr marL="0" algn="ctr" defTabSz="1219170"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err="1">
                <a:solidFill>
                  <a:prstClr val="black"/>
                </a:solidFill>
              </a:rPr>
              <a:t>since</a:t>
            </a:r>
            <a:r>
              <a:rPr lang="de-DE" altLang="de-DE" sz="2000" kern="0" dirty="0">
                <a:solidFill>
                  <a:prstClr val="black"/>
                </a:solidFill>
              </a:rPr>
              <a:t> SA#96:</a:t>
            </a:r>
          </a:p>
          <a:p>
            <a:pPr marL="988459" lvl="1" indent="-378875" defTabSz="1219170">
              <a:spcBef>
                <a:spcPts val="0"/>
              </a:spcBef>
              <a:spcAft>
                <a:spcPts val="600"/>
              </a:spcAft>
              <a:defRPr/>
            </a:pPr>
            <a:r>
              <a:rPr lang="en-US" altLang="zh-CN" sz="1400" dirty="0">
                <a:latin typeface="+mn-lt"/>
              </a:rPr>
              <a:t>pCR 28.834 Add TR structure and scope is approved</a:t>
            </a:r>
            <a:endParaRPr lang="en-US" altLang="de-DE" sz="1400" kern="0" dirty="0">
              <a:solidFill>
                <a:prstClr val="black"/>
              </a:solidFill>
            </a:endParaRPr>
          </a:p>
          <a:p>
            <a:pPr marL="988459" lvl="1" indent="-378875" defTabSz="1219170">
              <a:spcBef>
                <a:spcPts val="0"/>
              </a:spcBef>
              <a:spcAft>
                <a:spcPts val="600"/>
              </a:spcAft>
              <a:defRPr/>
            </a:pPr>
            <a:r>
              <a:rPr lang="en-US" altLang="de-DE" sz="1400" kern="0" dirty="0">
                <a:solidFill>
                  <a:prstClr val="black"/>
                </a:solidFill>
              </a:rPr>
              <a:t>At present, it is mainly to promote the progress in use case (6 use cases have been approved), and the progress of the solution has not been started yet, and the overall progress is about 30%</a:t>
            </a:r>
            <a:endParaRPr lang="de-DE" altLang="de-DE" sz="1400" kern="0" dirty="0">
              <a:solidFill>
                <a:prstClr val="black"/>
              </a:solidFill>
            </a:endParaRPr>
          </a:p>
          <a:p>
            <a:pPr marL="457189" lvl="1" indent="0" defTabSz="1219170">
              <a:spcBef>
                <a:spcPts val="0"/>
              </a:spcBef>
              <a:spcAft>
                <a:spcPts val="0"/>
              </a:spcAft>
              <a:buNone/>
              <a:defRPr/>
            </a:pPr>
            <a:r>
              <a:rPr lang="en-US" altLang="zh-CN" sz="1400" kern="0" dirty="0">
                <a:solidFill>
                  <a:prstClr val="black"/>
                </a:solidFill>
              </a:rPr>
              <a:t> </a:t>
            </a:r>
          </a:p>
          <a:p>
            <a:pPr marL="455073" indent="-455073" defTabSz="1219170">
              <a:spcBef>
                <a:spcPts val="0"/>
              </a:spcBef>
              <a:spcAft>
                <a:spcPts val="0"/>
              </a:spcAft>
              <a:defRPr/>
            </a:pPr>
            <a:r>
              <a:rPr lang="en-US" altLang="zh-CN" sz="2000" kern="0" dirty="0">
                <a:solidFill>
                  <a:prstClr val="black"/>
                </a:solidFill>
              </a:rPr>
              <a:t>RAN impacts and dependencies:</a:t>
            </a:r>
            <a:endParaRPr lang="de-DE" altLang="zh-CN" sz="20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a:solidFill>
                  <a:prstClr val="black"/>
                </a:solidFill>
              </a:rPr>
              <a:t>Next steps:</a:t>
            </a:r>
          </a:p>
          <a:p>
            <a:pPr marL="988459" lvl="1" indent="-378875" defTabSz="1219170">
              <a:defRPr/>
            </a:pPr>
            <a:r>
              <a:rPr lang="en-US" altLang="zh-CN" sz="1400" kern="0" dirty="0">
                <a:solidFill>
                  <a:prstClr val="black"/>
                </a:solidFill>
              </a:rPr>
              <a:t>Continue to promote the improvement of </a:t>
            </a:r>
            <a:r>
              <a:rPr lang="en-US" altLang="zh-CN" sz="1400" kern="0" dirty="0" err="1">
                <a:solidFill>
                  <a:prstClr val="black"/>
                </a:solidFill>
              </a:rPr>
              <a:t>usecase</a:t>
            </a:r>
            <a:r>
              <a:rPr lang="en-US" altLang="zh-CN" sz="1400" kern="0" dirty="0">
                <a:solidFill>
                  <a:prstClr val="black"/>
                </a:solidFill>
              </a:rPr>
              <a:t> and conduct research on related solutions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27806" y="2522214"/>
            <a:ext cx="5634679" cy="352475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a:t>
            </a:r>
            <a:r>
              <a:rPr lang="de-DE" altLang="de-DE" sz="1800" kern="0" dirty="0" err="1">
                <a:solidFill>
                  <a:prstClr val="black"/>
                </a:solidFill>
              </a:rPr>
              <a:t>since</a:t>
            </a:r>
            <a:r>
              <a:rPr lang="de-DE" altLang="de-DE" sz="1800" kern="0" dirty="0">
                <a:solidFill>
                  <a:prstClr val="black"/>
                </a:solidFill>
              </a:rPr>
              <a:t> SA#96:</a:t>
            </a:r>
          </a:p>
          <a:p>
            <a:pPr marL="400050" lvl="1" indent="0" defTabSz="1219170">
              <a:spcBef>
                <a:spcPts val="0"/>
              </a:spcBef>
              <a:spcAft>
                <a:spcPts val="0"/>
              </a:spcAft>
              <a:buNone/>
              <a:defRPr/>
            </a:pPr>
            <a:r>
              <a:rPr lang="de-DE" altLang="de-DE" sz="1200" kern="0" dirty="0">
                <a:solidFill>
                  <a:prstClr val="black"/>
                </a:solidFill>
              </a:rPr>
              <a:t>The </a:t>
            </a:r>
            <a:r>
              <a:rPr lang="de-DE" altLang="de-DE" sz="1200" kern="0" dirty="0" err="1">
                <a:solidFill>
                  <a:prstClr val="black"/>
                </a:solidFill>
              </a:rPr>
              <a:t>following</a:t>
            </a:r>
            <a:r>
              <a:rPr lang="de-DE" altLang="de-DE" sz="1200" kern="0" dirty="0">
                <a:solidFill>
                  <a:prstClr val="black"/>
                </a:solidFill>
              </a:rPr>
              <a:t> pCRs have </a:t>
            </a:r>
            <a:r>
              <a:rPr lang="de-DE" altLang="de-DE" sz="1200" kern="0" dirty="0" err="1">
                <a:solidFill>
                  <a:prstClr val="black"/>
                </a:solidFill>
              </a:rPr>
              <a:t>been</a:t>
            </a:r>
            <a:r>
              <a:rPr lang="de-DE" altLang="de-DE" sz="1200" kern="0" dirty="0">
                <a:solidFill>
                  <a:prstClr val="black"/>
                </a:solidFill>
              </a:rPr>
              <a:t> </a:t>
            </a:r>
            <a:r>
              <a:rPr lang="de-DE" altLang="de-DE" sz="1200" kern="0" dirty="0" err="1">
                <a:solidFill>
                  <a:prstClr val="black"/>
                </a:solidFill>
              </a:rPr>
              <a:t>approved</a:t>
            </a:r>
            <a:r>
              <a:rPr lang="de-DE" altLang="de-DE" sz="1200" kern="0" dirty="0">
                <a:solidFill>
                  <a:prstClr val="black"/>
                </a:solidFill>
              </a:rPr>
              <a:t> </a:t>
            </a:r>
            <a:r>
              <a:rPr lang="de-DE" altLang="de-DE" sz="1200" kern="0" dirty="0" err="1">
                <a:solidFill>
                  <a:prstClr val="black"/>
                </a:solidFill>
              </a:rPr>
              <a:t>for</a:t>
            </a:r>
            <a:r>
              <a:rPr lang="de-DE" altLang="de-DE" sz="1200" kern="0" dirty="0">
                <a:solidFill>
                  <a:prstClr val="black"/>
                </a:solidFill>
              </a:rPr>
              <a:t> TR 28.835 :</a:t>
            </a:r>
          </a:p>
          <a:p>
            <a:pPr marL="855123" lvl="1" indent="-455073" defTabSz="1219170">
              <a:spcBef>
                <a:spcPts val="0"/>
              </a:spcBef>
              <a:spcAft>
                <a:spcPts val="0"/>
              </a:spcAft>
              <a:defRPr/>
            </a:pPr>
            <a:r>
              <a:rPr lang="en-US" altLang="zh-CN" sz="1200" dirty="0">
                <a:latin typeface="+mn-lt"/>
              </a:rPr>
              <a:t>Add concepts and overview; Add key issue service-based management architecture for MOCN</a:t>
            </a:r>
          </a:p>
          <a:p>
            <a:pPr marL="855123" lvl="1" indent="-455073" defTabSz="1219170">
              <a:spcBef>
                <a:spcPts val="0"/>
              </a:spcBef>
              <a:spcAft>
                <a:spcPts val="0"/>
              </a:spcAft>
              <a:defRPr/>
            </a:pPr>
            <a:r>
              <a:rPr lang="en-US" altLang="zh-CN" sz="1200" dirty="0">
                <a:latin typeface="+mn-lt"/>
              </a:rPr>
              <a:t>Add key issue management requirement between MOP-NM and MOP-SR-DM</a:t>
            </a:r>
            <a:r>
              <a:rPr lang="en-US" altLang="zh-CN" sz="1200" dirty="0"/>
              <a:t>; </a:t>
            </a:r>
            <a:r>
              <a:rPr lang="de-DE" altLang="de-DE" sz="1200" kern="0" dirty="0">
                <a:solidFill>
                  <a:prstClr val="black"/>
                </a:solidFill>
              </a:rPr>
              <a:t>Add potential solutions for performance measurements without PLMN ID at NRcellCU</a:t>
            </a:r>
          </a:p>
          <a:p>
            <a:pPr marL="855123" lvl="1" indent="-455073" defTabSz="1219170">
              <a:spcBef>
                <a:spcPts val="0"/>
              </a:spcBef>
              <a:spcAft>
                <a:spcPts val="0"/>
              </a:spcAft>
              <a:defRPr/>
            </a:pPr>
            <a:r>
              <a:rPr lang="de-DE" altLang="de-DE" sz="1200" kern="0" dirty="0">
                <a:solidFill>
                  <a:prstClr val="black"/>
                </a:solidFill>
              </a:rPr>
              <a:t>Add potential solution for PLMN-related attribute requirement for operator </a:t>
            </a:r>
            <a:r>
              <a:rPr lang="de-DE" altLang="de-DE" sz="1200" kern="0" dirty="0" err="1">
                <a:solidFill>
                  <a:prstClr val="black"/>
                </a:solidFill>
              </a:rPr>
              <a:t>specific</a:t>
            </a:r>
            <a:r>
              <a:rPr lang="de-DE" altLang="de-DE" sz="1200" kern="0" dirty="0">
                <a:solidFill>
                  <a:prstClr val="black"/>
                </a:solidFill>
              </a:rPr>
              <a:t> IOC; Add key issue PLMN-related attribute requirement for operator specific IOC</a:t>
            </a:r>
          </a:p>
          <a:p>
            <a:pPr marL="855123" lvl="1" indent="-455073" defTabSz="1219170">
              <a:spcBef>
                <a:spcPts val="0"/>
              </a:spcBef>
              <a:spcAft>
                <a:spcPts val="0"/>
              </a:spcAft>
              <a:defRPr/>
            </a:pPr>
            <a:r>
              <a:rPr lang="de-DE" altLang="de-DE" sz="1200" kern="0" dirty="0">
                <a:solidFill>
                  <a:prstClr val="black"/>
                </a:solidFill>
              </a:rPr>
              <a:t>Update potential solution for management requirement between MOP-NM and MOP-SR-DM</a:t>
            </a:r>
          </a:p>
          <a:p>
            <a:pPr marL="457189" lvl="1" indent="0" defTabSz="1219170">
              <a:spcBef>
                <a:spcPts val="0"/>
              </a:spcBef>
              <a:spcAft>
                <a:spcPts val="0"/>
              </a:spcAft>
              <a:buNone/>
              <a:defRPr/>
            </a:pPr>
            <a:r>
              <a:rPr lang="en-US" altLang="zh-CN" sz="1200" kern="0" dirty="0">
                <a:solidFill>
                  <a:prstClr val="black"/>
                </a:solidFill>
              </a:rPr>
              <a:t> </a:t>
            </a:r>
          </a:p>
          <a:p>
            <a:pPr marL="455073" indent="-455073" defTabSz="1219170">
              <a:spcBef>
                <a:spcPts val="0"/>
              </a:spcBef>
              <a:spcAft>
                <a:spcPts val="0"/>
              </a:spcAft>
              <a:defRPr/>
            </a:pPr>
            <a:r>
              <a:rPr lang="en-US" altLang="zh-CN" sz="1800" kern="0" dirty="0">
                <a:solidFill>
                  <a:prstClr val="black"/>
                </a:solidFill>
              </a:rPr>
              <a:t>RAN impacts and dependencies:</a:t>
            </a:r>
            <a:endParaRPr lang="de-DE" altLang="zh-CN" sz="18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8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The SI mainly focuses on performance measurements for 5G MOCN network sharing.</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04272189"/>
              </p:ext>
            </p:extLst>
          </p:nvPr>
        </p:nvGraphicFramePr>
        <p:xfrm>
          <a:off x="194693" y="1068257"/>
          <a:ext cx="9776157" cy="1939536"/>
        </p:xfrm>
        <a:graphic>
          <a:graphicData uri="http://schemas.openxmlformats.org/drawingml/2006/table">
            <a:tbl>
              <a:tblPr firstRow="1" firstCol="1" bandRow="1">
                <a:tableStyleId>{F5AB1C69-6EDB-4FF4-983F-18BD219EF322}</a:tableStyleId>
              </a:tblPr>
              <a:tblGrid>
                <a:gridCol w="778118">
                  <a:extLst>
                    <a:ext uri="{9D8B030D-6E8A-4147-A177-3AD203B41FA5}">
                      <a16:colId xmlns:a16="http://schemas.microsoft.com/office/drawing/2014/main" val="20000"/>
                    </a:ext>
                  </a:extLst>
                </a:gridCol>
                <a:gridCol w="3176761">
                  <a:extLst>
                    <a:ext uri="{9D8B030D-6E8A-4147-A177-3AD203B41FA5}">
                      <a16:colId xmlns:a16="http://schemas.microsoft.com/office/drawing/2014/main" val="20001"/>
                    </a:ext>
                  </a:extLst>
                </a:gridCol>
                <a:gridCol w="856289">
                  <a:extLst>
                    <a:ext uri="{9D8B030D-6E8A-4147-A177-3AD203B41FA5}">
                      <a16:colId xmlns:a16="http://schemas.microsoft.com/office/drawing/2014/main" val="20002"/>
                    </a:ext>
                  </a:extLst>
                </a:gridCol>
                <a:gridCol w="751618">
                  <a:extLst>
                    <a:ext uri="{9D8B030D-6E8A-4147-A177-3AD203B41FA5}">
                      <a16:colId xmlns:a16="http://schemas.microsoft.com/office/drawing/2014/main" val="20003"/>
                    </a:ext>
                  </a:extLst>
                </a:gridCol>
                <a:gridCol w="415523">
                  <a:extLst>
                    <a:ext uri="{9D8B030D-6E8A-4147-A177-3AD203B41FA5}">
                      <a16:colId xmlns:a16="http://schemas.microsoft.com/office/drawing/2014/main" val="20004"/>
                    </a:ext>
                  </a:extLst>
                </a:gridCol>
                <a:gridCol w="998767">
                  <a:extLst>
                    <a:ext uri="{9D8B030D-6E8A-4147-A177-3AD203B41FA5}">
                      <a16:colId xmlns:a16="http://schemas.microsoft.com/office/drawing/2014/main" val="20005"/>
                    </a:ext>
                  </a:extLst>
                </a:gridCol>
                <a:gridCol w="677423">
                  <a:extLst>
                    <a:ext uri="{9D8B030D-6E8A-4147-A177-3AD203B41FA5}">
                      <a16:colId xmlns:a16="http://schemas.microsoft.com/office/drawing/2014/main" val="20006"/>
                    </a:ext>
                  </a:extLst>
                </a:gridCol>
                <a:gridCol w="785230">
                  <a:extLst>
                    <a:ext uri="{9D8B030D-6E8A-4147-A177-3AD203B41FA5}">
                      <a16:colId xmlns:a16="http://schemas.microsoft.com/office/drawing/2014/main" val="20007"/>
                    </a:ext>
                  </a:extLst>
                </a:gridCol>
                <a:gridCol w="1336428">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24361">
                <a:tc>
                  <a:txBody>
                    <a:bodyPr/>
                    <a:lstStyle/>
                    <a:p>
                      <a:pPr algn="l" fontAlgn="t"/>
                      <a:r>
                        <a:rPr lang="en-US" sz="1200" b="0" i="0" u="none" strike="noStrike" dirty="0">
                          <a:solidFill>
                            <a:srgbClr val="000000"/>
                          </a:solidFill>
                          <a:effectLst/>
                          <a:latin typeface="+mn-lt"/>
                        </a:rPr>
                        <a:t>950034</a:t>
                      </a:r>
                    </a:p>
                  </a:txBody>
                  <a:tcPr marL="6350" marR="6350" marT="6350" marB="0"/>
                </a:tc>
                <a:tc>
                  <a:txBody>
                    <a:bodyPr/>
                    <a:lstStyle/>
                    <a:p>
                      <a:pPr algn="l" fontAlgn="t"/>
                      <a:r>
                        <a:rPr lang="en-US" sz="12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200" b="0" i="0" u="none" strike="noStrike" dirty="0">
                          <a:solidFill>
                            <a:srgbClr val="000000"/>
                          </a:solidFill>
                          <a:effectLst/>
                          <a:latin typeface="+mn-lt"/>
                        </a:rPr>
                        <a:t>FS_5GMDT_Ph2</a:t>
                      </a: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 </a:t>
                      </a:r>
                      <a:r>
                        <a:rPr lang="en-US" altLang="zh-CN" sz="1200" b="0" kern="1200" dirty="0">
                          <a:solidFill>
                            <a:srgbClr val="000000"/>
                          </a:solidFill>
                          <a:effectLst/>
                          <a:latin typeface="+mn-lt"/>
                          <a:ea typeface="+mn-ea"/>
                          <a:cs typeface="Arial" panose="020B0604020202020204" pitchFamily="34" charset="0"/>
                        </a:rPr>
                        <a:t>SA#98 (Dec 2022) -&gt;  </a:t>
                      </a:r>
                      <a:r>
                        <a:rPr lang="en-US" altLang="zh-CN" sz="1200" b="1" kern="1200" dirty="0">
                          <a:solidFill>
                            <a:srgbClr val="0000FF"/>
                          </a:solidFill>
                          <a:effectLst/>
                          <a:latin typeface="+mn-lt"/>
                          <a:ea typeface="+mn-ea"/>
                          <a:cs typeface="Arial" panose="020B0604020202020204" pitchFamily="34" charset="0"/>
                        </a:rPr>
                        <a:t>SA#99 (Mar 2023)</a:t>
                      </a:r>
                      <a:endParaRPr lang="zh-CN" sz="12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200" b="0" i="0" u="none" strike="noStrike" kern="1200" dirty="0">
                          <a:solidFill>
                            <a:srgbClr val="000000"/>
                          </a:solidFill>
                          <a:effectLst/>
                          <a:latin typeface="+mn-lt"/>
                          <a:ea typeface="+mn-ea"/>
                          <a:cs typeface="+mn-cs"/>
                        </a:rPr>
                        <a:t>15%</a:t>
                      </a:r>
                    </a:p>
                  </a:txBody>
                  <a:tcPr marL="6350" marR="6350" marT="6350" marB="0"/>
                </a:tc>
                <a:tc>
                  <a:txBody>
                    <a:bodyPr/>
                    <a:lstStyle/>
                    <a:p>
                      <a:pPr marL="0" algn="ctr" defTabSz="1219170" rtl="0" eaLnBrk="1" latinLnBrk="0" hangingPunct="1">
                        <a:lnSpc>
                          <a:spcPct val="107000"/>
                        </a:lnSpc>
                        <a:spcAft>
                          <a:spcPts val="800"/>
                        </a:spcAft>
                      </a:pPr>
                      <a:r>
                        <a:rPr lang="en-GB" sz="1200" b="0" i="0" u="none" strike="noStrike" kern="1200" dirty="0">
                          <a:solidFill>
                            <a:srgbClr val="0000FF"/>
                          </a:solidFill>
                          <a:effectLst/>
                          <a:latin typeface="+mn-lt"/>
                          <a:ea typeface="+mn-ea"/>
                          <a:cs typeface="+mn-cs"/>
                        </a:rPr>
                        <a:t>25%</a:t>
                      </a:r>
                    </a:p>
                  </a:txBody>
                  <a:tcPr marL="36002" marR="36002" marT="0" marB="0"/>
                </a:tc>
                <a:tc>
                  <a:txBody>
                    <a:bodyPr/>
                    <a:lstStyle/>
                    <a:p>
                      <a:pPr marL="0" algn="ctr" defTabSz="1219170" rtl="0" eaLnBrk="1" latinLnBrk="0" hangingPunct="1">
                        <a:lnSpc>
                          <a:spcPct val="107000"/>
                        </a:lnSpc>
                        <a:spcAft>
                          <a:spcPts val="800"/>
                        </a:spcAft>
                      </a:pPr>
                      <a:r>
                        <a:rPr lang="en-US" altLang="zh-CN" sz="1100" b="0" kern="1200" dirty="0">
                          <a:solidFill>
                            <a:schemeClr val="tx1"/>
                          </a:solidFill>
                          <a:effectLst/>
                          <a:highlight>
                            <a:srgbClr val="FFFF00"/>
                          </a:highlight>
                          <a:latin typeface="+mn-lt"/>
                          <a:ea typeface="+mn-ea"/>
                          <a:cs typeface="Arial" panose="020B0604020202020204" pitchFamily="34" charset="0"/>
                        </a:rPr>
                        <a:t>Rapporteur change to “</a:t>
                      </a:r>
                      <a:r>
                        <a:rPr lang="en-US" altLang="zh-CN" sz="1100" b="0" kern="1200" dirty="0" err="1">
                          <a:solidFill>
                            <a:schemeClr val="tx1"/>
                          </a:solidFill>
                          <a:effectLst/>
                          <a:highlight>
                            <a:srgbClr val="FFFF00"/>
                          </a:highlight>
                          <a:latin typeface="+mn-lt"/>
                          <a:ea typeface="+mn-ea"/>
                          <a:cs typeface="Arial" panose="020B0604020202020204" pitchFamily="34" charset="0"/>
                        </a:rPr>
                        <a:t>Sivaramaskrishnan</a:t>
                      </a:r>
                      <a:r>
                        <a:rPr lang="en-US" altLang="zh-CN" sz="1100" b="0" kern="1200" dirty="0">
                          <a:solidFill>
                            <a:schemeClr val="tx1"/>
                          </a:solidFill>
                          <a:effectLst/>
                          <a:highlight>
                            <a:srgbClr val="FFFF00"/>
                          </a:highlight>
                          <a:latin typeface="+mn-lt"/>
                          <a:ea typeface="+mn-ea"/>
                          <a:cs typeface="Arial" panose="020B0604020202020204" pitchFamily="34" charset="0"/>
                        </a:rPr>
                        <a:t> Swaminathan (sivaramakrishnan.swaminathan@nokia.com)”</a:t>
                      </a:r>
                      <a:endParaRPr lang="en-GB" sz="11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1"/>
                  </a:ext>
                </a:extLst>
              </a:tr>
              <a:tr h="488370">
                <a:tc>
                  <a:txBody>
                    <a:bodyPr/>
                    <a:lstStyle/>
                    <a:p>
                      <a:pPr algn="l" fontAlgn="t"/>
                      <a:r>
                        <a:rPr lang="en-US" sz="1200" b="0" i="0" u="none" strike="noStrike" dirty="0">
                          <a:solidFill>
                            <a:srgbClr val="000000"/>
                          </a:solidFill>
                          <a:effectLst/>
                          <a:latin typeface="+mn-lt"/>
                        </a:rPr>
                        <a:t>960026</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200" b="0" i="0" u="none" strike="noStrike" dirty="0" err="1">
                          <a:solidFill>
                            <a:srgbClr val="000000"/>
                          </a:solidFill>
                          <a:effectLst/>
                          <a:latin typeface="+mn-lt"/>
                        </a:rPr>
                        <a:t>FS_IoT_NTN</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0" kern="1200" dirty="0">
                          <a:solidFill>
                            <a:srgbClr val="000000"/>
                          </a:solidFill>
                          <a:effectLst/>
                          <a:latin typeface="+mn-lt"/>
                          <a:ea typeface="+mn-ea"/>
                          <a:cs typeface="Arial" panose="020B0604020202020204" pitchFamily="34" charset="0"/>
                        </a:rPr>
                        <a:t> SA#98 (Dec 2022)</a:t>
                      </a:r>
                      <a:endParaRPr lang="zh-CN" altLang="en-US" sz="1200" b="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111590"/>
            <a:ext cx="5353166"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400050" lvl="1" indent="0" defTabSz="1219170">
              <a:spcBef>
                <a:spcPts val="0"/>
              </a:spcBef>
              <a:spcAft>
                <a:spcPts val="0"/>
              </a:spcAft>
              <a:buNone/>
              <a:defRPr/>
            </a:pPr>
            <a:r>
              <a:rPr lang="en-US" altLang="de-DE" sz="1100" kern="0" dirty="0">
                <a:solidFill>
                  <a:prstClr val="black"/>
                </a:solidFill>
              </a:rPr>
              <a:t>The following aspects have been approved:</a:t>
            </a:r>
          </a:p>
          <a:p>
            <a:pPr marL="855123" lvl="1" indent="-455073" defTabSz="1219170">
              <a:spcBef>
                <a:spcPts val="0"/>
              </a:spcBef>
              <a:spcAft>
                <a:spcPts val="0"/>
              </a:spcAft>
              <a:defRPr/>
            </a:pPr>
            <a:r>
              <a:rPr lang="en-US" altLang="zh-CN" sz="1200" dirty="0">
                <a:latin typeface="+mn-lt"/>
              </a:rPr>
              <a:t>Description and Problem Statement of Key Issue ‘Name Containment in case of Handover for Signalling Based Trace Activation’ and Key Issue ‘Gaps in Signalling Trace Activation’</a:t>
            </a:r>
          </a:p>
          <a:p>
            <a:pPr marL="855123" lvl="1" indent="-455073" defTabSz="1219170">
              <a:spcBef>
                <a:spcPts val="0"/>
              </a:spcBef>
              <a:spcAft>
                <a:spcPts val="0"/>
              </a:spcAft>
              <a:defRPr/>
            </a:pPr>
            <a:r>
              <a:rPr lang="en-US" altLang="de-DE" sz="1200" dirty="0"/>
              <a:t>Description and Problem Statement of Key Issue ‘Alignment of “Report Amount” parameter for Immediate MDT measurements’</a:t>
            </a:r>
          </a:p>
          <a:p>
            <a:pPr marL="855123" lvl="1" indent="-455073" defTabSz="1219170">
              <a:spcBef>
                <a:spcPts val="0"/>
              </a:spcBef>
              <a:spcAft>
                <a:spcPts val="0"/>
              </a:spcAft>
              <a:defRPr/>
            </a:pPr>
            <a:r>
              <a:rPr lang="en-US" altLang="de-DE" sz="1200" dirty="0"/>
              <a:t>Solution to Key Issue ‘Gaps in </a:t>
            </a:r>
            <a:r>
              <a:rPr lang="en-US" altLang="de-DE" sz="1200" dirty="0" err="1"/>
              <a:t>Signalling</a:t>
            </a:r>
            <a:r>
              <a:rPr lang="en-US" altLang="de-DE" sz="1200" dirty="0"/>
              <a:t> Trace Activation’</a:t>
            </a:r>
          </a:p>
          <a:p>
            <a:pPr marL="855123" lvl="1" indent="-455073" defTabSz="1219170">
              <a:spcBef>
                <a:spcPts val="0"/>
              </a:spcBef>
              <a:spcAft>
                <a:spcPts val="0"/>
              </a:spcAft>
              <a:defRPr/>
            </a:pPr>
            <a:r>
              <a:rPr lang="en-US" altLang="de-DE" sz="1200" dirty="0"/>
              <a:t>Problem statement of Key Issue ‘Reporting of Collected Management Data’</a:t>
            </a:r>
            <a:r>
              <a:rPr lang="en-US" altLang="zh-CN" sz="1200" dirty="0"/>
              <a:t> </a:t>
            </a:r>
          </a:p>
          <a:p>
            <a:pPr marL="455073" indent="-455073" defTabSz="1219170">
              <a:spcBef>
                <a:spcPts val="0"/>
              </a:spcBef>
              <a:spcAft>
                <a:spcPts val="0"/>
              </a:spcAft>
              <a:defRPr/>
            </a:pPr>
            <a:r>
              <a:rPr lang="en-US" altLang="zh-CN" sz="1600" kern="0" dirty="0">
                <a:solidFill>
                  <a:prstClr val="black"/>
                </a:solidFill>
              </a:rPr>
              <a:t>RAN impacts and dependencies:</a:t>
            </a:r>
          </a:p>
          <a:p>
            <a:pPr marL="855123" lvl="1" indent="-455073" defTabSz="1219170">
              <a:spcBef>
                <a:spcPts val="0"/>
              </a:spcBef>
              <a:spcAft>
                <a:spcPts val="0"/>
              </a:spcAft>
              <a:defRPr/>
            </a:pPr>
            <a:r>
              <a:rPr lang="en-US" altLang="zh-CN" sz="1200" dirty="0"/>
              <a:t>RAN2, RAN3</a:t>
            </a:r>
            <a:endParaRPr lang="de-DE" altLang="zh-CN" sz="1200" dirty="0"/>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Propose solutions and conclusions for the identified Key Issue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21705" y="3111590"/>
            <a:ext cx="5873579"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988459" lvl="1" indent="-378875" defTabSz="1219170">
              <a:defRPr/>
            </a:pPr>
            <a:r>
              <a:rPr lang="en-US" altLang="de-DE" sz="1200" kern="0" dirty="0">
                <a:solidFill>
                  <a:prstClr val="black"/>
                </a:solidFill>
              </a:rPr>
              <a:t>Concepts and background as well as part of scenarios have been discussed and several </a:t>
            </a:r>
            <a:r>
              <a:rPr lang="en-US" altLang="de-DE" sz="1200" kern="0" dirty="0" err="1">
                <a:solidFill>
                  <a:prstClr val="black"/>
                </a:solidFill>
              </a:rPr>
              <a:t>pCRs</a:t>
            </a:r>
            <a:r>
              <a:rPr lang="en-US" altLang="de-DE" sz="1200" kern="0" dirty="0">
                <a:solidFill>
                  <a:prstClr val="black"/>
                </a:solidFill>
              </a:rPr>
              <a:t> have been agreed since last SA meeting.</a:t>
            </a:r>
          </a:p>
          <a:p>
            <a:pPr marL="457189" lvl="1" indent="0" defTabSz="1219170">
              <a:spcBef>
                <a:spcPts val="0"/>
              </a:spcBef>
              <a:spcAft>
                <a:spcPts val="0"/>
              </a:spcAft>
              <a:buNone/>
              <a:defRPr/>
            </a:pPr>
            <a:r>
              <a:rPr lang="en-US" altLang="zh-CN" sz="105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de-DE" sz="1200" kern="0" dirty="0">
                <a:solidFill>
                  <a:prstClr val="black"/>
                </a:solidFill>
              </a:rPr>
              <a:t>Next step is to add potential requirements and solutions of </a:t>
            </a:r>
            <a:r>
              <a:rPr lang="en-US" altLang="de-DE" sz="1200" kern="0" dirty="0" err="1">
                <a:solidFill>
                  <a:prstClr val="black"/>
                </a:solidFill>
              </a:rPr>
              <a:t>IoT_NTN</a:t>
            </a:r>
            <a:r>
              <a:rPr lang="en-US" altLang="de-DE" sz="1200" kern="0" dirty="0">
                <a:solidFill>
                  <a:prstClr val="black"/>
                </a:solidFill>
              </a:rPr>
              <a:t>.</a:t>
            </a:r>
            <a:endParaRPr lang="en-US" sz="1200" kern="0" dirty="0">
              <a:solidFill>
                <a:prstClr val="black"/>
              </a:solidFill>
            </a:endParaRPr>
          </a:p>
        </p:txBody>
      </p:sp>
    </p:spTree>
    <p:extLst>
      <p:ext uri="{BB962C8B-B14F-4D97-AF65-F5344CB8AC3E}">
        <p14:creationId xmlns:p14="http://schemas.microsoft.com/office/powerpoint/2010/main" val="59511011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850281396"/>
              </p:ext>
            </p:extLst>
          </p:nvPr>
        </p:nvGraphicFramePr>
        <p:xfrm>
          <a:off x="203467" y="1271801"/>
          <a:ext cx="9718747" cy="3143177"/>
        </p:xfrm>
        <a:graphic>
          <a:graphicData uri="http://schemas.openxmlformats.org/drawingml/2006/table">
            <a:tbl>
              <a:tblPr firstRow="1" firstCol="1" bandRow="1">
                <a:tableStyleId>{F5AB1C69-6EDB-4FF4-983F-18BD219EF322}</a:tableStyleId>
              </a:tblPr>
              <a:tblGrid>
                <a:gridCol w="640037">
                  <a:extLst>
                    <a:ext uri="{9D8B030D-6E8A-4147-A177-3AD203B41FA5}">
                      <a16:colId xmlns:a16="http://schemas.microsoft.com/office/drawing/2014/main" val="20000"/>
                    </a:ext>
                  </a:extLst>
                </a:gridCol>
                <a:gridCol w="3291617">
                  <a:extLst>
                    <a:ext uri="{9D8B030D-6E8A-4147-A177-3AD203B41FA5}">
                      <a16:colId xmlns:a16="http://schemas.microsoft.com/office/drawing/2014/main" val="20001"/>
                    </a:ext>
                  </a:extLst>
                </a:gridCol>
                <a:gridCol w="851260">
                  <a:extLst>
                    <a:ext uri="{9D8B030D-6E8A-4147-A177-3AD203B41FA5}">
                      <a16:colId xmlns:a16="http://schemas.microsoft.com/office/drawing/2014/main" val="20002"/>
                    </a:ext>
                  </a:extLst>
                </a:gridCol>
                <a:gridCol w="747204">
                  <a:extLst>
                    <a:ext uri="{9D8B030D-6E8A-4147-A177-3AD203B41FA5}">
                      <a16:colId xmlns:a16="http://schemas.microsoft.com/office/drawing/2014/main" val="20003"/>
                    </a:ext>
                  </a:extLst>
                </a:gridCol>
                <a:gridCol w="413083">
                  <a:extLst>
                    <a:ext uri="{9D8B030D-6E8A-4147-A177-3AD203B41FA5}">
                      <a16:colId xmlns:a16="http://schemas.microsoft.com/office/drawing/2014/main" val="20004"/>
                    </a:ext>
                  </a:extLst>
                </a:gridCol>
                <a:gridCol w="992902">
                  <a:extLst>
                    <a:ext uri="{9D8B030D-6E8A-4147-A177-3AD203B41FA5}">
                      <a16:colId xmlns:a16="http://schemas.microsoft.com/office/drawing/2014/main" val="20005"/>
                    </a:ext>
                  </a:extLst>
                </a:gridCol>
                <a:gridCol w="623722">
                  <a:extLst>
                    <a:ext uri="{9D8B030D-6E8A-4147-A177-3AD203B41FA5}">
                      <a16:colId xmlns:a16="http://schemas.microsoft.com/office/drawing/2014/main" val="20006"/>
                    </a:ext>
                  </a:extLst>
                </a:gridCol>
                <a:gridCol w="776942">
                  <a:extLst>
                    <a:ext uri="{9D8B030D-6E8A-4147-A177-3AD203B41FA5}">
                      <a16:colId xmlns:a16="http://schemas.microsoft.com/office/drawing/2014/main" val="20007"/>
                    </a:ext>
                  </a:extLst>
                </a:gridCol>
                <a:gridCol w="1381980">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l"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a:solidFill>
                            <a:srgbClr val="000000"/>
                          </a:solidFill>
                          <a:effectLst/>
                          <a:latin typeface="+mn-lt"/>
                        </a:rPr>
                        <a:t>FS_OAM_eNPN</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40%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r>
                        <a:rPr lang="en-US" sz="1100" dirty="0">
                          <a:solidFill>
                            <a:schemeClr val="tx1"/>
                          </a:solidFill>
                          <a:latin typeface="+mn-lt"/>
                        </a:rPr>
                        <a:t>ready for SA Information approval</a:t>
                      </a:r>
                      <a:endParaRPr lang="en-GB" sz="110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374354">
                <a:tc>
                  <a:txBody>
                    <a:bodyPr/>
                    <a:lstStyle/>
                    <a:p>
                      <a:pPr algn="l"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a:solidFill>
                            <a:srgbClr val="000000"/>
                          </a:solidFill>
                          <a:effectLst/>
                          <a:latin typeface="+mn-lt"/>
                        </a:rPr>
                        <a:t>FS_EE5G_Ph2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SA#100 (June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74354">
                <a:tc>
                  <a:txBody>
                    <a:bodyPr/>
                    <a:lstStyle/>
                    <a:p>
                      <a:pPr algn="l"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a:solidFill>
                            <a:srgbClr val="000000"/>
                          </a:solidFill>
                          <a:effectLst/>
                          <a:latin typeface="+mn-lt"/>
                        </a:rPr>
                        <a:t>FS_NSOEU</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SA#98 (Dec 2022)-&gt;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FF"/>
                          </a:solidFill>
                          <a:effectLst/>
                          <a:latin typeface="+mn-lt"/>
                          <a:ea typeface="+mn-ea"/>
                          <a:cs typeface="Arial" panose="020B0604020202020204" pitchFamily="34" charset="0"/>
                        </a:rPr>
                        <a:t>SA#99 (Mar 2023)</a:t>
                      </a:r>
                      <a:endParaRPr lang="en-US"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74354">
                <a:tc>
                  <a:txBody>
                    <a:bodyPr/>
                    <a:lstStyle/>
                    <a:p>
                      <a:pPr algn="l"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374354">
                <a:tc>
                  <a:txBody>
                    <a:bodyPr/>
                    <a:lstStyle/>
                    <a:p>
                      <a:pPr algn="l"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374354">
                <a:tc>
                  <a:txBody>
                    <a:bodyPr/>
                    <a:lstStyle/>
                    <a:p>
                      <a:pPr algn="l" fontAlgn="t"/>
                      <a:r>
                        <a:rPr lang="en-US" sz="1000" b="0" i="0" u="none" strike="noStrike" dirty="0">
                          <a:solidFill>
                            <a:srgbClr val="000000"/>
                          </a:solidFill>
                          <a:effectLst/>
                          <a:latin typeface="+mn-lt"/>
                        </a:rPr>
                        <a:t>910026</a:t>
                      </a:r>
                    </a:p>
                  </a:txBody>
                  <a:tcPr marL="6350" marR="6350" marT="6350" marB="0"/>
                </a:tc>
                <a:tc>
                  <a:txBody>
                    <a:bodyPr/>
                    <a:lstStyle/>
                    <a:p>
                      <a:pPr algn="l" fontAlgn="t"/>
                      <a:r>
                        <a:rPr lang="en-US" sz="1000" b="0" i="0" u="none" strike="noStrike">
                          <a:solidFill>
                            <a:schemeClr val="tx1"/>
                          </a:solidFill>
                          <a:effectLst/>
                          <a:latin typeface="+mn-lt"/>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80%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83%</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374354">
                <a:tc>
                  <a:txBody>
                    <a:bodyPr/>
                    <a:lstStyle/>
                    <a:p>
                      <a:pPr algn="l" fontAlgn="t"/>
                      <a:r>
                        <a:rPr lang="en-US" sz="1000" b="0" i="0" u="none" strike="noStrike" dirty="0">
                          <a:solidFill>
                            <a:srgbClr val="000000"/>
                          </a:solidFill>
                          <a:effectLst/>
                          <a:latin typeface="+mn-lt"/>
                        </a:rPr>
                        <a:t>950029</a:t>
                      </a:r>
                    </a:p>
                  </a:txBody>
                  <a:tcPr marL="6350" marR="6350" marT="6350" marB="0"/>
                </a:tc>
                <a:tc>
                  <a:txBody>
                    <a:bodyPr/>
                    <a:lstStyle/>
                    <a:p>
                      <a:pPr algn="l" fontAlgn="t"/>
                      <a:r>
                        <a:rPr lang="en-US" sz="1000" b="0" i="0" u="none" strike="noStrike" dirty="0">
                          <a:solidFill>
                            <a:schemeClr val="tx1"/>
                          </a:solidFill>
                          <a:effectLst/>
                          <a:latin typeface="+mn-lt"/>
                        </a:rPr>
                        <a:t>Study on alignment with ETSI MEC for Edge computing management </a:t>
                      </a:r>
                    </a:p>
                  </a:txBody>
                  <a:tcPr marL="6350" marR="6350" marT="6350" marB="0"/>
                </a:tc>
                <a:tc>
                  <a:txBody>
                    <a:bodyPr/>
                    <a:lstStyle/>
                    <a:p>
                      <a:pPr algn="l" fontAlgn="t"/>
                      <a:r>
                        <a:rPr lang="en-US" sz="1000" b="0" i="0" u="none" strike="noStrike">
                          <a:solidFill>
                            <a:srgbClr val="000000"/>
                          </a:solidFill>
                          <a:effectLst/>
                          <a:latin typeface="+mn-lt"/>
                        </a:rPr>
                        <a:t>FS_MEC_ECM</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SA#97 (Sep 2022)-&gt;</a:t>
                      </a:r>
                      <a:r>
                        <a:rPr lang="en-US" altLang="zh-CN" sz="900" kern="1200" baseline="0" dirty="0">
                          <a:solidFill>
                            <a:srgbClr val="000000"/>
                          </a:solidFill>
                          <a:effectLst/>
                          <a:latin typeface="+mn-lt"/>
                          <a:ea typeface="+mn-ea"/>
                          <a:cs typeface="Arial" panose="020B0604020202020204" pitchFamily="34" charset="0"/>
                        </a:rPr>
                        <a:t> </a:t>
                      </a:r>
                      <a:r>
                        <a:rPr lang="en-US" altLang="zh-CN" sz="900" b="1" kern="1200" baseline="0" dirty="0">
                          <a:solidFill>
                            <a:srgbClr val="0000FF"/>
                          </a:solidFill>
                          <a:effectLst/>
                          <a:latin typeface="+mn-lt"/>
                          <a:ea typeface="+mn-ea"/>
                          <a:cs typeface="Arial" panose="020B0604020202020204" pitchFamily="34" charset="0"/>
                        </a:rPr>
                        <a:t>SA#99 (Mar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692210" y="2503785"/>
            <a:ext cx="4506097" cy="372755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SA#96:</a:t>
            </a:r>
          </a:p>
          <a:p>
            <a:pPr marL="855123" lvl="1" indent="-455073" defTabSz="1219170">
              <a:spcBef>
                <a:spcPts val="0"/>
              </a:spcBef>
              <a:spcAft>
                <a:spcPts val="0"/>
              </a:spcAft>
              <a:defRPr/>
            </a:pPr>
            <a:r>
              <a:rPr lang="en-US" altLang="zh-CN" sz="1050" dirty="0"/>
              <a:t>S</a:t>
            </a:r>
            <a:r>
              <a:rPr lang="en-US" altLang="zh-CN" sz="1050" dirty="0">
                <a:latin typeface="+mn-lt"/>
              </a:rPr>
              <a:t>keleton, structure, scope, overview, informative annex agreed</a:t>
            </a:r>
            <a:endParaRPr lang="en-US" altLang="de-DE" sz="1050" kern="0" dirty="0">
              <a:solidFill>
                <a:prstClr val="black"/>
              </a:solidFill>
            </a:endParaRPr>
          </a:p>
          <a:p>
            <a:pPr marL="855123" lvl="1" indent="-455073" defTabSz="1219170">
              <a:spcBef>
                <a:spcPts val="0"/>
              </a:spcBef>
              <a:spcAft>
                <a:spcPts val="0"/>
              </a:spcAft>
              <a:defRPr/>
            </a:pPr>
            <a:r>
              <a:rPr lang="en-US" altLang="zh-CN" sz="1050" dirty="0">
                <a:solidFill>
                  <a:prstClr val="black"/>
                </a:solidFill>
                <a:latin typeface="Calibri"/>
              </a:rPr>
              <a:t>Business use cases agreed: Energy outage coordination, Utility provides performance and failure info, MNO provides performance info</a:t>
            </a:r>
            <a:endParaRPr lang="en-US" altLang="de-DE" sz="1050" kern="0" dirty="0">
              <a:solidFill>
                <a:prstClr val="black"/>
              </a:solidFill>
            </a:endParaRPr>
          </a:p>
          <a:p>
            <a:pPr marL="855123" lvl="1" indent="-455073" defTabSz="1219170">
              <a:spcBef>
                <a:spcPts val="0"/>
              </a:spcBef>
              <a:spcAft>
                <a:spcPts val="0"/>
              </a:spcAft>
              <a:defRPr/>
            </a:pPr>
            <a:r>
              <a:rPr lang="en-US" altLang="de-DE" sz="1050" kern="0" dirty="0">
                <a:solidFill>
                  <a:prstClr val="black"/>
                </a:solidFill>
              </a:rPr>
              <a:t>The first and second objective have progressed well.</a:t>
            </a:r>
          </a:p>
          <a:p>
            <a:pPr marL="855123" lvl="1" indent="-455073" defTabSz="1219170">
              <a:spcBef>
                <a:spcPts val="0"/>
              </a:spcBef>
              <a:spcAft>
                <a:spcPts val="0"/>
              </a:spcAft>
              <a:defRPr/>
            </a:pPr>
            <a:r>
              <a:rPr lang="en-US" altLang="de-DE" sz="1050" kern="0" dirty="0">
                <a:solidFill>
                  <a:prstClr val="black"/>
                </a:solidFill>
              </a:rPr>
              <a:t>A solution was added for the first objective.</a:t>
            </a:r>
          </a:p>
          <a:p>
            <a:pPr marL="855123" lvl="1" indent="-455073" defTabSz="1219170">
              <a:spcBef>
                <a:spcPts val="0"/>
              </a:spcBef>
              <a:spcAft>
                <a:spcPts val="0"/>
              </a:spcAft>
              <a:defRPr/>
            </a:pPr>
            <a:r>
              <a:rPr lang="en-US" altLang="de-DE" sz="1050" kern="0" dirty="0">
                <a:solidFill>
                  <a:prstClr val="black"/>
                </a:solidFill>
              </a:rPr>
              <a:t>Use cases with clear requirements were added for the second objective.</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RAN impacts and dependencies:</a:t>
            </a:r>
            <a:endParaRPr lang="de-DE" altLang="zh-CN" sz="1400" kern="0" dirty="0">
              <a:solidFill>
                <a:prstClr val="black"/>
              </a:solidFill>
            </a:endParaRPr>
          </a:p>
          <a:p>
            <a:pPr marL="988459" lvl="1" indent="-378875" defTabSz="1219170">
              <a:spcBef>
                <a:spcPts val="0"/>
              </a:spcBef>
              <a:spcAft>
                <a:spcPts val="600"/>
              </a:spcAft>
              <a:defRPr/>
            </a:pPr>
            <a:r>
              <a:rPr lang="en-US" altLang="zh-CN" sz="1050" kern="0" dirty="0">
                <a:solidFill>
                  <a:prstClr val="black"/>
                </a:solidFill>
              </a:rPr>
              <a:t>Some monitoring requirements at the </a:t>
            </a:r>
            <a:r>
              <a:rPr lang="en-US" altLang="zh-CN" sz="1050" kern="0" dirty="0" err="1">
                <a:solidFill>
                  <a:prstClr val="black"/>
                </a:solidFill>
              </a:rPr>
              <a:t>eNB</a:t>
            </a:r>
            <a:r>
              <a:rPr lang="en-US" altLang="zh-CN" sz="1050" kern="0" dirty="0">
                <a:solidFill>
                  <a:prstClr val="black"/>
                </a:solidFill>
              </a:rPr>
              <a:t> level were identified, but this is only exposure. There is very likely to be no impact to the NRM or PM standard.</a:t>
            </a: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050" kern="0" dirty="0">
                <a:solidFill>
                  <a:prstClr val="black"/>
                </a:solidFill>
              </a:rPr>
              <a:t>Next meeting (SA5 146, after SA #97) will be crucial, to add more solutions and advance the third objective.</a:t>
            </a:r>
          </a:p>
          <a:p>
            <a:pPr marL="988459" lvl="1" indent="-378875" defTabSz="1219170">
              <a:defRPr/>
            </a:pPr>
            <a:r>
              <a:rPr lang="en-US" altLang="zh-CN" sz="1050" kern="0" dirty="0">
                <a:solidFill>
                  <a:prstClr val="black"/>
                </a:solidFill>
              </a:rPr>
              <a:t>Offline work with the EUTC has identified a promising strategy for the third objective, which will be submitted at SA5 146.</a:t>
            </a:r>
          </a:p>
          <a:p>
            <a:pPr marL="988459" lvl="1" indent="-378875" defTabSz="1219170">
              <a:defRPr/>
            </a:pPr>
            <a:r>
              <a:rPr lang="en-US" altLang="zh-CN" sz="1050" kern="0" dirty="0">
                <a:solidFill>
                  <a:prstClr val="black"/>
                </a:solidFill>
              </a:rPr>
              <a:t>There are comments outstanding from SA5#145e to address at SA5#146. </a:t>
            </a:r>
          </a:p>
        </p:txBody>
      </p:sp>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879257201"/>
              </p:ext>
            </p:extLst>
          </p:nvPr>
        </p:nvGraphicFramePr>
        <p:xfrm>
          <a:off x="194693" y="900452"/>
          <a:ext cx="9727517" cy="1564160"/>
        </p:xfrm>
        <a:graphic>
          <a:graphicData uri="http://schemas.openxmlformats.org/drawingml/2006/table">
            <a:tbl>
              <a:tblPr firstRow="1" firstCol="1" bandRow="1">
                <a:tableStyleId>{F5AB1C69-6EDB-4FF4-983F-18BD219EF322}</a:tableStyleId>
              </a:tblPr>
              <a:tblGrid>
                <a:gridCol w="640614">
                  <a:extLst>
                    <a:ext uri="{9D8B030D-6E8A-4147-A177-3AD203B41FA5}">
                      <a16:colId xmlns:a16="http://schemas.microsoft.com/office/drawing/2014/main" val="20000"/>
                    </a:ext>
                  </a:extLst>
                </a:gridCol>
                <a:gridCol w="3294588">
                  <a:extLst>
                    <a:ext uri="{9D8B030D-6E8A-4147-A177-3AD203B41FA5}">
                      <a16:colId xmlns:a16="http://schemas.microsoft.com/office/drawing/2014/main" val="20001"/>
                    </a:ext>
                  </a:extLst>
                </a:gridCol>
                <a:gridCol w="852028">
                  <a:extLst>
                    <a:ext uri="{9D8B030D-6E8A-4147-A177-3AD203B41FA5}">
                      <a16:colId xmlns:a16="http://schemas.microsoft.com/office/drawing/2014/main" val="20002"/>
                    </a:ext>
                  </a:extLst>
                </a:gridCol>
                <a:gridCol w="747878">
                  <a:extLst>
                    <a:ext uri="{9D8B030D-6E8A-4147-A177-3AD203B41FA5}">
                      <a16:colId xmlns:a16="http://schemas.microsoft.com/office/drawing/2014/main" val="20003"/>
                    </a:ext>
                  </a:extLst>
                </a:gridCol>
                <a:gridCol w="413456">
                  <a:extLst>
                    <a:ext uri="{9D8B030D-6E8A-4147-A177-3AD203B41FA5}">
                      <a16:colId xmlns:a16="http://schemas.microsoft.com/office/drawing/2014/main" val="20004"/>
                    </a:ext>
                  </a:extLst>
                </a:gridCol>
                <a:gridCol w="993798">
                  <a:extLst>
                    <a:ext uri="{9D8B030D-6E8A-4147-A177-3AD203B41FA5}">
                      <a16:colId xmlns:a16="http://schemas.microsoft.com/office/drawing/2014/main" val="20005"/>
                    </a:ext>
                  </a:extLst>
                </a:gridCol>
                <a:gridCol w="636173">
                  <a:extLst>
                    <a:ext uri="{9D8B030D-6E8A-4147-A177-3AD203B41FA5}">
                      <a16:colId xmlns:a16="http://schemas.microsoft.com/office/drawing/2014/main" val="20006"/>
                    </a:ext>
                  </a:extLst>
                </a:gridCol>
                <a:gridCol w="764464">
                  <a:extLst>
                    <a:ext uri="{9D8B030D-6E8A-4147-A177-3AD203B41FA5}">
                      <a16:colId xmlns:a16="http://schemas.microsoft.com/office/drawing/2014/main" val="20007"/>
                    </a:ext>
                  </a:extLst>
                </a:gridCol>
                <a:gridCol w="1384518">
                  <a:extLst>
                    <a:ext uri="{9D8B030D-6E8A-4147-A177-3AD203B41FA5}">
                      <a16:colId xmlns:a16="http://schemas.microsoft.com/office/drawing/2014/main" val="20008"/>
                    </a:ext>
                  </a:extLst>
                </a:gridCol>
              </a:tblGrid>
              <a:tr h="30742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06357">
                <a:tc>
                  <a:txBody>
                    <a:bodyPr/>
                    <a:lstStyle/>
                    <a:p>
                      <a:pPr algn="l" fontAlgn="t"/>
                      <a:r>
                        <a:rPr lang="en-US" sz="1050" b="0" i="0" u="none" strike="noStrike" dirty="0">
                          <a:solidFill>
                            <a:srgbClr val="000000"/>
                          </a:solidFill>
                          <a:effectLst/>
                          <a:latin typeface="+mn-lt"/>
                        </a:rPr>
                        <a:t>940035</a:t>
                      </a:r>
                    </a:p>
                  </a:txBody>
                  <a:tcPr marL="6350" marR="6350" marT="6350" marB="0"/>
                </a:tc>
                <a:tc>
                  <a:txBody>
                    <a:bodyPr/>
                    <a:lstStyle/>
                    <a:p>
                      <a:pPr algn="l" fontAlgn="t"/>
                      <a:r>
                        <a:rPr lang="en-US" sz="105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50" b="0" i="0" u="none" strike="noStrike" dirty="0" err="1">
                          <a:solidFill>
                            <a:srgbClr val="000000"/>
                          </a:solidFill>
                          <a:effectLst/>
                          <a:latin typeface="+mn-lt"/>
                        </a:rPr>
                        <a:t>FS_OAM_eNPN</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SA#98 (Dec 2022)</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40%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r>
                        <a:rPr lang="en-US" sz="1050" dirty="0">
                          <a:solidFill>
                            <a:schemeClr val="tx1"/>
                          </a:solidFill>
                          <a:latin typeface="+mn-lt"/>
                        </a:rPr>
                        <a:t>ready for SA Information approval</a:t>
                      </a:r>
                      <a:endParaRPr lang="en-GB" sz="105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529366">
                <a:tc>
                  <a:txBody>
                    <a:bodyPr/>
                    <a:lstStyle/>
                    <a:p>
                      <a:pPr algn="l" fontAlgn="t"/>
                      <a:r>
                        <a:rPr lang="en-US" sz="1050" b="0" i="0" u="none" strike="noStrike" dirty="0">
                          <a:solidFill>
                            <a:srgbClr val="000000"/>
                          </a:solidFill>
                          <a:effectLst/>
                          <a:latin typeface="+mn-lt"/>
                        </a:rPr>
                        <a:t>940040</a:t>
                      </a:r>
                    </a:p>
                  </a:txBody>
                  <a:tcPr marL="6350" marR="6350" marT="6350" marB="0"/>
                </a:tc>
                <a:tc>
                  <a:txBody>
                    <a:bodyPr/>
                    <a:lstStyle/>
                    <a:p>
                      <a:pPr algn="l" fontAlgn="t"/>
                      <a:r>
                        <a:rPr lang="en-US" sz="1050" b="0" i="0" u="none" strike="noStrike">
                          <a:solidFill>
                            <a:schemeClr val="tx1"/>
                          </a:solidFill>
                          <a:effectLst/>
                          <a:latin typeface="+mn-lt"/>
                        </a:rPr>
                        <a:t>Study on Network and Service Operations for Energy Utilities </a:t>
                      </a:r>
                    </a:p>
                  </a:txBody>
                  <a:tcPr marL="6350" marR="6350" marT="6350" marB="0"/>
                </a:tc>
                <a:tc>
                  <a:txBody>
                    <a:bodyPr/>
                    <a:lstStyle/>
                    <a:p>
                      <a:pPr algn="l" fontAlgn="t"/>
                      <a:r>
                        <a:rPr lang="en-US" sz="1050" b="0" i="0" u="none" strike="noStrike" dirty="0">
                          <a:solidFill>
                            <a:srgbClr val="000000"/>
                          </a:solidFill>
                          <a:effectLst/>
                          <a:latin typeface="+mn-lt"/>
                        </a:rPr>
                        <a:t>FS_NSOEU</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SA#98 (Dec 2022)-&gt;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0000FF"/>
                          </a:solidFill>
                          <a:effectLst/>
                          <a:latin typeface="+mn-lt"/>
                          <a:ea typeface="+mn-ea"/>
                          <a:cs typeface="Arial" panose="020B0604020202020204" pitchFamily="34" charset="0"/>
                        </a:rPr>
                        <a:t>SA#99 (Mar 2023)</a:t>
                      </a:r>
                    </a:p>
                  </a:txBody>
                  <a:tcPr marL="9525" marR="9525" marT="9525" marB="9525"/>
                </a:tc>
                <a:tc>
                  <a:txBody>
                    <a:bodyPr/>
                    <a:lstStyle/>
                    <a:p>
                      <a:pPr algn="l" fontAlgn="t"/>
                      <a:r>
                        <a:rPr lang="en-US" sz="105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21017">
                <a:tc>
                  <a:txBody>
                    <a:bodyPr/>
                    <a:lstStyle/>
                    <a:p>
                      <a:pPr algn="l" fontAlgn="t"/>
                      <a:r>
                        <a:rPr lang="en-US" sz="1050" b="0" i="0" u="none" strike="noStrike" dirty="0">
                          <a:solidFill>
                            <a:srgbClr val="000000"/>
                          </a:solidFill>
                          <a:effectLst/>
                          <a:latin typeface="+mn-lt"/>
                        </a:rPr>
                        <a:t>910026</a:t>
                      </a:r>
                    </a:p>
                  </a:txBody>
                  <a:tcPr marL="6350" marR="6350" marT="6350" marB="0"/>
                </a:tc>
                <a:tc>
                  <a:txBody>
                    <a:bodyPr/>
                    <a:lstStyle/>
                    <a:p>
                      <a:pPr algn="l" fontAlgn="t"/>
                      <a:r>
                        <a:rPr lang="en-US" sz="1050" b="0" i="0" u="none" strike="noStrike" dirty="0">
                          <a:solidFill>
                            <a:schemeClr val="tx1"/>
                          </a:solidFill>
                          <a:effectLst/>
                          <a:latin typeface="+mn-lt"/>
                        </a:rPr>
                        <a:t>Study on network slice management capability exposure </a:t>
                      </a:r>
                    </a:p>
                  </a:txBody>
                  <a:tcPr marL="6350" marR="6350" marT="6350" marB="0"/>
                </a:tc>
                <a:tc>
                  <a:txBody>
                    <a:bodyPr/>
                    <a:lstStyle/>
                    <a:p>
                      <a:pPr algn="l" fontAlgn="t"/>
                      <a:r>
                        <a:rPr lang="en-US" sz="1050" b="0" i="0" u="none" strike="noStrike" dirty="0">
                          <a:solidFill>
                            <a:srgbClr val="000000"/>
                          </a:solidFill>
                          <a:effectLst/>
                          <a:latin typeface="+mn-lt"/>
                        </a:rPr>
                        <a:t>FS_NSCE</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SA#98 (Dec 2022)</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80%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83%</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7714" y="2503785"/>
            <a:ext cx="34552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100" dirty="0">
                <a:solidFill>
                  <a:prstClr val="black"/>
                </a:solidFill>
                <a:latin typeface="Calibri"/>
              </a:rPr>
              <a:t>Key Issue on SLA monitoring and evaluation; Potential solution for  fault management capabilities</a:t>
            </a:r>
          </a:p>
          <a:p>
            <a:pPr marL="855123" lvl="1" indent="-455073" defTabSz="1219170">
              <a:spcBef>
                <a:spcPts val="0"/>
              </a:spcBef>
              <a:spcAft>
                <a:spcPts val="0"/>
              </a:spcAft>
              <a:defRPr/>
            </a:pPr>
            <a:r>
              <a:rPr lang="en-US" altLang="zh-CN" sz="1100" dirty="0">
                <a:solidFill>
                  <a:prstClr val="black"/>
                </a:solidFill>
                <a:latin typeface="Calibri"/>
              </a:rPr>
              <a:t>Potential solution for  management of the related information for NPN service customer; </a:t>
            </a:r>
            <a:r>
              <a:rPr lang="de-DE" altLang="de-DE" sz="1100" kern="0" dirty="0">
                <a:solidFill>
                  <a:prstClr val="black"/>
                </a:solidFill>
              </a:rPr>
              <a:t>Update performance data collection procedure</a:t>
            </a:r>
          </a:p>
          <a:p>
            <a:pPr marL="855123" lvl="1" indent="-455073" defTabSz="1219170">
              <a:spcBef>
                <a:spcPts val="0"/>
              </a:spcBef>
              <a:spcAft>
                <a:spcPts val="0"/>
              </a:spcAft>
              <a:defRPr/>
            </a:pPr>
            <a:r>
              <a:rPr lang="de-DE" altLang="de-DE" sz="1100" kern="0" dirty="0">
                <a:solidFill>
                  <a:prstClr val="black"/>
                </a:solidFill>
              </a:rPr>
              <a:t>Add potential solution for SLA monitoring and </a:t>
            </a:r>
            <a:r>
              <a:rPr lang="de-DE" altLang="de-DE" sz="1100" kern="0" dirty="0" err="1">
                <a:solidFill>
                  <a:prstClr val="black"/>
                </a:solidFill>
              </a:rPr>
              <a:t>evaluation</a:t>
            </a:r>
            <a:r>
              <a:rPr lang="de-DE" altLang="de-DE" sz="1100" kern="0" dirty="0">
                <a:solidFill>
                  <a:prstClr val="black"/>
                </a:solidFill>
              </a:rPr>
              <a:t>; Add key issue for network capability exposure</a:t>
            </a:r>
          </a:p>
          <a:p>
            <a:pPr marL="855123" lvl="1" indent="-455073" defTabSz="1219170">
              <a:spcBef>
                <a:spcPts val="0"/>
              </a:spcBef>
              <a:spcAft>
                <a:spcPts val="0"/>
              </a:spcAft>
              <a:defRPr/>
            </a:pPr>
            <a:r>
              <a:rPr lang="de-DE" altLang="de-DE" sz="1100" kern="0" dirty="0">
                <a:solidFill>
                  <a:prstClr val="black"/>
                </a:solidFill>
              </a:rPr>
              <a:t>Add potential solution for satisfying resource isolation demand for Smart </a:t>
            </a:r>
            <a:r>
              <a:rPr lang="de-DE" altLang="de-DE" sz="1100" kern="0" dirty="0" err="1">
                <a:solidFill>
                  <a:prstClr val="black"/>
                </a:solidFill>
              </a:rPr>
              <a:t>Grid</a:t>
            </a:r>
            <a:r>
              <a:rPr lang="de-DE" altLang="de-DE" sz="1100" kern="0" dirty="0">
                <a:solidFill>
                  <a:prstClr val="black"/>
                </a:solidFill>
              </a:rPr>
              <a:t> Utilities</a:t>
            </a: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RAN impacts and dependencies: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continue discussion on solution part and to finalize the conclusion part for key issues.</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297537" y="2464612"/>
            <a:ext cx="362022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SA#96:</a:t>
            </a:r>
          </a:p>
          <a:p>
            <a:pPr marL="400050" lvl="1" indent="0" defTabSz="1219170">
              <a:spcBef>
                <a:spcPts val="0"/>
              </a:spcBef>
              <a:spcAft>
                <a:spcPts val="0"/>
              </a:spcAft>
              <a:buNone/>
              <a:defRPr/>
            </a:pPr>
            <a:r>
              <a:rPr lang="en-US" altLang="zh-CN" sz="1050" kern="0" dirty="0">
                <a:solidFill>
                  <a:prstClr val="black"/>
                </a:solidFill>
              </a:rPr>
              <a:t>Several contributions have been approved:</a:t>
            </a:r>
          </a:p>
          <a:p>
            <a:pPr marL="855123" lvl="1" indent="-455073" defTabSz="1219170">
              <a:spcBef>
                <a:spcPts val="0"/>
              </a:spcBef>
              <a:spcAft>
                <a:spcPts val="0"/>
              </a:spcAft>
              <a:defRPr/>
            </a:pPr>
            <a:r>
              <a:rPr lang="en-US" altLang="zh-CN" sz="1050" dirty="0">
                <a:solidFill>
                  <a:prstClr val="black"/>
                </a:solidFill>
                <a:latin typeface="Calibri"/>
              </a:rPr>
              <a:t>Make Description in issues and gaps more uniform; Update position and add solution for direct MnS exposure </a:t>
            </a:r>
          </a:p>
          <a:p>
            <a:pPr marL="855123" lvl="1" indent="-455073" defTabSz="1219170">
              <a:spcBef>
                <a:spcPts val="0"/>
              </a:spcBef>
              <a:spcAft>
                <a:spcPts val="0"/>
              </a:spcAft>
              <a:defRPr/>
            </a:pPr>
            <a:r>
              <a:rPr lang="en-US" altLang="zh-CN" sz="1050" dirty="0">
                <a:solidFill>
                  <a:prstClr val="black"/>
                </a:solidFill>
                <a:latin typeface="Calibri"/>
              </a:rPr>
              <a:t>Add note on possible charging impact </a:t>
            </a:r>
          </a:p>
          <a:p>
            <a:pPr marL="855123" lvl="1" indent="-455073" defTabSz="1219170">
              <a:spcBef>
                <a:spcPts val="0"/>
              </a:spcBef>
              <a:spcAft>
                <a:spcPts val="0"/>
              </a:spcAft>
              <a:defRPr/>
            </a:pPr>
            <a:r>
              <a:rPr lang="en-US" altLang="zh-CN" sz="1050" dirty="0">
                <a:solidFill>
                  <a:prstClr val="black"/>
                </a:solidFill>
                <a:latin typeface="Calibri"/>
              </a:rPr>
              <a:t>Solution for Network slice management capability exposure </a:t>
            </a:r>
            <a:r>
              <a:rPr lang="en-US" altLang="zh-CN" sz="1050" kern="0" dirty="0">
                <a:solidFill>
                  <a:prstClr val="black"/>
                </a:solidFill>
              </a:rPr>
              <a:t>Removal of unused interfaces in alternative 3</a:t>
            </a:r>
          </a:p>
          <a:p>
            <a:pPr marL="855123" lvl="1" indent="-455073" defTabSz="1219170">
              <a:spcBef>
                <a:spcPts val="0"/>
              </a:spcBef>
              <a:spcAft>
                <a:spcPts val="0"/>
              </a:spcAft>
              <a:defRPr/>
            </a:pPr>
            <a:r>
              <a:rPr lang="en-US" altLang="zh-CN" sz="1050" dirty="0">
                <a:solidFill>
                  <a:prstClr val="black"/>
                </a:solidFill>
                <a:latin typeface="Calibri"/>
              </a:rPr>
              <a:t>Add procedure for consumption of exposed MnS after service order is completed</a:t>
            </a:r>
            <a:endParaRPr lang="en-US" altLang="zh-CN" sz="1050" kern="0" dirty="0">
              <a:solidFill>
                <a:prstClr val="black"/>
              </a:solidFill>
              <a:latin typeface="Calibri"/>
            </a:endParaRPr>
          </a:p>
          <a:p>
            <a:pPr marL="855123" lvl="1" indent="-455073" defTabSz="1219170">
              <a:spcBef>
                <a:spcPts val="0"/>
              </a:spcBef>
              <a:spcAft>
                <a:spcPts val="0"/>
              </a:spcAft>
              <a:defRPr/>
            </a:pPr>
            <a:r>
              <a:rPr lang="en-US" altLang="zh-CN" sz="1050" dirty="0">
                <a:solidFill>
                  <a:prstClr val="black"/>
                </a:solidFill>
                <a:latin typeface="Calibri"/>
              </a:rPr>
              <a:t>Update to solution regarding CAPIF based management capability</a:t>
            </a:r>
            <a:endParaRPr lang="en-US" altLang="zh-CN" sz="1050" kern="0" dirty="0">
              <a:solidFill>
                <a:prstClr val="black"/>
              </a:solidFill>
            </a:endParaRPr>
          </a:p>
          <a:p>
            <a:pPr marL="855123" lvl="1" indent="-455073" defTabSz="1219170">
              <a:spcBef>
                <a:spcPts val="0"/>
              </a:spcBef>
              <a:spcAft>
                <a:spcPts val="0"/>
              </a:spcAft>
              <a:defRPr/>
            </a:pPr>
            <a:r>
              <a:rPr lang="en-US" altLang="zh-CN" sz="1050" kern="0" dirty="0">
                <a:solidFill>
                  <a:prstClr val="black"/>
                </a:solidFill>
              </a:rPr>
              <a:t>Cleanup of exposure without going through BSS; Rephrase or replace </a:t>
            </a:r>
            <a:r>
              <a:rPr lang="en-US" altLang="zh-CN" sz="1050" kern="0" dirty="0" err="1">
                <a:solidFill>
                  <a:prstClr val="black"/>
                </a:solidFill>
              </a:rPr>
              <a:t>eMnS</a:t>
            </a:r>
            <a:r>
              <a:rPr lang="en-US" altLang="zh-CN" sz="1050" kern="0" dirty="0">
                <a:solidFill>
                  <a:prstClr val="black"/>
                </a:solidFill>
              </a:rPr>
              <a:t> with exposed MnS; Update of solution 7.9</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altLang="zh-CN" sz="1050" kern="0" dirty="0">
                <a:solidFill>
                  <a:prstClr val="black"/>
                </a:solidFill>
              </a:rPr>
              <a:t>None</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050" kern="0" dirty="0">
                <a:solidFill>
                  <a:prstClr val="black"/>
                </a:solidFill>
              </a:rPr>
              <a:t>Continue working on the definition related to exposure (i.e. exposure governance, filtering, abstraction, </a:t>
            </a:r>
            <a:r>
              <a:rPr lang="en-US" sz="1050" kern="0" dirty="0" err="1">
                <a:solidFill>
                  <a:prstClr val="black"/>
                </a:solidFill>
              </a:rPr>
              <a:t>etc</a:t>
            </a:r>
            <a:r>
              <a:rPr lang="en-US" sz="1050" kern="0" dirty="0">
                <a:solidFill>
                  <a:prstClr val="black"/>
                </a:solidFill>
              </a:rPr>
              <a:t>)</a:t>
            </a:r>
          </a:p>
          <a:p>
            <a:pPr marL="855123" lvl="1" indent="-455073" defTabSz="1219170">
              <a:spcBef>
                <a:spcPts val="0"/>
              </a:spcBef>
              <a:spcAft>
                <a:spcPts val="0"/>
              </a:spcAft>
              <a:defRPr/>
            </a:pPr>
            <a:r>
              <a:rPr lang="en-US" sz="1050" kern="0" dirty="0">
                <a:solidFill>
                  <a:prstClr val="black"/>
                </a:solidFill>
              </a:rPr>
              <a:t>Start WID for NSCE.</a:t>
            </a:r>
          </a:p>
          <a:p>
            <a:pPr marL="855123" lvl="1" indent="-455073" defTabSz="1219170">
              <a:spcBef>
                <a:spcPts val="0"/>
              </a:spcBef>
              <a:spcAft>
                <a:spcPts val="0"/>
              </a:spcAft>
              <a:defRPr/>
            </a:pPr>
            <a:endParaRPr lang="en-US" sz="1050" kern="0" dirty="0">
              <a:solidFill>
                <a:prstClr val="black"/>
              </a:solidFill>
            </a:endParaRPr>
          </a:p>
        </p:txBody>
      </p:sp>
    </p:spTree>
    <p:extLst>
      <p:ext uri="{BB962C8B-B14F-4D97-AF65-F5344CB8AC3E}">
        <p14:creationId xmlns:p14="http://schemas.microsoft.com/office/powerpoint/2010/main" val="218655748"/>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205012793"/>
              </p:ext>
            </p:extLst>
          </p:nvPr>
        </p:nvGraphicFramePr>
        <p:xfrm>
          <a:off x="256800" y="985879"/>
          <a:ext cx="9626501" cy="1314627"/>
        </p:xfrm>
        <a:graphic>
          <a:graphicData uri="http://schemas.openxmlformats.org/drawingml/2006/table">
            <a:tbl>
              <a:tblPr firstRow="1" firstCol="1" bandRow="1">
                <a:tableStyleId>{F5AB1C69-6EDB-4FF4-983F-18BD219EF322}</a:tableStyleId>
              </a:tblPr>
              <a:tblGrid>
                <a:gridCol w="633962">
                  <a:extLst>
                    <a:ext uri="{9D8B030D-6E8A-4147-A177-3AD203B41FA5}">
                      <a16:colId xmlns:a16="http://schemas.microsoft.com/office/drawing/2014/main" val="20000"/>
                    </a:ext>
                  </a:extLst>
                </a:gridCol>
                <a:gridCol w="3260375">
                  <a:extLst>
                    <a:ext uri="{9D8B030D-6E8A-4147-A177-3AD203B41FA5}">
                      <a16:colId xmlns:a16="http://schemas.microsoft.com/office/drawing/2014/main" val="20001"/>
                    </a:ext>
                  </a:extLst>
                </a:gridCol>
                <a:gridCol w="843180">
                  <a:extLst>
                    <a:ext uri="{9D8B030D-6E8A-4147-A177-3AD203B41FA5}">
                      <a16:colId xmlns:a16="http://schemas.microsoft.com/office/drawing/2014/main" val="20002"/>
                    </a:ext>
                  </a:extLst>
                </a:gridCol>
                <a:gridCol w="740112">
                  <a:extLst>
                    <a:ext uri="{9D8B030D-6E8A-4147-A177-3AD203B41FA5}">
                      <a16:colId xmlns:a16="http://schemas.microsoft.com/office/drawing/2014/main" val="20003"/>
                    </a:ext>
                  </a:extLst>
                </a:gridCol>
                <a:gridCol w="409162">
                  <a:extLst>
                    <a:ext uri="{9D8B030D-6E8A-4147-A177-3AD203B41FA5}">
                      <a16:colId xmlns:a16="http://schemas.microsoft.com/office/drawing/2014/main" val="20004"/>
                    </a:ext>
                  </a:extLst>
                </a:gridCol>
                <a:gridCol w="983478">
                  <a:extLst>
                    <a:ext uri="{9D8B030D-6E8A-4147-A177-3AD203B41FA5}">
                      <a16:colId xmlns:a16="http://schemas.microsoft.com/office/drawing/2014/main" val="20005"/>
                    </a:ext>
                  </a:extLst>
                </a:gridCol>
                <a:gridCol w="624550">
                  <a:extLst>
                    <a:ext uri="{9D8B030D-6E8A-4147-A177-3AD203B41FA5}">
                      <a16:colId xmlns:a16="http://schemas.microsoft.com/office/drawing/2014/main" val="20006"/>
                    </a:ext>
                  </a:extLst>
                </a:gridCol>
                <a:gridCol w="795656">
                  <a:extLst>
                    <a:ext uri="{9D8B030D-6E8A-4147-A177-3AD203B41FA5}">
                      <a16:colId xmlns:a16="http://schemas.microsoft.com/office/drawing/2014/main" val="20007"/>
                    </a:ext>
                  </a:extLst>
                </a:gridCol>
                <a:gridCol w="1336026">
                  <a:extLst>
                    <a:ext uri="{9D8B030D-6E8A-4147-A177-3AD203B41FA5}">
                      <a16:colId xmlns:a16="http://schemas.microsoft.com/office/drawing/2014/main" val="20008"/>
                    </a:ext>
                  </a:extLst>
                </a:gridCol>
              </a:tblGrid>
              <a:tr h="23612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50621">
                <a:tc>
                  <a:txBody>
                    <a:bodyPr/>
                    <a:lstStyle/>
                    <a:p>
                      <a:pPr algn="l"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dirty="0">
                          <a:solidFill>
                            <a:srgbClr val="000000"/>
                          </a:solidFill>
                          <a:effectLst/>
                          <a:latin typeface="+mn-lt"/>
                        </a:rPr>
                        <a:t>FS_EE5G_Ph2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04454">
                <a:tc>
                  <a:txBody>
                    <a:bodyPr/>
                    <a:lstStyle/>
                    <a:p>
                      <a:pPr algn="l" fontAlgn="t"/>
                      <a:r>
                        <a:rPr lang="en-US" sz="1000" b="0" i="0" u="none" strike="noStrike" dirty="0">
                          <a:solidFill>
                            <a:srgbClr val="000000"/>
                          </a:solidFill>
                          <a:effectLst/>
                          <a:latin typeface="+mn-lt"/>
                        </a:rPr>
                        <a:t>950029</a:t>
                      </a:r>
                    </a:p>
                  </a:txBody>
                  <a:tcPr marL="6350" marR="6350" marT="6350" marB="0"/>
                </a:tc>
                <a:tc>
                  <a:txBody>
                    <a:bodyPr/>
                    <a:lstStyle/>
                    <a:p>
                      <a:pPr algn="l" fontAlgn="t"/>
                      <a:r>
                        <a:rPr lang="en-US" sz="1000" b="0" i="0" u="none" strike="noStrike" dirty="0">
                          <a:solidFill>
                            <a:schemeClr val="tx1"/>
                          </a:solidFill>
                          <a:effectLst/>
                          <a:latin typeface="+mn-lt"/>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SA#97 (Sep 2022)-&gt;</a:t>
                      </a:r>
                      <a:r>
                        <a:rPr lang="en-US" altLang="zh-CN" sz="1000" kern="1200" baseline="0" dirty="0">
                          <a:solidFill>
                            <a:srgbClr val="000000"/>
                          </a:solidFill>
                          <a:effectLst/>
                          <a:latin typeface="+mn-lt"/>
                          <a:ea typeface="+mn-ea"/>
                          <a:cs typeface="Arial" panose="020B0604020202020204" pitchFamily="34" charset="0"/>
                        </a:rPr>
                        <a:t> </a:t>
                      </a:r>
                      <a:r>
                        <a:rPr lang="en-US" altLang="zh-CN" sz="1000" b="1" kern="1200" baseline="0" dirty="0">
                          <a:solidFill>
                            <a:srgbClr val="0000FF"/>
                          </a:solidFill>
                          <a:effectLst/>
                          <a:latin typeface="+mn-lt"/>
                          <a:ea typeface="+mn-ea"/>
                          <a:cs typeface="Arial" panose="020B0604020202020204" pitchFamily="34" charset="0"/>
                        </a:rPr>
                        <a:t>SA#99(Mar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731113"/>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FS_EE5G_Ph2</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a:t>
            </a:r>
            <a:r>
              <a:rPr lang="de-DE" altLang="de-DE" sz="1800" kern="0" dirty="0" err="1">
                <a:solidFill>
                  <a:prstClr val="black"/>
                </a:solidFill>
              </a:rPr>
              <a:t>since</a:t>
            </a:r>
            <a:r>
              <a:rPr lang="de-DE" altLang="de-DE" sz="1800" kern="0" dirty="0">
                <a:solidFill>
                  <a:prstClr val="black"/>
                </a:solidFill>
              </a:rPr>
              <a:t> SA#96:</a:t>
            </a:r>
          </a:p>
          <a:p>
            <a:pPr marL="855123" lvl="1" indent="-455073" defTabSz="1219170">
              <a:spcBef>
                <a:spcPts val="0"/>
              </a:spcBef>
              <a:spcAft>
                <a:spcPts val="0"/>
              </a:spcAft>
              <a:defRPr/>
            </a:pPr>
            <a:r>
              <a:rPr lang="en-US" altLang="zh-CN" sz="1200" dirty="0">
                <a:latin typeface="+mn-lt"/>
              </a:rPr>
              <a:t>TR 28.913 skeleton was approved </a:t>
            </a:r>
          </a:p>
          <a:p>
            <a:pPr marL="855123" lvl="1" indent="-455073" defTabSz="1219170">
              <a:spcBef>
                <a:spcPts val="0"/>
              </a:spcBef>
              <a:spcAft>
                <a:spcPts val="0"/>
              </a:spcAft>
              <a:defRPr/>
            </a:pPr>
            <a:r>
              <a:rPr lang="en-US" altLang="zh-CN" sz="1200" dirty="0">
                <a:latin typeface="+mn-lt"/>
              </a:rPr>
              <a:t>Three key issues have been introduced in TR 28.913</a:t>
            </a:r>
            <a:endParaRPr lang="en-US" altLang="de-DE" sz="1200" kern="0" dirty="0">
              <a:solidFill>
                <a:prstClr val="black"/>
              </a:solidFill>
            </a:endParaRPr>
          </a:p>
          <a:p>
            <a:pPr marL="855123" lvl="1" indent="-455073" defTabSz="1219170">
              <a:spcBef>
                <a:spcPts val="0"/>
              </a:spcBef>
              <a:spcAft>
                <a:spcPts val="0"/>
              </a:spcAft>
              <a:defRPr/>
            </a:pPr>
            <a:r>
              <a:rPr lang="en-US" altLang="de-DE" sz="1200" kern="0" dirty="0">
                <a:solidFill>
                  <a:prstClr val="black"/>
                </a:solidFill>
              </a:rPr>
              <a:t>3 pCRs have been approved: two new key issues (Energy Efficiency of a URLLC network slice based on reliability, Roles involved in EE KPI building) and potential solutions to key issue #1</a:t>
            </a:r>
          </a:p>
          <a:p>
            <a:pPr marL="855123" lvl="1" indent="-455073" defTabSz="1219170">
              <a:spcBef>
                <a:spcPts val="0"/>
              </a:spcBef>
              <a:spcAft>
                <a:spcPts val="0"/>
              </a:spcAft>
              <a:defRPr/>
            </a:pPr>
            <a:r>
              <a:rPr lang="en-US" altLang="de-DE" sz="1200" kern="0" dirty="0"/>
              <a:t>The relevance to study digital sobriety in SA5 has been questioned by one company (a related </a:t>
            </a:r>
            <a:r>
              <a:rPr lang="en-US" altLang="de-DE" sz="1200" kern="0" dirty="0" err="1"/>
              <a:t>pCR</a:t>
            </a:r>
            <a:r>
              <a:rPr lang="en-US" altLang="de-DE" sz="1200" kern="0" dirty="0"/>
              <a:t> has been objected).</a:t>
            </a:r>
            <a:endParaRPr lang="de-DE" altLang="de-DE" sz="1200" kern="0" dirty="0"/>
          </a:p>
          <a:p>
            <a:pPr marL="457189" lvl="1" indent="0" defTabSz="1219170">
              <a:spcBef>
                <a:spcPts val="0"/>
              </a:spcBef>
              <a:spcAft>
                <a:spcPts val="0"/>
              </a:spcAft>
              <a:buNone/>
              <a:defRPr/>
            </a:pPr>
            <a:r>
              <a:rPr lang="en-US" altLang="zh-CN" sz="1200" kern="0" dirty="0">
                <a:solidFill>
                  <a:prstClr val="black"/>
                </a:solidFill>
              </a:rPr>
              <a:t> </a:t>
            </a:r>
          </a:p>
          <a:p>
            <a:pPr marL="455073" indent="-455073" defTabSz="1219170">
              <a:spcBef>
                <a:spcPts val="0"/>
              </a:spcBef>
              <a:spcAft>
                <a:spcPts val="0"/>
              </a:spcAft>
              <a:defRPr/>
            </a:pPr>
            <a:r>
              <a:rPr lang="en-US" altLang="zh-CN" sz="1800" kern="0" dirty="0">
                <a:solidFill>
                  <a:prstClr val="black"/>
                </a:solidFill>
              </a:rPr>
              <a:t>RAN impacts and dependencies:</a:t>
            </a:r>
            <a:endParaRPr lang="de-DE" altLang="zh-CN" sz="18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988459" lvl="1" indent="-378875" defTabSz="1219170">
              <a:spcBef>
                <a:spcPts val="0"/>
              </a:spcBef>
              <a:spcAft>
                <a:spcPts val="60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800" kern="0" dirty="0">
                <a:solidFill>
                  <a:prstClr val="black"/>
                </a:solidFill>
              </a:rPr>
              <a:t>Next steps:</a:t>
            </a:r>
          </a:p>
          <a:p>
            <a:pPr marL="988459" lvl="1" indent="-378875" defTabSz="1219170">
              <a:defRPr/>
            </a:pPr>
            <a:r>
              <a:rPr lang="en-US" altLang="zh-CN" sz="1200" kern="0" dirty="0">
                <a:solidFill>
                  <a:prstClr val="black"/>
                </a:solidFill>
              </a:rPr>
              <a:t>Contributions on potential solutions to already existing key issues in TR 28.913 are expected at SA5#146e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2731113"/>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FS_MEC_ECM</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de-DE" sz="1100" kern="0" dirty="0">
                <a:solidFill>
                  <a:prstClr val="black"/>
                </a:solidFill>
              </a:rPr>
              <a:t>Update the mapping GSMA OPG and ECSP management system</a:t>
            </a:r>
          </a:p>
          <a:p>
            <a:pPr marL="855123" lvl="1" indent="-455073" defTabSz="1219170">
              <a:spcBef>
                <a:spcPts val="0"/>
              </a:spcBef>
              <a:spcAft>
                <a:spcPts val="0"/>
              </a:spcAft>
              <a:defRPr/>
            </a:pPr>
            <a:r>
              <a:rPr lang="en-US" altLang="de-DE" sz="1100" kern="0" dirty="0">
                <a:solidFill>
                  <a:prstClr val="black"/>
                </a:solidFill>
              </a:rPr>
              <a:t>Comment discussed about how interface produced by MEO/MEAO can be used for application deployment.</a:t>
            </a:r>
          </a:p>
          <a:p>
            <a:pPr marL="855123" lvl="1" indent="-455073" defTabSz="1219170">
              <a:spcBef>
                <a:spcPts val="0"/>
              </a:spcBef>
              <a:spcAft>
                <a:spcPts val="0"/>
              </a:spcAft>
              <a:defRPr/>
            </a:pPr>
            <a:r>
              <a:rPr lang="en-US" altLang="de-DE" sz="1100" kern="0" dirty="0">
                <a:solidFill>
                  <a:prstClr val="black"/>
                </a:solidFill>
              </a:rPr>
              <a:t>Comment discussed about resource reservation requirements in GSMA OPG.</a:t>
            </a:r>
          </a:p>
          <a:p>
            <a:pPr marL="855123" lvl="1" indent="-455073" defTabSz="1219170">
              <a:spcBef>
                <a:spcPts val="0"/>
              </a:spcBef>
              <a:spcAft>
                <a:spcPts val="0"/>
              </a:spcAft>
              <a:defRPr/>
            </a:pPr>
            <a:r>
              <a:rPr lang="en-US" altLang="de-DE" sz="1100" kern="0" dirty="0">
                <a:solidFill>
                  <a:prstClr val="black"/>
                </a:solidFill>
              </a:rPr>
              <a:t>Group agreed the contribution on solution related to application LCM and EES and MEP collocation</a:t>
            </a:r>
          </a:p>
          <a:p>
            <a:pPr marL="855123" lvl="1" indent="-455073" defTabSz="1219170">
              <a:spcBef>
                <a:spcPts val="0"/>
              </a:spcBef>
              <a:spcAft>
                <a:spcPts val="0"/>
              </a:spcAft>
              <a:defRPr/>
            </a:pPr>
            <a:r>
              <a:rPr lang="en-US" altLang="de-DE" sz="1100" kern="0" dirty="0">
                <a:solidFill>
                  <a:prstClr val="black"/>
                </a:solidFill>
              </a:rPr>
              <a:t>Discussed how interface produced by MEO/MEAO can be used for application deployment.</a:t>
            </a:r>
          </a:p>
          <a:p>
            <a:pPr marL="855123" lvl="1" indent="-455073" defTabSz="1219170">
              <a:spcBef>
                <a:spcPts val="0"/>
              </a:spcBef>
              <a:spcAft>
                <a:spcPts val="0"/>
              </a:spcAft>
              <a:defRPr/>
            </a:pPr>
            <a:r>
              <a:rPr lang="en-US" altLang="de-DE" sz="1100" kern="0" dirty="0">
                <a:solidFill>
                  <a:prstClr val="black"/>
                </a:solidFill>
              </a:rPr>
              <a:t>Discussed resource reservation requirements in GSMA OPG.</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988459" lvl="1" indent="-378875" defTabSz="1219170">
              <a:spcBef>
                <a:spcPts val="0"/>
              </a:spcBef>
              <a:spcAft>
                <a:spcPts val="60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the solutions related to interaction with ETSI MEC for edge application management</a:t>
            </a:r>
          </a:p>
          <a:p>
            <a:pPr marL="855123" lvl="1" indent="-455073" defTabSz="1219170">
              <a:spcBef>
                <a:spcPts val="0"/>
              </a:spcBef>
              <a:spcAft>
                <a:spcPts val="0"/>
              </a:spcAft>
              <a:defRPr/>
            </a:pPr>
            <a:r>
              <a:rPr lang="en-US" altLang="zh-CN" sz="1100" kern="0" dirty="0">
                <a:solidFill>
                  <a:prstClr val="black"/>
                </a:solidFill>
              </a:rPr>
              <a:t>Working on the solution related to resource reservation</a:t>
            </a:r>
          </a:p>
        </p:txBody>
      </p:sp>
    </p:spTree>
    <p:extLst>
      <p:ext uri="{BB962C8B-B14F-4D97-AF65-F5344CB8AC3E}">
        <p14:creationId xmlns:p14="http://schemas.microsoft.com/office/powerpoint/2010/main" val="206591869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863874002"/>
              </p:ext>
            </p:extLst>
          </p:nvPr>
        </p:nvGraphicFramePr>
        <p:xfrm>
          <a:off x="194694" y="1068257"/>
          <a:ext cx="9746975" cy="1235997"/>
        </p:xfrm>
        <a:graphic>
          <a:graphicData uri="http://schemas.openxmlformats.org/drawingml/2006/table">
            <a:tbl>
              <a:tblPr firstRow="1" firstCol="1" bandRow="1">
                <a:tableStyleId>{F5AB1C69-6EDB-4FF4-983F-18BD219EF322}</a:tableStyleId>
              </a:tblPr>
              <a:tblGrid>
                <a:gridCol w="641896">
                  <a:extLst>
                    <a:ext uri="{9D8B030D-6E8A-4147-A177-3AD203B41FA5}">
                      <a16:colId xmlns:a16="http://schemas.microsoft.com/office/drawing/2014/main" val="20000"/>
                    </a:ext>
                  </a:extLst>
                </a:gridCol>
                <a:gridCol w="3301178">
                  <a:extLst>
                    <a:ext uri="{9D8B030D-6E8A-4147-A177-3AD203B41FA5}">
                      <a16:colId xmlns:a16="http://schemas.microsoft.com/office/drawing/2014/main" val="20001"/>
                    </a:ext>
                  </a:extLst>
                </a:gridCol>
                <a:gridCol w="853732">
                  <a:extLst>
                    <a:ext uri="{9D8B030D-6E8A-4147-A177-3AD203B41FA5}">
                      <a16:colId xmlns:a16="http://schemas.microsoft.com/office/drawing/2014/main" val="20002"/>
                    </a:ext>
                  </a:extLst>
                </a:gridCol>
                <a:gridCol w="749374">
                  <a:extLst>
                    <a:ext uri="{9D8B030D-6E8A-4147-A177-3AD203B41FA5}">
                      <a16:colId xmlns:a16="http://schemas.microsoft.com/office/drawing/2014/main" val="20003"/>
                    </a:ext>
                  </a:extLst>
                </a:gridCol>
                <a:gridCol w="414283">
                  <a:extLst>
                    <a:ext uri="{9D8B030D-6E8A-4147-A177-3AD203B41FA5}">
                      <a16:colId xmlns:a16="http://schemas.microsoft.com/office/drawing/2014/main" val="20004"/>
                    </a:ext>
                  </a:extLst>
                </a:gridCol>
                <a:gridCol w="995786">
                  <a:extLst>
                    <a:ext uri="{9D8B030D-6E8A-4147-A177-3AD203B41FA5}">
                      <a16:colId xmlns:a16="http://schemas.microsoft.com/office/drawing/2014/main" val="20005"/>
                    </a:ext>
                  </a:extLst>
                </a:gridCol>
                <a:gridCol w="690273">
                  <a:extLst>
                    <a:ext uri="{9D8B030D-6E8A-4147-A177-3AD203B41FA5}">
                      <a16:colId xmlns:a16="http://schemas.microsoft.com/office/drawing/2014/main" val="20006"/>
                    </a:ext>
                  </a:extLst>
                </a:gridCol>
                <a:gridCol w="765992">
                  <a:extLst>
                    <a:ext uri="{9D8B030D-6E8A-4147-A177-3AD203B41FA5}">
                      <a16:colId xmlns:a16="http://schemas.microsoft.com/office/drawing/2014/main" val="20007"/>
                    </a:ext>
                  </a:extLst>
                </a:gridCol>
                <a:gridCol w="1334461">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l"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l"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 (Dec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454311"/>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100" dirty="0">
                <a:solidFill>
                  <a:prstClr val="black"/>
                </a:solidFill>
                <a:latin typeface="Calibri"/>
              </a:rPr>
              <a:t>The following aspects were approved:</a:t>
            </a:r>
          </a:p>
          <a:p>
            <a:pPr marL="1255173" lvl="2" indent="-455073" defTabSz="1219170">
              <a:spcBef>
                <a:spcPts val="0"/>
              </a:spcBef>
              <a:spcAft>
                <a:spcPts val="0"/>
              </a:spcAft>
              <a:defRPr/>
            </a:pPr>
            <a:r>
              <a:rPr lang="en-US" altLang="zh-CN" sz="1100" dirty="0">
                <a:solidFill>
                  <a:prstClr val="black"/>
                </a:solidFill>
                <a:latin typeface="Calibri"/>
              </a:rPr>
              <a:t>Initial skeleton, TR structure, Scope and 5G KQI scenarios</a:t>
            </a:r>
          </a:p>
          <a:p>
            <a:pPr marL="1255173" lvl="2" indent="-455073" defTabSz="1219170">
              <a:spcBef>
                <a:spcPts val="0"/>
              </a:spcBef>
              <a:spcAft>
                <a:spcPts val="0"/>
              </a:spcAft>
              <a:defRPr/>
            </a:pPr>
            <a:r>
              <a:rPr lang="en-US" altLang="zh-CN" sz="1100" dirty="0">
                <a:solidFill>
                  <a:prstClr val="black"/>
                </a:solidFill>
                <a:latin typeface="Calibri"/>
              </a:rPr>
              <a:t>The background of definition of KQI</a:t>
            </a:r>
            <a:endParaRPr lang="en-US" altLang="de-DE" sz="1100" kern="0" dirty="0">
              <a:solidFill>
                <a:prstClr val="black"/>
              </a:solidFill>
              <a:latin typeface="Calibri"/>
            </a:endParaRPr>
          </a:p>
          <a:p>
            <a:pPr marL="1255173" lvl="2" indent="-455073" defTabSz="1219170">
              <a:spcBef>
                <a:spcPts val="0"/>
              </a:spcBef>
              <a:spcAft>
                <a:spcPts val="0"/>
              </a:spcAft>
              <a:defRPr/>
            </a:pPr>
            <a:r>
              <a:rPr lang="en-US" altLang="de-DE" sz="1100" kern="0" dirty="0">
                <a:solidFill>
                  <a:prstClr val="black"/>
                </a:solidFill>
              </a:rPr>
              <a:t>Two CRs about the background description of ITU-T and ETSI; </a:t>
            </a:r>
          </a:p>
          <a:p>
            <a:pPr marL="855123" lvl="1" indent="-455073" defTabSz="1219170">
              <a:spcBef>
                <a:spcPts val="0"/>
              </a:spcBef>
              <a:spcAft>
                <a:spcPts val="0"/>
              </a:spcAft>
              <a:defRPr/>
            </a:pPr>
            <a:r>
              <a:rPr lang="en-US" altLang="de-DE" sz="1100" kern="0" dirty="0">
                <a:solidFill>
                  <a:prstClr val="black"/>
                </a:solidFill>
              </a:rPr>
              <a:t>LSs from SA4(S4-221120) and ITU-T SG12(S5-224335) were received to provide the TR/TS related to KQI</a:t>
            </a:r>
          </a:p>
          <a:p>
            <a:pPr marL="855123" lvl="1" indent="-455073" defTabSz="1219170">
              <a:spcBef>
                <a:spcPts val="0"/>
              </a:spcBef>
              <a:spcAft>
                <a:spcPts val="0"/>
              </a:spcAft>
              <a:defRPr/>
            </a:pP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further study the definition of KQI in SA5 and the KQIs for the typical services..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52411" y="2454311"/>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SA#96:</a:t>
            </a:r>
          </a:p>
          <a:p>
            <a:pPr marL="855123" lvl="1" indent="-455073" defTabSz="1219170">
              <a:spcBef>
                <a:spcPts val="0"/>
              </a:spcBef>
              <a:spcAft>
                <a:spcPts val="0"/>
              </a:spcAft>
              <a:defRPr/>
            </a:pPr>
            <a:r>
              <a:rPr lang="en-US" altLang="zh-CN" sz="1200" dirty="0">
                <a:latin typeface="+mn-lt"/>
              </a:rPr>
              <a:t>The following aspects were approved:</a:t>
            </a:r>
            <a:endParaRPr lang="en-US" altLang="de-DE" sz="1200" kern="0" dirty="0">
              <a:solidFill>
                <a:prstClr val="black"/>
              </a:solidFill>
            </a:endParaRPr>
          </a:p>
          <a:p>
            <a:pPr marL="855123" lvl="1" indent="-455073" defTabSz="1219170">
              <a:spcBef>
                <a:spcPts val="0"/>
              </a:spcBef>
              <a:spcAft>
                <a:spcPts val="0"/>
              </a:spcAft>
              <a:defRPr/>
            </a:pPr>
            <a:r>
              <a:rPr lang="en-US" altLang="zh-CN" sz="1200" dirty="0">
                <a:latin typeface="+mn-lt"/>
              </a:rPr>
              <a:t>Initial skeleton, TR structure, Scope, Overview, </a:t>
            </a:r>
            <a:r>
              <a:rPr lang="en-US" altLang="zh-CN" sz="1200" dirty="0">
                <a:solidFill>
                  <a:prstClr val="black"/>
                </a:solidFill>
                <a:latin typeface="Calibri"/>
              </a:rPr>
              <a:t>Management framework of FS_DCSA, Issue description for provisioning of network functions related to DCSA, Issue description for service assurance of Video monitoring and PLC control, Solution for service assurance of Video monitoring and PLC control.</a:t>
            </a:r>
            <a:endParaRPr lang="en-US" altLang="de-DE" sz="1200" kern="0" dirty="0">
              <a:solidFill>
                <a:prstClr val="black"/>
              </a:solidFill>
            </a:endParaRPr>
          </a:p>
          <a:p>
            <a:pPr marL="855123" lvl="1" indent="-455073" defTabSz="1219170">
              <a:spcBef>
                <a:spcPts val="0"/>
              </a:spcBef>
              <a:spcAft>
                <a:spcPts val="0"/>
              </a:spcAft>
              <a:defRPr/>
            </a:pPr>
            <a:r>
              <a:rPr lang="en-US" altLang="de-DE" sz="1200" kern="0" dirty="0">
                <a:solidFill>
                  <a:prstClr val="black"/>
                </a:solidFill>
              </a:rPr>
              <a:t>The following aspects were discussed and noted at SA5#145e:</a:t>
            </a:r>
          </a:p>
          <a:p>
            <a:pPr marL="1255173" lvl="2" indent="-455073" defTabSz="1219170">
              <a:spcBef>
                <a:spcPts val="0"/>
              </a:spcBef>
              <a:spcAft>
                <a:spcPts val="0"/>
              </a:spcAft>
              <a:defRPr/>
            </a:pPr>
            <a:r>
              <a:rPr lang="en-US" altLang="de-DE" sz="1200" kern="0" dirty="0">
                <a:solidFill>
                  <a:prstClr val="black"/>
                </a:solidFill>
              </a:rPr>
              <a:t>Add solution of service deployment (S5-225480 ), service requirement modeling (S5-225481), network preparation (S5-225482) and  service and network analysis (S5-225483);</a:t>
            </a:r>
          </a:p>
          <a:p>
            <a:pPr marL="1255173" lvl="2" indent="-455073" defTabSz="1219170">
              <a:spcBef>
                <a:spcPts val="0"/>
              </a:spcBef>
              <a:spcAft>
                <a:spcPts val="0"/>
              </a:spcAft>
              <a:defRPr/>
            </a:pPr>
            <a:r>
              <a:rPr lang="en-US" altLang="de-DE" sz="1200" kern="0" dirty="0">
                <a:solidFill>
                  <a:prstClr val="black"/>
                </a:solidFill>
              </a:rPr>
              <a:t>Update solution of service assurance for video monitoring (S5-225484) and PLC control (S5-225485);</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200" kern="0" dirty="0">
                <a:solidFill>
                  <a:prstClr val="black"/>
                </a:solidFill>
                <a:latin typeface="Calibri"/>
                <a:cs typeface="+mn-cs"/>
              </a:rPr>
              <a:t>None</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Add  requirements, measurements and analysis related solutions for deterministic communication service assurance.</a:t>
            </a:r>
            <a:endParaRPr lang="de-DE" sz="1200" kern="0" dirty="0">
              <a:solidFill>
                <a:prstClr val="black"/>
              </a:solidFill>
              <a:latin typeface="Calibri"/>
            </a:endParaRPr>
          </a:p>
          <a:p>
            <a:pPr marL="988459" lvl="1" indent="-378875" defTabSz="1219170">
              <a:defRPr/>
            </a:pPr>
            <a:endParaRPr lang="en-US" sz="1050" kern="0" dirty="0">
              <a:solidFill>
                <a:prstClr val="black"/>
              </a:solidFill>
              <a:latin typeface="Calibri"/>
              <a:cs typeface="+mn-cs"/>
            </a:endParaRPr>
          </a:p>
        </p:txBody>
      </p:sp>
    </p:spTree>
    <p:extLst>
      <p:ext uri="{BB962C8B-B14F-4D97-AF65-F5344CB8AC3E}">
        <p14:creationId xmlns:p14="http://schemas.microsoft.com/office/powerpoint/2010/main" val="126293339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105" y="416180"/>
            <a:ext cx="9112251" cy="1143000"/>
          </a:xfrm>
        </p:spPr>
        <p:txBody>
          <a:bodyPr/>
          <a:lstStyle/>
          <a:p>
            <a:r>
              <a:rPr lang="sv-SE" dirty="0"/>
              <a:t>OAM TRs / TSs to SA#97-e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550390055"/>
              </p:ext>
            </p:extLst>
          </p:nvPr>
        </p:nvGraphicFramePr>
        <p:xfrm>
          <a:off x="269458" y="1514329"/>
          <a:ext cx="11776295" cy="184273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S Mincho"/>
                          <a:cs typeface="Arial" panose="020B0604020202020204" pitchFamily="34" charset="0"/>
                        </a:rPr>
                        <a:t>SP-</a:t>
                      </a:r>
                      <a:r>
                        <a:rPr lang="en-SE" sz="1600" kern="1200" dirty="0">
                          <a:solidFill>
                            <a:schemeClr val="tx1"/>
                          </a:solidFill>
                          <a:effectLst/>
                          <a:latin typeface="+mn-lt"/>
                          <a:ea typeface="MS Mincho"/>
                          <a:cs typeface="Arial" panose="020B0604020202020204" pitchFamily="34" charset="0"/>
                        </a:rPr>
                        <a:t>22095</a:t>
                      </a:r>
                      <a:r>
                        <a:rPr lang="en-US" sz="1600" kern="1200" dirty="0">
                          <a:solidFill>
                            <a:schemeClr val="tx1"/>
                          </a:solidFill>
                          <a:effectLst/>
                          <a:latin typeface="+mn-lt"/>
                          <a:ea typeface="MS Mincho"/>
                          <a:cs typeface="Arial" panose="020B0604020202020204" pitchFamily="34" charset="0"/>
                        </a:rPr>
                        <a:t>1</a:t>
                      </a:r>
                      <a:endParaRPr lang="zh-CN" altLang="en-US" sz="16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kern="1200">
                          <a:solidFill>
                            <a:schemeClr val="tx1"/>
                          </a:solidFill>
                          <a:effectLst/>
                          <a:latin typeface="+mn-lt"/>
                          <a:ea typeface="MS Mincho"/>
                          <a:cs typeface="Arial" panose="020B0604020202020204" pitchFamily="34" charset="0"/>
                        </a:rPr>
                        <a:t>Draft TR 28.907 "Study on enhancement of management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600" kern="1200">
                          <a:solidFill>
                            <a:schemeClr val="tx1"/>
                          </a:solidFill>
                          <a:effectLst/>
                          <a:latin typeface="+mn-lt"/>
                          <a:ea typeface="MS Mincho"/>
                          <a:cs typeface="Arial" panose="020B0604020202020204" pitchFamily="34" charset="0"/>
                        </a:rPr>
                        <a:t>Huawei</a:t>
                      </a:r>
                      <a:endParaRPr lang="zh-CN" sz="1600" kern="120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S Mincho"/>
                          <a:cs typeface="Arial" panose="020B0604020202020204" pitchFamily="34" charset="0"/>
                        </a:rPr>
                        <a:t>  </a:t>
                      </a:r>
                      <a:r>
                        <a:rPr lang="zh-CN" sz="1600" kern="1200" dirty="0">
                          <a:solidFill>
                            <a:schemeClr val="tx1"/>
                          </a:solidFill>
                          <a:effectLst/>
                          <a:latin typeface="+mn-lt"/>
                          <a:ea typeface="MS Mincho"/>
                          <a:cs typeface="Arial" panose="020B060402020202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S Mincho"/>
                          <a:cs typeface="Arial" panose="020B0604020202020204" pitchFamily="34" charset="0"/>
                        </a:rPr>
                        <a:t>SP-</a:t>
                      </a:r>
                      <a:r>
                        <a:rPr lang="en-SE" sz="1600" kern="1200" dirty="0">
                          <a:solidFill>
                            <a:schemeClr val="tx1"/>
                          </a:solidFill>
                          <a:effectLst/>
                          <a:latin typeface="+mn-lt"/>
                          <a:ea typeface="MS Mincho"/>
                          <a:cs typeface="Arial" panose="020B0604020202020204" pitchFamily="34" charset="0"/>
                        </a:rPr>
                        <a:t>220952 </a:t>
                      </a:r>
                      <a:endParaRPr lang="en-US" sz="16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kern="1200" dirty="0">
                          <a:solidFill>
                            <a:schemeClr val="tx1"/>
                          </a:solidFill>
                          <a:effectLst/>
                          <a:latin typeface="+mn-lt"/>
                          <a:ea typeface="MS Mincho"/>
                          <a:cs typeface="Arial" panose="020B0604020202020204" pitchFamily="34" charset="0"/>
                        </a:rPr>
                        <a:t>Draft TR 28.912 "Study on enhanced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S Mincho"/>
                          <a:cs typeface="Arial" panose="020B0604020202020204" pitchFamily="34" charset="0"/>
                        </a:rPr>
                        <a:t>Huawei</a:t>
                      </a:r>
                      <a:endParaRPr lang="en-US" sz="16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marR="0" lvl="0" indent="0" algn="l" defTabSz="1219170" rtl="0" eaLnBrk="1" fontAlgn="auto" latinLnBrk="0" hangingPunct="1">
                        <a:lnSpc>
                          <a:spcPct val="100000"/>
                        </a:lnSpc>
                        <a:spcBef>
                          <a:spcPts val="0"/>
                        </a:spcBef>
                        <a:spcAft>
                          <a:spcPts val="0"/>
                        </a:spcAft>
                        <a:buClrTx/>
                        <a:buSzTx/>
                        <a:buFontTx/>
                        <a:buNone/>
                        <a:tabLst/>
                        <a:defRPr/>
                      </a:pPr>
                      <a:r>
                        <a:rPr lang="sv-SE" sz="1600" kern="1200" dirty="0">
                          <a:solidFill>
                            <a:schemeClr val="tx1"/>
                          </a:solidFill>
                          <a:effectLst/>
                          <a:latin typeface="+mn-lt"/>
                          <a:ea typeface="MS Mincho"/>
                          <a:cs typeface="Arial" panose="020B060402020202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8467140"/>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1294294705"/>
              </p:ext>
            </p:extLst>
          </p:nvPr>
        </p:nvGraphicFramePr>
        <p:xfrm>
          <a:off x="1673163" y="1712637"/>
          <a:ext cx="8156033" cy="177221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600" b="0" i="0" u="none" strike="noStrike" dirty="0">
                          <a:solidFill>
                            <a:srgbClr val="000000"/>
                          </a:solidFill>
                          <a:effectLst/>
                          <a:latin typeface="Arial" panose="020B0604020202020204" pitchFamily="34" charset="0"/>
                        </a:rPr>
                        <a:t>SP-220849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Rel-17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600" b="0" i="0" u="none" strike="noStrike">
                          <a:solidFill>
                            <a:srgbClr val="000000"/>
                          </a:solidFill>
                          <a:effectLst/>
                          <a:latin typeface="Arial" panose="020B0604020202020204" pitchFamily="34" charset="0"/>
                        </a:rPr>
                        <a:t>SP-220850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Rel-17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US" sz="1600" b="0" i="0" u="none" strike="noStrike" dirty="0">
                          <a:solidFill>
                            <a:srgbClr val="000000"/>
                          </a:solidFill>
                          <a:effectLst/>
                          <a:latin typeface="Arial" panose="020B0604020202020204" pitchFamily="34" charset="0"/>
                        </a:rPr>
                        <a:t>SP-220853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Arial" panose="020B0604020202020204" pitchFamily="34" charset="0"/>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49703717"/>
              </p:ext>
            </p:extLst>
          </p:nvPr>
        </p:nvGraphicFramePr>
        <p:xfrm>
          <a:off x="1215189" y="1398741"/>
          <a:ext cx="9955574" cy="4853937"/>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16-19 Jan 2023 (ad-hoc)</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17-21 Apr </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2023 </a:t>
                      </a: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22-26 May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Aug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9-13 Oct </a:t>
                      </a:r>
                      <a:r>
                        <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2023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13-17 Nov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423021448"/>
              </p:ext>
            </p:extLst>
          </p:nvPr>
        </p:nvGraphicFramePr>
        <p:xfrm>
          <a:off x="1778878" y="1613209"/>
          <a:ext cx="7974722" cy="2426045"/>
        </p:xfrm>
        <a:graphic>
          <a:graphicData uri="http://schemas.openxmlformats.org/drawingml/2006/table">
            <a:tbl>
              <a:tblPr firstRow="1" bandRow="1">
                <a:tableStyleId>{5C22544A-7EE6-4342-B048-85BDC9FD1C3A}</a:tableStyleId>
              </a:tblPr>
              <a:tblGrid>
                <a:gridCol w="1341787">
                  <a:extLst>
                    <a:ext uri="{9D8B030D-6E8A-4147-A177-3AD203B41FA5}">
                      <a16:colId xmlns:a16="http://schemas.microsoft.com/office/drawing/2014/main" val="570476699"/>
                    </a:ext>
                  </a:extLst>
                </a:gridCol>
                <a:gridCol w="6632935">
                  <a:extLst>
                    <a:ext uri="{9D8B030D-6E8A-4147-A177-3AD203B41FA5}">
                      <a16:colId xmlns:a16="http://schemas.microsoft.com/office/drawing/2014/main" val="2618836924"/>
                    </a:ext>
                  </a:extLst>
                </a:gridCol>
              </a:tblGrid>
              <a:tr h="468441">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4055">
                <a:tc>
                  <a:txBody>
                    <a:bodyPr/>
                    <a:lstStyle/>
                    <a:p>
                      <a:pPr algn="l" fontAlgn="t"/>
                      <a:r>
                        <a:rPr lang="en-US" sz="1600" b="0" i="0" u="none" strike="noStrike" dirty="0">
                          <a:solidFill>
                            <a:srgbClr val="000000"/>
                          </a:solidFill>
                          <a:effectLst/>
                          <a:latin typeface="Arial" panose="020B0604020202020204" pitchFamily="34" charset="0"/>
                        </a:rPr>
                        <a:t>SP-220866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Rel-18 CRs on Multimedia Messaging Service Charging using service-based interface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7481">
                <a:tc>
                  <a:txBody>
                    <a:bodyPr/>
                    <a:lstStyle/>
                    <a:p>
                      <a:pPr algn="l" fontAlgn="t"/>
                      <a:r>
                        <a:rPr lang="en-US" sz="1600" b="0" i="0" u="none" strike="noStrike">
                          <a:solidFill>
                            <a:srgbClr val="000000"/>
                          </a:solidFill>
                          <a:effectLst/>
                          <a:latin typeface="Arial" panose="020B0604020202020204" pitchFamily="34" charset="0"/>
                        </a:rPr>
                        <a:t>SP-220867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67481">
                <a:tc>
                  <a:txBody>
                    <a:bodyPr/>
                    <a:lstStyle/>
                    <a:p>
                      <a:pPr algn="l" fontAlgn="t"/>
                      <a:r>
                        <a:rPr lang="en-US" sz="1600" b="0" i="0" u="none" strike="noStrike">
                          <a:solidFill>
                            <a:srgbClr val="000000"/>
                          </a:solidFill>
                          <a:effectLst/>
                          <a:latin typeface="Arial" panose="020B0604020202020204" pitchFamily="34" charset="0"/>
                        </a:rPr>
                        <a:t>SP-220868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67481">
                <a:tc>
                  <a:txBody>
                    <a:bodyPr/>
                    <a:lstStyle/>
                    <a:p>
                      <a:pPr algn="l" fontAlgn="t"/>
                      <a:r>
                        <a:rPr lang="en-US" sz="1600" b="0" i="0" u="none" strike="noStrike">
                          <a:solidFill>
                            <a:srgbClr val="000000"/>
                          </a:solidFill>
                          <a:effectLst/>
                          <a:latin typeface="Arial" panose="020B0604020202020204" pitchFamily="34" charset="0"/>
                        </a:rPr>
                        <a:t>SP-220869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67481">
                <a:tc>
                  <a:txBody>
                    <a:bodyPr/>
                    <a:lstStyle/>
                    <a:p>
                      <a:pPr algn="l" fontAlgn="t"/>
                      <a:r>
                        <a:rPr lang="en-US" sz="1600" b="0" i="0" u="none" strike="noStrike">
                          <a:solidFill>
                            <a:srgbClr val="000000"/>
                          </a:solidFill>
                          <a:effectLst/>
                          <a:latin typeface="Arial" panose="020B0604020202020204" pitchFamily="34" charset="0"/>
                        </a:rPr>
                        <a:t>SP-220870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3146472"/>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88976065"/>
              </p:ext>
            </p:extLst>
          </p:nvPr>
        </p:nvGraphicFramePr>
        <p:xfrm>
          <a:off x="1342552" y="985306"/>
          <a:ext cx="8669869" cy="5347327"/>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600" b="0" i="0" u="none" strike="noStrike" dirty="0">
                          <a:solidFill>
                            <a:srgbClr val="000000"/>
                          </a:solidFill>
                          <a:effectLst/>
                          <a:latin typeface="Arial" panose="020B0604020202020204" pitchFamily="34" charset="0"/>
                        </a:rPr>
                        <a:t>SP-220846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Rel-18 CRs on Enhanced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600" b="0" i="0" u="none" strike="noStrike">
                          <a:solidFill>
                            <a:srgbClr val="000000"/>
                          </a:solidFill>
                          <a:effectLst/>
                          <a:latin typeface="Arial" panose="020B0604020202020204" pitchFamily="34" charset="0"/>
                        </a:rPr>
                        <a:t>SP-220847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600" b="0" i="0" u="none" strike="noStrike">
                          <a:solidFill>
                            <a:srgbClr val="000000"/>
                          </a:solidFill>
                          <a:effectLst/>
                          <a:latin typeface="Arial" panose="020B0604020202020204" pitchFamily="34" charset="0"/>
                        </a:rPr>
                        <a:t>SP-220848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Autonomous network levels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600" b="0" i="0" u="none" strike="noStrike" dirty="0">
                          <a:solidFill>
                            <a:srgbClr val="000000"/>
                          </a:solidFill>
                          <a:effectLst/>
                          <a:latin typeface="Arial" panose="020B0604020202020204" pitchFamily="34" charset="0"/>
                        </a:rPr>
                        <a:t>SP-220851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600" b="0" i="0" u="none" strike="noStrike">
                          <a:solidFill>
                            <a:srgbClr val="000000"/>
                          </a:solidFill>
                          <a:effectLst/>
                          <a:latin typeface="Arial" panose="020B0604020202020204" pitchFamily="34" charset="0"/>
                        </a:rPr>
                        <a:t>SP-220852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600" b="0" i="0" u="none" strike="noStrike" dirty="0">
                          <a:solidFill>
                            <a:srgbClr val="000000"/>
                          </a:solidFill>
                          <a:effectLst/>
                          <a:latin typeface="Arial" panose="020B0604020202020204" pitchFamily="34" charset="0"/>
                        </a:rPr>
                        <a:t>SP-220854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600" b="0" i="0" u="none" strike="noStrike">
                          <a:solidFill>
                            <a:srgbClr val="000000"/>
                          </a:solidFill>
                          <a:effectLst/>
                          <a:latin typeface="Arial" panose="020B0604020202020204" pitchFamily="34" charset="0"/>
                        </a:rPr>
                        <a:t>SP-220855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Rel-18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600" b="0" i="0" u="none" strike="noStrike">
                          <a:solidFill>
                            <a:srgbClr val="000000"/>
                          </a:solidFill>
                          <a:effectLst/>
                          <a:latin typeface="Arial" panose="020B0604020202020204" pitchFamily="34" charset="0"/>
                        </a:rPr>
                        <a:t>SP-220856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Rel-18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600" b="0" i="0" u="none" strike="noStrike">
                          <a:solidFill>
                            <a:srgbClr val="000000"/>
                          </a:solidFill>
                          <a:effectLst/>
                          <a:latin typeface="Arial" panose="020B0604020202020204" pitchFamily="34" charset="0"/>
                        </a:rPr>
                        <a:t>SP-220857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600" b="0" i="0" u="none" strike="noStrike">
                          <a:solidFill>
                            <a:srgbClr val="000000"/>
                          </a:solidFill>
                          <a:effectLst/>
                          <a:latin typeface="Arial" panose="020B0604020202020204" pitchFamily="34" charset="0"/>
                        </a:rPr>
                        <a:t>SP-220858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600" b="0" i="0" u="none" strike="noStrike">
                          <a:solidFill>
                            <a:srgbClr val="000000"/>
                          </a:solidFill>
                          <a:effectLst/>
                          <a:latin typeface="Arial" panose="020B0604020202020204" pitchFamily="34" charset="0"/>
                        </a:rPr>
                        <a:t>SP-220859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600" b="0" i="0" u="none" strike="noStrike">
                          <a:solidFill>
                            <a:srgbClr val="000000"/>
                          </a:solidFill>
                          <a:effectLst/>
                          <a:latin typeface="Arial" panose="020B0604020202020204" pitchFamily="34" charset="0"/>
                        </a:rPr>
                        <a:t>SP-220860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Enhanced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600" b="0" i="0" u="none" strike="noStrike">
                          <a:solidFill>
                            <a:srgbClr val="000000"/>
                          </a:solidFill>
                          <a:effectLst/>
                          <a:latin typeface="Arial" panose="020B0604020202020204" pitchFamily="34" charset="0"/>
                        </a:rPr>
                        <a:t>SP-220861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127266389"/>
              </p:ext>
            </p:extLst>
          </p:nvPr>
        </p:nvGraphicFramePr>
        <p:xfrm>
          <a:off x="1121266" y="1528910"/>
          <a:ext cx="8811948" cy="2786168"/>
        </p:xfrm>
        <a:graphic>
          <a:graphicData uri="http://schemas.openxmlformats.org/drawingml/2006/table">
            <a:tbl>
              <a:tblPr firstRow="1" bandRow="1">
                <a:tableStyleId>{5C22544A-7EE6-4342-B048-85BDC9FD1C3A}</a:tableStyleId>
              </a:tblPr>
              <a:tblGrid>
                <a:gridCol w="1482655">
                  <a:extLst>
                    <a:ext uri="{9D8B030D-6E8A-4147-A177-3AD203B41FA5}">
                      <a16:colId xmlns:a16="http://schemas.microsoft.com/office/drawing/2014/main" val="570476699"/>
                    </a:ext>
                  </a:extLst>
                </a:gridCol>
                <a:gridCol w="7329293">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l" fontAlgn="t"/>
                      <a:r>
                        <a:rPr lang="en-US" sz="1600" b="0" i="0" u="none" strike="noStrike" dirty="0">
                          <a:solidFill>
                            <a:srgbClr val="000000"/>
                          </a:solidFill>
                          <a:effectLst/>
                          <a:latin typeface="Arial" panose="020B0604020202020204" pitchFamily="34" charset="0"/>
                        </a:rPr>
                        <a:t>SP-220862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Rel-18 CRs on 5G performance measurements and KPIs phase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l" fontAlgn="t"/>
                      <a:r>
                        <a:rPr lang="en-US" sz="1600" b="0" i="0" u="none" strike="noStrike">
                          <a:solidFill>
                            <a:srgbClr val="000000"/>
                          </a:solidFill>
                          <a:effectLst/>
                          <a:latin typeface="Arial" panose="020B0604020202020204" pitchFamily="34" charset="0"/>
                        </a:rPr>
                        <a:t>SP-220863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Rel-17 CRs on Management data collection control and discovery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8166">
                <a:tc>
                  <a:txBody>
                    <a:bodyPr/>
                    <a:lstStyle/>
                    <a:p>
                      <a:pPr algn="l" fontAlgn="t"/>
                      <a:r>
                        <a:rPr lang="en-US" sz="1600" b="0" i="0" u="none" strike="noStrike">
                          <a:solidFill>
                            <a:srgbClr val="000000"/>
                          </a:solidFill>
                          <a:effectLst/>
                          <a:latin typeface="Arial" panose="020B0604020202020204" pitchFamily="34" charset="0"/>
                        </a:rPr>
                        <a:t>SP-220864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6413">
                <a:tc>
                  <a:txBody>
                    <a:bodyPr/>
                    <a:lstStyle/>
                    <a:p>
                      <a:pPr algn="l" fontAlgn="t"/>
                      <a:r>
                        <a:rPr lang="en-US" sz="1600" b="0" i="0" u="none" strike="noStrike">
                          <a:solidFill>
                            <a:srgbClr val="000000"/>
                          </a:solidFill>
                          <a:effectLst/>
                          <a:latin typeface="Arial" panose="020B0604020202020204" pitchFamily="34" charset="0"/>
                        </a:rPr>
                        <a:t>SP-220865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File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42747">
                <a:tc>
                  <a:txBody>
                    <a:bodyPr/>
                    <a:lstStyle/>
                    <a:p>
                      <a:pPr algn="l" fontAlgn="t"/>
                      <a:r>
                        <a:rPr lang="en-US" sz="1600" b="0" i="0" u="none" strike="noStrike" dirty="0">
                          <a:solidFill>
                            <a:srgbClr val="000000"/>
                          </a:solidFill>
                          <a:effectLst/>
                          <a:latin typeface="Arial" panose="020B0604020202020204" pitchFamily="34" charset="0"/>
                        </a:rPr>
                        <a:t>SP-220871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Arial" panose="020B0604020202020204" pitchFamily="34" charset="0"/>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2636811"/>
                  </a:ext>
                </a:extLst>
              </a:tr>
              <a:tr h="342747">
                <a:tc>
                  <a:txBody>
                    <a:bodyPr/>
                    <a:lstStyle/>
                    <a:p>
                      <a:pPr algn="l" fontAlgn="t"/>
                      <a:r>
                        <a:rPr lang="en-US" sz="1600" b="0" i="0" u="none" strike="noStrike">
                          <a:solidFill>
                            <a:srgbClr val="000000"/>
                          </a:solidFill>
                          <a:effectLst/>
                          <a:latin typeface="Arial" panose="020B0604020202020204" pitchFamily="34" charset="0"/>
                        </a:rPr>
                        <a:t>SP-220872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Arial" panose="020B0604020202020204" pitchFamily="34" charset="0"/>
                        </a:rPr>
                        <a:t>Rel-16 CRs on Trace Management in the context of Services Based Management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0405849"/>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877" y="680360"/>
            <a:ext cx="4609903" cy="2859580"/>
          </a:xfrm>
          <a:prstGeom prst="rect">
            <a:avLst/>
          </a:prstGeom>
        </p:spPr>
      </p:pic>
      <p:pic>
        <p:nvPicPr>
          <p:cNvPr id="4" name="图片 3"/>
          <p:cNvPicPr>
            <a:picLocks noChangeAspect="1"/>
          </p:cNvPicPr>
          <p:nvPr/>
        </p:nvPicPr>
        <p:blipFill>
          <a:blip r:embed="rId3"/>
          <a:stretch>
            <a:fillRect/>
          </a:stretch>
        </p:blipFill>
        <p:spPr>
          <a:xfrm>
            <a:off x="4745780" y="680360"/>
            <a:ext cx="5196241" cy="2859580"/>
          </a:xfrm>
          <a:prstGeom prst="rect">
            <a:avLst/>
          </a:prstGeom>
        </p:spPr>
      </p:pic>
      <p:pic>
        <p:nvPicPr>
          <p:cNvPr id="5" name="图片 4"/>
          <p:cNvPicPr>
            <a:picLocks noChangeAspect="1"/>
          </p:cNvPicPr>
          <p:nvPr/>
        </p:nvPicPr>
        <p:blipFill>
          <a:blip r:embed="rId4"/>
          <a:stretch>
            <a:fillRect/>
          </a:stretch>
        </p:blipFill>
        <p:spPr>
          <a:xfrm>
            <a:off x="135877" y="3640974"/>
            <a:ext cx="6472740" cy="2343961"/>
          </a:xfrm>
          <a:prstGeom prst="rect">
            <a:avLst/>
          </a:prstGeom>
        </p:spPr>
      </p:pic>
    </p:spTree>
    <p:extLst>
      <p:ext uri="{BB962C8B-B14F-4D97-AF65-F5344CB8AC3E}">
        <p14:creationId xmlns:p14="http://schemas.microsoft.com/office/powerpoint/2010/main" val="4134025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S5-225002</a:t>
            </a:r>
          </a:p>
          <a:p>
            <a:r>
              <a:rPr lang="sv-SE" sz="2000" dirty="0"/>
              <a:t>Stable - Based on experiences from over one year of e-meetings – but still some fine-tuning improvements made at each meeting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21655" y="1640768"/>
            <a:ext cx="9618405" cy="4014614"/>
          </a:xfrm>
        </p:spPr>
        <p:txBody>
          <a:bodyPr/>
          <a:lstStyle/>
          <a:p>
            <a:r>
              <a:rPr lang="en-US" sz="2000" dirty="0">
                <a:latin typeface="Calibri" panose="020F0502020204030204" pitchFamily="34" charset="0"/>
              </a:rPr>
              <a:t>New proposal under discussion with CT and SA3-LI.</a:t>
            </a:r>
          </a:p>
          <a:p>
            <a:r>
              <a:rPr lang="en-US" sz="2000" dirty="0">
                <a:latin typeface="Calibri" panose="020F0502020204030204" pitchFamily="34" charset="0"/>
              </a:rPr>
              <a:t>Objective: Make Forge the primary source of code</a:t>
            </a:r>
          </a:p>
          <a:p>
            <a:r>
              <a:rPr lang="en-US" altLang="en-US" sz="2000" dirty="0">
                <a:latin typeface="Calibri" panose="020F0502020204030204" pitchFamily="34" charset="0"/>
              </a:rPr>
              <a:t>SA5 agreed to have a pilot test of using Forge as main source of code within SA5, to evaluate how it can work, before </a:t>
            </a:r>
            <a:r>
              <a:rPr lang="en-US" sz="2000" dirty="0">
                <a:latin typeface="Calibri" panose="020F0502020204030204" pitchFamily="34" charset="0"/>
              </a:rPr>
              <a:t>SA#98-e</a:t>
            </a:r>
          </a:p>
          <a:p>
            <a:r>
              <a:rPr lang="en-GB" sz="2000" dirty="0">
                <a:latin typeface="Calibri" panose="020F0502020204030204" pitchFamily="34" charset="0"/>
              </a:rPr>
              <a:t>SA5-Endorsed proposals in S5-225594 and S5-225595</a:t>
            </a:r>
          </a:p>
          <a:p>
            <a:r>
              <a:rPr lang="en-US" sz="2000" dirty="0"/>
              <a:t>Target to be proposed to SA#98-e</a:t>
            </a:r>
          </a:p>
          <a:p>
            <a:pPr lvl="1"/>
            <a:endParaRPr lang="en-US" sz="2000" dirty="0">
              <a:latin typeface="Calibri" panose="020F0502020204030204" pitchFamily="34" charset="0"/>
              <a:ea typeface="+mn-ea"/>
              <a:cs typeface="+mn-cs"/>
            </a:endParaRPr>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4484165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3680723370"/>
              </p:ext>
            </p:extLst>
          </p:nvPr>
        </p:nvGraphicFramePr>
        <p:xfrm>
          <a:off x="1206500" y="1965921"/>
          <a:ext cx="8534695" cy="924053"/>
        </p:xfrm>
        <a:graphic>
          <a:graphicData uri="http://schemas.openxmlformats.org/drawingml/2006/table">
            <a:tbl>
              <a:tblPr/>
              <a:tblGrid>
                <a:gridCol w="1866900">
                  <a:extLst>
                    <a:ext uri="{9D8B030D-6E8A-4147-A177-3AD203B41FA5}">
                      <a16:colId xmlns:a16="http://schemas.microsoft.com/office/drawing/2014/main" val="20000"/>
                    </a:ext>
                  </a:extLst>
                </a:gridCol>
                <a:gridCol w="6667795">
                  <a:extLst>
                    <a:ext uri="{9D8B030D-6E8A-4147-A177-3AD203B41FA5}">
                      <a16:colId xmlns:a16="http://schemas.microsoft.com/office/drawing/2014/main" val="20001"/>
                    </a:ext>
                  </a:extLst>
                </a:gridCol>
              </a:tblGrid>
              <a:tr h="43782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marR="0" algn="ctr">
                        <a:spcBef>
                          <a:spcPts val="1200"/>
                        </a:spcBef>
                        <a:spcAft>
                          <a:spcPts val="900"/>
                        </a:spcAft>
                        <a:tabLst>
                          <a:tab pos="257175" algn="l"/>
                        </a:tabLst>
                      </a:pPr>
                      <a:r>
                        <a:rPr lang="en-US" sz="1600" kern="1200" dirty="0">
                          <a:solidFill>
                            <a:schemeClr val="tx1"/>
                          </a:solidFill>
                          <a:effectLst/>
                          <a:latin typeface="Calibri" panose="020F0502020204030204" pitchFamily="34" charset="0"/>
                          <a:ea typeface="DengXian" panose="02010600030101010101" pitchFamily="2" charset="-122"/>
                          <a:cs typeface="+mn-cs"/>
                        </a:rPr>
                        <a:t>SP-220895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New SID on Time Sensitive Networking Charging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4071894696"/>
              </p:ext>
            </p:extLst>
          </p:nvPr>
        </p:nvGraphicFramePr>
        <p:xfrm>
          <a:off x="402167" y="1716618"/>
          <a:ext cx="11311467" cy="2997706"/>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39">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30477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304772">
                <a:tc>
                  <a:txBody>
                    <a:bodyPr/>
                    <a:lstStyle/>
                    <a:p>
                      <a:pPr marL="0" algn="ctr" defTabSz="1219170" rtl="0" eaLnBrk="1" fontAlgn="t" latinLnBrk="0" hangingPunct="1"/>
                      <a:r>
                        <a:rPr lang="en-GB" sz="900" b="1" i="0" u="none" strike="noStrike" kern="1200" dirty="0">
                          <a:solidFill>
                            <a:srgbClr val="000000"/>
                          </a:solidFill>
                          <a:effectLst/>
                          <a:latin typeface="Arial" panose="020B0604020202020204" pitchFamily="34" charset="0"/>
                          <a:ea typeface="+mn-ea"/>
                          <a:cs typeface="+mn-cs"/>
                        </a:rPr>
                        <a:t>960023</a:t>
                      </a: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MMS Charging in 5G System Architecture</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MMS_CH_SBI</a:t>
                      </a: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sz="800" b="1" i="0" u="none" strike="noStrike" dirty="0">
                          <a:solidFill>
                            <a:srgbClr val="000000"/>
                          </a:solidFill>
                          <a:effectLst/>
                          <a:latin typeface="Arial" panose="020B0604020202020204" pitchFamily="34" charset="0"/>
                        </a:rPr>
                        <a:t>Dec-2022</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100" kern="1200" dirty="0">
                          <a:solidFill>
                            <a:srgbClr val="FF0000"/>
                          </a:solidFill>
                          <a:latin typeface="+mn-lt"/>
                          <a:ea typeface="+mn-ea"/>
                          <a:cs typeface="+mn-cs"/>
                        </a:rPr>
                        <a:t>25%</a:t>
                      </a:r>
                      <a:endParaRPr lang="en-GB" sz="1100" kern="1200" dirty="0">
                        <a:solidFill>
                          <a:srgbClr val="FF0000"/>
                        </a:solidFill>
                        <a:latin typeface="+mn-lt"/>
                        <a:ea typeface="+mn-ea"/>
                        <a:cs typeface="+mn-cs"/>
                      </a:endParaRP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2"/>
                  </a:ext>
                </a:extLst>
              </a:tr>
              <a:tr h="30477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Rel-18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9528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900023</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en-GB"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algn="l" defTabSz="1219170" rtl="0" eaLnBrk="1" fontAlgn="t" latinLnBrk="0" hangingPunct="1">
                        <a:spcAft>
                          <a:spcPts val="0"/>
                        </a:spcAft>
                      </a:pPr>
                      <a:r>
                        <a:rPr lang="fr-FR" sz="900" b="1" i="0" u="none" strike="noStrike" kern="1200" dirty="0">
                          <a:solidFill>
                            <a:srgbClr val="000000"/>
                          </a:solidFill>
                          <a:effectLst/>
                          <a:latin typeface="Arial" panose="020B0604020202020204" pitchFamily="34" charset="0"/>
                          <a:ea typeface="+mn-ea"/>
                          <a:cs typeface="+mn-cs"/>
                        </a:rPr>
                        <a:t>FS_NETSLICE_CH_Ph2</a:t>
                      </a:r>
                    </a:p>
                  </a:txBody>
                  <a:tcPr marL="9525" marR="9525" marT="9525" marB="9525" anchor="ctr"/>
                </a:tc>
                <a:tc>
                  <a:txBody>
                    <a:bodyPr/>
                    <a:lstStyle/>
                    <a:p>
                      <a:pPr algn="ctr" fontAlgn="t"/>
                      <a:r>
                        <a:rPr lang="en-GB"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75%</a:t>
                      </a: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85%</a:t>
                      </a:r>
                    </a:p>
                  </a:txBody>
                  <a:tcPr marL="48003" marR="48003" marT="0" marB="0" anchor="ctr"/>
                </a:tc>
                <a:tc>
                  <a:txBody>
                    <a:bodyPr/>
                    <a:lstStyle/>
                    <a:p>
                      <a:pPr marL="0" algn="l"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4"/>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60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70</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10005"/>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S5</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Mar-2023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75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85</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6"/>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25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60</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10007"/>
                  </a:ext>
                </a:extLst>
              </a:tr>
              <a:tr h="30477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bl>
          </a:graphicData>
        </a:graphic>
      </p:graphicFrame>
      <p:sp>
        <p:nvSpPr>
          <p:cNvPr id="6259" name="TextBox 1"/>
          <p:cNvSpPr txBox="1">
            <a:spLocks noChangeArrowheads="1"/>
          </p:cNvSpPr>
          <p:nvPr/>
        </p:nvSpPr>
        <p:spPr bwMode="auto">
          <a:xfrm>
            <a:off x="392151" y="6018212"/>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82736</TotalTime>
  <Words>7991</Words>
  <Application>Microsoft Office PowerPoint</Application>
  <PresentationFormat>Widescreen</PresentationFormat>
  <Paragraphs>1712</Paragraphs>
  <Slides>43</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Arial </vt:lpstr>
      <vt:lpstr>Calibri</vt:lpstr>
      <vt:lpstr>Times New Roman</vt:lpstr>
      <vt:lpstr>Wingdings</vt:lpstr>
      <vt:lpstr>Office Theme</vt:lpstr>
      <vt:lpstr>    SA5 Status Report to SA#97-e  Charging Management (CH) Operation, Administration, Maintenance &amp; Provisioning (OAM&amp;P)  </vt:lpstr>
      <vt:lpstr>SA5 leadership</vt:lpstr>
      <vt:lpstr>2022 meeting calendar</vt:lpstr>
      <vt:lpstr>2023 meeting calendar</vt:lpstr>
      <vt:lpstr>E-meeting process</vt:lpstr>
      <vt:lpstr>OpenAPI Task Force</vt:lpstr>
      <vt:lpstr>Charging (CH) WIs/SIs</vt:lpstr>
      <vt:lpstr>PowerPoint Presentation</vt:lpstr>
      <vt:lpstr>SA5 progress – Summary</vt:lpstr>
      <vt:lpstr>Rel-18 Work (MMS_CH_SBI)</vt:lpstr>
      <vt:lpstr>Rel-18 Study (FS_NETSLICE_CH_Ph2)</vt:lpstr>
      <vt:lpstr>Rel-18 Study (FS_NCHF_Ph2)</vt:lpstr>
      <vt:lpstr>Rel-18 Study (FS_CHROAM)</vt:lpstr>
      <vt:lpstr>Rel-18 Study (FS_eNPN_CH)</vt:lpstr>
      <vt:lpstr>PowerPoint Presentation</vt:lpstr>
      <vt:lpstr>OAM WIs/SIs</vt:lpstr>
      <vt:lpstr>PowerPoint Presentation</vt:lpstr>
      <vt:lpstr>Overview of Rel-18 SA5 OAM ongoing WIs/SIs</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 </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OAM TRs / TSs to SA#97-e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376</cp:revision>
  <dcterms:created xsi:type="dcterms:W3CDTF">2019-03-13T01:38:36Z</dcterms:created>
  <dcterms:modified xsi:type="dcterms:W3CDTF">2022-09-07T17:37:31Z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