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6"/>
  </p:notesMasterIdLst>
  <p:sldIdLst>
    <p:sldId id="434" r:id="rId3"/>
    <p:sldId id="435" r:id="rId4"/>
    <p:sldId id="1090" r:id="rId5"/>
    <p:sldId id="448" r:id="rId6"/>
    <p:sldId id="1091" r:id="rId7"/>
    <p:sldId id="1100" r:id="rId8"/>
    <p:sldId id="1095" r:id="rId9"/>
    <p:sldId id="2098" r:id="rId10"/>
    <p:sldId id="2097" r:id="rId11"/>
    <p:sldId id="2099" r:id="rId12"/>
    <p:sldId id="1093" r:id="rId13"/>
    <p:sldId id="1094" r:id="rId14"/>
    <p:sldId id="1089" r:id="rId15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92D050"/>
    <a:srgbClr val="C5C5C5"/>
    <a:srgbClr val="C800BE"/>
    <a:srgbClr val="FA7100"/>
    <a:srgbClr val="FFA7A7"/>
    <a:srgbClr val="53FFA1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7AB2EEE-8FCD-4745-860D-12D8CA010686}" v="42" dt="2022-06-10T08:30:26.5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5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C7AB2EEE-8FCD-4745-860D-12D8CA010686}"/>
    <pc:docChg chg="undo custSel addSld delSld modSld">
      <pc:chgData name="Wanshi Chen" userId="3a7dbef4-3474-47c6-9897-007f5734efb0" providerId="ADAL" clId="{C7AB2EEE-8FCD-4745-860D-12D8CA010686}" dt="2022-06-10T08:33:51.650" v="4131"/>
      <pc:docMkLst>
        <pc:docMk/>
      </pc:docMkLst>
      <pc:sldChg chg="modSp mod">
        <pc:chgData name="Wanshi Chen" userId="3a7dbef4-3474-47c6-9897-007f5734efb0" providerId="ADAL" clId="{C7AB2EEE-8FCD-4745-860D-12D8CA010686}" dt="2022-06-10T07:08:20.278" v="9" actId="20577"/>
        <pc:sldMkLst>
          <pc:docMk/>
          <pc:sldMk cId="399343419" sldId="434"/>
        </pc:sldMkLst>
        <pc:spChg chg="mod">
          <ac:chgData name="Wanshi Chen" userId="3a7dbef4-3474-47c6-9897-007f5734efb0" providerId="ADAL" clId="{C7AB2EEE-8FCD-4745-860D-12D8CA010686}" dt="2022-06-10T07:08:20.278" v="9" actId="20577"/>
          <ac:spMkLst>
            <pc:docMk/>
            <pc:sldMk cId="399343419" sldId="434"/>
            <ac:spMk id="2" creationId="{D5F8CA0F-D8F1-4A1D-B054-9C9D5323BB36}"/>
          </ac:spMkLst>
        </pc:spChg>
        <pc:spChg chg="mod">
          <ac:chgData name="Wanshi Chen" userId="3a7dbef4-3474-47c6-9897-007f5734efb0" providerId="ADAL" clId="{C7AB2EEE-8FCD-4745-860D-12D8CA010686}" dt="2022-06-10T07:08:16.519" v="5" actId="20577"/>
          <ac:spMkLst>
            <pc:docMk/>
            <pc:sldMk cId="399343419" sldId="434"/>
            <ac:spMk id="5" creationId="{55BB95B6-96F8-4C7B-843E-16CFF3CC2E82}"/>
          </ac:spMkLst>
        </pc:spChg>
      </pc:sldChg>
      <pc:sldChg chg="modSp mod">
        <pc:chgData name="Wanshi Chen" userId="3a7dbef4-3474-47c6-9897-007f5734efb0" providerId="ADAL" clId="{C7AB2EEE-8FCD-4745-860D-12D8CA010686}" dt="2022-06-10T08:31:28.599" v="4095" actId="113"/>
        <pc:sldMkLst>
          <pc:docMk/>
          <pc:sldMk cId="1586269898" sldId="448"/>
        </pc:sldMkLst>
        <pc:spChg chg="mod">
          <ac:chgData name="Wanshi Chen" userId="3a7dbef4-3474-47c6-9897-007f5734efb0" providerId="ADAL" clId="{C7AB2EEE-8FCD-4745-860D-12D8CA010686}" dt="2022-06-10T07:21:44.533" v="715" actId="20577"/>
          <ac:spMkLst>
            <pc:docMk/>
            <pc:sldMk cId="1586269898" sldId="448"/>
            <ac:spMk id="2" creationId="{12DD0395-6E2A-4D67-A1A6-3A5C1DB567C4}"/>
          </ac:spMkLst>
        </pc:spChg>
        <pc:spChg chg="mod">
          <ac:chgData name="Wanshi Chen" userId="3a7dbef4-3474-47c6-9897-007f5734efb0" providerId="ADAL" clId="{C7AB2EEE-8FCD-4745-860D-12D8CA010686}" dt="2022-06-10T08:31:28.599" v="4095" actId="113"/>
          <ac:spMkLst>
            <pc:docMk/>
            <pc:sldMk cId="1586269898" sldId="448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C7AB2EEE-8FCD-4745-860D-12D8CA010686}" dt="2022-06-10T08:30:31.480" v="4068" actId="20577"/>
        <pc:sldMkLst>
          <pc:docMk/>
          <pc:sldMk cId="4216883840" sldId="1094"/>
        </pc:sldMkLst>
        <pc:spChg chg="mod">
          <ac:chgData name="Wanshi Chen" userId="3a7dbef4-3474-47c6-9897-007f5734efb0" providerId="ADAL" clId="{C7AB2EEE-8FCD-4745-860D-12D8CA010686}" dt="2022-06-10T08:30:31.480" v="4068" actId="20577"/>
          <ac:spMkLst>
            <pc:docMk/>
            <pc:sldMk cId="4216883840" sldId="1094"/>
            <ac:spMk id="3" creationId="{85903BC0-EB37-4C3E-8DD6-27F0E6CA817C}"/>
          </ac:spMkLst>
        </pc:spChg>
      </pc:sldChg>
      <pc:sldChg chg="delSp modSp mod">
        <pc:chgData name="Wanshi Chen" userId="3a7dbef4-3474-47c6-9897-007f5734efb0" providerId="ADAL" clId="{C7AB2EEE-8FCD-4745-860D-12D8CA010686}" dt="2022-06-10T07:26:03.115" v="1181" actId="20577"/>
        <pc:sldMkLst>
          <pc:docMk/>
          <pc:sldMk cId="4011735051" sldId="1100"/>
        </pc:sldMkLst>
        <pc:spChg chg="mod">
          <ac:chgData name="Wanshi Chen" userId="3a7dbef4-3474-47c6-9897-007f5734efb0" providerId="ADAL" clId="{C7AB2EEE-8FCD-4745-860D-12D8CA010686}" dt="2022-06-10T07:26:03.115" v="1181" actId="20577"/>
          <ac:spMkLst>
            <pc:docMk/>
            <pc:sldMk cId="4011735051" sldId="1100"/>
            <ac:spMk id="3" creationId="{85903BC0-EB37-4C3E-8DD6-27F0E6CA817C}"/>
          </ac:spMkLst>
        </pc:spChg>
        <pc:picChg chg="del">
          <ac:chgData name="Wanshi Chen" userId="3a7dbef4-3474-47c6-9897-007f5734efb0" providerId="ADAL" clId="{C7AB2EEE-8FCD-4745-860D-12D8CA010686}" dt="2022-06-10T07:21:54.417" v="716" actId="478"/>
          <ac:picMkLst>
            <pc:docMk/>
            <pc:sldMk cId="4011735051" sldId="1100"/>
            <ac:picMk id="4" creationId="{61890A8B-3C1C-4615-AF35-442CB367836B}"/>
          </ac:picMkLst>
        </pc:picChg>
      </pc:sldChg>
      <pc:sldChg chg="del">
        <pc:chgData name="Wanshi Chen" userId="3a7dbef4-3474-47c6-9897-007f5734efb0" providerId="ADAL" clId="{C7AB2EEE-8FCD-4745-860D-12D8CA010686}" dt="2022-06-10T08:15:42.573" v="3606" actId="47"/>
        <pc:sldMkLst>
          <pc:docMk/>
          <pc:sldMk cId="362015556" sldId="1181"/>
        </pc:sldMkLst>
      </pc:sldChg>
      <pc:sldChg chg="del">
        <pc:chgData name="Wanshi Chen" userId="3a7dbef4-3474-47c6-9897-007f5734efb0" providerId="ADAL" clId="{C7AB2EEE-8FCD-4745-860D-12D8CA010686}" dt="2022-06-10T08:15:40.877" v="3605" actId="47"/>
        <pc:sldMkLst>
          <pc:docMk/>
          <pc:sldMk cId="2193615403" sldId="2094"/>
        </pc:sldMkLst>
      </pc:sldChg>
      <pc:sldChg chg="del">
        <pc:chgData name="Wanshi Chen" userId="3a7dbef4-3474-47c6-9897-007f5734efb0" providerId="ADAL" clId="{C7AB2EEE-8FCD-4745-860D-12D8CA010686}" dt="2022-06-10T07:36:45.725" v="1274" actId="47"/>
        <pc:sldMkLst>
          <pc:docMk/>
          <pc:sldMk cId="1058552193" sldId="2095"/>
        </pc:sldMkLst>
      </pc:sldChg>
      <pc:sldChg chg="del">
        <pc:chgData name="Wanshi Chen" userId="3a7dbef4-3474-47c6-9897-007f5734efb0" providerId="ADAL" clId="{C7AB2EEE-8FCD-4745-860D-12D8CA010686}" dt="2022-06-10T07:08:55.866" v="11" actId="47"/>
        <pc:sldMkLst>
          <pc:docMk/>
          <pc:sldMk cId="1695494714" sldId="2096"/>
        </pc:sldMkLst>
      </pc:sldChg>
      <pc:sldChg chg="modSp mod">
        <pc:chgData name="Wanshi Chen" userId="3a7dbef4-3474-47c6-9897-007f5734efb0" providerId="ADAL" clId="{C7AB2EEE-8FCD-4745-860D-12D8CA010686}" dt="2022-06-10T08:33:47.328" v="4130" actId="6549"/>
        <pc:sldMkLst>
          <pc:docMk/>
          <pc:sldMk cId="1028292536" sldId="2097"/>
        </pc:sldMkLst>
        <pc:spChg chg="mod">
          <ac:chgData name="Wanshi Chen" userId="3a7dbef4-3474-47c6-9897-007f5734efb0" providerId="ADAL" clId="{C7AB2EEE-8FCD-4745-860D-12D8CA010686}" dt="2022-06-10T08:33:47.328" v="4130" actId="6549"/>
          <ac:spMkLst>
            <pc:docMk/>
            <pc:sldMk cId="1028292536" sldId="2097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C7AB2EEE-8FCD-4745-860D-12D8CA010686}" dt="2022-06-10T08:00:44.620" v="2434" actId="20577"/>
        <pc:sldMkLst>
          <pc:docMk/>
          <pc:sldMk cId="918975956" sldId="2098"/>
        </pc:sldMkLst>
        <pc:spChg chg="mod">
          <ac:chgData name="Wanshi Chen" userId="3a7dbef4-3474-47c6-9897-007f5734efb0" providerId="ADAL" clId="{C7AB2EEE-8FCD-4745-860D-12D8CA010686}" dt="2022-06-10T08:00:44.620" v="2434" actId="20577"/>
          <ac:spMkLst>
            <pc:docMk/>
            <pc:sldMk cId="918975956" sldId="2098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C7AB2EEE-8FCD-4745-860D-12D8CA010686}" dt="2022-06-10T07:08:57.851" v="12" actId="47"/>
        <pc:sldMkLst>
          <pc:docMk/>
          <pc:sldMk cId="1203447358" sldId="2099"/>
        </pc:sldMkLst>
      </pc:sldChg>
      <pc:sldChg chg="modSp add mod">
        <pc:chgData name="Wanshi Chen" userId="3a7dbef4-3474-47c6-9897-007f5734efb0" providerId="ADAL" clId="{C7AB2EEE-8FCD-4745-860D-12D8CA010686}" dt="2022-06-10T08:33:51.650" v="4131"/>
        <pc:sldMkLst>
          <pc:docMk/>
          <pc:sldMk cId="1220732092" sldId="2099"/>
        </pc:sldMkLst>
        <pc:spChg chg="mod">
          <ac:chgData name="Wanshi Chen" userId="3a7dbef4-3474-47c6-9897-007f5734efb0" providerId="ADAL" clId="{C7AB2EEE-8FCD-4745-860D-12D8CA010686}" dt="2022-06-10T08:15:51.609" v="3617" actId="20577"/>
          <ac:spMkLst>
            <pc:docMk/>
            <pc:sldMk cId="1220732092" sldId="2099"/>
            <ac:spMk id="2" creationId="{12DD0395-6E2A-4D67-A1A6-3A5C1DB567C4}"/>
          </ac:spMkLst>
        </pc:spChg>
        <pc:spChg chg="mod">
          <ac:chgData name="Wanshi Chen" userId="3a7dbef4-3474-47c6-9897-007f5734efb0" providerId="ADAL" clId="{C7AB2EEE-8FCD-4745-860D-12D8CA010686}" dt="2022-06-10T08:33:51.650" v="4131"/>
          <ac:spMkLst>
            <pc:docMk/>
            <pc:sldMk cId="1220732092" sldId="2099"/>
            <ac:spMk id="3" creationId="{85903BC0-EB37-4C3E-8DD6-27F0E6CA817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96/Docs/RP-221803.zip" TargetMode="External"/><Relationship Id="rId3" Type="http://schemas.openxmlformats.org/officeDocument/2006/relationships/hyperlink" Target="http://www.3gpp.org/ftp/tsg_ran/TSG_RAN/TSGR_96/Docs/RP-221858.zip" TargetMode="External"/><Relationship Id="rId7" Type="http://schemas.openxmlformats.org/officeDocument/2006/relationships/hyperlink" Target="http://www.3gpp.org/ftp/tsg_ran/TSG_RAN/TSGR_96/Docs/RP-221825.zip" TargetMode="External"/><Relationship Id="rId2" Type="http://schemas.openxmlformats.org/officeDocument/2006/relationships/hyperlink" Target="http://www.3gpp.org/ftp/tsg_ran/TSG_RAN/TSGR_96/Docs/RP-221880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6/Docs/RP-221262.zip" TargetMode="External"/><Relationship Id="rId11" Type="http://schemas.openxmlformats.org/officeDocument/2006/relationships/hyperlink" Target="http://www.3gpp.org/ftp/tsg_ran/TSG_RAN/TSGR_96/Docs/RP-221790.zip" TargetMode="External"/><Relationship Id="rId5" Type="http://schemas.openxmlformats.org/officeDocument/2006/relationships/hyperlink" Target="http://www.3gpp.org/ftp/tsg_ran/TSG_RAN/TSGR_96/Docs/RP-221799.zip" TargetMode="External"/><Relationship Id="rId10" Type="http://schemas.openxmlformats.org/officeDocument/2006/relationships/hyperlink" Target="http://www.3gpp.org/ftp/tsg_ran/TSG_RAN/TSGR_96/Docs/RP-221806.zip" TargetMode="External"/><Relationship Id="rId4" Type="http://schemas.openxmlformats.org/officeDocument/2006/relationships/hyperlink" Target="http://www.3gpp.org/ftp/tsg_ran/TSG_RAN/TSGR_96/Docs/RP-221798.zip" TargetMode="External"/><Relationship Id="rId9" Type="http://schemas.openxmlformats.org/officeDocument/2006/relationships/hyperlink" Target="http://www.3gpp.org/ftp/tsg_ran/TSG_RAN/TSGR_96/Docs/RP-221753.zip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96/Docs/RP-221781.zip" TargetMode="Externa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6/Docs/RP-221077.zip" TargetMode="External"/><Relationship Id="rId2" Type="http://schemas.openxmlformats.org/officeDocument/2006/relationships/hyperlink" Target="http://www.3gpp.org/ftp/tsg_ran/TSG_RAN/TSGR_96/Docs/RP-221076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6/Docs/RP-221148.zip" TargetMode="External"/><Relationship Id="rId5" Type="http://schemas.openxmlformats.org/officeDocument/2006/relationships/hyperlink" Target="http://www.3gpp.org/ftp/tsg_ran/TSG_RAN/TSGR_96/Docs/RP-221629.zip" TargetMode="External"/><Relationship Id="rId4" Type="http://schemas.openxmlformats.org/officeDocument/2006/relationships/hyperlink" Target="http://www.3gpp.org/ftp/tsg_ran/TSG_RAN/TSGR_96/Docs/RP-221078.zip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6/Docs/RP-221818.zip" TargetMode="External"/><Relationship Id="rId2" Type="http://schemas.openxmlformats.org/officeDocument/2006/relationships/hyperlink" Target="http://www.3gpp.org/ftp/tsg_ran/TSG_RAN/TSGR_95e/Docs/RP-220857.zip" TargetMode="Externa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96/Docs/RP-221881.zip" TargetMode="External"/><Relationship Id="rId3" Type="http://schemas.openxmlformats.org/officeDocument/2006/relationships/hyperlink" Target="http://www.3gpp.org/ftp/tsg_ran/TSG_RAN/TSGR_96/Docs/RP-221782.zip" TargetMode="External"/><Relationship Id="rId7" Type="http://schemas.openxmlformats.org/officeDocument/2006/relationships/hyperlink" Target="http://www.3gpp.org/ftp/tsg_ran/TSG_RAN/TSGR_96/Docs/RP-221868.zip" TargetMode="External"/><Relationship Id="rId2" Type="http://schemas.openxmlformats.org/officeDocument/2006/relationships/hyperlink" Target="http://www.3gpp.org/ftp/tsg_ran/TSG_RAN/TSGR_96/Docs/RP-221870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6/Docs/RP-221789.zip" TargetMode="External"/><Relationship Id="rId5" Type="http://schemas.openxmlformats.org/officeDocument/2006/relationships/hyperlink" Target="http://www.3gpp.org/ftp/tsg_ran/TSG_RAN/TSGR_96/Docs/RP-221853.zip" TargetMode="External"/><Relationship Id="rId4" Type="http://schemas.openxmlformats.org/officeDocument/2006/relationships/hyperlink" Target="http://www.3gpp.org/ftp/tsg_ran/TSG_RAN/TSGR_96/Docs/RP-221861.zip" TargetMode="External"/><Relationship Id="rId9" Type="http://schemas.openxmlformats.org/officeDocument/2006/relationships/hyperlink" Target="http://www.3gpp.org/ftp/tsg_ran/TSG_RAN/TSGR_96/Docs/RP-221851.zip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96/Docs/RP-221820.zip" TargetMode="External"/><Relationship Id="rId3" Type="http://schemas.openxmlformats.org/officeDocument/2006/relationships/hyperlink" Target="http://www.3gpp.org/ftp/tsg_ran/TSG_RAN/TSGR_96/Docs/RP-221045.zip" TargetMode="External"/><Relationship Id="rId7" Type="http://schemas.openxmlformats.org/officeDocument/2006/relationships/hyperlink" Target="http://www.3gpp.org/ftp/tsg_ran/TSG_RAN/TSGR_96/Docs/RP-221819.zip" TargetMode="External"/><Relationship Id="rId2" Type="http://schemas.openxmlformats.org/officeDocument/2006/relationships/hyperlink" Target="http://www.3gpp.org/ftp/tsg_ran/TSG_RAN/TSGR_96/Docs/RP-221822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6/Docs/RP-221813.zip" TargetMode="External"/><Relationship Id="rId5" Type="http://schemas.openxmlformats.org/officeDocument/2006/relationships/hyperlink" Target="http://www.3gpp.org/ftp/tsg_ran/TSG_RAN/TSGR_96/Docs/RP-221872.zip" TargetMode="External"/><Relationship Id="rId10" Type="http://schemas.openxmlformats.org/officeDocument/2006/relationships/hyperlink" Target="http://www.3gpp.org/ftp/tsg_ran/TSG_RAN/TSGR_96/Docs/RP-221751.zip" TargetMode="External"/><Relationship Id="rId4" Type="http://schemas.openxmlformats.org/officeDocument/2006/relationships/hyperlink" Target="http://www.3gpp.org/ftp/tsg_ran/TSG_RAN/TSGR_96/Docs/RP-221778.zip" TargetMode="External"/><Relationship Id="rId9" Type="http://schemas.openxmlformats.org/officeDocument/2006/relationships/hyperlink" Target="http://www.3gpp.org/ftp/tsg_ran/TSG_RAN/TSGR_96/Docs/RP-221875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TSG RAN#96 Highlights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1468" y="3600472"/>
            <a:ext cx="11892588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TSG RAN Plenary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10863360" y="84143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SP-220710</a:t>
            </a:r>
            <a:endParaRPr lang="en-US" sz="2400" dirty="0">
              <a:highlight>
                <a:srgbClr val="FFFF00"/>
              </a:highligh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85BFE2-6F8A-4C8F-B036-D3F48D3D3B77}"/>
              </a:ext>
            </a:extLst>
          </p:cNvPr>
          <p:cNvSpPr txBox="1"/>
          <p:nvPr/>
        </p:nvSpPr>
        <p:spPr>
          <a:xfrm>
            <a:off x="10863360" y="259313"/>
            <a:ext cx="1941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</a:rPr>
              <a:t>Agenda Item: 4.7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36597"/>
          </a:xfrm>
        </p:spPr>
        <p:txBody>
          <a:bodyPr/>
          <a:lstStyle/>
          <a:p>
            <a:r>
              <a:rPr lang="en-US" dirty="0"/>
              <a:t>RAN Rel-18 Projects Update – Cont’d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2555" y="1143006"/>
            <a:ext cx="13756312" cy="4830233"/>
          </a:xfrm>
        </p:spPr>
        <p:txBody>
          <a:bodyPr/>
          <a:lstStyle/>
          <a:p>
            <a:r>
              <a:rPr lang="en-US" sz="2400" dirty="0"/>
              <a:t>Involved discussion for some R18 items – Cont’d</a:t>
            </a:r>
          </a:p>
          <a:p>
            <a:pPr lvl="1"/>
            <a:r>
              <a:rPr lang="en-US" sz="2000" dirty="0"/>
              <a:t>Rel-18 duplexing: some clarification was made regarding coordination of work among RAN WGs</a:t>
            </a:r>
          </a:p>
          <a:p>
            <a:pPr lvl="1"/>
            <a:r>
              <a:rPr lang="en-US" sz="2000" dirty="0"/>
              <a:t>Rel-18 NCR (network controlled repeater): some clarification regarding WI scope was made</a:t>
            </a:r>
          </a:p>
          <a:p>
            <a:pPr lvl="1"/>
            <a:r>
              <a:rPr lang="en-US" sz="2000" dirty="0"/>
              <a:t>Rel-18 multicarrier: after intensive discussion, the moderator’s proposal in </a:t>
            </a:r>
            <a:r>
              <a:rPr lang="en-US" sz="2000" dirty="0">
                <a:hlinkClick r:id="rId2"/>
              </a:rPr>
              <a:t>RP-221880 </a:t>
            </a:r>
            <a:r>
              <a:rPr lang="en-US" sz="2000" dirty="0"/>
              <a:t>was agreed</a:t>
            </a:r>
          </a:p>
          <a:p>
            <a:pPr lvl="1"/>
            <a:r>
              <a:rPr lang="en-US" sz="2000" dirty="0"/>
              <a:t>Rel-18 coverage enhancement: revised WID approved in </a:t>
            </a:r>
            <a:r>
              <a:rPr lang="en-US" sz="2000" dirty="0">
                <a:hlinkClick r:id="rId3"/>
              </a:rPr>
              <a:t>RP-221858</a:t>
            </a:r>
            <a:r>
              <a:rPr lang="en-US" sz="2000" dirty="0"/>
              <a:t> </a:t>
            </a:r>
          </a:p>
          <a:p>
            <a:pPr lvl="1"/>
            <a:r>
              <a:rPr lang="en-US" sz="2000" dirty="0"/>
              <a:t>Rel-18 </a:t>
            </a:r>
            <a:r>
              <a:rPr lang="en-US" sz="2000" dirty="0" err="1"/>
              <a:t>Sidelink</a:t>
            </a:r>
            <a:r>
              <a:rPr lang="en-US" sz="2000" dirty="0"/>
              <a:t> evolution: revised WID approved in </a:t>
            </a:r>
            <a:r>
              <a:rPr lang="en-US" sz="2000" dirty="0">
                <a:hlinkClick r:id="rId4"/>
              </a:rPr>
              <a:t>RP-221798</a:t>
            </a:r>
            <a:r>
              <a:rPr lang="en-US" sz="2000" dirty="0"/>
              <a:t> </a:t>
            </a:r>
          </a:p>
          <a:p>
            <a:pPr lvl="1"/>
            <a:r>
              <a:rPr lang="en-US" sz="2000" dirty="0"/>
              <a:t>Rel-18 mobility enhancement: revised WID approved in </a:t>
            </a:r>
            <a:r>
              <a:rPr lang="en-US" sz="2000" dirty="0">
                <a:hlinkClick r:id="rId5"/>
              </a:rPr>
              <a:t>RP-221799</a:t>
            </a:r>
            <a:r>
              <a:rPr lang="en-US" sz="2000" dirty="0"/>
              <a:t> </a:t>
            </a:r>
          </a:p>
          <a:p>
            <a:pPr lvl="1"/>
            <a:r>
              <a:rPr lang="en-US" sz="2000" dirty="0"/>
              <a:t>Rel-18 </a:t>
            </a:r>
            <a:r>
              <a:rPr lang="en-US" sz="2000" dirty="0" err="1"/>
              <a:t>Sidelink</a:t>
            </a:r>
            <a:r>
              <a:rPr lang="en-US" sz="2000" dirty="0"/>
              <a:t> relay: revised WID approved in </a:t>
            </a:r>
            <a:r>
              <a:rPr lang="en-US" sz="2000" dirty="0">
                <a:hlinkClick r:id="rId6"/>
              </a:rPr>
              <a:t>RP-221262</a:t>
            </a:r>
            <a:r>
              <a:rPr lang="en-US" sz="2000" dirty="0"/>
              <a:t> </a:t>
            </a:r>
          </a:p>
          <a:p>
            <a:pPr lvl="1"/>
            <a:r>
              <a:rPr lang="en-US" sz="2000" dirty="0"/>
              <a:t>Rel-18 SON/MDT: revised WID approved in </a:t>
            </a:r>
            <a:r>
              <a:rPr lang="en-US" sz="2000" dirty="0">
                <a:hlinkClick r:id="rId7"/>
              </a:rPr>
              <a:t>RP-221825</a:t>
            </a:r>
            <a:r>
              <a:rPr lang="en-US" sz="2000" dirty="0"/>
              <a:t> </a:t>
            </a:r>
          </a:p>
          <a:p>
            <a:pPr lvl="1"/>
            <a:r>
              <a:rPr lang="en-US" sz="2000" dirty="0"/>
              <a:t>Rel-18 </a:t>
            </a:r>
            <a:r>
              <a:rPr lang="en-US" sz="2000" dirty="0" err="1"/>
              <a:t>QoE</a:t>
            </a:r>
            <a:r>
              <a:rPr lang="en-US" sz="2000" dirty="0"/>
              <a:t>: revised WID approved in </a:t>
            </a:r>
            <a:r>
              <a:rPr lang="en-US" sz="2000" dirty="0">
                <a:hlinkClick r:id="rId8"/>
              </a:rPr>
              <a:t>RP-221803</a:t>
            </a:r>
            <a:r>
              <a:rPr lang="en-US" sz="2000" dirty="0"/>
              <a:t> </a:t>
            </a:r>
          </a:p>
          <a:p>
            <a:pPr lvl="1"/>
            <a:r>
              <a:rPr lang="en-US" sz="2000" dirty="0"/>
              <a:t>Rel-18 FR2 multi-Rx: revised WID approved in </a:t>
            </a:r>
            <a:r>
              <a:rPr lang="en-US" sz="2000" dirty="0">
                <a:hlinkClick r:id="rId9"/>
              </a:rPr>
              <a:t>RP-221753</a:t>
            </a:r>
            <a:r>
              <a:rPr lang="en-US" sz="2000" dirty="0"/>
              <a:t> </a:t>
            </a:r>
          </a:p>
          <a:p>
            <a:pPr lvl="1"/>
            <a:r>
              <a:rPr lang="en-US" sz="2000" dirty="0"/>
              <a:t>Rel-18 IoT NTN: revised WID approved in </a:t>
            </a:r>
            <a:r>
              <a:rPr lang="en-US" sz="2000" dirty="0">
                <a:hlinkClick r:id="rId10"/>
              </a:rPr>
              <a:t>RP-221806</a:t>
            </a:r>
            <a:r>
              <a:rPr lang="en-US" sz="2000" dirty="0"/>
              <a:t> </a:t>
            </a:r>
          </a:p>
          <a:p>
            <a:pPr lvl="1"/>
            <a:r>
              <a:rPr lang="en-US" sz="2000" dirty="0"/>
              <a:t>Rel-18 Simplified band combination: revised WID approved in </a:t>
            </a:r>
            <a:r>
              <a:rPr lang="en-US" sz="2000" dirty="0">
                <a:hlinkClick r:id="rId11"/>
              </a:rPr>
              <a:t>RP-221790</a:t>
            </a:r>
            <a:r>
              <a:rPr lang="en-US" sz="2000" dirty="0"/>
              <a:t> 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2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20732092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95135" y="2392914"/>
            <a:ext cx="12746197" cy="1470025"/>
          </a:xfrm>
        </p:spPr>
        <p:txBody>
          <a:bodyPr/>
          <a:lstStyle/>
          <a:p>
            <a:r>
              <a:rPr lang="en-US" dirty="0"/>
              <a:t>ITU matters</a:t>
            </a:r>
          </a:p>
        </p:txBody>
      </p:sp>
    </p:spTree>
    <p:extLst>
      <p:ext uri="{BB962C8B-B14F-4D97-AF65-F5344CB8AC3E}">
        <p14:creationId xmlns:p14="http://schemas.microsoft.com/office/powerpoint/2010/main" val="1225241103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85280"/>
          </a:xfrm>
        </p:spPr>
        <p:txBody>
          <a:bodyPr/>
          <a:lstStyle/>
          <a:p>
            <a:r>
              <a:rPr lang="en-US" dirty="0"/>
              <a:t>ITU matters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507" y="1013883"/>
            <a:ext cx="13756312" cy="4830233"/>
          </a:xfrm>
        </p:spPr>
        <p:txBody>
          <a:bodyPr/>
          <a:lstStyle/>
          <a:p>
            <a:r>
              <a:rPr lang="en-US" sz="2400" dirty="0"/>
              <a:t>Very limited discussion. The following LS was approved:</a:t>
            </a:r>
          </a:p>
          <a:p>
            <a:pPr lvl="1"/>
            <a:r>
              <a:rPr lang="en-US" sz="2000" dirty="0">
                <a:hlinkClick r:id="rId2"/>
              </a:rPr>
              <a:t>RP-221781</a:t>
            </a:r>
            <a:r>
              <a:rPr lang="en-US" sz="2000" dirty="0"/>
              <a:t>:Reply LS to RP-212741 on Test methods for over-the-air TRP field measurements of unwanted emissions from IMT radio equipment utilizing active antennas (to: ITU-R WP1C; cc: CEPT/ECC SE21; contact: Ericsson)</a:t>
            </a:r>
          </a:p>
        </p:txBody>
      </p:sp>
    </p:spTree>
    <p:extLst>
      <p:ext uri="{BB962C8B-B14F-4D97-AF65-F5344CB8AC3E}">
        <p14:creationId xmlns:p14="http://schemas.microsoft.com/office/powerpoint/2010/main" val="4216883840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0A59E-B3E2-4A9D-8B8C-1B0A419C0C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4562" y="2693987"/>
            <a:ext cx="12746197" cy="1470025"/>
          </a:xfrm>
        </p:spPr>
        <p:txBody>
          <a:bodyPr/>
          <a:lstStyle/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85719523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1241" y="1242485"/>
            <a:ext cx="13756312" cy="4830233"/>
          </a:xfrm>
        </p:spPr>
        <p:txBody>
          <a:bodyPr/>
          <a:lstStyle/>
          <a:p>
            <a:pPr lvl="0"/>
            <a:r>
              <a:rPr lang="en-US" sz="3600" dirty="0"/>
              <a:t>Administrative aspects</a:t>
            </a:r>
          </a:p>
          <a:p>
            <a:pPr lvl="0"/>
            <a:r>
              <a:rPr lang="en-US" sz="3600" dirty="0"/>
              <a:t>Planning aspects</a:t>
            </a:r>
          </a:p>
          <a:p>
            <a:pPr lvl="0"/>
            <a:r>
              <a:rPr lang="en-US" sz="3600" dirty="0"/>
              <a:t>TSG RAN project update</a:t>
            </a:r>
          </a:p>
          <a:p>
            <a:pPr lvl="1"/>
            <a:r>
              <a:rPr lang="en-US" sz="3069" dirty="0"/>
              <a:t>Rel-17 RAN projects update</a:t>
            </a:r>
          </a:p>
          <a:p>
            <a:pPr lvl="1"/>
            <a:r>
              <a:rPr lang="en-US" sz="3069" dirty="0"/>
              <a:t>Rel-18 RAN projects update</a:t>
            </a:r>
          </a:p>
          <a:p>
            <a:pPr lvl="1"/>
            <a:r>
              <a:rPr lang="en-US" sz="3600" dirty="0"/>
              <a:t>ITU matters</a:t>
            </a:r>
          </a:p>
        </p:txBody>
      </p:sp>
    </p:spTree>
    <p:extLst>
      <p:ext uri="{BB962C8B-B14F-4D97-AF65-F5344CB8AC3E}">
        <p14:creationId xmlns:p14="http://schemas.microsoft.com/office/powerpoint/2010/main" val="400819234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74535" y="2536847"/>
            <a:ext cx="12746197" cy="1470025"/>
          </a:xfrm>
        </p:spPr>
        <p:txBody>
          <a:bodyPr/>
          <a:lstStyle/>
          <a:p>
            <a:r>
              <a:rPr lang="en-US" dirty="0"/>
              <a:t>Administrative aspects</a:t>
            </a:r>
          </a:p>
        </p:txBody>
      </p:sp>
    </p:spTree>
    <p:extLst>
      <p:ext uri="{BB962C8B-B14F-4D97-AF65-F5344CB8AC3E}">
        <p14:creationId xmlns:p14="http://schemas.microsoft.com/office/powerpoint/2010/main" val="219182445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2193" y="193040"/>
            <a:ext cx="11671540" cy="680722"/>
          </a:xfrm>
        </p:spPr>
        <p:txBody>
          <a:bodyPr/>
          <a:lstStyle/>
          <a:p>
            <a:r>
              <a:rPr lang="en-US" dirty="0"/>
              <a:t>Administrative Aspects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7809" y="1193803"/>
            <a:ext cx="13438658" cy="4830233"/>
          </a:xfrm>
        </p:spPr>
        <p:txBody>
          <a:bodyPr/>
          <a:lstStyle/>
          <a:p>
            <a:r>
              <a:rPr lang="en-US" sz="2800" b="1" dirty="0"/>
              <a:t>First face-to-face (F2F) meeting since COVID-19</a:t>
            </a:r>
            <a:r>
              <a:rPr lang="en-US" sz="2800" dirty="0"/>
              <a:t>!</a:t>
            </a:r>
          </a:p>
          <a:p>
            <a:pPr lvl="1"/>
            <a:r>
              <a:rPr lang="en-US" sz="2269" dirty="0"/>
              <a:t>An overall excellent get-together and a much more efficient/effective meeting (than e-meetings)</a:t>
            </a:r>
          </a:p>
          <a:p>
            <a:pPr lvl="1"/>
            <a:r>
              <a:rPr lang="en-US" sz="2269" dirty="0"/>
              <a:t>Remote audio (listen only &amp; two-way trial) was of great quality</a:t>
            </a:r>
          </a:p>
          <a:p>
            <a:pPr marL="609566" lvl="1" indent="0">
              <a:buNone/>
            </a:pPr>
            <a:endParaRPr lang="en-US" sz="2269" dirty="0"/>
          </a:p>
          <a:p>
            <a:r>
              <a:rPr lang="en-US" sz="2800" b="1" dirty="0"/>
              <a:t>Inclusive Language </a:t>
            </a:r>
          </a:p>
          <a:p>
            <a:pPr lvl="1"/>
            <a:r>
              <a:rPr lang="en-US" sz="2400" dirty="0"/>
              <a:t>Status report can be found in </a:t>
            </a:r>
            <a:r>
              <a:rPr lang="en-US" sz="2400" dirty="0">
                <a:hlinkClick r:id="rId2"/>
              </a:rPr>
              <a:t>RP-221076</a:t>
            </a:r>
            <a:endParaRPr lang="en-US" sz="2400" dirty="0"/>
          </a:p>
          <a:p>
            <a:pPr lvl="1"/>
            <a:r>
              <a:rPr lang="en-US" sz="2400" dirty="0"/>
              <a:t>Additionally approved 6 UTRAN CRs: </a:t>
            </a:r>
            <a:r>
              <a:rPr lang="en-US" sz="2400" dirty="0">
                <a:hlinkClick r:id="rId3"/>
              </a:rPr>
              <a:t>RP-221077</a:t>
            </a:r>
            <a:r>
              <a:rPr lang="en-US" sz="2400" dirty="0"/>
              <a:t>, </a:t>
            </a:r>
            <a:r>
              <a:rPr lang="en-US" sz="2400" dirty="0">
                <a:hlinkClick r:id="rId4"/>
              </a:rPr>
              <a:t>RP-221078</a:t>
            </a:r>
            <a:r>
              <a:rPr lang="en-US" sz="2400" dirty="0"/>
              <a:t>, </a:t>
            </a:r>
            <a:r>
              <a:rPr lang="en-US" sz="2400" dirty="0">
                <a:hlinkClick r:id="rId5"/>
              </a:rPr>
              <a:t>RP-221629</a:t>
            </a:r>
            <a:r>
              <a:rPr lang="en-US" sz="2400" dirty="0"/>
              <a:t>, </a:t>
            </a:r>
            <a:r>
              <a:rPr lang="en-US" sz="2400" dirty="0">
                <a:hlinkClick r:id="rId6"/>
              </a:rPr>
              <a:t>RP-221148</a:t>
            </a:r>
            <a:r>
              <a:rPr lang="en-US" sz="2400" dirty="0"/>
              <a:t> (CR packet of 3)</a:t>
            </a:r>
          </a:p>
          <a:p>
            <a:pPr lvl="1"/>
            <a:r>
              <a:rPr lang="en-US" sz="2400" b="1" dirty="0"/>
              <a:t>This activity can now be closed in RAN </a:t>
            </a:r>
            <a:r>
              <a:rPr lang="en-US" sz="2400" dirty="0">
                <a:sym typeface="Wingdings" panose="05000000000000000000" pitchFamily="2" charset="2"/>
              </a:rPr>
              <a:t> </a:t>
            </a:r>
            <a:r>
              <a:rPr lang="en-US" sz="2400" b="1" dirty="0">
                <a:sym typeface="Wingdings" panose="05000000000000000000" pitchFamily="2" charset="2"/>
              </a:rPr>
              <a:t>Heartfelt thanks to all involved, especially to Specification Rapporteurs for their cooperation and to Gino Masini (Ericsson) for leading the effort!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58626989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66068" y="2553780"/>
            <a:ext cx="12746197" cy="1470025"/>
          </a:xfrm>
        </p:spPr>
        <p:txBody>
          <a:bodyPr/>
          <a:lstStyle/>
          <a:p>
            <a:r>
              <a:rPr lang="en-US" dirty="0"/>
              <a:t>Planning Aspects</a:t>
            </a:r>
          </a:p>
        </p:txBody>
      </p:sp>
    </p:spTree>
    <p:extLst>
      <p:ext uri="{BB962C8B-B14F-4D97-AF65-F5344CB8AC3E}">
        <p14:creationId xmlns:p14="http://schemas.microsoft.com/office/powerpoint/2010/main" val="290090491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0754" y="272795"/>
            <a:ext cx="11706046" cy="639488"/>
          </a:xfrm>
        </p:spPr>
        <p:txBody>
          <a:bodyPr/>
          <a:lstStyle/>
          <a:p>
            <a:r>
              <a:rPr lang="en-US" dirty="0"/>
              <a:t>RAN timeline and Meeting Planning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606" y="1077919"/>
            <a:ext cx="13756312" cy="874183"/>
          </a:xfrm>
        </p:spPr>
        <p:txBody>
          <a:bodyPr/>
          <a:lstStyle/>
          <a:p>
            <a:r>
              <a:rPr lang="en-US" sz="2800" dirty="0"/>
              <a:t>Note: </a:t>
            </a:r>
          </a:p>
          <a:p>
            <a:pPr lvl="1"/>
            <a:r>
              <a:rPr lang="en-US" sz="2400" dirty="0"/>
              <a:t>The meeting planning for the rest of 2022 was previously endorsed in RAN#95-e in </a:t>
            </a:r>
            <a:r>
              <a:rPr lang="en-US" sz="2400" dirty="0">
                <a:hlinkClick r:id="rId2"/>
              </a:rPr>
              <a:t>RP-220857</a:t>
            </a:r>
            <a:endParaRPr lang="en-US" sz="2400" dirty="0"/>
          </a:p>
          <a:p>
            <a:r>
              <a:rPr lang="en-US" sz="2800" dirty="0"/>
              <a:t>RAN#96 endorsed some refinement of the RAN WG meetings in August in </a:t>
            </a:r>
            <a:r>
              <a:rPr lang="en-US" sz="2800" dirty="0">
                <a:hlinkClick r:id="rId3"/>
              </a:rPr>
              <a:t>RP-221818</a:t>
            </a:r>
            <a:endParaRPr lang="en-US" sz="2800" dirty="0"/>
          </a:p>
          <a:p>
            <a:pPr lvl="1"/>
            <a:r>
              <a:rPr lang="en-US" sz="2400" dirty="0"/>
              <a:t>Focused on submission deadlines for each WG, and some minor adjustments of the meeting dates for some WGs for better alignment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01173505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03601" y="2469114"/>
            <a:ext cx="12746197" cy="1470025"/>
          </a:xfrm>
        </p:spPr>
        <p:txBody>
          <a:bodyPr/>
          <a:lstStyle/>
          <a:p>
            <a:r>
              <a:rPr lang="en-US" dirty="0"/>
              <a:t>TSG-RAN Projects Update</a:t>
            </a:r>
          </a:p>
        </p:txBody>
      </p:sp>
    </p:spTree>
    <p:extLst>
      <p:ext uri="{BB962C8B-B14F-4D97-AF65-F5344CB8AC3E}">
        <p14:creationId xmlns:p14="http://schemas.microsoft.com/office/powerpoint/2010/main" val="9070108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1143000"/>
          </a:xfrm>
        </p:spPr>
        <p:txBody>
          <a:bodyPr/>
          <a:lstStyle/>
          <a:p>
            <a:r>
              <a:rPr lang="en-US" dirty="0"/>
              <a:t>RAN Rel-17 Projects Update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165" y="1244603"/>
            <a:ext cx="13909194" cy="4830233"/>
          </a:xfrm>
        </p:spPr>
        <p:txBody>
          <a:bodyPr/>
          <a:lstStyle/>
          <a:p>
            <a:r>
              <a:rPr lang="en-US" sz="2400" b="1" dirty="0"/>
              <a:t>RAN#96 declared that ASN.1 for Rel-17 is frozen</a:t>
            </a:r>
          </a:p>
          <a:p>
            <a:pPr lvl="1"/>
            <a:r>
              <a:rPr lang="en-US" sz="2000" dirty="0"/>
              <a:t>Note June 22 version may not be fully implementable and we will target Sep.22  to make sure that it is fully implementable</a:t>
            </a:r>
          </a:p>
          <a:p>
            <a:r>
              <a:rPr lang="en-US" sz="2400" dirty="0"/>
              <a:t>Involved discussion for some projects, including:</a:t>
            </a:r>
          </a:p>
          <a:p>
            <a:pPr lvl="1"/>
            <a:r>
              <a:rPr lang="en-US" sz="2000" dirty="0"/>
              <a:t>Rel-17 </a:t>
            </a:r>
            <a:r>
              <a:rPr lang="en-US" sz="2000" dirty="0" err="1"/>
              <a:t>RedCap</a:t>
            </a:r>
            <a:r>
              <a:rPr lang="en-US" sz="2000" dirty="0"/>
              <a:t> related: NCD (non-cell-defining)-SSB for non-</a:t>
            </a:r>
            <a:r>
              <a:rPr lang="en-US" sz="2000" dirty="0" err="1"/>
              <a:t>RedCap</a:t>
            </a:r>
            <a:r>
              <a:rPr lang="en-US" sz="2000" dirty="0"/>
              <a:t> UEs, with way forward agreed in </a:t>
            </a:r>
            <a:r>
              <a:rPr lang="en-US" sz="2000" dirty="0">
                <a:hlinkClick r:id="rId2"/>
              </a:rPr>
              <a:t>RP-221870</a:t>
            </a:r>
            <a:endParaRPr lang="en-US" sz="2000" dirty="0"/>
          </a:p>
          <a:p>
            <a:pPr lvl="1"/>
            <a:r>
              <a:rPr lang="en-US" sz="2000" dirty="0"/>
              <a:t>Rel-17 MBS capabilities: proposal in </a:t>
            </a:r>
            <a:r>
              <a:rPr lang="en-US" sz="2000" dirty="0">
                <a:hlinkClick r:id="rId3"/>
              </a:rPr>
              <a:t>RP-221782</a:t>
            </a:r>
            <a:r>
              <a:rPr lang="en-US" sz="2000" dirty="0"/>
              <a:t> was agreed, with LS to SA2 approved in </a:t>
            </a:r>
            <a:r>
              <a:rPr lang="en-US" sz="2000" dirty="0">
                <a:hlinkClick r:id="rId4"/>
              </a:rPr>
              <a:t>RP-221861</a:t>
            </a:r>
            <a:endParaRPr lang="en-US" sz="2000" dirty="0"/>
          </a:p>
          <a:p>
            <a:pPr lvl="2"/>
            <a:r>
              <a:rPr lang="en-US" sz="1600" dirty="0"/>
              <a:t>RAN#96 has concluded that Rel-17 specifications do not prevent any UE, including </a:t>
            </a:r>
            <a:r>
              <a:rPr lang="en-US" sz="1600" dirty="0" err="1"/>
              <a:t>RedCap</a:t>
            </a:r>
            <a:r>
              <a:rPr lang="en-US" sz="1600" dirty="0"/>
              <a:t> UEs, to support MBS</a:t>
            </a:r>
            <a:r>
              <a:rPr lang="en-US" sz="1465" dirty="0"/>
              <a:t>.</a:t>
            </a:r>
          </a:p>
          <a:p>
            <a:pPr lvl="1"/>
            <a:r>
              <a:rPr lang="en-US" sz="2000" dirty="0"/>
              <a:t>Rel-17 UL Tx switching capability: proposal in </a:t>
            </a:r>
            <a:r>
              <a:rPr lang="en-US" sz="2000" dirty="0">
                <a:hlinkClick r:id="rId5"/>
              </a:rPr>
              <a:t>RP-221853</a:t>
            </a:r>
            <a:r>
              <a:rPr lang="en-US" sz="2000" dirty="0"/>
              <a:t> was endorsed as a conclusion</a:t>
            </a:r>
          </a:p>
          <a:p>
            <a:pPr lvl="1"/>
            <a:r>
              <a:rPr lang="en-US" sz="2000" dirty="0"/>
              <a:t>Rel-17 Network Slicing related: the WI is complete in RAN</a:t>
            </a:r>
          </a:p>
          <a:p>
            <a:pPr lvl="1"/>
            <a:r>
              <a:rPr lang="en-US" sz="2000" dirty="0"/>
              <a:t>Rel-17 RAN4 FR2 RF: the CORE part of the WI is completed</a:t>
            </a:r>
          </a:p>
          <a:p>
            <a:pPr lvl="2"/>
            <a:r>
              <a:rPr lang="en-US" sz="1800" dirty="0"/>
              <a:t>The discussion on UL gap for UL coherent MIMO will be continued in RAN4 under TEI-18</a:t>
            </a:r>
          </a:p>
          <a:p>
            <a:pPr lvl="1"/>
            <a:r>
              <a:rPr lang="en-US" sz="2000" dirty="0"/>
              <a:t>Rel-17 RAN4 band n77: after a few rounds of discussion, CR in </a:t>
            </a:r>
            <a:r>
              <a:rPr lang="en-US" sz="2000" dirty="0">
                <a:hlinkClick r:id="rId6"/>
              </a:rPr>
              <a:t>RP-221789</a:t>
            </a:r>
            <a:r>
              <a:rPr lang="en-US" sz="2000" dirty="0"/>
              <a:t> was approved</a:t>
            </a:r>
          </a:p>
          <a:p>
            <a:pPr lvl="1"/>
            <a:r>
              <a:rPr lang="en-US" sz="2000" dirty="0"/>
              <a:t>Rel-17 RAN4 band n30: after a few rounds of discussion, CR in  </a:t>
            </a:r>
            <a:r>
              <a:rPr lang="en-US" sz="2000" dirty="0">
                <a:hlinkClick r:id="rId7"/>
              </a:rPr>
              <a:t>RP-221868</a:t>
            </a:r>
            <a:r>
              <a:rPr lang="en-US" sz="2000" dirty="0"/>
              <a:t> was approved</a:t>
            </a:r>
          </a:p>
          <a:p>
            <a:pPr lvl="1"/>
            <a:r>
              <a:rPr lang="en-US" sz="2000" dirty="0"/>
              <a:t>Rel-17 RAN4 Licensed 6GHz: CRs were approved, with reply LS to GSMA approved in </a:t>
            </a:r>
            <a:r>
              <a:rPr lang="en-US" sz="2000" dirty="0">
                <a:hlinkClick r:id="rId8"/>
              </a:rPr>
              <a:t>RP-221881</a:t>
            </a:r>
            <a:endParaRPr lang="en-US" sz="2000" dirty="0"/>
          </a:p>
          <a:p>
            <a:pPr lvl="1"/>
            <a:r>
              <a:rPr lang="en-US" sz="2000" dirty="0"/>
              <a:t>Rel-17 RAN4 incorrect PMI: way forward in </a:t>
            </a:r>
            <a:r>
              <a:rPr lang="en-US" sz="2000" dirty="0">
                <a:hlinkClick r:id="rId9"/>
              </a:rPr>
              <a:t>RP-221851</a:t>
            </a:r>
            <a:r>
              <a:rPr lang="en-US" sz="2000" dirty="0"/>
              <a:t> was agreed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2"/>
            <a:endParaRPr lang="en-US" sz="18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18975956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36597"/>
          </a:xfrm>
        </p:spPr>
        <p:txBody>
          <a:bodyPr/>
          <a:lstStyle/>
          <a:p>
            <a:r>
              <a:rPr lang="en-US" dirty="0"/>
              <a:t>RAN Rel-18 Projects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2555" y="1013883"/>
            <a:ext cx="13756312" cy="4830233"/>
          </a:xfrm>
        </p:spPr>
        <p:txBody>
          <a:bodyPr/>
          <a:lstStyle/>
          <a:p>
            <a:r>
              <a:rPr lang="en-US" sz="2400" dirty="0"/>
              <a:t>No time was spent on discussing/approving new RAN R18 projects or up-scoping existing RAN R18 projects, unless previously arranged or RAN4 spectrum/basket related items</a:t>
            </a:r>
            <a:endParaRPr lang="en-US" sz="2000" dirty="0"/>
          </a:p>
          <a:p>
            <a:r>
              <a:rPr lang="en-US" sz="2400" dirty="0"/>
              <a:t>RAN#96 approved a set of RAN4-led Rel-18 basket items</a:t>
            </a:r>
          </a:p>
          <a:p>
            <a:pPr lvl="1"/>
            <a:r>
              <a:rPr lang="en-US" sz="2000" dirty="0"/>
              <a:t>The summary document can be found in </a:t>
            </a:r>
            <a:r>
              <a:rPr lang="en-US" sz="2000" dirty="0">
                <a:hlinkClick r:id="rId2"/>
              </a:rPr>
              <a:t>RP-221822</a:t>
            </a:r>
            <a:r>
              <a:rPr lang="en-US" sz="2000" dirty="0"/>
              <a:t> </a:t>
            </a:r>
          </a:p>
          <a:p>
            <a:pPr lvl="1"/>
            <a:r>
              <a:rPr lang="en-US" sz="2000" dirty="0"/>
              <a:t>Additional discussion/approval is expected in RAN#97-e for more basket items, particularly HP (high-power) UE related</a:t>
            </a:r>
          </a:p>
          <a:p>
            <a:r>
              <a:rPr lang="en-US" sz="2400" dirty="0"/>
              <a:t>In addition:</a:t>
            </a:r>
          </a:p>
          <a:p>
            <a:pPr lvl="1"/>
            <a:r>
              <a:rPr lang="en-US" sz="1869" dirty="0"/>
              <a:t>In response to LS in </a:t>
            </a:r>
            <a:r>
              <a:rPr lang="en-US" sz="1869" dirty="0">
                <a:hlinkClick r:id="rId3"/>
              </a:rPr>
              <a:t>RP-221045</a:t>
            </a:r>
            <a:r>
              <a:rPr lang="en-US" sz="1869" dirty="0"/>
              <a:t>, new RAN4-led WI on APT 600 MHz NR band was approved </a:t>
            </a:r>
            <a:r>
              <a:rPr lang="en-US" sz="1869" dirty="0">
                <a:hlinkClick r:id="rId4"/>
              </a:rPr>
              <a:t>RP-221778</a:t>
            </a:r>
            <a:r>
              <a:rPr lang="en-US" sz="1869" dirty="0"/>
              <a:t> </a:t>
            </a:r>
          </a:p>
          <a:p>
            <a:pPr lvl="1"/>
            <a:r>
              <a:rPr lang="en-US" sz="1869" dirty="0"/>
              <a:t>New RAN4-led SI on generalizing the specification for subsets of NR band support was approved in </a:t>
            </a:r>
            <a:r>
              <a:rPr lang="en-US" sz="1869" dirty="0">
                <a:hlinkClick r:id="rId5"/>
              </a:rPr>
              <a:t>RP-221872</a:t>
            </a:r>
            <a:r>
              <a:rPr lang="en-US" sz="1869" dirty="0"/>
              <a:t> </a:t>
            </a:r>
          </a:p>
          <a:p>
            <a:pPr lvl="1"/>
            <a:r>
              <a:rPr lang="en-US" sz="1869" dirty="0"/>
              <a:t>New RAN4-led WI on Introduction of evolved shared spectrum bands was approved in </a:t>
            </a:r>
            <a:r>
              <a:rPr lang="en-US" sz="1869" dirty="0">
                <a:hlinkClick r:id="rId6"/>
              </a:rPr>
              <a:t>RP-221813</a:t>
            </a:r>
            <a:endParaRPr lang="en-US" sz="1869" dirty="0"/>
          </a:p>
          <a:p>
            <a:r>
              <a:rPr lang="en-US" sz="2400" dirty="0"/>
              <a:t>Involved discussion for some R18 items</a:t>
            </a:r>
          </a:p>
          <a:p>
            <a:pPr lvl="1"/>
            <a:r>
              <a:rPr lang="en-US" sz="1869" dirty="0"/>
              <a:t>Rel-18 NR NTN: </a:t>
            </a:r>
          </a:p>
          <a:p>
            <a:pPr lvl="2"/>
            <a:r>
              <a:rPr lang="en-US" sz="1600" dirty="0"/>
              <a:t>Revised WID was approved </a:t>
            </a:r>
            <a:r>
              <a:rPr lang="en-US" sz="1600" dirty="0">
                <a:hlinkClick r:id="rId7"/>
              </a:rPr>
              <a:t>RP-221819</a:t>
            </a:r>
            <a:r>
              <a:rPr lang="en-US" sz="1600" dirty="0"/>
              <a:t>, with a split of a new SID approved in </a:t>
            </a:r>
            <a:r>
              <a:rPr lang="en-US" sz="1600" dirty="0">
                <a:hlinkClick r:id="rId8"/>
              </a:rPr>
              <a:t>RP-221820</a:t>
            </a:r>
            <a:endParaRPr lang="en-US" sz="1600" dirty="0"/>
          </a:p>
          <a:p>
            <a:pPr lvl="2"/>
            <a:r>
              <a:rPr lang="en-US" sz="1600" dirty="0"/>
              <a:t>TR on Study on requirements and use cases for network verified UE location for Non-Terrestrial-Networks (NTN) was approved in </a:t>
            </a:r>
            <a:r>
              <a:rPr lang="en-US" sz="1600" dirty="0">
                <a:hlinkClick r:id="rId9"/>
              </a:rPr>
              <a:t>RP-221875</a:t>
            </a:r>
            <a:endParaRPr lang="en-US" sz="1600" dirty="0"/>
          </a:p>
          <a:p>
            <a:pPr lvl="2"/>
            <a:r>
              <a:rPr lang="en-US" sz="1600" dirty="0"/>
              <a:t>In response to LS from ESOA in </a:t>
            </a:r>
            <a:r>
              <a:rPr lang="en-US" sz="1600" dirty="0">
                <a:hlinkClick r:id="rId10"/>
              </a:rPr>
              <a:t>RP-221751</a:t>
            </a:r>
            <a:r>
              <a:rPr lang="en-US" sz="1600" dirty="0"/>
              <a:t>, additional discussion on &gt;10GHz bands was carried out but without new consensus</a:t>
            </a:r>
          </a:p>
          <a:p>
            <a:pPr lvl="2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2829253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37037</TotalTime>
  <Words>820</Words>
  <Application>Microsoft Office PowerPoint</Application>
  <PresentationFormat>Custom</PresentationFormat>
  <Paragraphs>85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Nokia Pure Headline Ultra Light</vt:lpstr>
      <vt:lpstr>Nokia Pure Text</vt:lpstr>
      <vt:lpstr>Nokia Pure Text Light</vt:lpstr>
      <vt:lpstr>Arial</vt:lpstr>
      <vt:lpstr>Calibri</vt:lpstr>
      <vt:lpstr>Wingdings</vt:lpstr>
      <vt:lpstr>Nokia White Master with headline</vt:lpstr>
      <vt:lpstr>2_Office Theme</vt:lpstr>
      <vt:lpstr>TSG RAN#96 Highlights</vt:lpstr>
      <vt:lpstr>Outline</vt:lpstr>
      <vt:lpstr>Administrative aspects</vt:lpstr>
      <vt:lpstr>Administrative Aspects</vt:lpstr>
      <vt:lpstr>Planning Aspects</vt:lpstr>
      <vt:lpstr>RAN timeline and Meeting Planning </vt:lpstr>
      <vt:lpstr>TSG-RAN Projects Update</vt:lpstr>
      <vt:lpstr>RAN Rel-17 Projects Update </vt:lpstr>
      <vt:lpstr>RAN Rel-18 Projects Update</vt:lpstr>
      <vt:lpstr>RAN Rel-18 Projects Update – Cont’d</vt:lpstr>
      <vt:lpstr>ITU matters</vt:lpstr>
      <vt:lpstr>ITU matters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650</cp:revision>
  <dcterms:created xsi:type="dcterms:W3CDTF">2018-05-24T11:49:12Z</dcterms:created>
  <dcterms:modified xsi:type="dcterms:W3CDTF">2022-06-10T08:34:01Z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