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652" r:id="rId2"/>
    <p:sldId id="649" r:id="rId3"/>
    <p:sldId id="650" r:id="rId4"/>
    <p:sldId id="654" r:id="rId5"/>
    <p:sldId id="643" r:id="rId6"/>
    <p:sldId id="653" r:id="rId7"/>
    <p:sldId id="641" r:id="rId8"/>
    <p:sldId id="642" r:id="rId9"/>
    <p:sldId id="65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19" autoAdjust="0"/>
    <p:restoredTop sz="94679" autoAdjust="0"/>
  </p:normalViewPr>
  <p:slideViewPr>
    <p:cSldViewPr snapToGrid="0">
      <p:cViewPr varScale="1">
        <p:scale>
          <a:sx n="115" d="100"/>
          <a:sy n="115" d="100"/>
        </p:scale>
        <p:origin x="106" y="6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7E380-9C9B-4AFC-B89D-4006B9B7F39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3332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3GPP Newcomer Orientation Session</a:t>
            </a:r>
            <a:r>
              <a:rPr lang="en-GB" altLang="en-US" sz="1200" b="1" baseline="0" dirty="0" smtClean="0">
                <a:ln w="0"/>
                <a:latin typeface="Calibri" panose="020F0502020204030204" pitchFamily="34" charset="0"/>
              </a:rPr>
              <a:t> – June 2022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00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en-US" dirty="0"/>
              <a:t>3GPP </a:t>
            </a:r>
            <a:r>
              <a:rPr lang="en-US" dirty="0" smtClean="0"/>
              <a:t>TSG SA#96 </a:t>
            </a:r>
            <a:br>
              <a:rPr lang="en-US" dirty="0" smtClean="0"/>
            </a:br>
            <a:r>
              <a:rPr lang="en-US" dirty="0" smtClean="0"/>
              <a:t>Start of Meeting</a:t>
            </a:r>
            <a:endParaRPr lang="en-GB" altLang="en-US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Georg Mayer, 3GPP SA Chair</a:t>
            </a:r>
          </a:p>
        </p:txBody>
      </p:sp>
    </p:spTree>
    <p:extLst>
      <p:ext uri="{BB962C8B-B14F-4D97-AF65-F5344CB8AC3E}">
        <p14:creationId xmlns:p14="http://schemas.microsoft.com/office/powerpoint/2010/main" val="39238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 smtClean="0"/>
              <a:t>TSG SA Officials (since March 2021)</a:t>
            </a:r>
            <a:endParaRPr lang="en-US" altLang="en-US" dirty="0" smtClean="0"/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 Mayer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</a:t>
            </a:r>
            <a:r>
              <a:rPr lang="" altLang="en-US" sz="1800" dirty="0" smtClean="0"/>
              <a:t>Chair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georg.mayer@huawei.com</a:t>
            </a:r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9" t="11989" r="31245" b="35771"/>
          <a:stretch>
            <a:fillRect/>
          </a:stretch>
        </p:blipFill>
        <p:spPr bwMode="auto">
          <a:xfrm>
            <a:off x="838200" y="1973263"/>
            <a:ext cx="1228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51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 smtClean="0"/>
              <a:t>TSG SA Vice Chairs till March 2021</a:t>
            </a:r>
            <a:endParaRPr lang="en-US" altLang="en-US" dirty="0" smtClean="0"/>
          </a:p>
        </p:txBody>
      </p:sp>
      <p:sp>
        <p:nvSpPr>
          <p:cNvPr id="5125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800"/>
              <a:t>김래영 </a:t>
            </a:r>
            <a:r>
              <a:rPr lang="en-US" altLang="ko-KR" sz="1800"/>
              <a:t>  </a:t>
            </a:r>
            <a:r>
              <a:rPr lang="en-US" altLang="en-US" sz="1800">
                <a:ea typeface="Malgun Gothic" panose="020B0503020000020004" pitchFamily="34" charset="-127"/>
              </a:rPr>
              <a:t>Laeyoun</a:t>
            </a:r>
            <a:r>
              <a:rPr lang="" altLang="en-US" sz="1800">
                <a:ea typeface="Malgun Gothic" panose="020B0503020000020004" pitchFamily="34" charset="-127"/>
              </a:rPr>
              <a:t>g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TTA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laeyoung.kim@lge.com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5126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G</a:t>
            </a:r>
            <a:r>
              <a:rPr lang="" altLang="en-US" sz="1800"/>
              <a:t>regory (Greg) Schumacher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/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gregory.schumacher@sprint.com</a:t>
            </a:r>
            <a:endParaRPr lang="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5127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中野 裕介    </a:t>
            </a:r>
            <a:r>
              <a:rPr lang="" altLang="en-US" sz="1800">
                <a:ea typeface="MS PGothic" panose="020B0600070205080204" pitchFamily="34" charset="-128"/>
              </a:rPr>
              <a:t>Yusuke Nakano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you-nakano@kddi.com</a:t>
            </a:r>
          </a:p>
        </p:txBody>
      </p:sp>
      <p:pic>
        <p:nvPicPr>
          <p:cNvPr id="512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75" y="4940300"/>
            <a:ext cx="13081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88" y="1931988"/>
            <a:ext cx="10445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3395663"/>
            <a:ext cx="13636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082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77" y="322484"/>
            <a:ext cx="10515600" cy="1325563"/>
          </a:xfrm>
        </p:spPr>
        <p:txBody>
          <a:bodyPr/>
          <a:lstStyle/>
          <a:p>
            <a:r>
              <a:rPr lang="en-US" dirty="0" smtClean="0"/>
              <a:t>Remote Sharing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77" y="1868265"/>
            <a:ext cx="10515600" cy="4351338"/>
          </a:xfrm>
        </p:spPr>
        <p:txBody>
          <a:bodyPr/>
          <a:lstStyle/>
          <a:p>
            <a:pPr marL="447675" indent="-447675"/>
            <a:r>
              <a:rPr lang="en-US" sz="2400" dirty="0" smtClean="0"/>
              <a:t>One-way remote sharing is enabled for this meeting</a:t>
            </a:r>
          </a:p>
          <a:p>
            <a:pPr marL="447675" indent="-447675"/>
            <a:r>
              <a:rPr lang="en-US" sz="2400" dirty="0" smtClean="0"/>
              <a:t>Screen sharing is provided on a best effort basis</a:t>
            </a:r>
          </a:p>
          <a:p>
            <a:pPr marL="447675" indent="-447675"/>
            <a:r>
              <a:rPr lang="en-US" sz="2400" dirty="0" smtClean="0"/>
              <a:t>Delegates who join from remote cannot make comments, object to documents or actively participate in the ongoing meeting. </a:t>
            </a:r>
          </a:p>
          <a:p>
            <a:pPr marL="447675" indent="-447675"/>
            <a:r>
              <a:rPr lang="en-US" sz="2400" dirty="0" smtClean="0"/>
              <a:t>This service is provided due to some delegates could not travel to Budapest due to pandemic-related travel restrictions or obstacles. </a:t>
            </a:r>
            <a:endParaRPr lang="en-US" sz="2400" dirty="0"/>
          </a:p>
          <a:p>
            <a:pPr marL="447675" indent="-447675"/>
            <a:r>
              <a:rPr lang="en-US" sz="2400" dirty="0" smtClean="0"/>
              <a:t>Remote access is not planned to be a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571934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788" y="2906341"/>
            <a:ext cx="6374347" cy="1060557"/>
          </a:xfrm>
        </p:spPr>
        <p:txBody>
          <a:bodyPr/>
          <a:lstStyle/>
          <a:p>
            <a:r>
              <a:rPr lang="en-US" dirty="0"/>
              <a:t>Donald </a:t>
            </a:r>
            <a:r>
              <a:rPr lang="en-US" dirty="0" smtClean="0"/>
              <a:t>E. </a:t>
            </a:r>
            <a:r>
              <a:rPr lang="en-US" dirty="0" err="1"/>
              <a:t>Zelmer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24" y="1113389"/>
            <a:ext cx="4438637" cy="526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885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77" y="322484"/>
            <a:ext cx="10515600" cy="1325563"/>
          </a:xfrm>
        </p:spPr>
        <p:txBody>
          <a:bodyPr/>
          <a:lstStyle/>
          <a:p>
            <a:r>
              <a:rPr lang="en-US" dirty="0" smtClean="0"/>
              <a:t>Meeting 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77" y="1868265"/>
            <a:ext cx="10515600" cy="4351338"/>
          </a:xfrm>
        </p:spPr>
        <p:txBody>
          <a:bodyPr/>
          <a:lstStyle/>
          <a:p>
            <a:pPr marL="447675" indent="-447675"/>
            <a:r>
              <a:rPr lang="en-US" sz="2400" dirty="0" smtClean="0"/>
              <a:t>Please register for the </a:t>
            </a:r>
            <a:r>
              <a:rPr lang="en-US" sz="2400" dirty="0"/>
              <a:t>meeting: </a:t>
            </a:r>
            <a:r>
              <a:rPr lang="en-US" sz="1600" dirty="0">
                <a:hlinkClick r:id="rId2"/>
              </a:rPr>
              <a:t>https://portal.3gpp.org/Home.aspx#/</a:t>
            </a:r>
            <a:r>
              <a:rPr lang="en-US" sz="1600" dirty="0" smtClean="0">
                <a:hlinkClick r:id="rId2"/>
              </a:rPr>
              <a:t>meeting?MtgId=60006</a:t>
            </a:r>
            <a:r>
              <a:rPr lang="en-US" sz="1600" dirty="0" smtClean="0"/>
              <a:t>   </a:t>
            </a:r>
            <a:endParaRPr lang="en-US" sz="2400" dirty="0" smtClean="0"/>
          </a:p>
          <a:p>
            <a:pPr marL="447675" indent="-447675"/>
            <a:endParaRPr lang="en-US" sz="2400" dirty="0" smtClean="0"/>
          </a:p>
          <a:p>
            <a:pPr marL="447675" indent="-447675"/>
            <a:r>
              <a:rPr lang="en-US" sz="2400" dirty="0" smtClean="0"/>
              <a:t>After </a:t>
            </a:r>
            <a:r>
              <a:rPr lang="en-US" sz="2400" dirty="0"/>
              <a:t>registration you received a mail with the subject line</a:t>
            </a:r>
          </a:p>
          <a:p>
            <a:pPr marL="447675" lvl="1" indent="-447675">
              <a:spcBef>
                <a:spcPts val="1000"/>
              </a:spcBef>
              <a:buNone/>
              <a:tabLst>
                <a:tab pos="447675" algn="l"/>
              </a:tabLst>
            </a:pPr>
            <a:r>
              <a:rPr lang="en-US" dirty="0" smtClean="0"/>
              <a:t>		</a:t>
            </a:r>
            <a:r>
              <a:rPr lang="en-US" i="1" dirty="0" smtClean="0"/>
              <a:t>3GPP </a:t>
            </a:r>
            <a:r>
              <a:rPr lang="en-US" i="1" dirty="0"/>
              <a:t>Registration - 3GPPSA#96 (Budapest - HUNGARY)</a:t>
            </a:r>
          </a:p>
          <a:p>
            <a:pPr marL="447675" lvl="1" indent="-447675">
              <a:spcBef>
                <a:spcPts val="1000"/>
              </a:spcBef>
              <a:buNone/>
              <a:tabLst>
                <a:tab pos="447675" algn="l"/>
              </a:tabLst>
            </a:pPr>
            <a:r>
              <a:rPr lang="en-US" dirty="0"/>
              <a:t>	from </a:t>
            </a:r>
            <a:r>
              <a:rPr lang="en-US" i="1" dirty="0"/>
              <a:t>3GPPContact@etsi.org</a:t>
            </a:r>
            <a:r>
              <a:rPr lang="en-US" dirty="0"/>
              <a:t> – in this mail you find your personal link to confirm your meeting participation</a:t>
            </a:r>
            <a:r>
              <a:rPr lang="en-US" dirty="0" smtClean="0"/>
              <a:t>.</a:t>
            </a:r>
          </a:p>
          <a:p>
            <a:pPr marL="447675" lvl="1" indent="-447675">
              <a:spcBef>
                <a:spcPts val="1000"/>
              </a:spcBef>
              <a:buNone/>
              <a:tabLst>
                <a:tab pos="447675" algn="l"/>
              </a:tabLst>
            </a:pPr>
            <a:endParaRPr lang="en-US" dirty="0"/>
          </a:p>
          <a:p>
            <a:pPr marL="447675" indent="-447675"/>
            <a:r>
              <a:rPr lang="en-US" sz="2400" dirty="0" smtClean="0"/>
              <a:t>If </a:t>
            </a:r>
            <a:r>
              <a:rPr lang="en-US" sz="2400" dirty="0"/>
              <a:t>you don’t register and confirm your attendance, then you will not be listed as a participant to this meeting. Also you will not accrue any voting rights.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2552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677" y="251417"/>
            <a:ext cx="10515600" cy="1325563"/>
          </a:xfrm>
        </p:spPr>
        <p:txBody>
          <a:bodyPr/>
          <a:lstStyle/>
          <a:p>
            <a:r>
              <a:rPr lang="en-US" dirty="0" smtClean="0"/>
              <a:t>Upcoming 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677" y="1772123"/>
            <a:ext cx="11423514" cy="4351338"/>
          </a:xfrm>
        </p:spPr>
        <p:txBody>
          <a:bodyPr/>
          <a:lstStyle/>
          <a:p>
            <a:pPr marL="447675" lvl="0" indent="-447675"/>
            <a:r>
              <a:rPr lang="en-US" sz="2000" dirty="0"/>
              <a:t>PCG tasked “F2F DM group” to decide which meetings take place f2f. </a:t>
            </a:r>
            <a:endParaRPr lang="en-US" sz="2000" dirty="0" smtClean="0"/>
          </a:p>
          <a:p>
            <a:pPr marL="904875" lvl="1" indent="-447675"/>
            <a:r>
              <a:rPr lang="en-US" sz="2000" dirty="0" smtClean="0"/>
              <a:t>All </a:t>
            </a:r>
            <a:r>
              <a:rPr lang="en-US" sz="2000" dirty="0"/>
              <a:t>3GPP TSG/WG chairs, Organizational Partners (OPs) and hosting organizations are participating in the F2F DM group. </a:t>
            </a:r>
            <a:endParaRPr lang="en-US" sz="2000" dirty="0" smtClean="0"/>
          </a:p>
          <a:p>
            <a:pPr marL="904875" lvl="1" indent="-447675"/>
            <a:r>
              <a:rPr lang="en-US" sz="2000" dirty="0" smtClean="0"/>
              <a:t>Decisions </a:t>
            </a:r>
            <a:r>
              <a:rPr lang="en-US" sz="2000" dirty="0"/>
              <a:t>are taken by the OPs by consensus</a:t>
            </a:r>
            <a:r>
              <a:rPr lang="en-US" sz="2000" dirty="0" smtClean="0"/>
              <a:t>.</a:t>
            </a:r>
          </a:p>
          <a:p>
            <a:pPr marL="447675" lvl="0" indent="-447675"/>
            <a:endParaRPr lang="en-US" sz="2000" dirty="0"/>
          </a:p>
          <a:p>
            <a:pPr marL="447675" lvl="0" indent="-447675"/>
            <a:r>
              <a:rPr lang="en-US" sz="2000" dirty="0"/>
              <a:t>3GPP TSG and WG August, September and October meetings will all be e-meetings, with exception of RAN1 August meeting (France), which will offer remote access</a:t>
            </a:r>
          </a:p>
          <a:p>
            <a:pPr marL="447675" lvl="0" indent="-447675"/>
            <a:endParaRPr lang="en-US" sz="2000" dirty="0" smtClean="0"/>
          </a:p>
          <a:p>
            <a:pPr marL="447675" lvl="0" indent="-447675"/>
            <a:r>
              <a:rPr lang="en-US" sz="2000" dirty="0" smtClean="0"/>
              <a:t>3GPP </a:t>
            </a:r>
            <a:r>
              <a:rPr lang="en-US" sz="2000" dirty="0"/>
              <a:t>WG November and TSG December meetings are still under </a:t>
            </a:r>
            <a:r>
              <a:rPr lang="en-US" sz="2000" dirty="0" smtClean="0"/>
              <a:t>discussion whether to be held as f2f meetings – updates will follow on the TSG/WG mailing lists. </a:t>
            </a:r>
          </a:p>
          <a:p>
            <a:pPr marL="447675" lvl="0" indent="-447675"/>
            <a:endParaRPr lang="en-US" sz="2000" dirty="0"/>
          </a:p>
          <a:p>
            <a:pPr marL="447675" lvl="0" indent="-447675"/>
            <a:r>
              <a:rPr lang="en-US" sz="2000" dirty="0" smtClean="0"/>
              <a:t>For 2023 more discussions can be expected of the setting of TSG and WG meetings at PCG/F2F DM level.</a:t>
            </a:r>
          </a:p>
          <a:p>
            <a:pPr marL="0" lv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10704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2470"/>
            <a:ext cx="12181681" cy="366921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1817" y="277576"/>
            <a:ext cx="10515600" cy="1325563"/>
          </a:xfrm>
        </p:spPr>
        <p:txBody>
          <a:bodyPr/>
          <a:lstStyle/>
          <a:p>
            <a:r>
              <a:rPr lang="en-US" dirty="0" smtClean="0"/>
              <a:t>SA TSG &amp; WG Meetings H2/2022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544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xmlns="" id="{86D44BF7-4B10-4D89-8893-F79FF857E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Timeline &amp; Releases (SA View)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51CA2B43-3677-474C-B528-D2EF47D7F06D}"/>
              </a:ext>
            </a:extLst>
          </p:cNvPr>
          <p:cNvSpPr/>
          <p:nvPr/>
        </p:nvSpPr>
        <p:spPr bwMode="auto">
          <a:xfrm>
            <a:off x="6122988" y="1768475"/>
            <a:ext cx="2779712" cy="201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20" name="Straight Connector 70">
            <a:extLst>
              <a:ext uri="{FF2B5EF4-FFF2-40B4-BE49-F238E27FC236}">
                <a16:creationId xmlns:a16="http://schemas.microsoft.com/office/drawing/2014/main" xmlns="" id="{C86DC506-0B84-4FF2-8744-76CD2BBEC59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808788" y="17621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1" name="TextBox 71">
            <a:extLst>
              <a:ext uri="{FF2B5EF4-FFF2-40B4-BE49-F238E27FC236}">
                <a16:creationId xmlns:a16="http://schemas.microsoft.com/office/drawing/2014/main" xmlns="" id="{BB03450D-E2A0-4D2C-B9C1-B2D720571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925" y="1755775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99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22" name="Straight Connector 72">
            <a:extLst>
              <a:ext uri="{FF2B5EF4-FFF2-40B4-BE49-F238E27FC236}">
                <a16:creationId xmlns:a16="http://schemas.microsoft.com/office/drawing/2014/main" xmlns="" id="{BB075C5D-F559-4DE8-AEBA-5791DE104B1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10463" y="17621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3" name="TextBox 73">
            <a:extLst>
              <a:ext uri="{FF2B5EF4-FFF2-40B4-BE49-F238E27FC236}">
                <a16:creationId xmlns:a16="http://schemas.microsoft.com/office/drawing/2014/main" xmlns="" id="{C3CF4E4E-366D-4336-86E3-BD1D617D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1755775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100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24" name="Straight Connector 74">
            <a:extLst>
              <a:ext uri="{FF2B5EF4-FFF2-40B4-BE49-F238E27FC236}">
                <a16:creationId xmlns:a16="http://schemas.microsoft.com/office/drawing/2014/main" xmlns="" id="{DAD7CCED-6572-4CD4-AC57-AE27BE9D34A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207375" y="1762125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TextBox 75">
            <a:extLst>
              <a:ext uri="{FF2B5EF4-FFF2-40B4-BE49-F238E27FC236}">
                <a16:creationId xmlns:a16="http://schemas.microsoft.com/office/drawing/2014/main" xmlns="" id="{68A6935A-D735-48C3-9228-5B97C581D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0350" y="1749425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226" name="TextBox 77">
            <a:extLst>
              <a:ext uri="{FF2B5EF4-FFF2-40B4-BE49-F238E27FC236}">
                <a16:creationId xmlns:a16="http://schemas.microsoft.com/office/drawing/2014/main" xmlns="" id="{D09E33AE-2F64-4624-BB21-CDA112C88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8525" y="1749425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xmlns="" id="{22C46B95-CA6C-4F29-B899-E4D8DE734804}"/>
              </a:ext>
            </a:extLst>
          </p:cNvPr>
          <p:cNvSpPr/>
          <p:nvPr/>
        </p:nvSpPr>
        <p:spPr bwMode="auto">
          <a:xfrm>
            <a:off x="1112838" y="1765300"/>
            <a:ext cx="2581275" cy="2016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28" name="Straight Connector 81">
            <a:extLst>
              <a:ext uri="{FF2B5EF4-FFF2-40B4-BE49-F238E27FC236}">
                <a16:creationId xmlns:a16="http://schemas.microsoft.com/office/drawing/2014/main" xmlns="" id="{797B7DC0-01E3-49E0-93B0-EC57E3EFE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71600" y="1765300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TextBox 82">
            <a:extLst>
              <a:ext uri="{FF2B5EF4-FFF2-40B4-BE49-F238E27FC236}">
                <a16:creationId xmlns:a16="http://schemas.microsoft.com/office/drawing/2014/main" xmlns="" id="{2208E917-0320-49DB-B25A-FA910956A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50" y="1765300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0" name="Straight Connector 83">
            <a:extLst>
              <a:ext uri="{FF2B5EF4-FFF2-40B4-BE49-F238E27FC236}">
                <a16:creationId xmlns:a16="http://schemas.microsoft.com/office/drawing/2014/main" xmlns="" id="{F481ABBB-8239-4CD8-81A9-CF9EABAEFBE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073275" y="1765300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TextBox 84">
            <a:extLst>
              <a:ext uri="{FF2B5EF4-FFF2-40B4-BE49-F238E27FC236}">
                <a16:creationId xmlns:a16="http://schemas.microsoft.com/office/drawing/2014/main" xmlns="" id="{671D1E06-618B-4ECF-A846-008FF4C75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525" y="1765300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2" name="Straight Connector 85">
            <a:extLst>
              <a:ext uri="{FF2B5EF4-FFF2-40B4-BE49-F238E27FC236}">
                <a16:creationId xmlns:a16="http://schemas.microsoft.com/office/drawing/2014/main" xmlns="" id="{B2B4E2B9-437E-4F2F-9E77-BAA04BCF166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768600" y="1765300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3" name="TextBox 86">
            <a:extLst>
              <a:ext uri="{FF2B5EF4-FFF2-40B4-BE49-F238E27FC236}">
                <a16:creationId xmlns:a16="http://schemas.microsoft.com/office/drawing/2014/main" xmlns="" id="{AB8DA7EB-994E-4181-A462-A35CE337D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1765300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4" name="Straight Connector 87">
            <a:extLst>
              <a:ext uri="{FF2B5EF4-FFF2-40B4-BE49-F238E27FC236}">
                <a16:creationId xmlns:a16="http://schemas.microsoft.com/office/drawing/2014/main" xmlns="" id="{E2569F14-478C-497F-B2EF-8E2B0AE64C0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395663" y="1765300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5" name="TextBox 88">
            <a:extLst>
              <a:ext uri="{FF2B5EF4-FFF2-40B4-BE49-F238E27FC236}">
                <a16:creationId xmlns:a16="http://schemas.microsoft.com/office/drawing/2014/main" xmlns="" id="{9F2A6969-4FDE-4E6E-B92E-6DBA25684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1765300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6" name="Straight Connector 115">
            <a:extLst>
              <a:ext uri="{FF2B5EF4-FFF2-40B4-BE49-F238E27FC236}">
                <a16:creationId xmlns:a16="http://schemas.microsoft.com/office/drawing/2014/main" xmlns="" id="{F015F44F-95D1-47F7-A90D-6CF0CB2967A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59238" y="1935163"/>
            <a:ext cx="19050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36BE7EEF-ABC6-497B-A775-CFB5065866EF}"/>
              </a:ext>
            </a:extLst>
          </p:cNvPr>
          <p:cNvSpPr txBox="1"/>
          <p:nvPr/>
        </p:nvSpPr>
        <p:spPr>
          <a:xfrm>
            <a:off x="4486275" y="1430338"/>
            <a:ext cx="7461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2022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38" name="Straight Connector 114">
            <a:extLst>
              <a:ext uri="{FF2B5EF4-FFF2-40B4-BE49-F238E27FC236}">
                <a16:creationId xmlns:a16="http://schemas.microsoft.com/office/drawing/2014/main" xmlns="" id="{5ED08C95-BF7A-434B-BEC0-0C0E7DBDE1A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263650" y="1935163"/>
            <a:ext cx="28575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9" name="Straight Connector 114">
            <a:extLst>
              <a:ext uri="{FF2B5EF4-FFF2-40B4-BE49-F238E27FC236}">
                <a16:creationId xmlns:a16="http://schemas.microsoft.com/office/drawing/2014/main" xmlns="" id="{862C68F2-0E10-413E-96A4-5435207D41F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971675" y="1935163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Straight Connector 114">
            <a:extLst>
              <a:ext uri="{FF2B5EF4-FFF2-40B4-BE49-F238E27FC236}">
                <a16:creationId xmlns:a16="http://schemas.microsoft.com/office/drawing/2014/main" xmlns="" id="{991188FC-9AA8-493A-B988-616AD183085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54313" y="1935163"/>
            <a:ext cx="33337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7B9401AD-03D8-4EC1-890C-E8B3B02E7142}"/>
              </a:ext>
            </a:extLst>
          </p:cNvPr>
          <p:cNvSpPr/>
          <p:nvPr/>
        </p:nvSpPr>
        <p:spPr bwMode="auto">
          <a:xfrm>
            <a:off x="3398838" y="1763713"/>
            <a:ext cx="2749550" cy="2016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42" name="Straight Connector 48">
            <a:extLst>
              <a:ext uri="{FF2B5EF4-FFF2-40B4-BE49-F238E27FC236}">
                <a16:creationId xmlns:a16="http://schemas.microsoft.com/office/drawing/2014/main" xmlns="" id="{C82C1D94-6DAB-42DC-A3F1-10EF06D4337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89400" y="176371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3" name="TextBox 61">
            <a:extLst>
              <a:ext uri="{FF2B5EF4-FFF2-40B4-BE49-F238E27FC236}">
                <a16:creationId xmlns:a16="http://schemas.microsoft.com/office/drawing/2014/main" xmlns="" id="{F39DD734-BF68-411A-B5F8-EB88459C1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5238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95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4" name="Straight Connector 62">
            <a:extLst>
              <a:ext uri="{FF2B5EF4-FFF2-40B4-BE49-F238E27FC236}">
                <a16:creationId xmlns:a16="http://schemas.microsoft.com/office/drawing/2014/main" xmlns="" id="{C02C6BD7-7242-470A-9E07-2AE15A3AE1D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91075" y="1763713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5" name="TextBox 63">
            <a:extLst>
              <a:ext uri="{FF2B5EF4-FFF2-40B4-BE49-F238E27FC236}">
                <a16:creationId xmlns:a16="http://schemas.microsoft.com/office/drawing/2014/main" xmlns="" id="{F627DF4F-DCEA-4424-960A-D76D8E36D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6913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96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6" name="Straight Connector 64">
            <a:extLst>
              <a:ext uri="{FF2B5EF4-FFF2-40B4-BE49-F238E27FC236}">
                <a16:creationId xmlns:a16="http://schemas.microsoft.com/office/drawing/2014/main" xmlns="" id="{5D03FA66-8476-4C83-92E6-40329A0F3DD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487988" y="1763713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7" name="TextBox 65">
            <a:extLst>
              <a:ext uri="{FF2B5EF4-FFF2-40B4-BE49-F238E27FC236}">
                <a16:creationId xmlns:a16="http://schemas.microsoft.com/office/drawing/2014/main" xmlns="" id="{62483BAF-8603-42C8-9590-86327AC08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97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8" name="Straight Connector 66">
            <a:extLst>
              <a:ext uri="{FF2B5EF4-FFF2-40B4-BE49-F238E27FC236}">
                <a16:creationId xmlns:a16="http://schemas.microsoft.com/office/drawing/2014/main" xmlns="" id="{0BE592D4-763D-4AB6-A267-B853E0FA1FB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113463" y="176371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9" name="TextBox 67">
            <a:extLst>
              <a:ext uri="{FF2B5EF4-FFF2-40B4-BE49-F238E27FC236}">
                <a16:creationId xmlns:a16="http://schemas.microsoft.com/office/drawing/2014/main" xmlns="" id="{06E084A5-336B-425B-AD3A-9E2B0C587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1763713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98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922BF157-B3B7-4DB3-BB10-28093E764E7F}"/>
              </a:ext>
            </a:extLst>
          </p:cNvPr>
          <p:cNvSpPr txBox="1"/>
          <p:nvPr/>
        </p:nvSpPr>
        <p:spPr>
          <a:xfrm>
            <a:off x="1866900" y="1404938"/>
            <a:ext cx="7477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2021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51" name="Straight Connector 114">
            <a:extLst>
              <a:ext uri="{FF2B5EF4-FFF2-40B4-BE49-F238E27FC236}">
                <a16:creationId xmlns:a16="http://schemas.microsoft.com/office/drawing/2014/main" xmlns="" id="{BFC33A90-662B-4BAC-BC49-94C392665A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53488" y="1933575"/>
            <a:ext cx="0" cy="4137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2" name="TextBox 116">
            <a:extLst>
              <a:ext uri="{FF2B5EF4-FFF2-40B4-BE49-F238E27FC236}">
                <a16:creationId xmlns:a16="http://schemas.microsoft.com/office/drawing/2014/main" xmlns="" id="{5E7DDD01-8841-45CD-ABF2-FBC90CD83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501775"/>
            <a:ext cx="5683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TSG#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53" name="Straight Connector 97">
            <a:extLst>
              <a:ext uri="{FF2B5EF4-FFF2-40B4-BE49-F238E27FC236}">
                <a16:creationId xmlns:a16="http://schemas.microsoft.com/office/drawing/2014/main" xmlns="" id="{FF9DB0C5-F84F-4ECA-91C5-F8C95CCA64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3150" y="3273425"/>
            <a:ext cx="9086850" cy="7938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393446A1-0D60-4055-ADEC-4B51C0E8E159}"/>
              </a:ext>
            </a:extLst>
          </p:cNvPr>
          <p:cNvSpPr/>
          <p:nvPr/>
        </p:nvSpPr>
        <p:spPr bwMode="auto">
          <a:xfrm>
            <a:off x="8883650" y="1757363"/>
            <a:ext cx="1276350" cy="2016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55" name="Straight Connector 48">
            <a:extLst>
              <a:ext uri="{FF2B5EF4-FFF2-40B4-BE49-F238E27FC236}">
                <a16:creationId xmlns:a16="http://schemas.microsoft.com/office/drawing/2014/main" xmlns="" id="{E534BEBE-BC1C-4352-AAFA-605C7D7297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31338" y="17367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6" name="TextBox 61">
            <a:extLst>
              <a:ext uri="{FF2B5EF4-FFF2-40B4-BE49-F238E27FC236}">
                <a16:creationId xmlns:a16="http://schemas.microsoft.com/office/drawing/2014/main" xmlns="" id="{6A697962-EE4B-42F7-B7F4-FD2E76B8C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500" y="1754188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57" name="Straight Connector 114">
            <a:extLst>
              <a:ext uri="{FF2B5EF4-FFF2-40B4-BE49-F238E27FC236}">
                <a16:creationId xmlns:a16="http://schemas.microsoft.com/office/drawing/2014/main" xmlns="" id="{117E55DF-178D-456C-BB8C-D9BD87655A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338" y="1927225"/>
            <a:ext cx="9525" cy="41529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5B8760BE-CF4C-4957-AA54-1ACA174360F9}"/>
              </a:ext>
            </a:extLst>
          </p:cNvPr>
          <p:cNvSpPr txBox="1"/>
          <p:nvPr/>
        </p:nvSpPr>
        <p:spPr>
          <a:xfrm>
            <a:off x="7329488" y="1438275"/>
            <a:ext cx="7461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2023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59" name="Straight Connector 114">
            <a:extLst>
              <a:ext uri="{FF2B5EF4-FFF2-40B4-BE49-F238E27FC236}">
                <a16:creationId xmlns:a16="http://schemas.microsoft.com/office/drawing/2014/main" xmlns="" id="{4A652FC4-36A3-4364-85CE-CCB8D6B54E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8325" y="1933575"/>
            <a:ext cx="19050" cy="41560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0" name="Straight Connector 114">
            <a:extLst>
              <a:ext uri="{FF2B5EF4-FFF2-40B4-BE49-F238E27FC236}">
                <a16:creationId xmlns:a16="http://schemas.microsoft.com/office/drawing/2014/main" xmlns="" id="{29C47599-B2CD-47DF-BF9C-B0D8D15CC1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6088" y="1933575"/>
            <a:ext cx="12700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1" name="Straight Connector 114">
            <a:extLst>
              <a:ext uri="{FF2B5EF4-FFF2-40B4-BE49-F238E27FC236}">
                <a16:creationId xmlns:a16="http://schemas.microsoft.com/office/drawing/2014/main" xmlns="" id="{663E138F-60D5-4E6B-8F3E-C7C656C5883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53313" y="1933575"/>
            <a:ext cx="39687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2" name="Straight Connector 114">
            <a:extLst>
              <a:ext uri="{FF2B5EF4-FFF2-40B4-BE49-F238E27FC236}">
                <a16:creationId xmlns:a16="http://schemas.microsoft.com/office/drawing/2014/main" xmlns="" id="{BDC953AB-9476-46DA-87ED-74E24010CB6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95925" y="1935163"/>
            <a:ext cx="428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3" name="Straight Connector 114">
            <a:extLst>
              <a:ext uri="{FF2B5EF4-FFF2-40B4-BE49-F238E27FC236}">
                <a16:creationId xmlns:a16="http://schemas.microsoft.com/office/drawing/2014/main" xmlns="" id="{762AF0D4-0F6D-44A4-847F-21954AC03E8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56150" y="1935163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xmlns="" id="{383651F3-E473-4208-A860-12DAC76872F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0100" y="1935163"/>
            <a:ext cx="41275" cy="422751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5" name="Straight Connector 76">
            <a:extLst>
              <a:ext uri="{FF2B5EF4-FFF2-40B4-BE49-F238E27FC236}">
                <a16:creationId xmlns:a16="http://schemas.microsoft.com/office/drawing/2014/main" xmlns="" id="{FA7F069D-D5FA-44F1-87B9-B5DAEBC0F7F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870950" y="1762125"/>
            <a:ext cx="11113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xmlns="" id="{01DDD00A-96CB-4F76-8B0B-6F0243DF768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096000" y="1914525"/>
            <a:ext cx="38100" cy="424815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67" name="TextBox 61">
            <a:extLst>
              <a:ext uri="{FF2B5EF4-FFF2-40B4-BE49-F238E27FC236}">
                <a16:creationId xmlns:a16="http://schemas.microsoft.com/office/drawing/2014/main" xmlns="" id="{6D39775D-4A96-437D-A6D1-A207F736C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3425" y="1717675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AA28F75C-E5BB-4304-B7EC-25804C9E2BA8}"/>
              </a:ext>
            </a:extLst>
          </p:cNvPr>
          <p:cNvSpPr txBox="1"/>
          <p:nvPr/>
        </p:nvSpPr>
        <p:spPr>
          <a:xfrm>
            <a:off x="9512300" y="1476375"/>
            <a:ext cx="7461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2024</a:t>
            </a:r>
            <a:endParaRPr lang="en-GB" sz="1050" b="1" dirty="0">
              <a:ea typeface="ＭＳ Ｐゴシック" charset="-128"/>
            </a:endParaRPr>
          </a:p>
        </p:txBody>
      </p:sp>
      <p:sp>
        <p:nvSpPr>
          <p:cNvPr id="85" name="Chevron 58">
            <a:extLst>
              <a:ext uri="{FF2B5EF4-FFF2-40B4-BE49-F238E27FC236}">
                <a16:creationId xmlns:a16="http://schemas.microsoft.com/office/drawing/2014/main" xmlns="" id="{C47C40FA-C826-4A4C-A3A6-295AE5DE2844}"/>
              </a:ext>
            </a:extLst>
          </p:cNvPr>
          <p:cNvSpPr/>
          <p:nvPr/>
        </p:nvSpPr>
        <p:spPr bwMode="auto">
          <a:xfrm>
            <a:off x="663575" y="2049463"/>
            <a:ext cx="1328738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2 </a:t>
            </a:r>
          </a:p>
        </p:txBody>
      </p:sp>
      <p:sp>
        <p:nvSpPr>
          <p:cNvPr id="170" name="Chevron 58">
            <a:extLst>
              <a:ext uri="{FF2B5EF4-FFF2-40B4-BE49-F238E27FC236}">
                <a16:creationId xmlns:a16="http://schemas.microsoft.com/office/drawing/2014/main" xmlns="" id="{DFA7DDDE-01C7-4F69-A2F7-A42029B456FD}"/>
              </a:ext>
            </a:extLst>
          </p:cNvPr>
          <p:cNvSpPr/>
          <p:nvPr/>
        </p:nvSpPr>
        <p:spPr bwMode="auto">
          <a:xfrm>
            <a:off x="5581650" y="4610100"/>
            <a:ext cx="3271838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3 (CT &amp; SA) </a:t>
            </a:r>
          </a:p>
        </p:txBody>
      </p:sp>
      <p:sp>
        <p:nvSpPr>
          <p:cNvPr id="171" name="Chevron 79">
            <a:extLst>
              <a:ext uri="{FF2B5EF4-FFF2-40B4-BE49-F238E27FC236}">
                <a16:creationId xmlns:a16="http://schemas.microsoft.com/office/drawing/2014/main" xmlns="" id="{E90FDCB6-13F4-4DC9-AACF-ABBD2A3C04D1}"/>
              </a:ext>
            </a:extLst>
          </p:cNvPr>
          <p:cNvSpPr/>
          <p:nvPr/>
        </p:nvSpPr>
        <p:spPr bwMode="auto">
          <a:xfrm>
            <a:off x="7558088" y="5011738"/>
            <a:ext cx="1865312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</a:rPr>
              <a:t>ASN.1 &amp; Open APIs </a:t>
            </a:r>
          </a:p>
        </p:txBody>
      </p:sp>
      <p:sp>
        <p:nvSpPr>
          <p:cNvPr id="9273" name="TextBox 112">
            <a:extLst>
              <a:ext uri="{FF2B5EF4-FFF2-40B4-BE49-F238E27FC236}">
                <a16:creationId xmlns:a16="http://schemas.microsoft.com/office/drawing/2014/main" xmlns="" id="{56D97DD4-FA9D-4A18-B89C-E057DA2E0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1538" y="3402013"/>
            <a:ext cx="1377950" cy="369887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18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274" name="TextBox 112">
            <a:extLst>
              <a:ext uri="{FF2B5EF4-FFF2-40B4-BE49-F238E27FC236}">
                <a16:creationId xmlns:a16="http://schemas.microsoft.com/office/drawing/2014/main" xmlns="" id="{39327B84-4FB2-4751-B4FB-C81856D75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1538" y="2209800"/>
            <a:ext cx="1377950" cy="369888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17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F17445-9C50-4985-8C96-7CA17FB4A449}"/>
              </a:ext>
            </a:extLst>
          </p:cNvPr>
          <p:cNvSpPr txBox="1"/>
          <p:nvPr/>
        </p:nvSpPr>
        <p:spPr>
          <a:xfrm>
            <a:off x="3190875" y="3725863"/>
            <a:ext cx="725488" cy="43180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 dirty="0"/>
              <a:t>Content</a:t>
            </a:r>
            <a:br>
              <a:rPr lang="en-US" sz="1050" dirty="0"/>
            </a:br>
            <a:r>
              <a:rPr lang="en-US" sz="1050" dirty="0"/>
              <a:t>approval</a:t>
            </a:r>
          </a:p>
        </p:txBody>
      </p:sp>
      <p:cxnSp>
        <p:nvCxnSpPr>
          <p:cNvPr id="9276" name="Straight Connector 97">
            <a:extLst>
              <a:ext uri="{FF2B5EF4-FFF2-40B4-BE49-F238E27FC236}">
                <a16:creationId xmlns:a16="http://schemas.microsoft.com/office/drawing/2014/main" xmlns="" id="{2F35D921-C974-42E6-BFDF-55D664C86E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4563" y="5395913"/>
            <a:ext cx="9086850" cy="7937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3" name="Chevron 60">
            <a:extLst>
              <a:ext uri="{FF2B5EF4-FFF2-40B4-BE49-F238E27FC236}">
                <a16:creationId xmlns:a16="http://schemas.microsoft.com/office/drawing/2014/main" xmlns="" id="{B7441850-8346-43AF-A495-0530D650A69C}"/>
              </a:ext>
            </a:extLst>
          </p:cNvPr>
          <p:cNvSpPr/>
          <p:nvPr/>
        </p:nvSpPr>
        <p:spPr bwMode="auto">
          <a:xfrm>
            <a:off x="3149600" y="5810250"/>
            <a:ext cx="6607175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1 (no </a:t>
            </a:r>
            <a:r>
              <a:rPr lang="fr-FR" sz="1400" b="1" dirty="0" err="1">
                <a:ea typeface="ＭＳ Ｐゴシック" charset="-128"/>
              </a:rPr>
              <a:t>timeline</a:t>
            </a:r>
            <a:r>
              <a:rPr lang="fr-FR" sz="1400" b="1" dirty="0">
                <a:ea typeface="ＭＳ Ｐゴシック" charset="-128"/>
              </a:rPr>
              <a:t> </a:t>
            </a:r>
            <a:r>
              <a:rPr lang="fr-FR" sz="1400" b="1" dirty="0" err="1">
                <a:ea typeface="ＭＳ Ｐゴシック" charset="-128"/>
              </a:rPr>
              <a:t>defined</a:t>
            </a:r>
            <a:r>
              <a:rPr lang="fr-FR" sz="1400" b="1" dirty="0">
                <a:ea typeface="ＭＳ Ｐゴシック" charset="-128"/>
              </a:rPr>
              <a:t> </a:t>
            </a:r>
            <a:r>
              <a:rPr lang="fr-FR" sz="1400" b="1" dirty="0" err="1">
                <a:ea typeface="ＭＳ Ｐゴシック" charset="-128"/>
              </a:rPr>
              <a:t>yet</a:t>
            </a:r>
            <a:r>
              <a:rPr lang="fr-FR" sz="1400" b="1" dirty="0">
                <a:ea typeface="ＭＳ Ｐゴシック" charset="-128"/>
              </a:rPr>
              <a:t>)</a:t>
            </a:r>
          </a:p>
        </p:txBody>
      </p:sp>
      <p:sp>
        <p:nvSpPr>
          <p:cNvPr id="9278" name="TextBox 112">
            <a:extLst>
              <a:ext uri="{FF2B5EF4-FFF2-40B4-BE49-F238E27FC236}">
                <a16:creationId xmlns:a16="http://schemas.microsoft.com/office/drawing/2014/main" xmlns="" id="{44609CAF-782B-4089-8553-EAC89F8BB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00" y="5546725"/>
            <a:ext cx="1377950" cy="369888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19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AD099CE9-9167-42C0-84F9-7DC784D09A53}"/>
              </a:ext>
            </a:extLst>
          </p:cNvPr>
          <p:cNvCxnSpPr/>
          <p:nvPr/>
        </p:nvCxnSpPr>
        <p:spPr>
          <a:xfrm flipV="1">
            <a:off x="4694622" y="1744663"/>
            <a:ext cx="34925" cy="2928937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xmlns="" id="{70CE83A2-770C-4AAC-81E6-40AC89D5D114}"/>
              </a:ext>
            </a:extLst>
          </p:cNvPr>
          <p:cNvSpPr/>
          <p:nvPr/>
        </p:nvSpPr>
        <p:spPr>
          <a:xfrm>
            <a:off x="4640233" y="4673600"/>
            <a:ext cx="119062" cy="1285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81" name="TextBox 6">
            <a:extLst>
              <a:ext uri="{FF2B5EF4-FFF2-40B4-BE49-F238E27FC236}">
                <a16:creationId xmlns:a16="http://schemas.microsoft.com/office/drawing/2014/main" xmlns="" id="{8A4B3051-D385-4198-9BAA-3D9A95438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6022" y="4732338"/>
            <a:ext cx="5286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ja-JP" sz="1100"/>
              <a:t>today</a:t>
            </a:r>
          </a:p>
        </p:txBody>
      </p:sp>
      <p:sp>
        <p:nvSpPr>
          <p:cNvPr id="138" name="Chevron 79">
            <a:extLst>
              <a:ext uri="{FF2B5EF4-FFF2-40B4-BE49-F238E27FC236}">
                <a16:creationId xmlns:a16="http://schemas.microsoft.com/office/drawing/2014/main" xmlns="" id="{6DB76DF3-B9BD-4D04-9145-3F79ED9A23C0}"/>
              </a:ext>
            </a:extLst>
          </p:cNvPr>
          <p:cNvSpPr/>
          <p:nvPr/>
        </p:nvSpPr>
        <p:spPr bwMode="auto">
          <a:xfrm>
            <a:off x="2913063" y="2892425"/>
            <a:ext cx="1865312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</a:rPr>
              <a:t>ASN.1 &amp; Open APIs </a:t>
            </a: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xmlns="" id="{7740FA5C-712F-446C-9012-B24904392AB4}"/>
              </a:ext>
            </a:extLst>
          </p:cNvPr>
          <p:cNvSpPr/>
          <p:nvPr/>
        </p:nvSpPr>
        <p:spPr bwMode="auto">
          <a:xfrm>
            <a:off x="1108075" y="3365500"/>
            <a:ext cx="2287588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1</a:t>
            </a:r>
          </a:p>
        </p:txBody>
      </p:sp>
      <p:sp>
        <p:nvSpPr>
          <p:cNvPr id="140" name="Chevron 58">
            <a:extLst>
              <a:ext uri="{FF2B5EF4-FFF2-40B4-BE49-F238E27FC236}">
                <a16:creationId xmlns:a16="http://schemas.microsoft.com/office/drawing/2014/main" xmlns="" id="{CA3DC342-2251-4192-AC50-14FE0C92FC0A}"/>
              </a:ext>
            </a:extLst>
          </p:cNvPr>
          <p:cNvSpPr/>
          <p:nvPr/>
        </p:nvSpPr>
        <p:spPr bwMode="auto">
          <a:xfrm>
            <a:off x="1292225" y="2573338"/>
            <a:ext cx="2797175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3 (CT &amp; SA) </a:t>
            </a:r>
          </a:p>
        </p:txBody>
      </p:sp>
      <p:sp>
        <p:nvSpPr>
          <p:cNvPr id="169" name="Chevron 60">
            <a:extLst>
              <a:ext uri="{FF2B5EF4-FFF2-40B4-BE49-F238E27FC236}">
                <a16:creationId xmlns:a16="http://schemas.microsoft.com/office/drawing/2014/main" xmlns="" id="{C1BD59BE-D136-4052-9E29-3FFFE27BF1C3}"/>
              </a:ext>
            </a:extLst>
          </p:cNvPr>
          <p:cNvSpPr/>
          <p:nvPr/>
        </p:nvSpPr>
        <p:spPr bwMode="auto">
          <a:xfrm>
            <a:off x="2684463" y="4243388"/>
            <a:ext cx="4098925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2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A7C3F797-C884-432C-8C77-C31754F6377C}"/>
              </a:ext>
            </a:extLst>
          </p:cNvPr>
          <p:cNvSpPr txBox="1"/>
          <p:nvPr/>
        </p:nvSpPr>
        <p:spPr>
          <a:xfrm>
            <a:off x="2327275" y="3725863"/>
            <a:ext cx="703263" cy="415925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 dirty="0"/>
              <a:t>Timeline</a:t>
            </a:r>
          </a:p>
          <a:p>
            <a:pPr algn="ctr">
              <a:defRPr/>
            </a:pPr>
            <a:r>
              <a:rPr lang="en-US" sz="1050" dirty="0"/>
              <a:t>approval</a:t>
            </a:r>
          </a:p>
        </p:txBody>
      </p:sp>
      <p:sp>
        <p:nvSpPr>
          <p:cNvPr id="71" name="Chevron 58">
            <a:extLst>
              <a:ext uri="{FF2B5EF4-FFF2-40B4-BE49-F238E27FC236}">
                <a16:creationId xmlns:a16="http://schemas.microsoft.com/office/drawing/2014/main" xmlns="" id="{59CB6E34-FB73-45D7-AD53-33A3C02F104A}"/>
              </a:ext>
            </a:extLst>
          </p:cNvPr>
          <p:cNvSpPr/>
          <p:nvPr/>
        </p:nvSpPr>
        <p:spPr bwMode="auto">
          <a:xfrm>
            <a:off x="3945732" y="2574019"/>
            <a:ext cx="838993" cy="273050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800" b="1" dirty="0" smtClean="0">
                <a:ea typeface="ＭＳ Ｐゴシック" charset="-128"/>
              </a:rPr>
              <a:t>Exceptions</a:t>
            </a:r>
            <a:endParaRPr lang="fr-FR" sz="800" b="1" dirty="0">
              <a:ea typeface="ＭＳ Ｐゴシック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7640" y="3804292"/>
            <a:ext cx="784133" cy="5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067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71781</TotalTime>
  <Words>383</Words>
  <Application>Microsoft Office PowerPoint</Application>
  <PresentationFormat>Widescreen</PresentationFormat>
  <Paragraphs>99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맑은 고딕</vt:lpstr>
      <vt:lpstr>맑은 고딕</vt:lpstr>
      <vt:lpstr>MS PGothic</vt:lpstr>
      <vt:lpstr>MS PGothic</vt:lpstr>
      <vt:lpstr>Arial</vt:lpstr>
      <vt:lpstr>Calibri</vt:lpstr>
      <vt:lpstr>Calibri Light</vt:lpstr>
      <vt:lpstr>Times New Roman</vt:lpstr>
      <vt:lpstr>Office Theme</vt:lpstr>
      <vt:lpstr>3GPP TSG SA#96  Start of Meeting</vt:lpstr>
      <vt:lpstr>TSG SA Officials (since March 2021)</vt:lpstr>
      <vt:lpstr>TSG SA Vice Chairs till March 2021</vt:lpstr>
      <vt:lpstr>Remote Sharing</vt:lpstr>
      <vt:lpstr>Donald E. Zelmer</vt:lpstr>
      <vt:lpstr>Meeting Registration</vt:lpstr>
      <vt:lpstr>Upcoming Meetings</vt:lpstr>
      <vt:lpstr>SA TSG &amp; WG Meetings H2/2022</vt:lpstr>
      <vt:lpstr>Timeline &amp; Releases (SA View)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934</cp:revision>
  <dcterms:created xsi:type="dcterms:W3CDTF">2010-02-05T13:52:04Z</dcterms:created>
  <dcterms:modified xsi:type="dcterms:W3CDTF">2022-06-07T09:34:30Z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1654594420</vt:lpwstr>
  </property>
</Properties>
</file>