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70" r:id="rId7"/>
    <p:sldId id="372" r:id="rId8"/>
    <p:sldId id="371" r:id="rId9"/>
    <p:sldId id="368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FFCA00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11" autoAdjust="0"/>
    <p:restoredTop sz="96327" autoAdjust="0"/>
  </p:normalViewPr>
  <p:slideViewPr>
    <p:cSldViewPr snapToGrid="0">
      <p:cViewPr varScale="1">
        <p:scale>
          <a:sx n="128" d="100"/>
          <a:sy n="128" d="100"/>
        </p:scale>
        <p:origin x="744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0037" y="34921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Meeting #96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Budapest, Hungary, 7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10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June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719054" y="121428"/>
            <a:ext cx="1463675" cy="33855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600" b="1" dirty="0"/>
              <a:t>SP-220654</a:t>
            </a:r>
            <a:r>
              <a:rPr lang="en-GB" altLang="en-US" sz="1600" dirty="0"/>
              <a:t> </a:t>
            </a:r>
            <a:endParaRPr lang="en-GB" altLang="en-US" sz="16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Release 19 Planning Considerations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Apple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Preparing for the future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224052" cy="4351338"/>
          </a:xfrm>
        </p:spPr>
        <p:txBody>
          <a:bodyPr/>
          <a:lstStyle/>
          <a:p>
            <a:r>
              <a:rPr lang="en-US" altLang="en-US" dirty="0"/>
              <a:t>3GPP has successfully delivered many releases over the years</a:t>
            </a:r>
          </a:p>
          <a:p>
            <a:pPr lvl="1"/>
            <a:r>
              <a:rPr lang="en-US" altLang="en-US" dirty="0"/>
              <a:t>the workload and participation keeps increasing for every release</a:t>
            </a:r>
          </a:p>
          <a:p>
            <a:pPr lvl="1"/>
            <a:r>
              <a:rPr lang="en-US" altLang="en-US" dirty="0"/>
              <a:t>additional areas of improvement could be considered in anticipation of future workload</a:t>
            </a:r>
          </a:p>
          <a:p>
            <a:endParaRPr lang="en-US" altLang="en-US" dirty="0"/>
          </a:p>
          <a:p>
            <a:r>
              <a:rPr lang="en-US" altLang="en-US" dirty="0"/>
              <a:t>Suggestions of potential areas to investigate</a:t>
            </a:r>
          </a:p>
          <a:p>
            <a:pPr lvl="1"/>
            <a:r>
              <a:rPr lang="en-US" altLang="en-US" dirty="0"/>
              <a:t>‘Themes’ for a release</a:t>
            </a:r>
          </a:p>
          <a:p>
            <a:pPr lvl="2"/>
            <a:r>
              <a:rPr lang="en-US" altLang="en-US" dirty="0"/>
              <a:t>Coherence across TSGs and WGs</a:t>
            </a:r>
          </a:p>
          <a:p>
            <a:pPr lvl="1"/>
            <a:r>
              <a:rPr lang="en-US" altLang="en-US" dirty="0"/>
              <a:t>‘Waterfall’ model </a:t>
            </a:r>
          </a:p>
          <a:p>
            <a:pPr lvl="1"/>
            <a:r>
              <a:rPr lang="en-US" altLang="en-US" dirty="0"/>
              <a:t>‘Capacity’ of a release per WG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Area #1: Release ‘Themes’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Objective:</a:t>
            </a:r>
          </a:p>
          <a:p>
            <a:pPr lvl="1"/>
            <a:r>
              <a:rPr lang="en-US" altLang="en-US" dirty="0"/>
              <a:t>Consider a method to define release themes / focus areas</a:t>
            </a:r>
          </a:p>
          <a:p>
            <a:r>
              <a:rPr lang="en-US" altLang="en-US" dirty="0"/>
              <a:t>Potential actions:</a:t>
            </a:r>
          </a:p>
          <a:p>
            <a:pPr lvl="1"/>
            <a:r>
              <a:rPr lang="en-US" altLang="en-US" dirty="0"/>
              <a:t>For example, dedicated slot in a plenary meeting to discuss potential themes based on company contributions</a:t>
            </a:r>
          </a:p>
        </p:txBody>
      </p:sp>
    </p:spTree>
    <p:extLst>
      <p:ext uri="{BB962C8B-B14F-4D97-AF65-F5344CB8AC3E}">
        <p14:creationId xmlns:p14="http://schemas.microsoft.com/office/powerpoint/2010/main" val="1754779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Area #2: ‘Waterfall’ model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945305" cy="4351338"/>
          </a:xfrm>
        </p:spPr>
        <p:txBody>
          <a:bodyPr/>
          <a:lstStyle/>
          <a:p>
            <a:r>
              <a:rPr lang="en-US" altLang="en-US" dirty="0"/>
              <a:t>Is the traditional ‘waterfall’ model (Stages 1/2/3) working as intended?</a:t>
            </a:r>
          </a:p>
          <a:p>
            <a:pPr lvl="1"/>
            <a:r>
              <a:rPr lang="en-US" altLang="en-US" dirty="0"/>
              <a:t>Given the anticipated workload in the future, are there any improvements needed?</a:t>
            </a:r>
          </a:p>
          <a:p>
            <a:r>
              <a:rPr lang="en-US" altLang="en-US" dirty="0"/>
              <a:t>Potential actions:</a:t>
            </a:r>
          </a:p>
          <a:p>
            <a:pPr lvl="1"/>
            <a:r>
              <a:rPr lang="en-US" altLang="en-US" dirty="0"/>
              <a:t>Increase WG work visibility to stakeholder groups and solicit feedback</a:t>
            </a:r>
          </a:p>
        </p:txBody>
      </p:sp>
    </p:spTree>
    <p:extLst>
      <p:ext uri="{BB962C8B-B14F-4D97-AF65-F5344CB8AC3E}">
        <p14:creationId xmlns:p14="http://schemas.microsoft.com/office/powerpoint/2010/main" val="1346177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Area #3: Release ‘Capacity’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Huge increase in active participation and number of topics in recent releases</a:t>
            </a:r>
          </a:p>
          <a:p>
            <a:pPr lvl="1"/>
            <a:r>
              <a:rPr lang="en-US" altLang="en-US" dirty="0"/>
              <a:t>Consider the principle of ‘Equally Unhappy’</a:t>
            </a:r>
          </a:p>
          <a:p>
            <a:r>
              <a:rPr lang="en-US" altLang="en-US" dirty="0"/>
              <a:t>Potential actions:</a:t>
            </a:r>
          </a:p>
          <a:p>
            <a:pPr lvl="1"/>
            <a:r>
              <a:rPr lang="en-US" altLang="en-US" dirty="0"/>
              <a:t>Enable/guide WGs to define a set of criteria to help frame their work</a:t>
            </a:r>
          </a:p>
          <a:p>
            <a:pPr lvl="2"/>
            <a:r>
              <a:rPr lang="en-US" altLang="en-US" dirty="0"/>
              <a:t>For example, define ‘expected’ number of studies</a:t>
            </a:r>
          </a:p>
          <a:p>
            <a:pPr lvl="2"/>
            <a:endParaRPr lang="en-US" altLang="en-US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02943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31E90-435D-8634-8BF0-4A0AB471A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Proposal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AA471F-A2B5-0EAF-F09E-F6A4160633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key areas of improvement for further discussion</a:t>
            </a:r>
          </a:p>
          <a:p>
            <a:r>
              <a:rPr lang="en-US" dirty="0"/>
              <a:t>Between SA#96 and SA#97-e: </a:t>
            </a:r>
          </a:p>
          <a:p>
            <a:pPr lvl="1"/>
            <a:r>
              <a:rPr lang="en-US" dirty="0"/>
              <a:t>Initiate a process (e.g. email discussion until SA#97-e) to capture company views on these key areas</a:t>
            </a:r>
          </a:p>
          <a:p>
            <a:r>
              <a:rPr lang="en-US" dirty="0"/>
              <a:t>At SA#97-e: </a:t>
            </a:r>
          </a:p>
          <a:p>
            <a:pPr lvl="1"/>
            <a:r>
              <a:rPr lang="en-US" dirty="0"/>
              <a:t>Review the outcome of the process above and decide further steps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6137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15505</TotalTime>
  <Words>271</Words>
  <Application>Microsoft Macintosh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Release 19 Planning Considerations</vt:lpstr>
      <vt:lpstr>Preparing for the future</vt:lpstr>
      <vt:lpstr>Area #1: Release ‘Themes’</vt:lpstr>
      <vt:lpstr>Area #2: ‘Waterfall’ model </vt:lpstr>
      <vt:lpstr>Area #3: Release ‘Capacity’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Mona Agnel</cp:lastModifiedBy>
  <cp:revision>680</cp:revision>
  <dcterms:created xsi:type="dcterms:W3CDTF">2010-02-05T13:52:04Z</dcterms:created>
  <dcterms:modified xsi:type="dcterms:W3CDTF">2022-06-01T21:48:55Z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