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57"/>
  </p:notesMasterIdLst>
  <p:handoutMasterIdLst>
    <p:handoutMasterId r:id="rId58"/>
  </p:handoutMasterIdLst>
  <p:sldIdLst>
    <p:sldId id="341" r:id="rId5"/>
    <p:sldId id="490" r:id="rId6"/>
    <p:sldId id="472" r:id="rId7"/>
    <p:sldId id="420" r:id="rId8"/>
    <p:sldId id="489" r:id="rId9"/>
    <p:sldId id="422" r:id="rId10"/>
    <p:sldId id="423" r:id="rId11"/>
    <p:sldId id="491" r:id="rId12"/>
    <p:sldId id="377" r:id="rId13"/>
    <p:sldId id="448" r:id="rId14"/>
    <p:sldId id="492" r:id="rId15"/>
    <p:sldId id="372" r:id="rId16"/>
    <p:sldId id="387" r:id="rId17"/>
    <p:sldId id="371" r:id="rId18"/>
    <p:sldId id="454" r:id="rId19"/>
    <p:sldId id="515" r:id="rId20"/>
    <p:sldId id="493" r:id="rId21"/>
    <p:sldId id="466" r:id="rId22"/>
    <p:sldId id="516" r:id="rId23"/>
    <p:sldId id="498" r:id="rId24"/>
    <p:sldId id="519" r:id="rId25"/>
    <p:sldId id="469" r:id="rId26"/>
    <p:sldId id="517" r:id="rId27"/>
    <p:sldId id="518" r:id="rId28"/>
    <p:sldId id="500" r:id="rId29"/>
    <p:sldId id="365" r:id="rId30"/>
    <p:sldId id="406" r:id="rId31"/>
    <p:sldId id="442" r:id="rId32"/>
    <p:sldId id="510" r:id="rId33"/>
    <p:sldId id="511" r:id="rId34"/>
    <p:sldId id="512" r:id="rId35"/>
    <p:sldId id="513" r:id="rId36"/>
    <p:sldId id="514" r:id="rId37"/>
    <p:sldId id="509" r:id="rId38"/>
    <p:sldId id="439" r:id="rId39"/>
    <p:sldId id="474" r:id="rId40"/>
    <p:sldId id="505" r:id="rId41"/>
    <p:sldId id="475" r:id="rId42"/>
    <p:sldId id="430" r:id="rId43"/>
    <p:sldId id="428" r:id="rId44"/>
    <p:sldId id="501" r:id="rId45"/>
    <p:sldId id="506" r:id="rId46"/>
    <p:sldId id="507" r:id="rId47"/>
    <p:sldId id="508" r:id="rId48"/>
    <p:sldId id="416" r:id="rId49"/>
    <p:sldId id="414" r:id="rId50"/>
    <p:sldId id="412" r:id="rId51"/>
    <p:sldId id="431" r:id="rId52"/>
    <p:sldId id="503" r:id="rId53"/>
    <p:sldId id="504" r:id="rId54"/>
    <p:sldId id="446" r:id="rId55"/>
    <p:sldId id="464" r:id="rId5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7C7C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1" autoAdjust="0"/>
    <p:restoredTop sz="86481" autoAdjust="0"/>
  </p:normalViewPr>
  <p:slideViewPr>
    <p:cSldViewPr snapToGrid="0">
      <p:cViewPr varScale="1">
        <p:scale>
          <a:sx n="60" d="100"/>
          <a:sy n="60" d="100"/>
        </p:scale>
        <p:origin x="342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61" Type="http://schemas.openxmlformats.org/officeDocument/2006/relationships/theme" Target="theme/them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08133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114205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2224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7197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8979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6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620502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232496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41277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99462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SA#95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15 - 24 March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SP-220359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95e/Docs/CP-220372.zi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5E_Electronic_2022_03/Docs/SP-220341.zip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5E_Electronic_2022_03/Docs/SP-220011.zip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WorkItem/WorkItemDetails.aspx?workitemId=900038" TargetMode="External"/><Relationship Id="rId13" Type="http://schemas.openxmlformats.org/officeDocument/2006/relationships/hyperlink" Target="https://www.3gpp.org/ftp/tsg_ct/TSG_CT/TSGC_95e/Docs/CP-220142.zip" TargetMode="External"/><Relationship Id="rId3" Type="http://schemas.openxmlformats.org/officeDocument/2006/relationships/hyperlink" Target="https://www.3gpp.org/ftp/tsg_ct/TSG_CT/TSGC_95e/Docs/CP-220113.zip" TargetMode="External"/><Relationship Id="rId7" Type="http://schemas.openxmlformats.org/officeDocument/2006/relationships/hyperlink" Target="https://www.3gpp.org/ftp/tsg_ct/TSG_CT/TSGC_95e/Docs/CP-220115.zip" TargetMode="External"/><Relationship Id="rId12" Type="http://schemas.openxmlformats.org/officeDocument/2006/relationships/hyperlink" Target="https://portal.3gpp.org/desktopmodules/WorkItem/WorkItemDetails.aspx?workitemId=890001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40048" TargetMode="External"/><Relationship Id="rId11" Type="http://schemas.openxmlformats.org/officeDocument/2006/relationships/hyperlink" Target="https://www.3gpp.org/ftp/tsg_ct/TSG_CT/TSGC_95e/Docs/CP-220117.zip" TargetMode="External"/><Relationship Id="rId5" Type="http://schemas.openxmlformats.org/officeDocument/2006/relationships/hyperlink" Target="https://www.3gpp.org/ftp/tsg_ct/TSG_CT/TSGC_95e/Docs/CP-220114.zip" TargetMode="External"/><Relationship Id="rId10" Type="http://schemas.openxmlformats.org/officeDocument/2006/relationships/hyperlink" Target="https://portal.3gpp.org/desktopmodules/WorkItem/WorkItemDetails.aspx?workitemId=900030" TargetMode="External"/><Relationship Id="rId4" Type="http://schemas.openxmlformats.org/officeDocument/2006/relationships/hyperlink" Target="https://portal.3gpp.org/desktopmodules/WorkItem/WorkItemDetails.aspx?workitemId=850045" TargetMode="External"/><Relationship Id="rId9" Type="http://schemas.openxmlformats.org/officeDocument/2006/relationships/hyperlink" Target="https://www.3gpp.org/ftp/tsg_ct/TSG_CT/TSGC_95e/Docs/CP-220116.zip" TargetMode="External"/><Relationship Id="rId14" Type="http://schemas.openxmlformats.org/officeDocument/2006/relationships/hyperlink" Target="https://portal.3gpp.org/desktopmodules/WorkItem/WorkItemDetails.aspx?workitemId=910008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WorkItem/WorkItemDetails.aspx?workitemId=880042" TargetMode="External"/><Relationship Id="rId13" Type="http://schemas.openxmlformats.org/officeDocument/2006/relationships/hyperlink" Target="https://www.3gpp.org/ftp/tsg_ct/TSG_CT/TSGC_95e/Docs/CP-220286.zip" TargetMode="External"/><Relationship Id="rId3" Type="http://schemas.openxmlformats.org/officeDocument/2006/relationships/hyperlink" Target="https://www.3gpp.org/ftp/tsg_ct/TSG_CT/TSGC_95e/Docs/CP-220143.zip" TargetMode="External"/><Relationship Id="rId7" Type="http://schemas.openxmlformats.org/officeDocument/2006/relationships/hyperlink" Target="https://www.3gpp.org/ftp/tsg_ct/TSG_CT/TSGC_95e/Docs/CP-220164.zip" TargetMode="External"/><Relationship Id="rId12" Type="http://schemas.openxmlformats.org/officeDocument/2006/relationships/hyperlink" Target="https://portal.3gpp.org/desktopmodules/WorkItem/WorkItemDetails.aspx?workitemId=950043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10037" TargetMode="External"/><Relationship Id="rId11" Type="http://schemas.openxmlformats.org/officeDocument/2006/relationships/hyperlink" Target="https://www.3gpp.org/ftp/tsg_ct/TSG_CT/TSGC_95e/Docs/CP-220285.zip" TargetMode="External"/><Relationship Id="rId5" Type="http://schemas.openxmlformats.org/officeDocument/2006/relationships/hyperlink" Target="https://www.3gpp.org/ftp/tsg_ct/TSG_CT/TSGC_95e/Docs/CP-220144.zip" TargetMode="External"/><Relationship Id="rId10" Type="http://schemas.openxmlformats.org/officeDocument/2006/relationships/hyperlink" Target="https://portal.3gpp.org/desktopmodules/WorkItem/WorkItemDetails.aspx?workitemId=900038" TargetMode="External"/><Relationship Id="rId4" Type="http://schemas.openxmlformats.org/officeDocument/2006/relationships/hyperlink" Target="https://portal.3gpp.org/desktopmodules/WorkItem/WorkItemDetails.aspx?workitemId=900030" TargetMode="External"/><Relationship Id="rId9" Type="http://schemas.openxmlformats.org/officeDocument/2006/relationships/hyperlink" Target="https://www.3gpp.org/ftp/tsg_ct/TSG_CT/TSGC_95e/Docs/CP-220165.zip" TargetMode="External"/><Relationship Id="rId14" Type="http://schemas.openxmlformats.org/officeDocument/2006/relationships/hyperlink" Target="https://portal.3gpp.org/desktopmodules/WorkItem/WorkItemDetails.aspx?workitemId=920049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WorkItem/WorkItemDetails.aspx?workitemId=900030" TargetMode="External"/><Relationship Id="rId13" Type="http://schemas.openxmlformats.org/officeDocument/2006/relationships/hyperlink" Target="https://www.3gpp.org/ftp/tsg_ct/TSG_CT/TSGC_95e/Docs/CP-220293.zip" TargetMode="External"/><Relationship Id="rId3" Type="http://schemas.openxmlformats.org/officeDocument/2006/relationships/hyperlink" Target="https://www.3gpp.org/ftp/tsg_ct/TSG_CT/TSGC_95e/Docs/CP-220287.zip" TargetMode="External"/><Relationship Id="rId7" Type="http://schemas.openxmlformats.org/officeDocument/2006/relationships/hyperlink" Target="https://www.3gpp.org/ftp/tsg_ct/TSG_CT/TSGC_95e/Docs/CP-220290.zip" TargetMode="External"/><Relationship Id="rId12" Type="http://schemas.openxmlformats.org/officeDocument/2006/relationships/hyperlink" Target="https://portal.3gpp.org/desktopmodules/WorkItem/WorkItemDetails.aspx?workitemId=820040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30040" TargetMode="External"/><Relationship Id="rId11" Type="http://schemas.openxmlformats.org/officeDocument/2006/relationships/hyperlink" Target="https://www.3gpp.org/ftp/tsg_ct/TSG_CT/TSGC_95e/Docs/CP-220292.zip" TargetMode="External"/><Relationship Id="rId5" Type="http://schemas.openxmlformats.org/officeDocument/2006/relationships/hyperlink" Target="https://www.3gpp.org/ftp/tsg_ct/TSG_CT/TSGC_95e/Docs/CP-220289.zip" TargetMode="External"/><Relationship Id="rId10" Type="http://schemas.openxmlformats.org/officeDocument/2006/relationships/hyperlink" Target="https://portal.3gpp.org/desktopmodules/WorkItem/WorkItemDetails.aspx?workitemId=900038" TargetMode="External"/><Relationship Id="rId4" Type="http://schemas.openxmlformats.org/officeDocument/2006/relationships/hyperlink" Target="https://portal.3gpp.org/desktopmodules/WorkItem/WorkItemDetails.aspx?workitemId=911030" TargetMode="External"/><Relationship Id="rId9" Type="http://schemas.openxmlformats.org/officeDocument/2006/relationships/hyperlink" Target="https://www.3gpp.org/ftp/tsg_ct/TSG_CT/TSGC_95e/Docs/CP-220291.zip" TargetMode="External"/><Relationship Id="rId14" Type="http://schemas.openxmlformats.org/officeDocument/2006/relationships/hyperlink" Target="https://portal.3gpp.org/desktopmodules/WorkItem/WorkItemDetails.aspx?workitemId=920051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WorkItem/WorkItemDetails.aspx?workitemId=940004" TargetMode="External"/><Relationship Id="rId13" Type="http://schemas.openxmlformats.org/officeDocument/2006/relationships/hyperlink" Target="https://www.3gpp.org/ftp/tsg_ct/TSG_CT/TSGC_95e/Docs/CP-220299.zip" TargetMode="External"/><Relationship Id="rId3" Type="http://schemas.openxmlformats.org/officeDocument/2006/relationships/hyperlink" Target="https://www.3gpp.org/ftp/tsg_ct/TSG_CT/TSGC_95e/Docs/CP-220294.zip" TargetMode="External"/><Relationship Id="rId7" Type="http://schemas.openxmlformats.org/officeDocument/2006/relationships/hyperlink" Target="https://www.3gpp.org/ftp/tsg_ct/TSG_CT/TSGC_95e/Docs/CP-220296.zip" TargetMode="External"/><Relationship Id="rId12" Type="http://schemas.openxmlformats.org/officeDocument/2006/relationships/hyperlink" Target="https://portal.3gpp.org/desktopmodules/WorkItem/WorkItemDetails.aspx?workitemId=910065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30019" TargetMode="External"/><Relationship Id="rId11" Type="http://schemas.openxmlformats.org/officeDocument/2006/relationships/hyperlink" Target="https://www.3gpp.org/ftp/tsg_ct/TSG_CT/TSGC_95e/Docs/CP-220298.zip" TargetMode="External"/><Relationship Id="rId5" Type="http://schemas.openxmlformats.org/officeDocument/2006/relationships/hyperlink" Target="https://www.3gpp.org/ftp/tsg_ct/TSG_CT/TSGC_95e/Docs/CP-220295.zip" TargetMode="External"/><Relationship Id="rId10" Type="http://schemas.openxmlformats.org/officeDocument/2006/relationships/hyperlink" Target="https://portal.3gpp.org/desktopmodules/WorkItem/WorkItemDetails.aspx?workitemId=850045" TargetMode="External"/><Relationship Id="rId4" Type="http://schemas.openxmlformats.org/officeDocument/2006/relationships/hyperlink" Target="https://portal.3gpp.org/desktopmodules/WorkItem/WorkItemDetails.aspx?workitemId=890035" TargetMode="External"/><Relationship Id="rId9" Type="http://schemas.openxmlformats.org/officeDocument/2006/relationships/hyperlink" Target="https://www.3gpp.org/ftp/tsg_ct/TSG_CT/TSGC_95e/Docs/CP-220297.zip" TargetMode="External"/><Relationship Id="rId14" Type="http://schemas.openxmlformats.org/officeDocument/2006/relationships/hyperlink" Target="https://portal.3gpp.org/desktopmodules/WorkItem/WorkItemDetails.aspx?workitemId=910048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5e/Docs/CP-220300.zip" TargetMode="External"/><Relationship Id="rId7" Type="http://schemas.openxmlformats.org/officeDocument/2006/relationships/hyperlink" Target="https://www.3gpp.org/ftp/tsg_ct/TSG_CT/TSGC_95e/Docs/CP-220393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30019" TargetMode="External"/><Relationship Id="rId5" Type="http://schemas.openxmlformats.org/officeDocument/2006/relationships/hyperlink" Target="https://www.3gpp.org/ftp/tsg_ct/TSG_CT/TSGC_95e/Docs/CP-220349.zip" TargetMode="External"/><Relationship Id="rId4" Type="http://schemas.openxmlformats.org/officeDocument/2006/relationships/hyperlink" Target="https://portal.3gpp.org/desktopmodules/WorkItem/WorkItemDetails.aspx?workitemId=880042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5e/Docs/CP-220094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381.zip" TargetMode="External"/><Relationship Id="rId5" Type="http://schemas.openxmlformats.org/officeDocument/2006/relationships/hyperlink" Target="https://www.3gpp.org/ftp/tsg_ct/TSG_CT/TSGC_95e/Docs/CP-220307.zip" TargetMode="External"/><Relationship Id="rId4" Type="http://schemas.openxmlformats.org/officeDocument/2006/relationships/hyperlink" Target="https://www.3gpp.org/ftp/tsg_ct/TSG_CT/TSGC_95e/Docs/CP-220095.zip" TargetMode="Externa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5e/Docs/CP-220098.zip" TargetMode="External"/><Relationship Id="rId3" Type="http://schemas.openxmlformats.org/officeDocument/2006/relationships/hyperlink" Target="https://www.3gpp.org/ftp/tsg_ct/TSG_CT/TSGC_95e/Docs/CP-220059.zip" TargetMode="External"/><Relationship Id="rId7" Type="http://schemas.openxmlformats.org/officeDocument/2006/relationships/hyperlink" Target="https://www.3gpp.org/ftp/tsg_ct/TSG_CT/TSGC_95e/Docs/CP-220097.zip" TargetMode="External"/><Relationship Id="rId2" Type="http://schemas.openxmlformats.org/officeDocument/2006/relationships/hyperlink" Target="https://www.3gpp.org/ftp/tsg_ct/TSG_CT/TSGC_95e/Docs/CP-22005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096.zip" TargetMode="External"/><Relationship Id="rId5" Type="http://schemas.openxmlformats.org/officeDocument/2006/relationships/hyperlink" Target="https://www.3gpp.org/ftp/tsg_ct/TSG_CT/TSGC_95e/Docs/CP-220061.zip" TargetMode="External"/><Relationship Id="rId4" Type="http://schemas.openxmlformats.org/officeDocument/2006/relationships/hyperlink" Target="https://www.3gpp.org/ftp/tsg_ct/TSG_CT/TSGC_95e/Docs/CP-220060.zip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5e/Docs/CP-220219.zip" TargetMode="External"/><Relationship Id="rId7" Type="http://schemas.openxmlformats.org/officeDocument/2006/relationships/hyperlink" Target="https://www.3gpp.org/ftp/tsg_ct/TSG_CT/TSGC_95e/Docs/CP-220305.zip" TargetMode="External"/><Relationship Id="rId2" Type="http://schemas.openxmlformats.org/officeDocument/2006/relationships/hyperlink" Target="https://www.3gpp.org/ftp/tsg_ct/TSG_CT/TSGC_95e/Docs/CP-22010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304.zip" TargetMode="External"/><Relationship Id="rId5" Type="http://schemas.openxmlformats.org/officeDocument/2006/relationships/hyperlink" Target="https://www.3gpp.org/ftp/tsg_ct/TSG_CT/TSGC_95e/Docs/CP-220303.zip" TargetMode="External"/><Relationship Id="rId4" Type="http://schemas.openxmlformats.org/officeDocument/2006/relationships/hyperlink" Target="https://www.3gpp.org/ftp/tsg_ct/TSG_CT/TSGC_95e/Docs/CP-220301.zip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5e/Docs/CP-220311.zip" TargetMode="External"/><Relationship Id="rId2" Type="http://schemas.openxmlformats.org/officeDocument/2006/relationships/hyperlink" Target="https://www.3gpp.org/ftp/tsg_ct/TSG_CT/TSGC_95e/Docs/CP-22031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402.zip" TargetMode="External"/><Relationship Id="rId5" Type="http://schemas.openxmlformats.org/officeDocument/2006/relationships/hyperlink" Target="https://www.3gpp.org/ftp/tsg_ct/TSG_CT/TSGC_95e/Docs/CP-220391.zip" TargetMode="External"/><Relationship Id="rId4" Type="http://schemas.openxmlformats.org/officeDocument/2006/relationships/hyperlink" Target="https://www.3gpp.org/ftp/tsg_ct/TSG_CT/TSGC_95e/Docs/CP-220352.zip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5e/Docs/CP-220316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5e/Docs/CP-220107.zip" TargetMode="External"/><Relationship Id="rId3" Type="http://schemas.openxmlformats.org/officeDocument/2006/relationships/hyperlink" Target="https://www.3gpp.org/ftp/tsg_ct/TSG_CT/TSGC_95e/Docs/CP-220101.zip" TargetMode="External"/><Relationship Id="rId7" Type="http://schemas.openxmlformats.org/officeDocument/2006/relationships/hyperlink" Target="https://www.3gpp.org/ftp/tsg_ct/TSG_CT/TSGC_95e/Docs/CP-220106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105.zip" TargetMode="External"/><Relationship Id="rId5" Type="http://schemas.openxmlformats.org/officeDocument/2006/relationships/hyperlink" Target="https://www.3gpp.org/ftp/tsg_ct/TSG_CT/TSGC_95e/Docs/CP-220104.zip" TargetMode="External"/><Relationship Id="rId4" Type="http://schemas.openxmlformats.org/officeDocument/2006/relationships/hyperlink" Target="https://www.3gpp.org/ftp/tsg_ct/TSG_CT/TSGC_95e/Docs/CP-220102.zip" TargetMode="Externa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5e/Docs/CP-220157.zip" TargetMode="External"/><Relationship Id="rId3" Type="http://schemas.openxmlformats.org/officeDocument/2006/relationships/hyperlink" Target="https://www.3gpp.org/ftp/tsg_ct/TSG_CT/TSGC_95e/Docs/CP-220108.zip" TargetMode="External"/><Relationship Id="rId7" Type="http://schemas.openxmlformats.org/officeDocument/2006/relationships/hyperlink" Target="https://www.3gpp.org/ftp/tsg_ct/TSG_CT/TSGC_95e/Docs/CP-220156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155.zip" TargetMode="External"/><Relationship Id="rId5" Type="http://schemas.openxmlformats.org/officeDocument/2006/relationships/hyperlink" Target="https://www.3gpp.org/ftp/tsg_ct/TSG_CT/TSGC_95e/Docs/CP-220154.zip" TargetMode="External"/><Relationship Id="rId4" Type="http://schemas.openxmlformats.org/officeDocument/2006/relationships/hyperlink" Target="https://www.3gpp.org/ftp/tsg_ct/TSG_CT/TSGC_95e/Docs/CP-220109.zip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5e/Docs/CP-220163.zip" TargetMode="External"/><Relationship Id="rId3" Type="http://schemas.openxmlformats.org/officeDocument/2006/relationships/hyperlink" Target="https://www.3gpp.org/ftp/tsg_ct/TSG_CT/TSGC_95e/Docs/CP-220158.zip" TargetMode="External"/><Relationship Id="rId7" Type="http://schemas.openxmlformats.org/officeDocument/2006/relationships/hyperlink" Target="https://www.3gpp.org/ftp/tsg_ct/TSG_CT/TSGC_95e/Docs/CP-220162.zi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161.zip" TargetMode="External"/><Relationship Id="rId5" Type="http://schemas.openxmlformats.org/officeDocument/2006/relationships/hyperlink" Target="https://www.3gpp.org/ftp/tsg_ct/TSG_CT/TSGC_95e/Docs/CP-220160.zip" TargetMode="External"/><Relationship Id="rId4" Type="http://schemas.openxmlformats.org/officeDocument/2006/relationships/hyperlink" Target="https://www.3gpp.org/ftp/tsg_ct/TSG_CT/TSGC_95e/Docs/CP-220159.zip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5e/Docs/CP-220312.zip" TargetMode="External"/><Relationship Id="rId7" Type="http://schemas.openxmlformats.org/officeDocument/2006/relationships/hyperlink" Target="https://www.3gpp.org/ftp/tsg_ct/TSG_CT/TSGC_95e/Docs/CP-220316.zip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315.zip" TargetMode="External"/><Relationship Id="rId5" Type="http://schemas.openxmlformats.org/officeDocument/2006/relationships/hyperlink" Target="https://www.3gpp.org/ftp/tsg_ct/TSG_CT/TSGC_95e/Docs/CP-220314.zip" TargetMode="External"/><Relationship Id="rId4" Type="http://schemas.openxmlformats.org/officeDocument/2006/relationships/hyperlink" Target="https://www.3gpp.org/ftp/tsg_ct/TSG_CT/TSGC_95e/Docs/CP-220313.zip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Dongwook.Kim@etsi.org" TargetMode="External"/><Relationship Id="rId7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ly-thanh.phan@thalesgroup.com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SA#95e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541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404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406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38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4 related to MC services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Rel-15 CRs (Category F) are less than in last plenary</a:t>
            </a:r>
          </a:p>
          <a:p>
            <a:pPr lvl="1"/>
            <a:r>
              <a:rPr lang="en-US" dirty="0"/>
              <a:t>12 (10)</a:t>
            </a:r>
          </a:p>
          <a:p>
            <a:pPr lvl="1"/>
            <a:r>
              <a:rPr lang="en-US" dirty="0"/>
              <a:t>FASMO related to:</a:t>
            </a:r>
          </a:p>
          <a:p>
            <a:pPr lvl="2"/>
            <a:r>
              <a:rPr lang="en-US" dirty="0"/>
              <a:t>MC services</a:t>
            </a:r>
          </a:p>
          <a:p>
            <a:pPr lvl="2"/>
            <a:r>
              <a:rPr lang="en-US" dirty="0"/>
              <a:t>SBI</a:t>
            </a:r>
          </a:p>
          <a:p>
            <a:pPr lvl="2"/>
            <a:r>
              <a:rPr lang="en-US" dirty="0"/>
              <a:t>Northbound API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5E5F561-2770-4FC7-B0C0-8BEA20469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0203" y="2477184"/>
            <a:ext cx="4602879" cy="383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Rel-16 CRs are more than in last plenary</a:t>
            </a:r>
          </a:p>
          <a:p>
            <a:pPr lvl="1"/>
            <a:r>
              <a:rPr lang="en-US" dirty="0"/>
              <a:t>120 (83)</a:t>
            </a:r>
          </a:p>
          <a:p>
            <a:pPr lvl="1"/>
            <a:r>
              <a:rPr lang="en-US" dirty="0"/>
              <a:t>FASMO Related to:</a:t>
            </a:r>
          </a:p>
          <a:p>
            <a:pPr lvl="2"/>
            <a:r>
              <a:rPr lang="en-US" dirty="0"/>
              <a:t>SBI</a:t>
            </a:r>
          </a:p>
          <a:p>
            <a:pPr lvl="2"/>
            <a:r>
              <a:rPr lang="en-US" dirty="0"/>
              <a:t>Northbound API</a:t>
            </a:r>
          </a:p>
          <a:p>
            <a:pPr lvl="2"/>
            <a:r>
              <a:rPr lang="en-US" dirty="0"/>
              <a:t>MC services</a:t>
            </a:r>
          </a:p>
          <a:p>
            <a:pPr lvl="2"/>
            <a:r>
              <a:rPr lang="en-US" dirty="0"/>
              <a:t>TC</a:t>
            </a:r>
          </a:p>
          <a:p>
            <a:pPr lvl="2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F579915-6828-4EC4-8A03-0D5D002087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591" y="2358190"/>
            <a:ext cx="6516914" cy="3818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Rel-17 CRs (Category B/C/F/D) are more than in last plenary</a:t>
            </a:r>
          </a:p>
          <a:p>
            <a:pPr lvl="1"/>
            <a:r>
              <a:rPr lang="en-US" dirty="0"/>
              <a:t>1275 </a:t>
            </a:r>
            <a:r>
              <a:rPr lang="en-US"/>
              <a:t>(1135)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8FF287A-914C-464E-B3B5-16887DF0F2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485" y="2777296"/>
            <a:ext cx="5846746" cy="343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0 new SID and 4 new WIDs (see Annex)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0 new SID and 4 new WIDs (see Annex)</a:t>
            </a:r>
          </a:p>
          <a:p>
            <a:r>
              <a:rPr lang="en-US" dirty="0">
                <a:latin typeface="Arial "/>
              </a:rPr>
              <a:t>Approved Rel-17 WI Exceptions</a:t>
            </a:r>
          </a:p>
          <a:p>
            <a:pPr lvl="1"/>
            <a:r>
              <a:rPr lang="en-US" dirty="0">
                <a:latin typeface="Arial "/>
              </a:rPr>
              <a:t>27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7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1 TSs/TRs sent for information, </a:t>
            </a:r>
          </a:p>
          <a:p>
            <a:pPr lvl="1"/>
            <a:r>
              <a:rPr lang="en-US" dirty="0">
                <a:latin typeface="Arial "/>
              </a:rPr>
              <a:t>2 TRs sent for approval </a:t>
            </a:r>
          </a:p>
          <a:p>
            <a:pPr lvl="1"/>
            <a:r>
              <a:rPr lang="en-US" dirty="0">
                <a:latin typeface="Arial "/>
              </a:rPr>
              <a:t>20 TSs sent for approval (see Annex)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26634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</a:t>
            </a:r>
            <a:r>
              <a:rPr lang="fr-FR" dirty="0" err="1"/>
              <a:t>workplan</a:t>
            </a:r>
            <a:r>
              <a:rPr lang="fr-FR" dirty="0"/>
              <a:t> for 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082556" cy="4351338"/>
          </a:xfrm>
        </p:spPr>
        <p:txBody>
          <a:bodyPr/>
          <a:lstStyle/>
          <a:p>
            <a:r>
              <a:rPr lang="fr-FR" dirty="0"/>
              <a:t>Stage 3 Freeze: March '22 (TSG#95)</a:t>
            </a:r>
          </a:p>
          <a:p>
            <a:pPr lvl="1"/>
            <a:r>
              <a:rPr lang="fr-FR" dirty="0"/>
              <a:t>27 Exception </a:t>
            </a:r>
            <a:r>
              <a:rPr lang="fr-FR" dirty="0" err="1"/>
              <a:t>sheets</a:t>
            </a:r>
            <a:r>
              <a:rPr lang="fr-FR" dirty="0"/>
              <a:t> </a:t>
            </a:r>
            <a:r>
              <a:rPr lang="fr-FR" dirty="0" err="1"/>
              <a:t>approved</a:t>
            </a:r>
            <a:r>
              <a:rPr lang="fr-FR" dirty="0"/>
              <a:t> at CT#95</a:t>
            </a:r>
          </a:p>
          <a:p>
            <a:r>
              <a:rPr lang="fr-FR" dirty="0" err="1"/>
              <a:t>OpenAPI</a:t>
            </a:r>
            <a:r>
              <a:rPr lang="fr-FR" dirty="0"/>
              <a:t>/ASN.1 </a:t>
            </a:r>
            <a:r>
              <a:rPr lang="fr-FR" dirty="0" err="1"/>
              <a:t>Freeze</a:t>
            </a:r>
            <a:r>
              <a:rPr lang="fr-FR" dirty="0"/>
              <a:t>: </a:t>
            </a:r>
            <a:r>
              <a:rPr lang="fr-FR" dirty="0" err="1"/>
              <a:t>June</a:t>
            </a:r>
            <a:r>
              <a:rPr lang="fr-FR" dirty="0"/>
              <a:t> '22 (TSG#96)</a:t>
            </a:r>
          </a:p>
          <a:p>
            <a:pPr lvl="1"/>
            <a:r>
              <a:rPr lang="fr-FR" dirty="0"/>
              <a:t>Exceptions and </a:t>
            </a:r>
            <a:r>
              <a:rPr lang="fr-FR" dirty="0" err="1"/>
              <a:t>specification</a:t>
            </a:r>
            <a:r>
              <a:rPr lang="fr-FR" dirty="0"/>
              <a:t> </a:t>
            </a:r>
            <a:r>
              <a:rPr lang="fr-FR" dirty="0" err="1"/>
              <a:t>stabilization</a:t>
            </a:r>
            <a:r>
              <a:rPr lang="fr-FR" dirty="0"/>
              <a:t> </a:t>
            </a:r>
            <a:r>
              <a:rPr lang="fr-FR" dirty="0" err="1"/>
              <a:t>expected</a:t>
            </a:r>
            <a:r>
              <a:rPr lang="fr-FR" dirty="0"/>
              <a:t> till </a:t>
            </a:r>
            <a:r>
              <a:rPr lang="fr-FR" dirty="0" err="1"/>
              <a:t>June</a:t>
            </a:r>
            <a:r>
              <a:rPr lang="fr-FR" dirty="0"/>
              <a:t> '22 (TSG#96)</a:t>
            </a:r>
            <a:endParaRPr lang="fr-FR" sz="1600" dirty="0"/>
          </a:p>
          <a:p>
            <a:pPr lvl="2"/>
            <a:endParaRPr lang="fr-FR" sz="1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4243501" y="3771708"/>
            <a:ext cx="4297984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236A34-E2BA-47FA-B6D2-8C529E4D36D3}"/>
              </a:ext>
            </a:extLst>
          </p:cNvPr>
          <p:cNvSpPr/>
          <p:nvPr/>
        </p:nvSpPr>
        <p:spPr>
          <a:xfrm>
            <a:off x="2003108" y="3768021"/>
            <a:ext cx="2167189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0" name="TextBox 26">
            <a:extLst>
              <a:ext uri="{FF2B5EF4-FFF2-40B4-BE49-F238E27FC236}">
                <a16:creationId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5695185" y="4384922"/>
            <a:ext cx="1274708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June '22</a:t>
            </a:r>
          </a:p>
          <a:p>
            <a:pPr algn="ctr"/>
            <a:r>
              <a:rPr lang="en-US" sz="1138" b="1" dirty="0" err="1"/>
              <a:t>OpenAPI</a:t>
            </a:r>
            <a:r>
              <a:rPr lang="en-US" sz="1138" b="1" dirty="0"/>
              <a:t>/ASN.1</a:t>
            </a:r>
          </a:p>
          <a:p>
            <a:pPr algn="ctr"/>
            <a:r>
              <a:rPr lang="en-US" sz="1138" b="1" dirty="0"/>
              <a:t>Freeze</a:t>
            </a:r>
          </a:p>
        </p:txBody>
      </p:sp>
      <p:cxnSp>
        <p:nvCxnSpPr>
          <p:cNvPr id="11" name="Straight Arrow Connector 30">
            <a:extLst>
              <a:ext uri="{FF2B5EF4-FFF2-40B4-BE49-F238E27FC236}">
                <a16:creationId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6332533" y="4936069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Chevron 17"/>
          <p:cNvSpPr/>
          <p:nvPr/>
        </p:nvSpPr>
        <p:spPr>
          <a:xfrm>
            <a:off x="2064475" y="5098121"/>
            <a:ext cx="3196397" cy="45561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Rel-17 Stage 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TextBox 26">
            <a:extLst>
              <a:ext uri="{FF2B5EF4-FFF2-40B4-BE49-F238E27FC236}">
                <a16:creationId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4825126" y="4385649"/>
            <a:ext cx="854722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March '22</a:t>
            </a:r>
          </a:p>
          <a:p>
            <a:pPr algn="ctr"/>
            <a:r>
              <a:rPr lang="en-US" sz="1138" b="1" dirty="0"/>
              <a:t>Stage 3 </a:t>
            </a:r>
          </a:p>
          <a:p>
            <a:pPr algn="ctr"/>
            <a:r>
              <a:rPr lang="en-US" sz="1138" b="1" dirty="0"/>
              <a:t>Freeze</a:t>
            </a:r>
          </a:p>
        </p:txBody>
      </p:sp>
      <p:sp>
        <p:nvSpPr>
          <p:cNvPr id="21" name="Chevron 20"/>
          <p:cNvSpPr/>
          <p:nvPr/>
        </p:nvSpPr>
        <p:spPr>
          <a:xfrm>
            <a:off x="5134062" y="5098121"/>
            <a:ext cx="1198471" cy="455618"/>
          </a:xfrm>
          <a:prstGeom prst="chevron">
            <a:avLst/>
          </a:prstGeom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</a:rPr>
              <a:t>Rel-17</a:t>
            </a:r>
          </a:p>
          <a:p>
            <a:pPr algn="ctr"/>
            <a:r>
              <a:rPr lang="fr-FR" sz="1100" dirty="0">
                <a:solidFill>
                  <a:schemeClr val="tx1"/>
                </a:solidFill>
              </a:rPr>
              <a:t>Exception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23" name="Straight Arrow Connector 30">
            <a:extLst>
              <a:ext uri="{FF2B5EF4-FFF2-40B4-BE49-F238E27FC236}">
                <a16:creationId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5252725" y="4936069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011331350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2B97B68-C2CA-49A9-9BEA-5A89908B6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Discussion on Anonymous SUCI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33A6E70-8A01-40E3-A7DE-5581964792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CR#0626 (in C4-221172 in CR pack CP-220047) has been approved at CT#95</a:t>
            </a:r>
          </a:p>
          <a:p>
            <a:pPr lvl="1"/>
            <a:r>
              <a:rPr lang="en-US" dirty="0"/>
              <a:t>Specifying that anonymous SUCI could be calculated with a SUPI </a:t>
            </a:r>
            <a:r>
              <a:rPr lang="en-US" b="1" dirty="0"/>
              <a:t>without a username portion</a:t>
            </a:r>
            <a:r>
              <a:rPr lang="en-US" dirty="0"/>
              <a:t> </a:t>
            </a:r>
          </a:p>
          <a:p>
            <a:r>
              <a:rPr lang="en-US" dirty="0"/>
              <a:t>This seems not fully aligned with clause 6.12 of TS 33.501 stating that a username portion is required in the SUCI calculation. </a:t>
            </a:r>
          </a:p>
          <a:p>
            <a:r>
              <a:rPr lang="en-US" dirty="0"/>
              <a:t>See </a:t>
            </a:r>
            <a:r>
              <a:rPr lang="en-US" b="1" dirty="0">
                <a:hlinkClick r:id="rId2"/>
              </a:rPr>
              <a:t>CP-220372</a:t>
            </a:r>
            <a:r>
              <a:rPr lang="en-US" dirty="0"/>
              <a:t> for further details.</a:t>
            </a:r>
          </a:p>
          <a:p>
            <a:r>
              <a:rPr lang="en-US" dirty="0"/>
              <a:t>SA3 is kindly invited to take into account this information when anonymous SUCI will be further discussed in their upcoming meeting.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664981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</p:txBody>
      </p:sp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95547-0E6A-4D12-BC1D-77B2A682E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Stage 3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frozen</a:t>
            </a:r>
            <a:r>
              <a:rPr lang="fr-FR" dirty="0"/>
              <a:t> in CT!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92AD42-8F4E-4917-9C36-E146E019D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Next plenary cycle dedicated to</a:t>
            </a:r>
          </a:p>
          <a:p>
            <a:pPr lvl="1"/>
            <a:r>
              <a:rPr lang="en-US" dirty="0"/>
              <a:t>Exceptions, </a:t>
            </a:r>
            <a:r>
              <a:rPr lang="en-US" dirty="0" err="1"/>
              <a:t>OpenAPI</a:t>
            </a:r>
            <a:r>
              <a:rPr lang="en-US" dirty="0"/>
              <a:t>/ASN.1 code freeze, alignment across TSG</a:t>
            </a:r>
          </a:p>
          <a:p>
            <a:r>
              <a:rPr lang="en-US" dirty="0"/>
              <a:t>Some information about the work achieved for Rel-17</a:t>
            </a:r>
          </a:p>
          <a:p>
            <a:pPr lvl="1"/>
            <a:r>
              <a:rPr lang="en-US" dirty="0"/>
              <a:t>First Rel-17 WI approved at CT#87</a:t>
            </a:r>
          </a:p>
          <a:p>
            <a:pPr lvl="1"/>
            <a:r>
              <a:rPr lang="en-US" dirty="0"/>
              <a:t>7 CT and 39 WG e-meetings since CT#89 (real start of Rel-17 work in CT)</a:t>
            </a:r>
          </a:p>
          <a:p>
            <a:pPr lvl="1"/>
            <a:r>
              <a:rPr lang="en-US" dirty="0"/>
              <a:t>About 4 studies and 161 Work items approved in the CT </a:t>
            </a:r>
          </a:p>
          <a:p>
            <a:pPr lvl="2"/>
            <a:r>
              <a:rPr lang="en-US" dirty="0"/>
              <a:t>a single CT-wide WI is split into multiple WIs in the work plan</a:t>
            </a:r>
          </a:p>
          <a:p>
            <a:pPr lvl="1"/>
            <a:r>
              <a:rPr lang="en-US" dirty="0"/>
              <a:t>+4600 CRs approved (excluding mirror CRs)</a:t>
            </a:r>
          </a:p>
          <a:p>
            <a:pPr lvl="1"/>
            <a:r>
              <a:rPr lang="en-US" dirty="0"/>
              <a:t>47 new specifications</a:t>
            </a:r>
          </a:p>
          <a:p>
            <a:pPr lvl="2"/>
            <a:r>
              <a:rPr lang="en-US" dirty="0"/>
              <a:t>10 new TRs and 37 new TSs</a:t>
            </a:r>
          </a:p>
          <a:p>
            <a:r>
              <a:rPr lang="en-US" dirty="0"/>
              <a:t>Many thanks to the CT delegates and CT leadership!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6931523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B38F458-B530-49B5-94DA-4B615F8B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of </a:t>
            </a:r>
            <a:r>
              <a:rPr lang="en-US" dirty="0" err="1"/>
              <a:t>OpenAPI</a:t>
            </a:r>
            <a:r>
              <a:rPr lang="en-US" dirty="0"/>
              <a:t> files in 3GPP Forge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960A06-5374-4FC5-9C45-68E00351E6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Proposed recommendation in </a:t>
            </a:r>
            <a:r>
              <a:rPr lang="en-US" dirty="0">
                <a:hlinkClick r:id="rId2"/>
              </a:rPr>
              <a:t>SP-220341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SA5 can keep its own forge repository for its daily work. </a:t>
            </a:r>
          </a:p>
          <a:p>
            <a:pPr lvl="1"/>
            <a:r>
              <a:rPr lang="en-US" dirty="0"/>
              <a:t>Before the SA plenary, SA5 integration branches files will be copied to 5G_APIs repository draft branches for Sanity check.</a:t>
            </a:r>
          </a:p>
          <a:p>
            <a:pPr lvl="1"/>
            <a:r>
              <a:rPr lang="en-US" dirty="0"/>
              <a:t>SA5 integration branches can be used to fix errors as long as that the revised versions are then uploaded again into the 5G_APIs draft branches after that, at the same time that CRs are submitted to plenary.</a:t>
            </a:r>
          </a:p>
          <a:p>
            <a:pPr lvl="1"/>
            <a:r>
              <a:rPr lang="en-US" dirty="0"/>
              <a:t>After the plenary, once the TS's are published, the </a:t>
            </a:r>
            <a:r>
              <a:rPr lang="en-US" dirty="0" err="1"/>
              <a:t>OpenAPI</a:t>
            </a:r>
            <a:r>
              <a:rPr lang="en-US" dirty="0"/>
              <a:t> content is extracted automatically form the TS annexes, and force-</a:t>
            </a:r>
            <a:r>
              <a:rPr lang="en-US" dirty="0" err="1"/>
              <a:t>push'ed</a:t>
            </a:r>
            <a:r>
              <a:rPr lang="en-US" dirty="0"/>
              <a:t> to the stable branches (i.e. we don't merge draft branches into stable branches). This ensures with 100% absolute certainty that whatever is approved by plenary (containing only approved CRs) is identical to the content of the stable branches.</a:t>
            </a:r>
          </a:p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430CC7D-A19B-41BF-BEB5-15011A8FE9DB}"/>
              </a:ext>
            </a:extLst>
          </p:cNvPr>
          <p:cNvSpPr txBox="1"/>
          <p:nvPr/>
        </p:nvSpPr>
        <p:spPr>
          <a:xfrm rot="1943958">
            <a:off x="8919410" y="2132674"/>
            <a:ext cx="347883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000" dirty="0" err="1">
                <a:solidFill>
                  <a:srgbClr val="FF0000"/>
                </a:solidFill>
              </a:rPr>
              <a:t>Endorsed</a:t>
            </a:r>
            <a:endParaRPr lang="fr-F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04219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77EE5E-F957-4623-AF0E-CEC31B62C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 on spoofing using national numbers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0C7E09-84E0-4B03-95AB-FC0D5C7012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LS from ITU-T SG2 on their work initiated on call spoofing. </a:t>
            </a:r>
            <a:endParaRPr lang="fr-FR" dirty="0"/>
          </a:p>
          <a:p>
            <a:r>
              <a:rPr lang="en-US" dirty="0"/>
              <a:t>CT1 feedback in </a:t>
            </a:r>
            <a:r>
              <a:rPr lang="en-US" dirty="0">
                <a:hlinkClick r:id="rId2"/>
              </a:rPr>
              <a:t>SP-220011</a:t>
            </a:r>
            <a:endParaRPr lang="en-US" dirty="0"/>
          </a:p>
          <a:p>
            <a:pPr lvl="1"/>
            <a:r>
              <a:rPr lang="en-US" dirty="0"/>
              <a:t>For information on work carried out in CT1 rel-14 WI SPECTRE, rel-15 WI </a:t>
            </a:r>
            <a:r>
              <a:rPr lang="en-US" dirty="0" err="1"/>
              <a:t>eSPECTRE</a:t>
            </a:r>
            <a:r>
              <a:rPr lang="en-US" dirty="0"/>
              <a:t> and WI TEI17_SAPES </a:t>
            </a:r>
          </a:p>
          <a:p>
            <a:r>
              <a:rPr lang="en-US" dirty="0"/>
              <a:t>In CT, it is not expected feedback from other groups. </a:t>
            </a:r>
          </a:p>
          <a:p>
            <a:r>
              <a:rPr lang="en-US" dirty="0"/>
              <a:t>SA WGs feedback has been requested</a:t>
            </a:r>
          </a:p>
          <a:p>
            <a:r>
              <a:rPr lang="en-US" dirty="0"/>
              <a:t>If no other feedback, CT1 will generate the answer to ITU-T SG2 based on the content of </a:t>
            </a:r>
            <a:r>
              <a:rPr lang="en-US" dirty="0">
                <a:hlinkClick r:id="rId2"/>
              </a:rPr>
              <a:t>SP-220011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114598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Special thanks to Kimmo (MCC) for excellent meeting support.</a:t>
            </a:r>
          </a:p>
          <a:p>
            <a:r>
              <a:rPr lang="en-GB" altLang="ja-JP" dirty="0"/>
              <a:t>Thanks to the WI/spec rapporteurs, delegates in CT WGs and CT for the amazing work achieved to complete most of the Rel-17 stage 3 for CT#95.</a:t>
            </a:r>
          </a:p>
          <a:p>
            <a:r>
              <a:rPr lang="en-GB" altLang="ja-JP" dirty="0"/>
              <a:t>Thanks to Georg (SA) and Wanshi (RAN) for the excellent TSG coordination during the plenary week and in-between.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Rel-17 Exception sheets</a:t>
            </a:r>
          </a:p>
        </p:txBody>
      </p:sp>
    </p:spTree>
    <p:extLst>
      <p:ext uri="{BB962C8B-B14F-4D97-AF65-F5344CB8AC3E}">
        <p14:creationId xmlns:p14="http://schemas.microsoft.com/office/powerpoint/2010/main" val="3581646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1/6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872513"/>
              </p:ext>
            </p:extLst>
          </p:nvPr>
        </p:nvGraphicFramePr>
        <p:xfrm>
          <a:off x="369925" y="1847224"/>
          <a:ext cx="10997237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26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20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4840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CP-220113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Support for Minimization of service Interruption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MINT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CP-220114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Enhancements of 3GPP profiles for cryptographic algorithms and security protocols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eCryptPr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CP-220115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CT4 aspects of 5MBS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5MBS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CP-220116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5G_ProSe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5G_ProSe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CP-220117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SMS_SBI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SMS_SBI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80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CP-220142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nrUICC_UEConTest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nrUICC_UEConTest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8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71054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2/5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537FAD13-2D8F-4426-A7C2-50B1EE5A6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645965"/>
              </p:ext>
            </p:extLst>
          </p:nvPr>
        </p:nvGraphicFramePr>
        <p:xfrm>
          <a:off x="369925" y="1847224"/>
          <a:ext cx="10997237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2453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CP-220143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5G_ProSe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5G_ProSe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CP-220144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eV2XARC_Ph2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eV2XARC_Ph2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CP-220164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for EDGEAPP WI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EDGEAPP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CP-220165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for 5MBS WI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5MBS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CP-220285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CT1 aspects of AKMA TLS protocol profiles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AKMA_TLS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80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CP-220286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eSEAL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eSEAL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8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1181187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3/5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9F153CAD-48FD-431C-9ADF-BD95FB70BE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712558"/>
              </p:ext>
            </p:extLst>
          </p:nvPr>
        </p:nvGraphicFramePr>
        <p:xfrm>
          <a:off x="369925" y="1847224"/>
          <a:ext cx="10997237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2453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CP-220287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5GSAT_ARCH-CT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5GSAT_ARCH-CT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CP-220289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5GMARCH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5GMARCH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CP-220290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5G_ProSe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5G_ProSe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CP-220291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the CT1 part of 5MBS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5MBS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CP-220292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MCSMI_CT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MCSMI_CT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80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CP-220293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MCOver5GS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MCOver5GS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8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862306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4/5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649850BA-5DFF-40DF-9164-75FE49CB68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498279"/>
              </p:ext>
            </p:extLst>
          </p:nvPr>
        </p:nvGraphicFramePr>
        <p:xfrm>
          <a:off x="369925" y="1847224"/>
          <a:ext cx="10997237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2453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CP-220294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eMONASTERY2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eMONASTERY2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CP-220295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CT aspects of NB-IoT/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eMTC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Non-Terrestrial Networks in EPS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IoT_SAT_ARCH_EPS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CP-220296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MuDTran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MuDTran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CP-220297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MINT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MINT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CP-220298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eNPN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eNPN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80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CP-220299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the CT1 aspects of eEDGE_5GC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eEDGE_5GC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8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2392973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5/5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DF882C84-D9CE-4DDF-A81B-69B292E7CF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221774"/>
              </p:ext>
            </p:extLst>
          </p:nvPr>
        </p:nvGraphicFramePr>
        <p:xfrm>
          <a:off x="369925" y="1847224"/>
          <a:ext cx="10997237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2453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CP-220300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EDGEAPP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EDGEAPP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CP-220349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CT6 on IoT_SAT_ARCH_EPS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IoT_SAT_ARCH_EPS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CP-220393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CT1 aspects for modifying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PASSporT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signing and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SPECTRE_Ph3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80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8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3832169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310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569368"/>
              </p:ext>
            </p:extLst>
          </p:nvPr>
        </p:nvGraphicFramePr>
        <p:xfrm>
          <a:off x="224631" y="1808222"/>
          <a:ext cx="11742738" cy="267648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CP-220094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Repository for the 3GPP Allocated Port Numbers for New 3GPP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29.641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CP-220095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Non-Seamless WLAN offload Authentication in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CP-220307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AKMA TLS protocol profiles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CP-220381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Modifying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PASSporT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signing and verification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1/3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876852"/>
              </p:ext>
            </p:extLst>
          </p:nvPr>
        </p:nvGraphicFramePr>
        <p:xfrm>
          <a:off x="224631" y="1920897"/>
          <a:ext cx="11742738" cy="345374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CP-220058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Rel-17 Enhancements of 3GPP Northbound Interfaces and Application Layer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CP-220059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Dynamic management of group-based event monitoring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337499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CP-220060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 of 5G PCC related services in Rel-17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2934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CP-220061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enabling Edge Applications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11085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CP-220096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 of Network Slicing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CP-220097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 on the GTP-U entity restart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CP-220098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Service-based support for SMS in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29.577</a:t>
                      </a:r>
                    </a:p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29.578</a:t>
                      </a:r>
                    </a:p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29.579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0858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2/3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267640"/>
              </p:ext>
            </p:extLst>
          </p:nvPr>
        </p:nvGraphicFramePr>
        <p:xfrm>
          <a:off x="224631" y="1920897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CP-220100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Restoration of Profiles related to UDR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CP-220219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 for the 5G Control Plane Steering of Roaming for UE in CONNECTED mode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CP-220301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Mission Critical system migration and interconnection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2934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CP-220303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Application Layer Support for Uncrewed Aerial Systems (UAS)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921665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CP-220304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 Reduced Capability Devices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7007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CP-220305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218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591093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3/3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717633"/>
              </p:ext>
            </p:extLst>
          </p:nvPr>
        </p:nvGraphicFramePr>
        <p:xfrm>
          <a:off x="224631" y="1920897"/>
          <a:ext cx="11742738" cy="340800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CP-220310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Support for Minimization of service Interruption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CP-220311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CP-220352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Multi-device enhancements for device transfers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2934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CP-220391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Port Number Allocation Alternatives for New 3GPP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905034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CP-220402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the architectural enhancements for 5G multicast-broadcast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29.580 (CT3)</a:t>
                      </a:r>
                    </a:p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29.851 (CT4)</a:t>
                      </a:r>
                    </a:p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29.575 (CT1)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6304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746238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Andrijana </a:t>
            </a:r>
            <a:r>
              <a:rPr lang="fr-FR" altLang="en-US" sz="1800" dirty="0" err="1"/>
              <a:t>Breklao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Andrijana.brekalo@etsi.org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117BC9C-1A87-4E76-9778-4E7B4920B8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63585"/>
            <a:ext cx="1115728" cy="167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information 1/1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394019"/>
              </p:ext>
            </p:extLst>
          </p:nvPr>
        </p:nvGraphicFramePr>
        <p:xfrm>
          <a:off x="224631" y="1920897"/>
          <a:ext cx="11133864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24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75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35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CP-220316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24.538 v.1.0.0. on Enabling MSGin5G Service;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7106742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 1/4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32673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CP-220101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29.309 v2.0.0 on Bootstrapping Server Function (GBA's BSF)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CP-220102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29.820 v2.0.0 on Study on Best Practices for Packet Forwarding Control Protocol (PFCP)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CP-220104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29.536 v2.0.0 on 5G System; Network Slice Admission Control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CP-220105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29.556 v2.0.0 on Edge Application Server Discovery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CP-220106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29.564 v2.0.0 on 5G System; User Plane Function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CP-220107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29.532 v2.0.0 on 5G System; 5G Multicast-Broadcast Session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 2/4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02620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CP-220108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29.555 v2.0.0 on 5G System; 5G Direct Discovery Name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CP-220109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29.256 v2.0.0 on Uncrewed Aerial Systems Network Function (UAS-NF); Aerial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CP-220154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23.700-11 v1.0.0 on Study on enhanced IP Multimedia Subsystem (IMS) to 5GC integration Phase 2; CT WG3 aspects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CP-220155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29.534, v2.0.0 on 5G System; Access and Mobility Policy Authorization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CP-220156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29.255 v2.0.0 on Uncrewed Aerial System Service Supplier (USS)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CP-220157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29.557 v2.0.0 on 5G System; Application Function ProSe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7328529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 3/4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359078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CP-220158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29.552 v1.0.0 on 5G System; Network Data Analytics signalling flows;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CP-220159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29.574 v1.0.0 on 5G System; Data Collection Coordination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CP-220160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29.575 v1.0.0 on 5G System; Analytics Data Repository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CP-220161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29.576 v1.0.0 on 5G System; Messaging Framework Adaptor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CP-220162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29.257 v2.0.0 on Application layer support for Uncrewed Aerial System (UAS); UAS Application Enabler (UAE) Server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CP-220163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29.538 v1.0.0 on Enabling MSGin5G Service; Application Programming Interfaces (API) specification;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6263747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 4/4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206249"/>
              </p:ext>
            </p:extLst>
          </p:nvPr>
        </p:nvGraphicFramePr>
        <p:xfrm>
          <a:off x="224630" y="1920897"/>
          <a:ext cx="11211869" cy="3215489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CP-220312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24.555 v2.0.0. on Proximity-services (ProSe) in 5G System (5GS); User Equipment (UE) policies;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CP-220313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24.554 v2.0.0 on Proximity-services (ProSe) in 5G System (5GS)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CP-220314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24.257 on Uncrewed Aerial System (UAS) Application Enabler (UAE) layer;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CP-220315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24.549 on Network slice capability management SEAL service; Protocol Specifications;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CP-220316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24.538 v.1.0.0. on Enabling MSGin5G Service;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0856131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r>
              <a:rPr lang="en-GB" altLang="ja-JP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TS 29.641 on 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Registry for Service Names and Port Numbers</a:t>
            </a:r>
          </a:p>
          <a:p>
            <a:r>
              <a:rPr lang="en-GB" altLang="ja-JP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TS 29.577 on 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5G System; 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IP Short Message Gateway and SMS Router 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For Short Message Service; Stage 3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GB" altLang="ja-JP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TS 29.578 on 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5G System; Mobile Number Portability Services; Stage 3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GB" altLang="ja-JP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TS 29.579 on 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5G System; Interworking MSC For Short Message Service; Stage 3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ja-JP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TS 29.580 on 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5G System; Multicast/Broadcast Service Function services; Stage 3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ja-JP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TS 29.581 on 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5G System; Multicast/Broadcast Service Transport Function services; Stage 3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GB" altLang="ja-JP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TS 29.575 on 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5G System; Multicast/Broadcast UE pre-configuration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(I)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:a16="http://schemas.microsoft.com/office/drawing/2014/main" id="{107724BC-74DA-4DA5-824B-1159FDADE9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231620"/>
              </p:ext>
            </p:extLst>
          </p:nvPr>
        </p:nvGraphicFramePr>
        <p:xfrm>
          <a:off x="800100" y="2016000"/>
          <a:ext cx="10467975" cy="398366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C1-220628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Spatial validity condition coding in PCO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3298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24.501 CR 3895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C1-222059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PVS information request PCO parameter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3510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C1-221827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"SRVCC handover cancelled, IMS session re-establishment required" indicator via NG-RAN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24.237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23.216 CR 0373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C1-221820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new SDS Disposition Notification type for LMR Interworking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29.582 CR .0016..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C1-221819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new SDS Disposition Notification type for LMR Interworking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29.582 CR .0015..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C1-221973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UUAA and C2 pairing authorization at attach - UE procedure on receiving side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3636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24.501 CR#4010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C1-221974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UUAA and C2 pairing authorization at attach - UE procedure on sending side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3637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24501 CR #4010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C1-221860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Re-activate N1 mode capability upon re-attach procedure - EPS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3639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24.368 CR 0062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C1-221943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Removing the ENs of E-UTRA capability handling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3729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31.102 CR 3729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C1-221861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Re-activate N1 mode capability upon re-attach procedure - Alt. 4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24.368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0062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24.301 CR 3639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4125759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1E5753F9-1D5E-4C0D-B089-981AD8C192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231620"/>
              </p:ext>
            </p:extLst>
          </p:nvPr>
        </p:nvGraphicFramePr>
        <p:xfrm>
          <a:off x="800100" y="2016000"/>
          <a:ext cx="10467975" cy="398366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C1-220628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Spatial validity condition coding in PCO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3298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24.501 CR 3895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C1-222059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PVS information request PCO parameter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3510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C1-221827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"SRVCC handover cancelled, IMS session re-establishment required" indicator via NG-RAN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24.237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23.216 CR 0373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C1-221820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new SDS Disposition Notification type for LMR Interworking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29.582 CR .0016..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C1-221819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new SDS Disposition Notification type for LMR Interworking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29.582 CR .0015..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C1-221973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UUAA and C2 pairing authorization at attach - UE procedure on receiving side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3636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24.501 CR#4010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C1-221974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UUAA and C2 pairing authorization at attach - UE procedure on sending side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3637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24501 CR #4010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C1-221860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Re-activate N1 mode capability upon re-attach procedure - EPS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3639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24.368 CR 0062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C1-221943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Removing the ENs of E-UTRA capability handling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3729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31.102 CR 3729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C1-221861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Re-activate N1 mode capability upon re-attach procedure - Alt. 4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24.368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0062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24.301 CR 3639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96698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 (New)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3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New MCC support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 (III)</a:t>
            </a:r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3910CCE4-8DCC-46E6-9579-4001D0EBE5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644942"/>
              </p:ext>
            </p:extLst>
          </p:nvPr>
        </p:nvGraphicFramePr>
        <p:xfrm>
          <a:off x="263611" y="1853514"/>
          <a:ext cx="11117898" cy="1586606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463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9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C3-221485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Resource structure and data model to support EAS Deployment information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0493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CR#0326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43660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C3-221736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OpenAPI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for AF provisioned EAS Deployment information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CR#0326,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29.501 CR#0119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7827023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A9A2835-957E-4607-BA54-DEFA978C7D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203708"/>
              </p:ext>
            </p:extLst>
          </p:nvPr>
        </p:nvGraphicFramePr>
        <p:xfrm>
          <a:off x="838200" y="2387241"/>
          <a:ext cx="9554658" cy="3418552"/>
        </p:xfrm>
        <a:graphic>
          <a:graphicData uri="http://schemas.openxmlformats.org/drawingml/2006/table">
            <a:tbl>
              <a:tblPr/>
              <a:tblGrid>
                <a:gridCol w="1296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1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74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28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28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16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C4-221493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SRVCC Cause in Forward Relocation Response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29.274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2047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23.216-0373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C4-221491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Handover of a PDU session with I-SMF from 3GPP to non-3GPP access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0525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23.502-3336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C4-221492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Handover of a PDU session with I-SMF from 3GPP to non-3GPP access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0526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23.502-3336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C4-221294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Rerouted Registration Request message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0679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23.502-3150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C4-221141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Extensions for Location dependent MBS session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29.571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0336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23.247-0078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C4-221441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NSAC during change of Access-type of a PDU-Session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0521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24.501-3881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C4-221543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HPLMN Control in disaster roaming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0810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24.501-4066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C4-221596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UDR feature DCAMP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0178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29.519-0296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C4-221564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Handling of supported features for Edge Computing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0179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29.519-0299</a:t>
                      </a:r>
                      <a:b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29.519-0302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br>
                        <a:rPr lang="en-GB" sz="11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100" b="1" dirty="0" err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354993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>
                <a:hlinkClick r:id="rId3"/>
              </a:rPr>
              <a:t>ly-thanh.phan@thalesgroup.com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70C0"/>
                </a:solidFill>
              </a:rPr>
              <a:t>Re-elected in CT6#109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403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1389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4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19</a:t>
            </a:r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22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366 registered (336 attended)</a:t>
            </a:r>
          </a:p>
          <a:p>
            <a:pPr marL="914400" lvl="2" indent="0">
              <a:buNone/>
            </a:pPr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F6414F-085E-4BBE-BBE5-04959CF33DE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5399ac36-8d91-4486-a02c-e0c1bb8d184f"/>
    <ds:schemaRef ds:uri="1e442c71-47c7-4d6b-9a66-8473dbdf2056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17232</TotalTime>
  <Words>3251</Words>
  <Application>Microsoft Office PowerPoint</Application>
  <PresentationFormat>Grand écran</PresentationFormat>
  <Paragraphs>801</Paragraphs>
  <Slides>52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52</vt:i4>
      </vt:variant>
    </vt:vector>
  </HeadingPairs>
  <TitlesOfParts>
    <vt:vector size="59" baseType="lpstr">
      <vt:lpstr>Arial</vt:lpstr>
      <vt:lpstr>Arial </vt:lpstr>
      <vt:lpstr>Calibri</vt:lpstr>
      <vt:lpstr>Calibri Light</vt:lpstr>
      <vt:lpstr>Nokia Pure Text Light</vt:lpstr>
      <vt:lpstr>Times New Roman</vt:lpstr>
      <vt:lpstr>Office Theme</vt:lpstr>
      <vt:lpstr>CT Status Report  to TSG SA#95e</vt:lpstr>
      <vt:lpstr>CT Officials</vt:lpstr>
      <vt:lpstr>TSG CT Officials</vt:lpstr>
      <vt:lpstr>TSG CT WG1 Officials</vt:lpstr>
      <vt:lpstr>TSG CT WG3 Officials (New)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CRc)</vt:lpstr>
      <vt:lpstr>Release 15 Status</vt:lpstr>
      <vt:lpstr>Release 16 Status</vt:lpstr>
      <vt:lpstr>Release 17 Status</vt:lpstr>
      <vt:lpstr>Release 17 Status</vt:lpstr>
      <vt:lpstr>Rel-17 workplan for CT</vt:lpstr>
      <vt:lpstr>For Information to SA</vt:lpstr>
      <vt:lpstr>Discussion on Anonymous SUCI</vt:lpstr>
      <vt:lpstr>Backward Incompatible Changes</vt:lpstr>
      <vt:lpstr>Rel-17 Stage 3 is frozen in CT!</vt:lpstr>
      <vt:lpstr>For Action to SA</vt:lpstr>
      <vt:lpstr>Storage of OpenAPI files in 3GPP Forge</vt:lpstr>
      <vt:lpstr>LS on spoofing using national numbers</vt:lpstr>
      <vt:lpstr>Acknowledgement</vt:lpstr>
      <vt:lpstr>Acknowledgement</vt:lpstr>
      <vt:lpstr>Annex</vt:lpstr>
      <vt:lpstr>Rel-17 Exception sheets</vt:lpstr>
      <vt:lpstr>Approved  Rel-17 Exceptions 1/6</vt:lpstr>
      <vt:lpstr>Approved  Rel-17 Exceptions 2/5</vt:lpstr>
      <vt:lpstr>Approved  Rel-17 Exceptions 3/5</vt:lpstr>
      <vt:lpstr>Approved  Rel-17 Exceptions 4/5</vt:lpstr>
      <vt:lpstr>Approved  Rel-17 Exceptions 5/5</vt:lpstr>
      <vt:lpstr>New approved  Study/Work Items</vt:lpstr>
      <vt:lpstr>New approved  Study/Work Items</vt:lpstr>
      <vt:lpstr>Revised approved  Study/Work Items 1/3</vt:lpstr>
      <vt:lpstr>Revised approved  Study/Work Items 2/3</vt:lpstr>
      <vt:lpstr>Revised approved  Study/Work Items 3/3</vt:lpstr>
      <vt:lpstr>TR/TS sent to plenary</vt:lpstr>
      <vt:lpstr>New Rel-17 TR/TS for information 1/1</vt:lpstr>
      <vt:lpstr>New Rel-17 TR/TS for Approval 1/4</vt:lpstr>
      <vt:lpstr>New Rel-17 TR/TS for Approval 2/4</vt:lpstr>
      <vt:lpstr>New Rel-17 TR/TS for Approval 3/4</vt:lpstr>
      <vt:lpstr>New Rel-17 TR/TS for Approval 4/4</vt:lpstr>
      <vt:lpstr>New Specification numbers</vt:lpstr>
      <vt:lpstr>New allocated Specification numbers</vt:lpstr>
      <vt:lpstr>CRs for conditional approval </vt:lpstr>
      <vt:lpstr>CT1: CRs for conditional approval (I)</vt:lpstr>
      <vt:lpstr>CT1: CRs for conditional approval (II)</vt:lpstr>
      <vt:lpstr>CT3: CRs for conditional approval (III)</vt:lpstr>
      <vt:lpstr>CT4: CRs for conditional approval (I)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854</cp:revision>
  <dcterms:created xsi:type="dcterms:W3CDTF">2010-02-05T13:52:04Z</dcterms:created>
  <dcterms:modified xsi:type="dcterms:W3CDTF">2022-03-24T10:03:06Z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  <property fmtid="{D5CDD505-2E9C-101B-9397-08002B2CF9AE}" pid="3" name="MSIP_Label_07222825-62ea-40f3-96b5-5375c07996e2_Enabled">
    <vt:lpwstr>true</vt:lpwstr>
  </property>
  <property fmtid="{D5CDD505-2E9C-101B-9397-08002B2CF9AE}" pid="4" name="MSIP_Label_07222825-62ea-40f3-96b5-5375c07996e2_SetDate">
    <vt:lpwstr>2022-03-23T10:31:35Z</vt:lpwstr>
  </property>
  <property fmtid="{D5CDD505-2E9C-101B-9397-08002B2CF9AE}" pid="5" name="MSIP_Label_07222825-62ea-40f3-96b5-5375c07996e2_Method">
    <vt:lpwstr>Privileged</vt:lpwstr>
  </property>
  <property fmtid="{D5CDD505-2E9C-101B-9397-08002B2CF9AE}" pid="6" name="MSIP_Label_07222825-62ea-40f3-96b5-5375c07996e2_Name">
    <vt:lpwstr>unrestricted_parent.2</vt:lpwstr>
  </property>
  <property fmtid="{D5CDD505-2E9C-101B-9397-08002B2CF9AE}" pid="7" name="MSIP_Label_07222825-62ea-40f3-96b5-5375c07996e2_SiteId">
    <vt:lpwstr>90c7a20a-f34b-40bf-bc48-b9253b6f5d20</vt:lpwstr>
  </property>
  <property fmtid="{D5CDD505-2E9C-101B-9397-08002B2CF9AE}" pid="8" name="MSIP_Label_07222825-62ea-40f3-96b5-5375c07996e2_ActionId">
    <vt:lpwstr>1fb65583-f030-40c2-acf1-ad230bd3f900</vt:lpwstr>
  </property>
  <property fmtid="{D5CDD505-2E9C-101B-9397-08002B2CF9AE}" pid="9" name="MSIP_Label_07222825-62ea-40f3-96b5-5375c07996e2_ContentBits">
    <vt:lpwstr>0</vt:lpwstr>
  </property>
</Properties>
</file>