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2"/>
  </p:notesMasterIdLst>
  <p:handoutMasterIdLst>
    <p:handoutMasterId r:id="rId53"/>
  </p:handoutMasterIdLst>
  <p:sldIdLst>
    <p:sldId id="303" r:id="rId5"/>
    <p:sldId id="621" r:id="rId6"/>
    <p:sldId id="950" r:id="rId7"/>
    <p:sldId id="973" r:id="rId8"/>
    <p:sldId id="933" r:id="rId9"/>
    <p:sldId id="964" r:id="rId10"/>
    <p:sldId id="972" r:id="rId11"/>
    <p:sldId id="951" r:id="rId12"/>
    <p:sldId id="635" r:id="rId13"/>
    <p:sldId id="627" r:id="rId14"/>
    <p:sldId id="931" r:id="rId15"/>
    <p:sldId id="861" r:id="rId16"/>
    <p:sldId id="974" r:id="rId17"/>
    <p:sldId id="945" r:id="rId18"/>
    <p:sldId id="947" r:id="rId19"/>
    <p:sldId id="946" r:id="rId20"/>
    <p:sldId id="975" r:id="rId21"/>
    <p:sldId id="948" r:id="rId22"/>
    <p:sldId id="976" r:id="rId23"/>
    <p:sldId id="938" r:id="rId24"/>
    <p:sldId id="939" r:id="rId25"/>
    <p:sldId id="943" r:id="rId26"/>
    <p:sldId id="944" r:id="rId27"/>
    <p:sldId id="634" r:id="rId28"/>
    <p:sldId id="962" r:id="rId29"/>
    <p:sldId id="977" r:id="rId30"/>
    <p:sldId id="636" r:id="rId31"/>
    <p:sldId id="895" r:id="rId32"/>
    <p:sldId id="898" r:id="rId33"/>
    <p:sldId id="859" r:id="rId34"/>
    <p:sldId id="896" r:id="rId35"/>
    <p:sldId id="902" r:id="rId36"/>
    <p:sldId id="903" r:id="rId37"/>
    <p:sldId id="904" r:id="rId38"/>
    <p:sldId id="905" r:id="rId39"/>
    <p:sldId id="906" r:id="rId40"/>
    <p:sldId id="907" r:id="rId41"/>
    <p:sldId id="908" r:id="rId42"/>
    <p:sldId id="737" r:id="rId43"/>
    <p:sldId id="932" r:id="rId44"/>
    <p:sldId id="961" r:id="rId45"/>
    <p:sldId id="935" r:id="rId46"/>
    <p:sldId id="971" r:id="rId47"/>
    <p:sldId id="978" r:id="rId48"/>
    <p:sldId id="956" r:id="rId49"/>
    <p:sldId id="954" r:id="rId50"/>
    <p:sldId id="704" r:id="rId51"/>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0DD49A-B134-447D-8110-558E6E31EF39}" v="29" dt="2022-03-09T22:47:13.32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44" autoAdjust="0"/>
    <p:restoredTop sz="92197" autoAdjust="0"/>
  </p:normalViewPr>
  <p:slideViewPr>
    <p:cSldViewPr snapToGrid="0">
      <p:cViewPr varScale="1">
        <p:scale>
          <a:sx n="74" d="100"/>
          <a:sy n="74" d="100"/>
        </p:scale>
        <p:origin x="58"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230DD49A-B134-447D-8110-558E6E31EF39}"/>
    <pc:docChg chg="custSel modSld">
      <pc:chgData name="Thomas Tovinger" userId="d52090d9-82c6-45ae-b052-95c46e96cc30" providerId="ADAL" clId="{230DD49A-B134-447D-8110-558E6E31EF39}" dt="2022-03-09T22:47:16.256" v="369" actId="108"/>
      <pc:docMkLst>
        <pc:docMk/>
      </pc:docMkLst>
      <pc:sldChg chg="modSp mod">
        <pc:chgData name="Thomas Tovinger" userId="d52090d9-82c6-45ae-b052-95c46e96cc30" providerId="ADAL" clId="{230DD49A-B134-447D-8110-558E6E31EF39}" dt="2022-03-09T22:42:10.711" v="363"/>
        <pc:sldMkLst>
          <pc:docMk/>
          <pc:sldMk cId="428086271" sldId="627"/>
        </pc:sldMkLst>
        <pc:spChg chg="mod">
          <ac:chgData name="Thomas Tovinger" userId="d52090d9-82c6-45ae-b052-95c46e96cc30" providerId="ADAL" clId="{230DD49A-B134-447D-8110-558E6E31EF39}" dt="2022-03-09T15:09:51.244" v="189" actId="20577"/>
          <ac:spMkLst>
            <pc:docMk/>
            <pc:sldMk cId="428086271" sldId="627"/>
            <ac:spMk id="2" creationId="{00000000-0000-0000-0000-000000000000}"/>
          </ac:spMkLst>
        </pc:spChg>
        <pc:graphicFrameChg chg="mod modGraphic">
          <ac:chgData name="Thomas Tovinger" userId="d52090d9-82c6-45ae-b052-95c46e96cc30" providerId="ADAL" clId="{230DD49A-B134-447D-8110-558E6E31EF39}" dt="2022-03-09T22:42:10.711" v="363"/>
          <ac:graphicFrameMkLst>
            <pc:docMk/>
            <pc:sldMk cId="428086271" sldId="627"/>
            <ac:graphicFrameMk id="4" creationId="{00000000-0000-0000-0000-000000000000}"/>
          </ac:graphicFrameMkLst>
        </pc:graphicFrameChg>
      </pc:sldChg>
      <pc:sldChg chg="modSp mod">
        <pc:chgData name="Thomas Tovinger" userId="d52090d9-82c6-45ae-b052-95c46e96cc30" providerId="ADAL" clId="{230DD49A-B134-447D-8110-558E6E31EF39}" dt="2022-03-09T14:07:10.855" v="5" actId="20577"/>
        <pc:sldMkLst>
          <pc:docMk/>
          <pc:sldMk cId="4062750734" sldId="635"/>
        </pc:sldMkLst>
        <pc:graphicFrameChg chg="modGraphic">
          <ac:chgData name="Thomas Tovinger" userId="d52090d9-82c6-45ae-b052-95c46e96cc30" providerId="ADAL" clId="{230DD49A-B134-447D-8110-558E6E31EF39}" dt="2022-03-09T14:07:10.855" v="5" actId="20577"/>
          <ac:graphicFrameMkLst>
            <pc:docMk/>
            <pc:sldMk cId="4062750734" sldId="635"/>
            <ac:graphicFrameMk id="8" creationId="{9969EA0D-50CF-4183-B85E-7E445686F9F7}"/>
          </ac:graphicFrameMkLst>
        </pc:graphicFrameChg>
      </pc:sldChg>
      <pc:sldChg chg="modSp">
        <pc:chgData name="Thomas Tovinger" userId="d52090d9-82c6-45ae-b052-95c46e96cc30" providerId="ADAL" clId="{230DD49A-B134-447D-8110-558E6E31EF39}" dt="2022-03-09T22:41:12.280" v="362"/>
        <pc:sldMkLst>
          <pc:docMk/>
          <pc:sldMk cId="1868873662" sldId="861"/>
        </pc:sldMkLst>
        <pc:graphicFrameChg chg="mod">
          <ac:chgData name="Thomas Tovinger" userId="d52090d9-82c6-45ae-b052-95c46e96cc30" providerId="ADAL" clId="{230DD49A-B134-447D-8110-558E6E31EF39}" dt="2022-03-09T22:41:12.280" v="362"/>
          <ac:graphicFrameMkLst>
            <pc:docMk/>
            <pc:sldMk cId="1868873662" sldId="861"/>
            <ac:graphicFrameMk id="7" creationId="{00000000-0000-0000-0000-000000000000}"/>
          </ac:graphicFrameMkLst>
        </pc:graphicFrameChg>
      </pc:sldChg>
      <pc:sldChg chg="modSp mod">
        <pc:chgData name="Thomas Tovinger" userId="d52090d9-82c6-45ae-b052-95c46e96cc30" providerId="ADAL" clId="{230DD49A-B134-447D-8110-558E6E31EF39}" dt="2022-03-09T15:14:17.838" v="196" actId="20577"/>
        <pc:sldMkLst>
          <pc:docMk/>
          <pc:sldMk cId="905031687" sldId="902"/>
        </pc:sldMkLst>
        <pc:spChg chg="mod">
          <ac:chgData name="Thomas Tovinger" userId="d52090d9-82c6-45ae-b052-95c46e96cc30" providerId="ADAL" clId="{230DD49A-B134-447D-8110-558E6E31EF39}" dt="2022-03-09T15:14:17.838" v="196" actId="20577"/>
          <ac:spMkLst>
            <pc:docMk/>
            <pc:sldMk cId="905031687" sldId="902"/>
            <ac:spMk id="6" creationId="{00000000-0000-0000-0000-000000000000}"/>
          </ac:spMkLst>
        </pc:spChg>
      </pc:sldChg>
      <pc:sldChg chg="modSp mod">
        <pc:chgData name="Thomas Tovinger" userId="d52090d9-82c6-45ae-b052-95c46e96cc30" providerId="ADAL" clId="{230DD49A-B134-447D-8110-558E6E31EF39}" dt="2022-03-09T15:15:54.206" v="216" actId="20577"/>
        <pc:sldMkLst>
          <pc:docMk/>
          <pc:sldMk cId="3411394577" sldId="903"/>
        </pc:sldMkLst>
        <pc:spChg chg="mod">
          <ac:chgData name="Thomas Tovinger" userId="d52090d9-82c6-45ae-b052-95c46e96cc30" providerId="ADAL" clId="{230DD49A-B134-447D-8110-558E6E31EF39}" dt="2022-03-09T15:15:54.206" v="216" actId="20577"/>
          <ac:spMkLst>
            <pc:docMk/>
            <pc:sldMk cId="3411394577" sldId="903"/>
            <ac:spMk id="9" creationId="{00000000-0000-0000-0000-000000000000}"/>
          </ac:spMkLst>
        </pc:spChg>
      </pc:sldChg>
      <pc:sldChg chg="modSp mod">
        <pc:chgData name="Thomas Tovinger" userId="d52090d9-82c6-45ae-b052-95c46e96cc30" providerId="ADAL" clId="{230DD49A-B134-447D-8110-558E6E31EF39}" dt="2022-03-09T15:31:45.196" v="332" actId="20577"/>
        <pc:sldMkLst>
          <pc:docMk/>
          <pc:sldMk cId="3474224321" sldId="904"/>
        </pc:sldMkLst>
        <pc:spChg chg="mod">
          <ac:chgData name="Thomas Tovinger" userId="d52090d9-82c6-45ae-b052-95c46e96cc30" providerId="ADAL" clId="{230DD49A-B134-447D-8110-558E6E31EF39}" dt="2022-03-09T15:31:45.196" v="332" actId="20577"/>
          <ac:spMkLst>
            <pc:docMk/>
            <pc:sldMk cId="3474224321" sldId="904"/>
            <ac:spMk id="7" creationId="{00000000-0000-0000-0000-000000000000}"/>
          </ac:spMkLst>
        </pc:spChg>
      </pc:sldChg>
      <pc:sldChg chg="modSp mod">
        <pc:chgData name="Thomas Tovinger" userId="d52090d9-82c6-45ae-b052-95c46e96cc30" providerId="ADAL" clId="{230DD49A-B134-447D-8110-558E6E31EF39}" dt="2022-03-09T15:18:42.509" v="269" actId="20577"/>
        <pc:sldMkLst>
          <pc:docMk/>
          <pc:sldMk cId="2040500050" sldId="905"/>
        </pc:sldMkLst>
        <pc:spChg chg="mod">
          <ac:chgData name="Thomas Tovinger" userId="d52090d9-82c6-45ae-b052-95c46e96cc30" providerId="ADAL" clId="{230DD49A-B134-447D-8110-558E6E31EF39}" dt="2022-03-09T15:18:42.509" v="269" actId="20577"/>
          <ac:spMkLst>
            <pc:docMk/>
            <pc:sldMk cId="2040500050" sldId="905"/>
            <ac:spMk id="6" creationId="{00000000-0000-0000-0000-000000000000}"/>
          </ac:spMkLst>
        </pc:spChg>
      </pc:sldChg>
      <pc:sldChg chg="modSp mod">
        <pc:chgData name="Thomas Tovinger" userId="d52090d9-82c6-45ae-b052-95c46e96cc30" providerId="ADAL" clId="{230DD49A-B134-447D-8110-558E6E31EF39}" dt="2022-03-09T15:21:36.854" v="327" actId="20577"/>
        <pc:sldMkLst>
          <pc:docMk/>
          <pc:sldMk cId="408106659" sldId="908"/>
        </pc:sldMkLst>
        <pc:spChg chg="mod">
          <ac:chgData name="Thomas Tovinger" userId="d52090d9-82c6-45ae-b052-95c46e96cc30" providerId="ADAL" clId="{230DD49A-B134-447D-8110-558E6E31EF39}" dt="2022-03-09T15:21:36.854" v="327" actId="20577"/>
          <ac:spMkLst>
            <pc:docMk/>
            <pc:sldMk cId="408106659" sldId="908"/>
            <ac:spMk id="4" creationId="{00000000-0000-0000-0000-000000000000}"/>
          </ac:spMkLst>
        </pc:spChg>
      </pc:sldChg>
      <pc:sldChg chg="modSp mod">
        <pc:chgData name="Thomas Tovinger" userId="d52090d9-82c6-45ae-b052-95c46e96cc30" providerId="ADAL" clId="{230DD49A-B134-447D-8110-558E6E31EF39}" dt="2022-03-09T14:59:59.618" v="87" actId="13926"/>
        <pc:sldMkLst>
          <pc:docMk/>
          <pc:sldMk cId="1510655990" sldId="938"/>
        </pc:sldMkLst>
        <pc:graphicFrameChg chg="mod modGraphic">
          <ac:chgData name="Thomas Tovinger" userId="d52090d9-82c6-45ae-b052-95c46e96cc30" providerId="ADAL" clId="{230DD49A-B134-447D-8110-558E6E31EF39}" dt="2022-03-09T14:59:59.618" v="87" actId="13926"/>
          <ac:graphicFrameMkLst>
            <pc:docMk/>
            <pc:sldMk cId="1510655990" sldId="938"/>
            <ac:graphicFrameMk id="7" creationId="{00000000-0000-0000-0000-000000000000}"/>
          </ac:graphicFrameMkLst>
        </pc:graphicFrameChg>
      </pc:sldChg>
      <pc:sldChg chg="modSp mod">
        <pc:chgData name="Thomas Tovinger" userId="d52090d9-82c6-45ae-b052-95c46e96cc30" providerId="ADAL" clId="{230DD49A-B134-447D-8110-558E6E31EF39}" dt="2022-03-09T22:36:02.881" v="359" actId="13926"/>
        <pc:sldMkLst>
          <pc:docMk/>
          <pc:sldMk cId="3064906858" sldId="939"/>
        </pc:sldMkLst>
        <pc:graphicFrameChg chg="mod modGraphic">
          <ac:chgData name="Thomas Tovinger" userId="d52090d9-82c6-45ae-b052-95c46e96cc30" providerId="ADAL" clId="{230DD49A-B134-447D-8110-558E6E31EF39}" dt="2022-03-09T22:36:02.881" v="359" actId="13926"/>
          <ac:graphicFrameMkLst>
            <pc:docMk/>
            <pc:sldMk cId="3064906858" sldId="939"/>
            <ac:graphicFrameMk id="7" creationId="{00000000-0000-0000-0000-000000000000}"/>
          </ac:graphicFrameMkLst>
        </pc:graphicFrameChg>
      </pc:sldChg>
      <pc:sldChg chg="modSp mod">
        <pc:chgData name="Thomas Tovinger" userId="d52090d9-82c6-45ae-b052-95c46e96cc30" providerId="ADAL" clId="{230DD49A-B134-447D-8110-558E6E31EF39}" dt="2022-03-09T22:35:57.577" v="358" actId="13926"/>
        <pc:sldMkLst>
          <pc:docMk/>
          <pc:sldMk cId="499548991" sldId="943"/>
        </pc:sldMkLst>
        <pc:graphicFrameChg chg="mod modGraphic">
          <ac:chgData name="Thomas Tovinger" userId="d52090d9-82c6-45ae-b052-95c46e96cc30" providerId="ADAL" clId="{230DD49A-B134-447D-8110-558E6E31EF39}" dt="2022-03-09T22:35:57.577" v="358" actId="13926"/>
          <ac:graphicFrameMkLst>
            <pc:docMk/>
            <pc:sldMk cId="499548991" sldId="943"/>
            <ac:graphicFrameMk id="7" creationId="{00000000-0000-0000-0000-000000000000}"/>
          </ac:graphicFrameMkLst>
        </pc:graphicFrameChg>
      </pc:sldChg>
      <pc:sldChg chg="modSp mod">
        <pc:chgData name="Thomas Tovinger" userId="d52090d9-82c6-45ae-b052-95c46e96cc30" providerId="ADAL" clId="{230DD49A-B134-447D-8110-558E6E31EF39}" dt="2022-03-09T22:35:52.401" v="357" actId="13926"/>
        <pc:sldMkLst>
          <pc:docMk/>
          <pc:sldMk cId="2942676863" sldId="944"/>
        </pc:sldMkLst>
        <pc:graphicFrameChg chg="mod modGraphic">
          <ac:chgData name="Thomas Tovinger" userId="d52090d9-82c6-45ae-b052-95c46e96cc30" providerId="ADAL" clId="{230DD49A-B134-447D-8110-558E6E31EF39}" dt="2022-03-09T22:35:52.401" v="357" actId="13926"/>
          <ac:graphicFrameMkLst>
            <pc:docMk/>
            <pc:sldMk cId="2942676863" sldId="944"/>
            <ac:graphicFrameMk id="7" creationId="{00000000-0000-0000-0000-000000000000}"/>
          </ac:graphicFrameMkLst>
        </pc:graphicFrameChg>
      </pc:sldChg>
      <pc:sldChg chg="modSp mod">
        <pc:chgData name="Thomas Tovinger" userId="d52090d9-82c6-45ae-b052-95c46e96cc30" providerId="ADAL" clId="{230DD49A-B134-447D-8110-558E6E31EF39}" dt="2022-03-09T14:58:23.686" v="71" actId="20577"/>
        <pc:sldMkLst>
          <pc:docMk/>
          <pc:sldMk cId="2752281164" sldId="945"/>
        </pc:sldMkLst>
        <pc:spChg chg="mod">
          <ac:chgData name="Thomas Tovinger" userId="d52090d9-82c6-45ae-b052-95c46e96cc30" providerId="ADAL" clId="{230DD49A-B134-447D-8110-558E6E31EF39}" dt="2022-03-09T14:58:23.686" v="71" actId="20577"/>
          <ac:spMkLst>
            <pc:docMk/>
            <pc:sldMk cId="2752281164" sldId="945"/>
            <ac:spMk id="6" creationId="{6F1189A6-539C-4702-8B28-3981E6DDC8BE}"/>
          </ac:spMkLst>
        </pc:spChg>
        <pc:graphicFrameChg chg="mod">
          <ac:chgData name="Thomas Tovinger" userId="d52090d9-82c6-45ae-b052-95c46e96cc30" providerId="ADAL" clId="{230DD49A-B134-447D-8110-558E6E31EF39}" dt="2022-03-09T14:41:46.526" v="58"/>
          <ac:graphicFrameMkLst>
            <pc:docMk/>
            <pc:sldMk cId="2752281164" sldId="945"/>
            <ac:graphicFrameMk id="7" creationId="{00000000-0000-0000-0000-000000000000}"/>
          </ac:graphicFrameMkLst>
        </pc:graphicFrameChg>
      </pc:sldChg>
      <pc:sldChg chg="modSp mod">
        <pc:chgData name="Thomas Tovinger" userId="d52090d9-82c6-45ae-b052-95c46e96cc30" providerId="ADAL" clId="{230DD49A-B134-447D-8110-558E6E31EF39}" dt="2022-03-09T14:58:36.313" v="80" actId="20577"/>
        <pc:sldMkLst>
          <pc:docMk/>
          <pc:sldMk cId="3096340521" sldId="946"/>
        </pc:sldMkLst>
        <pc:spChg chg="mod">
          <ac:chgData name="Thomas Tovinger" userId="d52090d9-82c6-45ae-b052-95c46e96cc30" providerId="ADAL" clId="{230DD49A-B134-447D-8110-558E6E31EF39}" dt="2022-03-09T14:58:36.313" v="80" actId="20577"/>
          <ac:spMkLst>
            <pc:docMk/>
            <pc:sldMk cId="3096340521" sldId="946"/>
            <ac:spMk id="6" creationId="{6F1189A6-539C-4702-8B28-3981E6DDC8BE}"/>
          </ac:spMkLst>
        </pc:spChg>
        <pc:graphicFrameChg chg="mod">
          <ac:chgData name="Thomas Tovinger" userId="d52090d9-82c6-45ae-b052-95c46e96cc30" providerId="ADAL" clId="{230DD49A-B134-447D-8110-558E6E31EF39}" dt="2022-03-09T14:42:18.873" v="60"/>
          <ac:graphicFrameMkLst>
            <pc:docMk/>
            <pc:sldMk cId="3096340521" sldId="946"/>
            <ac:graphicFrameMk id="7" creationId="{00000000-0000-0000-0000-000000000000}"/>
          </ac:graphicFrameMkLst>
        </pc:graphicFrameChg>
      </pc:sldChg>
      <pc:sldChg chg="modSp mod">
        <pc:chgData name="Thomas Tovinger" userId="d52090d9-82c6-45ae-b052-95c46e96cc30" providerId="ADAL" clId="{230DD49A-B134-447D-8110-558E6E31EF39}" dt="2022-03-09T14:58:29.339" v="75" actId="20577"/>
        <pc:sldMkLst>
          <pc:docMk/>
          <pc:sldMk cId="2549381409" sldId="947"/>
        </pc:sldMkLst>
        <pc:spChg chg="mod">
          <ac:chgData name="Thomas Tovinger" userId="d52090d9-82c6-45ae-b052-95c46e96cc30" providerId="ADAL" clId="{230DD49A-B134-447D-8110-558E6E31EF39}" dt="2022-03-09T14:58:29.339" v="75" actId="20577"/>
          <ac:spMkLst>
            <pc:docMk/>
            <pc:sldMk cId="2549381409" sldId="947"/>
            <ac:spMk id="6" creationId="{6F1189A6-539C-4702-8B28-3981E6DDC8BE}"/>
          </ac:spMkLst>
        </pc:spChg>
        <pc:graphicFrameChg chg="mod">
          <ac:chgData name="Thomas Tovinger" userId="d52090d9-82c6-45ae-b052-95c46e96cc30" providerId="ADAL" clId="{230DD49A-B134-447D-8110-558E6E31EF39}" dt="2022-03-09T14:42:04.696" v="59"/>
          <ac:graphicFrameMkLst>
            <pc:docMk/>
            <pc:sldMk cId="2549381409" sldId="947"/>
            <ac:graphicFrameMk id="7" creationId="{00000000-0000-0000-0000-000000000000}"/>
          </ac:graphicFrameMkLst>
        </pc:graphicFrameChg>
      </pc:sldChg>
      <pc:sldChg chg="modSp mod">
        <pc:chgData name="Thomas Tovinger" userId="d52090d9-82c6-45ae-b052-95c46e96cc30" providerId="ADAL" clId="{230DD49A-B134-447D-8110-558E6E31EF39}" dt="2022-03-09T22:46:46.145" v="366" actId="108"/>
        <pc:sldMkLst>
          <pc:docMk/>
          <pc:sldMk cId="4001450804" sldId="948"/>
        </pc:sldMkLst>
        <pc:graphicFrameChg chg="mod modGraphic">
          <ac:chgData name="Thomas Tovinger" userId="d52090d9-82c6-45ae-b052-95c46e96cc30" providerId="ADAL" clId="{230DD49A-B134-447D-8110-558E6E31EF39}" dt="2022-03-09T22:46:46.145" v="366" actId="108"/>
          <ac:graphicFrameMkLst>
            <pc:docMk/>
            <pc:sldMk cId="4001450804" sldId="948"/>
            <ac:graphicFrameMk id="7" creationId="{00000000-0000-0000-0000-000000000000}"/>
          </ac:graphicFrameMkLst>
        </pc:graphicFrameChg>
      </pc:sldChg>
      <pc:sldChg chg="modSp mod">
        <pc:chgData name="Thomas Tovinger" userId="d52090d9-82c6-45ae-b052-95c46e96cc30" providerId="ADAL" clId="{230DD49A-B134-447D-8110-558E6E31EF39}" dt="2022-03-09T15:34:32.205" v="333" actId="20577"/>
        <pc:sldMkLst>
          <pc:docMk/>
          <pc:sldMk cId="3314069002" sldId="972"/>
        </pc:sldMkLst>
        <pc:spChg chg="mod">
          <ac:chgData name="Thomas Tovinger" userId="d52090d9-82c6-45ae-b052-95c46e96cc30" providerId="ADAL" clId="{230DD49A-B134-447D-8110-558E6E31EF39}" dt="2022-03-09T15:34:32.205" v="333" actId="20577"/>
          <ac:spMkLst>
            <pc:docMk/>
            <pc:sldMk cId="3314069002" sldId="972"/>
            <ac:spMk id="3" creationId="{FA1849AD-0E05-4A08-BB9D-CB91E5D72FFB}"/>
          </ac:spMkLst>
        </pc:spChg>
      </pc:sldChg>
      <pc:sldChg chg="modSp mod">
        <pc:chgData name="Thomas Tovinger" userId="d52090d9-82c6-45ae-b052-95c46e96cc30" providerId="ADAL" clId="{230DD49A-B134-447D-8110-558E6E31EF39}" dt="2022-03-09T14:58:10.299" v="66" actId="20577"/>
        <pc:sldMkLst>
          <pc:docMk/>
          <pc:sldMk cId="2196417128" sldId="974"/>
        </pc:sldMkLst>
        <pc:spChg chg="mod">
          <ac:chgData name="Thomas Tovinger" userId="d52090d9-82c6-45ae-b052-95c46e96cc30" providerId="ADAL" clId="{230DD49A-B134-447D-8110-558E6E31EF39}" dt="2022-03-09T14:58:10.299" v="66" actId="20577"/>
          <ac:spMkLst>
            <pc:docMk/>
            <pc:sldMk cId="2196417128" sldId="974"/>
            <ac:spMk id="6" creationId="{6F1189A6-539C-4702-8B28-3981E6DDC8BE}"/>
          </ac:spMkLst>
        </pc:spChg>
        <pc:graphicFrameChg chg="mod">
          <ac:chgData name="Thomas Tovinger" userId="d52090d9-82c6-45ae-b052-95c46e96cc30" providerId="ADAL" clId="{230DD49A-B134-447D-8110-558E6E31EF39}" dt="2022-03-09T14:41:12.513" v="57"/>
          <ac:graphicFrameMkLst>
            <pc:docMk/>
            <pc:sldMk cId="2196417128" sldId="974"/>
            <ac:graphicFrameMk id="7" creationId="{00000000-0000-0000-0000-000000000000}"/>
          </ac:graphicFrameMkLst>
        </pc:graphicFrameChg>
      </pc:sldChg>
      <pc:sldChg chg="modSp mod">
        <pc:chgData name="Thomas Tovinger" userId="d52090d9-82c6-45ae-b052-95c46e96cc30" providerId="ADAL" clId="{230DD49A-B134-447D-8110-558E6E31EF39}" dt="2022-03-09T22:35:04.354" v="356" actId="13926"/>
        <pc:sldMkLst>
          <pc:docMk/>
          <pc:sldMk cId="537230052" sldId="975"/>
        </pc:sldMkLst>
        <pc:graphicFrameChg chg="mod modGraphic">
          <ac:chgData name="Thomas Tovinger" userId="d52090d9-82c6-45ae-b052-95c46e96cc30" providerId="ADAL" clId="{230DD49A-B134-447D-8110-558E6E31EF39}" dt="2022-03-09T22:35:04.354" v="356" actId="13926"/>
          <ac:graphicFrameMkLst>
            <pc:docMk/>
            <pc:sldMk cId="537230052" sldId="975"/>
            <ac:graphicFrameMk id="7" creationId="{00000000-0000-0000-0000-000000000000}"/>
          </ac:graphicFrameMkLst>
        </pc:graphicFrameChg>
      </pc:sldChg>
      <pc:sldChg chg="modSp mod">
        <pc:chgData name="Thomas Tovinger" userId="d52090d9-82c6-45ae-b052-95c46e96cc30" providerId="ADAL" clId="{230DD49A-B134-447D-8110-558E6E31EF39}" dt="2022-03-09T22:47:16.256" v="369" actId="108"/>
        <pc:sldMkLst>
          <pc:docMk/>
          <pc:sldMk cId="3003716008" sldId="976"/>
        </pc:sldMkLst>
        <pc:spChg chg="mod">
          <ac:chgData name="Thomas Tovinger" userId="d52090d9-82c6-45ae-b052-95c46e96cc30" providerId="ADAL" clId="{230DD49A-B134-447D-8110-558E6E31EF39}" dt="2022-03-09T14:58:45.574" v="84" actId="20577"/>
          <ac:spMkLst>
            <pc:docMk/>
            <pc:sldMk cId="3003716008" sldId="976"/>
            <ac:spMk id="6" creationId="{6F1189A6-539C-4702-8B28-3981E6DDC8BE}"/>
          </ac:spMkLst>
        </pc:spChg>
        <pc:graphicFrameChg chg="mod modGraphic">
          <ac:chgData name="Thomas Tovinger" userId="d52090d9-82c6-45ae-b052-95c46e96cc30" providerId="ADAL" clId="{230DD49A-B134-447D-8110-558E6E31EF39}" dt="2022-03-09T22:47:16.256" v="369" actId="108"/>
          <ac:graphicFrameMkLst>
            <pc:docMk/>
            <pc:sldMk cId="3003716008" sldId="976"/>
            <ac:graphicFrameMk id="7" creationId="{00000000-0000-0000-0000-000000000000}"/>
          </ac:graphicFrameMkLst>
        </pc:graphicFrameChg>
      </pc:sldChg>
      <pc:sldChg chg="modSp mod">
        <pc:chgData name="Thomas Tovinger" userId="d52090d9-82c6-45ae-b052-95c46e96cc30" providerId="ADAL" clId="{230DD49A-B134-447D-8110-558E6E31EF39}" dt="2022-03-09T14:07:32.456" v="11" actId="20577"/>
        <pc:sldMkLst>
          <pc:docMk/>
          <pc:sldMk cId="1497942970" sldId="977"/>
        </pc:sldMkLst>
        <pc:graphicFrameChg chg="modGraphic">
          <ac:chgData name="Thomas Tovinger" userId="d52090d9-82c6-45ae-b052-95c46e96cc30" providerId="ADAL" clId="{230DD49A-B134-447D-8110-558E6E31EF39}" dt="2022-03-09T14:07:32.456" v="11" actId="20577"/>
          <ac:graphicFrameMkLst>
            <pc:docMk/>
            <pc:sldMk cId="1497942970" sldId="977"/>
            <ac:graphicFrameMk id="3"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3/9/2022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3/9/2022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81346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45</a:t>
            </a:fld>
            <a:endParaRPr lang="en-GB" altLang="en-US"/>
          </a:p>
        </p:txBody>
      </p:sp>
    </p:spTree>
    <p:extLst>
      <p:ext uri="{BB962C8B-B14F-4D97-AF65-F5344CB8AC3E}">
        <p14:creationId xmlns:p14="http://schemas.microsoft.com/office/powerpoint/2010/main" val="262780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46</a:t>
            </a:fld>
            <a:endParaRPr lang="en-GB" altLang="en-US"/>
          </a:p>
        </p:txBody>
      </p:sp>
    </p:spTree>
    <p:extLst>
      <p:ext uri="{BB962C8B-B14F-4D97-AF65-F5344CB8AC3E}">
        <p14:creationId xmlns:p14="http://schemas.microsoft.com/office/powerpoint/2010/main" val="2654369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83336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00520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SP-220276, TSG SA#95-e,</a:t>
            </a:r>
            <a:r>
              <a:rPr lang="en-GB" sz="1100" b="1" spc="300" baseline="0" dirty="0">
                <a:ea typeface="+mn-ea"/>
                <a:cs typeface="Arial" panose="020B0604020202020204" pitchFamily="34" charset="0"/>
              </a:rPr>
              <a:t> E-meeting 15-24 March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89E_Electronic/Docs/SP-210861.zip" TargetMode="Externa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3E_Electronic/Docs/SP-211428.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0.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91.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rotect2.fireeye.com/v1/url?k=31323334-501d5122-313273af-454445555731-8b796c732754d1dd&amp;q=1&amp;e=74470479-d551-4887-b0f2-f600dfeed91e&amp;u=https%3A%2F%2Fforge.3gpp.org%2Frep%2Fall%2F5G_API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SA#95-e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Rel-17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92715758"/>
              </p:ext>
            </p:extLst>
          </p:nvPr>
        </p:nvGraphicFramePr>
        <p:xfrm>
          <a:off x="362538" y="1328508"/>
          <a:ext cx="11466924" cy="5236172"/>
        </p:xfrm>
        <a:graphic>
          <a:graphicData uri="http://schemas.openxmlformats.org/drawingml/2006/table">
            <a:tbl>
              <a:tblPr firstRow="1" bandRow="1">
                <a:tableStyleId>{5C22544A-7EE6-4342-B048-85BDC9FD1C3A}</a:tableStyleId>
              </a:tblPr>
              <a:tblGrid>
                <a:gridCol w="1952239">
                  <a:extLst>
                    <a:ext uri="{9D8B030D-6E8A-4147-A177-3AD203B41FA5}">
                      <a16:colId xmlns:a16="http://schemas.microsoft.com/office/drawing/2014/main" val="23408469"/>
                    </a:ext>
                  </a:extLst>
                </a:gridCol>
                <a:gridCol w="6317672">
                  <a:extLst>
                    <a:ext uri="{9D8B030D-6E8A-4147-A177-3AD203B41FA5}">
                      <a16:colId xmlns:a16="http://schemas.microsoft.com/office/drawing/2014/main" val="1386727148"/>
                    </a:ext>
                  </a:extLst>
                </a:gridCol>
                <a:gridCol w="1548246">
                  <a:extLst>
                    <a:ext uri="{9D8B030D-6E8A-4147-A177-3AD203B41FA5}">
                      <a16:colId xmlns:a16="http://schemas.microsoft.com/office/drawing/2014/main" val="4240727412"/>
                    </a:ext>
                  </a:extLst>
                </a:gridCol>
                <a:gridCol w="1648767">
                  <a:extLst>
                    <a:ext uri="{9D8B030D-6E8A-4147-A177-3AD203B41FA5}">
                      <a16:colId xmlns:a16="http://schemas.microsoft.com/office/drawing/2014/main" val="1675550634"/>
                    </a:ext>
                  </a:extLst>
                </a:gridCol>
              </a:tblGrid>
              <a:tr h="44157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368034">
                <a:tc>
                  <a:txBody>
                    <a:bodyPr/>
                    <a:lstStyle/>
                    <a:p>
                      <a:pPr algn="ctr">
                        <a:spcAft>
                          <a:spcPts val="0"/>
                        </a:spcAft>
                      </a:pPr>
                      <a:r>
                        <a:rPr lang="en-GB" sz="1300" b="1" kern="1200" dirty="0">
                          <a:solidFill>
                            <a:srgbClr val="00B050"/>
                          </a:solidFill>
                          <a:effectLst/>
                          <a:latin typeface="Arial" panose="020B0604020202020204" pitchFamily="34" charset="0"/>
                          <a:ea typeface="+mn-ea"/>
                          <a:cs typeface="Arial" panose="020B0604020202020204" pitchFamily="34" charset="0"/>
                        </a:rPr>
                        <a:t>5GSIMSCH</a:t>
                      </a:r>
                      <a:endParaRPr lang="sv-SE"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300" b="1" kern="1200" dirty="0">
                          <a:solidFill>
                            <a:srgbClr val="00B050"/>
                          </a:solidFill>
                          <a:effectLst/>
                          <a:latin typeface="Arial" panose="020B0604020202020204" pitchFamily="34" charset="0"/>
                          <a:ea typeface="+mn-ea"/>
                          <a:cs typeface="Arial" panose="020B0604020202020204" pitchFamily="34" charset="0"/>
                        </a:rPr>
                        <a:t>IMS Charging in 5G System Architecture</a:t>
                      </a:r>
                      <a:endParaRPr lang="sv-SE"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300" b="1" kern="1200" dirty="0">
                          <a:solidFill>
                            <a:srgbClr val="00B050"/>
                          </a:solidFill>
                          <a:effectLst/>
                          <a:latin typeface="Arial" panose="020B0604020202020204" pitchFamily="34" charset="0"/>
                          <a:ea typeface="+mn-ea"/>
                          <a:cs typeface="Arial" panose="020B0604020202020204" pitchFamily="34" charset="0"/>
                        </a:rPr>
                        <a:t>95%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endParaRPr lang="en-GB" altLang="zh-CN" sz="1300" b="1" kern="1200" dirty="0">
                        <a:solidFill>
                          <a:srgbClr val="00B050"/>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328616">
                <a:tc>
                  <a:txBody>
                    <a:bodyPr/>
                    <a:lstStyle/>
                    <a:p>
                      <a:pPr marL="0" algn="ctr" defTabSz="1219170" rtl="0" eaLnBrk="1" latinLnBrk="0" hangingPunct="1">
                        <a:spcAft>
                          <a:spcPts val="0"/>
                        </a:spcAft>
                      </a:pPr>
                      <a:r>
                        <a:rPr lang="sv-SE" sz="1300" b="0" kern="1200" dirty="0">
                          <a:solidFill>
                            <a:schemeClr val="tx1"/>
                          </a:solidFill>
                          <a:effectLst/>
                          <a:latin typeface="Arial" panose="020B0604020202020204" pitchFamily="34" charset="0"/>
                          <a:ea typeface="+mn-ea"/>
                          <a:cs typeface="Arial" panose="020B0604020202020204" pitchFamily="34" charset="0"/>
                        </a:rPr>
                        <a:t>EDGE_CH</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20</a:t>
                      </a:r>
                      <a:r>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70%</a:t>
                      </a:r>
                      <a:endParaRPr kumimoji="0" lang="sv-SE" sz="13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3714903681"/>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ARCH _NR_REDCAP</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Architecture Enhancement for NR Reduced Capability Devices</a:t>
                      </a: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0% -&gt; 35%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1278229340"/>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5G_ProSe_CH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Proximity-based Services in 5GS </a:t>
                      </a:r>
                      <a:br>
                        <a:rPr lang="en-GB" sz="1300" b="0" kern="1200" dirty="0">
                          <a:solidFill>
                            <a:schemeClr val="tx1"/>
                          </a:solidFill>
                          <a:effectLs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917757662"/>
                  </a:ext>
                </a:extLst>
              </a:tr>
              <a:tr h="410427">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5GLAN_CH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Charging Aspects of 5G LAN VN Group </a:t>
                      </a:r>
                      <a:br>
                        <a:rPr lang="en-GB" sz="1300" b="0" kern="1200" dirty="0">
                          <a:solidFill>
                            <a:schemeClr val="tx1"/>
                          </a:solidFill>
                          <a:effectLs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35%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4291735441"/>
                  </a:ext>
                </a:extLst>
              </a:tr>
              <a:tr h="366274">
                <a:tc>
                  <a:txBody>
                    <a:bodyPr/>
                    <a:lstStyle/>
                    <a:p>
                      <a:pPr marL="0" marR="0" algn="ctr">
                        <a:spcBef>
                          <a:spcPts val="0"/>
                        </a:spcBef>
                        <a:spcAft>
                          <a:spcPts val="0"/>
                        </a:spcAft>
                      </a:pPr>
                      <a:r>
                        <a:rPr lang="en-GB" sz="1300" b="0" kern="1200" dirty="0">
                          <a:solidFill>
                            <a:schemeClr val="tx1"/>
                          </a:solidFill>
                          <a:effectLst/>
                          <a:latin typeface="Arial" panose="020B0604020202020204" pitchFamily="34" charset="0"/>
                          <a:ea typeface="+mn-ea"/>
                          <a:cs typeface="Arial" panose="020B0604020202020204" pitchFamily="34" charset="0"/>
                        </a:rPr>
                        <a:t>5G_CIoT_CH</a:t>
                      </a:r>
                      <a:endParaRPr lang="en-US"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Charging Enhancements for 5G CIoT</a:t>
                      </a:r>
                      <a:r>
                        <a:rPr lang="en-GB" sz="1300" b="0" kern="1200" dirty="0">
                          <a:solidFill>
                            <a:schemeClr val="tx1"/>
                          </a:solidFill>
                          <a:effectLst/>
                          <a:highlight>
                            <a:srgbClr val="FF0000"/>
                          </a:highlight>
                          <a:latin typeface="Arial" panose="020B0604020202020204" pitchFamily="34" charset="0"/>
                          <a:ea typeface="+mn-ea"/>
                          <a:cs typeface="Arial" panose="020B0604020202020204" pitchFamily="34" charset="0"/>
                        </a:rPr>
                        <a:t> </a:t>
                      </a:r>
                      <a:br>
                        <a:rPr lang="en-GB" sz="1300" b="0" kern="1200" dirty="0">
                          <a:solidFill>
                            <a:schemeClr val="tx1"/>
                          </a:solidFill>
                          <a:effectLst/>
                          <a:highlight>
                            <a:srgbClr val="FF0000"/>
                          </a:highlight>
                          <a:latin typeface="Arial" panose="020B0604020202020204" pitchFamily="34" charset="0"/>
                          <a:ea typeface="+mn-ea"/>
                          <a:cs typeface="Arial" panose="020B0604020202020204" pitchFamily="34" charset="0"/>
                        </a:rPr>
                      </a:br>
                      <a:endParaRPr lang="en-US" sz="1300" b="0" kern="1200" dirty="0">
                        <a:solidFill>
                          <a:schemeClr val="bg1">
                            <a:lumMod val="65000"/>
                          </a:schemeClr>
                        </a:solidFill>
                        <a:effectLst/>
                        <a:highlight>
                          <a:srgbClr val="FF0000"/>
                        </a:highligh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5% -&gt;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effectLst/>
                          <a:latin typeface="Arial" panose="020B0604020202020204" pitchFamily="34" charset="0"/>
                          <a:ea typeface="+mn-ea"/>
                          <a:cs typeface="Arial" panose="020B0604020202020204" pitchFamily="34" charset="0"/>
                        </a:rPr>
                        <a:t>SA#96 (06/2022)</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 (ASN.1 related)</a:t>
                      </a:r>
                      <a:endParaRPr lang="en-US" sz="1000" b="0" kern="1200" dirty="0">
                        <a:solidFill>
                          <a:schemeClr val="tx1"/>
                        </a:solidFill>
                        <a:effectLst/>
                        <a:highlight>
                          <a:srgbClr val="FFFF00"/>
                        </a:highligh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557845709"/>
                  </a:ext>
                </a:extLst>
              </a:tr>
              <a:tr h="353601">
                <a:tc>
                  <a:txBody>
                    <a:bodyPr/>
                    <a:lstStyle/>
                    <a:p>
                      <a:pPr marL="0" marR="0" algn="ctr">
                        <a:spcBef>
                          <a:spcPts val="0"/>
                        </a:spcBef>
                        <a:spcAft>
                          <a:spcPts val="0"/>
                        </a:spcAft>
                      </a:pPr>
                      <a:r>
                        <a:rPr lang="en-GB" sz="1300" b="1" kern="1200" dirty="0">
                          <a:solidFill>
                            <a:srgbClr val="00B050"/>
                          </a:solidFill>
                          <a:effectLst/>
                          <a:latin typeface="Arial" panose="020B0604020202020204" pitchFamily="34" charset="0"/>
                          <a:ea typeface="+mn-ea"/>
                          <a:cs typeface="Arial" panose="020B0604020202020204" pitchFamily="34" charset="0"/>
                        </a:rPr>
                        <a:t>NETSLICE_DC_CH</a:t>
                      </a:r>
                      <a:endParaRPr lang="en-US"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algn="ctr">
                        <a:spcBef>
                          <a:spcPts val="0"/>
                        </a:spcBef>
                        <a:spcAft>
                          <a:spcPts val="0"/>
                        </a:spcAft>
                      </a:pPr>
                      <a:r>
                        <a:rPr lang="en-US" sz="1300" b="1" kern="1200" dirty="0">
                          <a:solidFill>
                            <a:srgbClr val="00B050"/>
                          </a:solidFill>
                          <a:effectLst/>
                          <a:latin typeface="Arial" panose="020B0604020202020204" pitchFamily="34" charset="0"/>
                          <a:ea typeface="+mn-ea"/>
                          <a:cs typeface="Arial" panose="020B0604020202020204" pitchFamily="34" charset="0"/>
                        </a:rPr>
                        <a:t>Network Slice charging based on 5G Data Connectivity</a:t>
                      </a:r>
                      <a:r>
                        <a:rPr lang="en-GB" sz="1300" b="1" kern="1200" dirty="0">
                          <a:solidFill>
                            <a:srgbClr val="00B050"/>
                          </a:solidFill>
                          <a:effectLst/>
                          <a:latin typeface="Arial" panose="020B0604020202020204" pitchFamily="34" charset="0"/>
                          <a:ea typeface="+mn-ea"/>
                          <a:cs typeface="Arial" panose="020B0604020202020204" pitchFamily="34" charset="0"/>
                        </a:rPr>
                        <a:t> </a:t>
                      </a:r>
                    </a:p>
                    <a:p>
                      <a:pPr marL="0" marR="0" algn="ctr">
                        <a:spcBef>
                          <a:spcPts val="0"/>
                        </a:spcBef>
                        <a:spcAft>
                          <a:spcPts val="0"/>
                        </a:spcAft>
                      </a:pPr>
                      <a:r>
                        <a:rPr lang="en-GB" sz="1300" b="0" i="1" kern="1200" dirty="0">
                          <a:solidFill>
                            <a:srgbClr val="00B050"/>
                          </a:solidFill>
                          <a:effectLst/>
                          <a:latin typeface="Arial" panose="020B0604020202020204" pitchFamily="34" charset="0"/>
                          <a:ea typeface="+mn-ea"/>
                          <a:cs typeface="Arial" panose="020B0604020202020204" pitchFamily="34" charset="0"/>
                        </a:rPr>
                        <a:t>(</a:t>
                      </a:r>
                      <a:r>
                        <a:rPr lang="en-GB" sz="1300" b="0" i="1" kern="1200" dirty="0" err="1">
                          <a:solidFill>
                            <a:srgbClr val="00B050"/>
                          </a:solidFill>
                          <a:effectLst/>
                          <a:latin typeface="Arial" panose="020B0604020202020204" pitchFamily="34" charset="0"/>
                          <a:ea typeface="+mn-ea"/>
                          <a:cs typeface="Arial" panose="020B0604020202020204" pitchFamily="34" charset="0"/>
                        </a:rPr>
                        <a:t>Prel</a:t>
                      </a:r>
                      <a:r>
                        <a:rPr lang="en-GB" sz="1300" b="0" i="1" kern="1200" dirty="0">
                          <a:solidFill>
                            <a:srgbClr val="00B050"/>
                          </a:solidFill>
                          <a:effectLst/>
                          <a:latin typeface="Arial" panose="020B0604020202020204" pitchFamily="34" charset="0"/>
                          <a:ea typeface="+mn-ea"/>
                          <a:cs typeface="Arial" panose="020B0604020202020204" pitchFamily="34" charset="0"/>
                        </a:rPr>
                        <a:t>. Work before SA approval of new WID)</a:t>
                      </a:r>
                      <a:endParaRPr lang="en-US" sz="1300" b="0" i="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1" kern="1200" noProof="0" dirty="0">
                          <a:solidFill>
                            <a:srgbClr val="00B050"/>
                          </a:solidFill>
                          <a:effectLst/>
                          <a:latin typeface="Arial" panose="020B0604020202020204" pitchFamily="34" charset="0"/>
                          <a:ea typeface="+mn-ea"/>
                          <a:cs typeface="Arial" panose="020B0604020202020204" pitchFamily="34" charset="0"/>
                        </a:rPr>
                        <a:t>0%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p>
                  </a:txBody>
                  <a:tcPr marL="68580" marR="68580" marT="0" marB="0" anchor="ctr">
                    <a:solidFill>
                      <a:srgbClr val="FFFFCC"/>
                    </a:solidFill>
                  </a:tcPr>
                </a:tc>
                <a:extLst>
                  <a:ext uri="{0D108BD9-81ED-4DB2-BD59-A6C34878D82A}">
                    <a16:rowId xmlns:a16="http://schemas.microsoft.com/office/drawing/2014/main" val="1006521851"/>
                  </a:ext>
                </a:extLst>
              </a:tr>
              <a:tr h="308077">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5G Charging for Local breakout roaming of data connectivity </a:t>
                      </a:r>
                    </a:p>
                    <a:p>
                      <a:pPr marL="0" algn="ctr" defTabSz="1219170" rtl="0" eaLnBrk="1" latinLnBrk="0" hangingPunct="1">
                        <a:spcAft>
                          <a:spcPts val="0"/>
                        </a:spcAft>
                      </a:pPr>
                      <a:r>
                        <a:rPr lang="en-GB" sz="1300" b="0" i="1" kern="1200" dirty="0">
                          <a:solidFill>
                            <a:schemeClr val="tx1"/>
                          </a:solidFill>
                          <a:effectLst/>
                          <a:latin typeface="Arial" panose="020B0604020202020204" pitchFamily="34" charset="0"/>
                          <a:ea typeface="+mn-ea"/>
                          <a:cs typeface="Arial" panose="020B0604020202020204" pitchFamily="34" charset="0"/>
                        </a:rPr>
                        <a:t>(</a:t>
                      </a:r>
                      <a:r>
                        <a:rPr lang="en-GB" sz="1300" b="0" i="1" kern="1200" dirty="0" err="1">
                          <a:solidFill>
                            <a:schemeClr val="tx1"/>
                          </a:solidFill>
                          <a:effectLst/>
                          <a:latin typeface="Arial" panose="020B0604020202020204" pitchFamily="34" charset="0"/>
                          <a:ea typeface="+mn-ea"/>
                          <a:cs typeface="Arial" panose="020B0604020202020204" pitchFamily="34" charset="0"/>
                        </a:rPr>
                        <a:t>Prel</a:t>
                      </a:r>
                      <a:r>
                        <a:rPr lang="en-GB" sz="1300" b="0" i="1" kern="1200" dirty="0">
                          <a:solidFill>
                            <a:schemeClr val="tx1"/>
                          </a:solidFill>
                          <a:effectLst/>
                          <a:latin typeface="Arial" panose="020B0604020202020204" pitchFamily="34" charset="0"/>
                          <a:ea typeface="+mn-ea"/>
                          <a:cs typeface="Arial" panose="020B0604020202020204" pitchFamily="34" charset="0"/>
                        </a:rPr>
                        <a:t>. Work before SA approval of new WID)</a:t>
                      </a:r>
                      <a:endParaRPr lang="fr-FR" sz="1300" b="0" i="1"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 -&gt; 5%</a:t>
                      </a:r>
                    </a:p>
                  </a:txBody>
                  <a:tcPr marL="68580" marR="68580" marT="0" marB="0" anchor="ctr">
                    <a:solidFill>
                      <a:srgbClr val="FFFFCC"/>
                    </a:solidFill>
                  </a:tcPr>
                </a:tc>
                <a:tc>
                  <a:txBody>
                    <a:bodyPr/>
                    <a:lstStyle/>
                    <a:p>
                      <a:pPr algn="ctr"/>
                      <a:r>
                        <a:rPr lang="en-US" sz="1300" b="0" kern="1200" dirty="0">
                          <a:solidFill>
                            <a:schemeClr val="tx1"/>
                          </a:solidFill>
                          <a:effectLst/>
                          <a:latin typeface="Arial" panose="020B0604020202020204" pitchFamily="34" charset="0"/>
                          <a:ea typeface="+mn-ea"/>
                          <a:cs typeface="Arial" panose="020B0604020202020204" pitchFamily="34" charset="0"/>
                        </a:rPr>
                        <a:t>SA#95 (03/2022) </a:t>
                      </a:r>
                      <a:r>
                        <a:rPr lang="en-US" sz="13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p>
                  </a:txBody>
                  <a:tcPr marL="68580" marR="68580" marT="0" marB="0" anchor="ctr">
                    <a:solidFill>
                      <a:srgbClr val="FFFFCC"/>
                    </a:solidFill>
                  </a:tcPr>
                </a:tc>
                <a:extLst>
                  <a:ext uri="{0D108BD9-81ED-4DB2-BD59-A6C34878D82A}">
                    <a16:rowId xmlns:a16="http://schemas.microsoft.com/office/drawing/2014/main" val="2399364704"/>
                  </a:ext>
                </a:extLst>
              </a:tr>
              <a:tr h="287539">
                <a:tc>
                  <a:txBody>
                    <a:bodyPr/>
                    <a:lstStyle/>
                    <a:p>
                      <a:pPr marL="0" algn="ctr" defTabSz="1219170" rtl="0" eaLnBrk="1" latinLnBrk="0" hangingPunct="1">
                        <a:spcAft>
                          <a:spcPts val="0"/>
                        </a:spcAft>
                      </a:pPr>
                      <a:r>
                        <a:rPr lang="fr-FR" sz="1300" b="1" kern="1200" dirty="0">
                          <a:solidFill>
                            <a:srgbClr val="00B050"/>
                          </a:solidFill>
                          <a:effectLst/>
                          <a:latin typeface="Arial" panose="020B0604020202020204" pitchFamily="34" charset="0"/>
                          <a:ea typeface="+mn-ea"/>
                          <a:cs typeface="Arial" panose="020B0604020202020204" pitchFamily="34" charset="0"/>
                        </a:rPr>
                        <a:t>FS_5GLAN_CH</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1" kern="1200" dirty="0">
                          <a:solidFill>
                            <a:srgbClr val="00B050"/>
                          </a:solidFill>
                          <a:effectLst/>
                          <a:latin typeface="Arial" panose="020B0604020202020204" pitchFamily="34" charset="0"/>
                          <a:ea typeface="+mn-ea"/>
                          <a:cs typeface="Arial" panose="020B0604020202020204" pitchFamily="34" charset="0"/>
                        </a:rPr>
                        <a:t>Study on Charging Aspect of 5G LAN-type Services </a:t>
                      </a:r>
                      <a:endParaRPr lang="fr-FR" sz="1300" b="1" kern="1200" dirty="0">
                        <a:solidFill>
                          <a:srgbClr val="00B050"/>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300" b="1" kern="1200" noProof="0" dirty="0">
                          <a:solidFill>
                            <a:srgbClr val="00B050"/>
                          </a:solidFill>
                          <a:effectLst/>
                          <a:latin typeface="Arial" panose="020B0604020202020204" pitchFamily="34" charset="0"/>
                          <a:ea typeface="+mn-ea"/>
                          <a:cs typeface="Arial" panose="020B0604020202020204" pitchFamily="34" charset="0"/>
                        </a:rPr>
                        <a:t>95% -&gt; 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300" b="1" kern="1200" dirty="0">
                          <a:solidFill>
                            <a:srgbClr val="00B050"/>
                          </a:solidFill>
                          <a:effectLst/>
                          <a:latin typeface="Arial" panose="020B0604020202020204" pitchFamily="34" charset="0"/>
                          <a:ea typeface="+mn-ea"/>
                          <a:cs typeface="Arial" panose="020B0604020202020204" pitchFamily="34" charset="0"/>
                        </a:rPr>
                        <a:t>SA#95 (03/2022)</a:t>
                      </a:r>
                    </a:p>
                  </a:txBody>
                  <a:tcPr marL="68580" marR="68580" marT="0" marB="0" anchor="ctr">
                    <a:solidFill>
                      <a:srgbClr val="FFFFCC"/>
                    </a:solidFill>
                  </a:tcPr>
                </a:tc>
                <a:extLst>
                  <a:ext uri="{0D108BD9-81ED-4DB2-BD59-A6C34878D82A}">
                    <a16:rowId xmlns:a16="http://schemas.microsoft.com/office/drawing/2014/main" val="2233766177"/>
                  </a:ext>
                </a:extLst>
              </a:tr>
              <a:tr h="440066">
                <a:tc>
                  <a:txBody>
                    <a:bodyPr/>
                    <a:lstStyle/>
                    <a:p>
                      <a:pPr marL="0" algn="ctr" defTabSz="1219170" rtl="0" eaLnBrk="1" latinLnBrk="0" hangingPunct="1">
                        <a:spcAft>
                          <a:spcPts val="0"/>
                        </a:spcAft>
                      </a:pPr>
                      <a:r>
                        <a:rPr lang="fr-FR" sz="13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nchor="ctr">
                    <a:solidFill>
                      <a:srgbClr val="FFFFCC"/>
                    </a:solidFill>
                  </a:tcPr>
                </a:tc>
                <a:tc>
                  <a:txBody>
                    <a:bodyPr/>
                    <a:lstStyle/>
                    <a:p>
                      <a:pPr marL="0" algn="ctr" defTabSz="1219170" rtl="0" eaLnBrk="1" latinLnBrk="0" hangingPunct="1">
                        <a:spcAft>
                          <a:spcPts val="90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65% -&gt; 70%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r>
                        <a:rPr lang="en-GB" altLang="zh-CN" sz="1300" b="0" kern="1200" dirty="0">
                          <a:solidFill>
                            <a:schemeClr val="tx1"/>
                          </a:solidFill>
                          <a:effectLst/>
                          <a:latin typeface="Arial" panose="020B0604020202020204" pitchFamily="34" charset="0"/>
                          <a:ea typeface="+mn-ea"/>
                          <a:cs typeface="Arial" panose="020B0604020202020204" pitchFamily="34" charset="0"/>
                        </a:rPr>
                        <a:t> </a:t>
                      </a:r>
                    </a:p>
                  </a:txBody>
                  <a:tcPr marL="68580" marR="68580" marT="0" marB="0" anchor="ctr">
                    <a:solidFill>
                      <a:srgbClr val="FFFFCC"/>
                    </a:solidFill>
                  </a:tcPr>
                </a:tc>
                <a:extLst>
                  <a:ext uri="{0D108BD9-81ED-4DB2-BD59-A6C34878D82A}">
                    <a16:rowId xmlns:a16="http://schemas.microsoft.com/office/drawing/2014/main" val="1443082543"/>
                  </a:ext>
                </a:extLst>
              </a:tr>
              <a:tr h="337515">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FS_NCHF_Ph2</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a:solidFill>
                            <a:schemeClr val="tx1"/>
                          </a:solidFill>
                          <a:effectLst/>
                          <a:latin typeface="Arial" panose="020B0604020202020204" pitchFamily="34" charset="0"/>
                          <a:ea typeface="+mn-ea"/>
                          <a:cs typeface="Arial" panose="020B0604020202020204" pitchFamily="34" charset="0"/>
                        </a:rPr>
                        <a:t>Study on Nchf charging services phase 2</a:t>
                      </a:r>
                      <a:endParaRPr lang="fr-FR" sz="1300" b="0" kern="120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 -&gt;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725473571"/>
                  </a:ext>
                </a:extLst>
              </a:tr>
              <a:tr h="478324">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FS_CHROAM</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algn="ctr" defTabSz="1219170" rtl="0" eaLnBrk="1" latinLnBrk="0" hangingPunct="1">
                        <a:spcAft>
                          <a:spcPts val="0"/>
                        </a:spcAft>
                      </a:pPr>
                      <a:r>
                        <a:rPr lang="en-US" sz="1300" b="0" kern="1200" dirty="0">
                          <a:solidFill>
                            <a:schemeClr val="tx1"/>
                          </a:solidFill>
                          <a:effectLst/>
                          <a:latin typeface="Arial" panose="020B0604020202020204" pitchFamily="34" charset="0"/>
                          <a:ea typeface="+mn-ea"/>
                          <a:cs typeface="Arial" panose="020B0604020202020204" pitchFamily="34" charset="0"/>
                        </a:rPr>
                        <a:t>Study on 5G roaming charging architecture for wholesale and retail scenarios</a:t>
                      </a:r>
                      <a:endParaRPr lang="fr-FR" sz="13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30% -&gt; 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300" b="0" kern="1200" noProof="0" dirty="0">
                          <a:solidFill>
                            <a:schemeClr val="tx1"/>
                          </a:solidFill>
                          <a:effectLst/>
                          <a:latin typeface="Arial" panose="020B0604020202020204" pitchFamily="34" charset="0"/>
                          <a:ea typeface="+mn-ea"/>
                          <a:cs typeface="Arial" panose="020B0604020202020204" pitchFamily="34" charset="0"/>
                        </a:rPr>
                        <a:t>SA#96  (06/2022)</a:t>
                      </a:r>
                      <a:endParaRPr lang="en-GB" altLang="zh-CN" sz="13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697048113"/>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84818731"/>
              </p:ext>
            </p:extLst>
          </p:nvPr>
        </p:nvGraphicFramePr>
        <p:xfrm>
          <a:off x="1115876" y="1478555"/>
          <a:ext cx="10184439" cy="2936417"/>
        </p:xfrm>
        <a:graphic>
          <a:graphicData uri="http://schemas.openxmlformats.org/drawingml/2006/table">
            <a:tbl>
              <a:tblPr/>
              <a:tblGrid>
                <a:gridCol w="1483887">
                  <a:extLst>
                    <a:ext uri="{9D8B030D-6E8A-4147-A177-3AD203B41FA5}">
                      <a16:colId xmlns:a16="http://schemas.microsoft.com/office/drawing/2014/main" val="20000"/>
                    </a:ext>
                  </a:extLst>
                </a:gridCol>
                <a:gridCol w="8700552">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ctr" defTabSz="1219170" rtl="0" eaLnBrk="1" fontAlgn="t" latinLnBrk="0" hangingPunct="1">
                        <a:spcAft>
                          <a:spcPts val="900"/>
                        </a:spcAft>
                      </a:pPr>
                      <a:r>
                        <a:rPr lang="fr-FR" sz="1400" kern="1200" dirty="0">
                          <a:solidFill>
                            <a:schemeClr val="tx1"/>
                          </a:solidFill>
                          <a:effectLst/>
                          <a:latin typeface="+mn-lt"/>
                          <a:ea typeface="+mn-ea"/>
                          <a:cs typeface="+mn-cs"/>
                        </a:rPr>
                        <a:t>SP-220112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Edge Computing</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Architecture Enhancement for NR Reduced Capability Devices</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97103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SP-220117</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Proximity-based Services in 5GS</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21940666"/>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Charging Aspects of 5G LAN VN Group</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61192170"/>
                  </a:ext>
                </a:extLst>
              </a:tr>
              <a:tr h="486229">
                <a:tc>
                  <a:txBody>
                    <a:bodyPr/>
                    <a:lstStyle/>
                    <a:p>
                      <a:pPr marL="0" marR="0" lvl="0" indent="0" algn="ctr" defTabSz="1219170" rtl="0" eaLnBrk="1" fontAlgn="t"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SP-220113</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r>
                        <a:rPr lang="en-GB" sz="1400" kern="1200" dirty="0">
                          <a:solidFill>
                            <a:schemeClr val="tx1"/>
                          </a:solidFill>
                          <a:effectLst/>
                          <a:latin typeface="+mn-lt"/>
                          <a:ea typeface="+mn-ea"/>
                          <a:cs typeface="+mn-cs"/>
                        </a:rPr>
                        <a:t>Work Item Exception for 5G Charging for Local breakout roaming of data connectivity</a:t>
                      </a:r>
                      <a:endParaRPr lang="fr-FR" sz="1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4007964"/>
                  </a:ext>
                </a:extLst>
              </a:tr>
            </a:tbl>
          </a:graphicData>
        </a:graphic>
      </p:graphicFrame>
    </p:spTree>
    <p:extLst>
      <p:ext uri="{BB962C8B-B14F-4D97-AF65-F5344CB8AC3E}">
        <p14:creationId xmlns:p14="http://schemas.microsoft.com/office/powerpoint/2010/main" val="307560390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077719977"/>
              </p:ext>
            </p:extLst>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95%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448394" y="4270872"/>
            <a:ext cx="11295212" cy="120032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err="1">
                <a:ea typeface="DengXian" panose="02010600030101010101" pitchFamily="2" charset="-122"/>
              </a:rPr>
              <a:t>CRs</a:t>
            </a:r>
            <a:r>
              <a:rPr lang="fr-FR" sz="1800" dirty="0">
                <a:ea typeface="DengXian" panose="02010600030101010101" pitchFamily="2" charset="-122"/>
              </a:rPr>
              <a:t> agreed for ASN.1 source code and OpenAPI </a:t>
            </a:r>
            <a:r>
              <a:rPr lang="fr-FR" sz="1800" dirty="0" err="1">
                <a:ea typeface="DengXian" panose="02010600030101010101" pitchFamily="2" charset="-122"/>
              </a:rPr>
              <a:t>yaml</a:t>
            </a:r>
            <a:r>
              <a:rPr lang="fr-FR" sz="1800" dirty="0">
                <a:ea typeface="DengXian" panose="02010600030101010101" pitchFamily="2" charset="-122"/>
              </a:rPr>
              <a:t> for:</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a typeface="DengXian" panose="02010600030101010101" pitchFamily="2" charset="-122"/>
              </a:rPr>
              <a:t>IMS converged charging </a:t>
            </a:r>
            <a:endParaRPr lang="fr-FR" sz="1800" dirty="0">
              <a:ea typeface="DengXian" panose="02010600030101010101" pitchFamily="2" charset="-122"/>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ffectLst/>
                <a:latin typeface="Arial" panose="020B0604020202020204" pitchFamily="34" charset="0"/>
                <a:ea typeface="DengXian" panose="02010600030101010101" pitchFamily="2" charset="-122"/>
              </a:rPr>
              <a:t>MMTel converged charging</a:t>
            </a:r>
            <a:endParaRPr lang="fr-FR"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effectLst/>
                <a:latin typeface="Arial" panose="020B0604020202020204" pitchFamily="34" charset="0"/>
                <a:ea typeface="DengXian" panose="02010600030101010101" pitchFamily="2" charset="-122"/>
              </a:rPr>
              <a:t>IMS converged charging announcement </a:t>
            </a:r>
            <a:endParaRPr lang="en-US" sz="1800" dirty="0">
              <a:latin typeface="Calibri" pitchFamily="34" charset="0"/>
              <a:ea typeface="宋体" pitchFamily="2" charset="-122"/>
              <a:cs typeface="Arial" charset="0"/>
            </a:endParaRPr>
          </a:p>
        </p:txBody>
      </p:sp>
      <p:sp>
        <p:nvSpPr>
          <p:cNvPr id="10" name="文本框 9"/>
          <p:cNvSpPr txBox="1"/>
          <p:nvPr/>
        </p:nvSpPr>
        <p:spPr>
          <a:xfrm>
            <a:off x="448394" y="3614338"/>
            <a:ext cx="11295212" cy="297785"/>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868873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957143678"/>
              </p:ext>
            </p:extLst>
          </p:nvPr>
        </p:nvGraphicFramePr>
        <p:xfrm>
          <a:off x="448394" y="1284786"/>
          <a:ext cx="11295212" cy="1402766"/>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564566">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28031">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Edge Computing</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 -&gt; 70%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rgbClr val="FF0000"/>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SP-210861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700872" y="19232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5G_EDGE</a:t>
            </a:r>
          </a:p>
        </p:txBody>
      </p:sp>
      <p:sp>
        <p:nvSpPr>
          <p:cNvPr id="10" name="文本框 9"/>
          <p:cNvSpPr txBox="1"/>
          <p:nvPr/>
        </p:nvSpPr>
        <p:spPr>
          <a:xfrm>
            <a:off x="448393" y="2691787"/>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2998579"/>
            <a:ext cx="11108721" cy="4401205"/>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pCRs  agreed to TS 32.257 on :</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for 5GS usage for Edge Computing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enabling infrastructure resource usage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definition for edge enabling infrastructure resource usage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application server deployment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charging information definition for edge application server deployment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effectLst/>
                <a:latin typeface="Calibri" panose="020F0502020204030204" pitchFamily="34" charset="0"/>
                <a:ea typeface="Times New Roman" panose="02020603050405020304" pitchFamily="18" charset="0"/>
              </a:rPr>
              <a:t>Add principles and scenarios for edge enabling services charging</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Rel-17 32.255 Add charging information for 5GS usage for Edge Computing</a:t>
            </a:r>
            <a:endParaRPr lang="en-US" sz="18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TS 32.257 (S5-221643)</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a:t>
            </a:r>
            <a:r>
              <a:rPr lang="en-US" sz="1800" dirty="0">
                <a:latin typeface="Calibri" pitchFamily="34" charset="0"/>
                <a:ea typeface="宋体" pitchFamily="2" charset="-122"/>
                <a:cs typeface="Arial" charset="0"/>
              </a:rPr>
              <a:t>TS 32.257 </a:t>
            </a:r>
            <a:r>
              <a:rPr lang="en-US" sz="1800" dirty="0">
                <a:effectLst/>
                <a:latin typeface="Calibri" panose="020F0502020204030204" pitchFamily="34" charset="0"/>
                <a:ea typeface="Times New Roman" panose="02020603050405020304" pitchFamily="18" charset="0"/>
              </a:rPr>
              <a:t>for Information</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endParaRPr lang="en-US" sz="1800" dirty="0">
              <a:effectLst/>
              <a:latin typeface="Calibri" panose="020F0502020204030204" pitchFamily="34" charset="0"/>
              <a:ea typeface="Times New Roman" panose="02020603050405020304" pitchFamily="18"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856818002"/>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ARCH _NR_REDCAP</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Architecture Enhancement for NR Reduced Capability Devices</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35%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br>
                        <a:rPr lang="en-US" sz="1100" b="0" kern="1200" dirty="0">
                          <a:solidFill>
                            <a:schemeClr val="dk1"/>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32.256,</a:t>
                      </a:r>
                      <a:br>
                        <a:rPr lang="en-US" sz="1100" b="0" kern="1200" dirty="0">
                          <a:solidFill>
                            <a:srgbClr val="FF0000"/>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32.274,</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 Com. Corporation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ARCH _NR_REDCAP</a:t>
            </a:r>
            <a:br>
              <a:rPr lang="en-US" altLang="zh-CN" sz="3200" kern="0" dirty="0"/>
            </a:b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185214"/>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CR was agreed to </a:t>
            </a:r>
            <a:r>
              <a:rPr lang="en-US" sz="1800" dirty="0">
                <a:effectLst/>
                <a:latin typeface="Calibri" panose="020F0502020204030204" pitchFamily="34" charset="0"/>
                <a:ea typeface="Times New Roman" panose="02020603050405020304" pitchFamily="18" charset="0"/>
              </a:rPr>
              <a:t>TS 32.255</a:t>
            </a:r>
            <a:r>
              <a:rPr lang="fr-FR" sz="1800" dirty="0">
                <a:latin typeface="Calibri" pitchFamily="34" charset="0"/>
                <a:ea typeface="宋体" pitchFamily="2" charset="-122"/>
                <a:cs typeface="Arial" charset="0"/>
              </a:rPr>
              <a:t> to </a:t>
            </a:r>
            <a:r>
              <a:rPr lang="en-US" sz="1800" dirty="0">
                <a:latin typeface="Calibri" pitchFamily="34" charset="0"/>
                <a:ea typeface="宋体" pitchFamily="2" charset="-122"/>
                <a:cs typeface="Arial" charset="0"/>
              </a:rPr>
              <a:t>include the support of New Radio </a:t>
            </a:r>
            <a:r>
              <a:rPr lang="en-GB" sz="1800" kern="1200" dirty="0">
                <a:solidFill>
                  <a:schemeClr val="tx1"/>
                </a:solidFill>
                <a:effectLst/>
                <a:latin typeface="+mn-lt"/>
                <a:ea typeface="+mn-ea"/>
                <a:cs typeface="+mn-cs"/>
              </a:rPr>
              <a:t>Reduced Capability Devices</a:t>
            </a: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752281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033560966"/>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89461">
                  <a:extLst>
                    <a:ext uri="{9D8B030D-6E8A-4147-A177-3AD203B41FA5}">
                      <a16:colId xmlns:a16="http://schemas.microsoft.com/office/drawing/2014/main" val="23408469"/>
                    </a:ext>
                  </a:extLst>
                </a:gridCol>
                <a:gridCol w="21864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marR="0" algn="ctr">
                        <a:spcBef>
                          <a:spcPts val="0"/>
                        </a:spcBef>
                        <a:spcAft>
                          <a:spcPts val="0"/>
                        </a:spcAft>
                      </a:pPr>
                      <a:r>
                        <a:rPr lang="en-GB" sz="1100" b="0" kern="1200" dirty="0">
                          <a:solidFill>
                            <a:schemeClr val="tx1"/>
                          </a:solidFill>
                          <a:effectLst/>
                          <a:latin typeface="Arial" panose="020B0604020202020204" pitchFamily="34" charset="0"/>
                          <a:ea typeface="+mn-ea"/>
                          <a:cs typeface="Arial" panose="020B0604020202020204" pitchFamily="34" charset="0"/>
                        </a:rPr>
                        <a:t>5G_ProSe_CH</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Proximity-based Services in 5GS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 -&gt; 40%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chemeClr val="dk1"/>
                          </a:solidFill>
                          <a:effectLst/>
                          <a:latin typeface="Arial" panose="020B0604020202020204" pitchFamily="34" charset="0"/>
                          <a:ea typeface="+mn-ea"/>
                          <a:cs typeface="+mn-cs"/>
                        </a:rPr>
                        <a:t>TS 32.277,</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SP-211429</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5G_ProSe_CH</a:t>
            </a:r>
            <a:endParaRPr lang="en-US" altLang="zh-CN" sz="1800" kern="0" dirty="0"/>
          </a:p>
        </p:txBody>
      </p:sp>
      <p:sp>
        <p:nvSpPr>
          <p:cNvPr id="10" name="文本框 9"/>
          <p:cNvSpPr txBox="1"/>
          <p:nvPr/>
        </p:nvSpPr>
        <p:spPr>
          <a:xfrm>
            <a:off x="448393" y="3136612"/>
            <a:ext cx="1120193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108721" cy="289310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32.277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Update high level ProSe architecture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Update general charging principles for 5G ProSe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Adding basic principles for 5G ProSe convergent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Adding message flows for 5G ProSe Direct Discovery converged charging</a:t>
            </a:r>
          </a:p>
          <a:p>
            <a:pPr marL="893763" lvl="1" indent="-285750" defTabSz="1219170" eaLnBrk="1" fontAlgn="auto" hangingPunct="1">
              <a:spcBef>
                <a:spcPts val="0"/>
              </a:spcBef>
              <a:spcAft>
                <a:spcPts val="0"/>
              </a:spcAft>
              <a:buFont typeface="Arial" panose="020B0604020202020204" pitchFamily="34" charset="0"/>
              <a:buChar char="•"/>
              <a:defRPr/>
            </a:pPr>
            <a:endParaRPr lang="fr-FR" sz="2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549381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446748269"/>
              </p:ext>
            </p:extLst>
          </p:nvPr>
        </p:nvGraphicFramePr>
        <p:xfrm>
          <a:off x="448394" y="13437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5GLAN_CH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Aspects of 5G LAN VN Group</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5% -&gt; 35%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br>
                        <a:rPr lang="en-US" sz="1100" b="0" kern="1200" dirty="0">
                          <a:solidFill>
                            <a:schemeClr val="dk1"/>
                          </a:solidFill>
                          <a:effectLst/>
                          <a:latin typeface="Arial" panose="020B0604020202020204" pitchFamily="34" charset="0"/>
                          <a:ea typeface="+mn-ea"/>
                          <a:cs typeface="+mn-cs"/>
                        </a:rPr>
                      </a:br>
                      <a:r>
                        <a:rPr lang="en-US" sz="1100" b="0" kern="1200" dirty="0">
                          <a:solidFill>
                            <a:srgbClr val="FF0000"/>
                          </a:solidFill>
                          <a:effectLst/>
                          <a:latin typeface="Arial" panose="020B0604020202020204" pitchFamily="34" charset="0"/>
                          <a:ea typeface="+mn-ea"/>
                          <a:cs typeface="+mn-cs"/>
                        </a:rPr>
                        <a:t>TS 32.254</a:t>
                      </a:r>
                      <a:r>
                        <a:rPr lang="en-US" sz="1100" b="0" kern="1200" dirty="0">
                          <a:solidFill>
                            <a:schemeClr val="dk1"/>
                          </a:solidFill>
                          <a:effectLst/>
                          <a:latin typeface="Arial" panose="020B0604020202020204" pitchFamily="34" charset="0"/>
                          <a:ea typeface="+mn-ea"/>
                          <a:cs typeface="+mn-cs"/>
                        </a:rPr>
                        <a: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SP-211430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5GLAN_CH</a:t>
            </a:r>
          </a:p>
        </p:txBody>
      </p:sp>
      <p:sp>
        <p:nvSpPr>
          <p:cNvPr id="10" name="文本框 9"/>
          <p:cNvSpPr txBox="1"/>
          <p:nvPr/>
        </p:nvSpPr>
        <p:spPr>
          <a:xfrm>
            <a:off x="448393" y="28572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4" y="3352800"/>
            <a:ext cx="11295212" cy="3847207"/>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32.240 for general description of 5G LAN Type services charging</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Principles for the 5G VN group communication charging.</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Charging information: “5G Service Type Service“ in “PDU Session information“</a:t>
            </a: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stage 3 TS 32.291 for 5G VN group communication charging.</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a:t>
            </a:r>
            <a:r>
              <a:rPr lang="en-US" sz="1800" dirty="0">
                <a:effectLst/>
                <a:latin typeface="Calibri" panose="020F0502020204030204" pitchFamily="34" charset="0"/>
                <a:ea typeface="Times New Roman" panose="02020603050405020304" pitchFamily="18" charset="0"/>
              </a:rPr>
              <a:t>see slide 9</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96340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114358385"/>
              </p:ext>
            </p:extLst>
          </p:nvPr>
        </p:nvGraphicFramePr>
        <p:xfrm>
          <a:off x="448394" y="1623105"/>
          <a:ext cx="11313505" cy="1499103"/>
        </p:xfrm>
        <a:graphic>
          <a:graphicData uri="http://schemas.openxmlformats.org/drawingml/2006/table">
            <a:tbl>
              <a:tblPr firstRow="1" bandRow="1">
                <a:tableStyleId>{5C22544A-7EE6-4342-B048-85BDC9FD1C3A}</a:tableStyleId>
              </a:tblPr>
              <a:tblGrid>
                <a:gridCol w="1030922">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5G_CIoT_CH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Charging enhancements for 5G CIoT</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60%</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0"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SP-211448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SA#96 (06/2022)</a:t>
                      </a:r>
                      <a:r>
                        <a:rPr lang="en-GB" altLang="zh-CN" sz="1100" b="0" kern="1200" dirty="0">
                          <a:solidFill>
                            <a:schemeClr val="dk1"/>
                          </a:solidFill>
                          <a:effectLst/>
                          <a:latin typeface="Arial" panose="020B0604020202020204" pitchFamily="34" charset="0"/>
                          <a:ea typeface="+mn-ea"/>
                          <a:cs typeface="+mn-cs"/>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(ASN.1 related)</a:t>
                      </a:r>
                      <a:endParaRPr lang="sv-SE" altLang="zh-CN" sz="1100" b="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 CIoT</a:t>
            </a:r>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258532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CRs were agreed to TS 32.255 for the addition of charging information of:</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requirements and charging information of 5GS </a:t>
            </a:r>
            <a:r>
              <a:rPr lang="en-GB" sz="1800" dirty="0" err="1">
                <a:latin typeface="Calibri" pitchFamily="34" charset="0"/>
                <a:ea typeface="宋体" pitchFamily="2" charset="-122"/>
                <a:cs typeface="Arial" charset="0"/>
              </a:rPr>
              <a:t>CIoT</a:t>
            </a:r>
            <a:endParaRPr lang="en-GB"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charging procedure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EPC interworking procedure</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5GS CIoT in home-routed roaming procedure</a:t>
            </a:r>
          </a:p>
          <a:p>
            <a:pPr marL="893763" lvl="1"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agreed to TS 32.291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charging information of 5GS </a:t>
            </a:r>
            <a:r>
              <a:rPr lang="en-GB" sz="1800" dirty="0" err="1">
                <a:latin typeface="Calibri" pitchFamily="34" charset="0"/>
                <a:ea typeface="宋体" pitchFamily="2" charset="-122"/>
                <a:cs typeface="Arial" charset="0"/>
              </a:rPr>
              <a:t>CIoT</a:t>
            </a: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537230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579416316"/>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NETSLICE_DC_CH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Network Slice charging based on 5G Data Connectivity</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dk1"/>
                          </a:solidFill>
                          <a:effectLst/>
                          <a:latin typeface="Arial" panose="020B0604020202020204" pitchFamily="34" charset="0"/>
                          <a:ea typeface="+mn-ea"/>
                          <a:cs typeface="+mn-cs"/>
                        </a:rPr>
                        <a:t>SP-220158</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 (03/2022)</a:t>
                      </a:r>
                      <a:r>
                        <a:rPr lang="en-GB" altLang="zh-CN" sz="1100" b="0" kern="1200" dirty="0">
                          <a:solidFill>
                            <a:schemeClr val="dk1"/>
                          </a:solidFill>
                          <a:effectLst/>
                          <a:latin typeface="Arial" panose="020B0604020202020204" pitchFamily="34" charset="0"/>
                          <a:ea typeface="+mn-ea"/>
                          <a:cs typeface="+mn-cs"/>
                        </a:rPr>
                        <a:t> </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NETSLICE_DC_CH</a:t>
            </a:r>
          </a:p>
          <a:p>
            <a:r>
              <a:rPr lang="en-GB" sz="1800" b="0" kern="1200" dirty="0">
                <a:solidFill>
                  <a:schemeClr val="bg1">
                    <a:lumMod val="65000"/>
                  </a:schemeClr>
                </a:solidFill>
                <a:effectLst/>
                <a:latin typeface="Arial" panose="020B0604020202020204" pitchFamily="34" charset="0"/>
                <a:ea typeface="+mn-ea"/>
                <a:cs typeface="Arial" panose="020B0604020202020204" pitchFamily="34" charset="0"/>
              </a:rPr>
              <a:t>(preliminary work before SA approval)</a:t>
            </a:r>
            <a:endParaRPr lang="en-US" altLang="zh-CN" sz="1800" kern="0" dirty="0"/>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3016210"/>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32.255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New Annex for Network slice charging based on 5G data connectivity</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General</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Architecture</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Network Slice charging based on 5G data connectivity principles</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Network Slice charging based on 5G data connectivity scenarios</a:t>
            </a:r>
          </a:p>
          <a:p>
            <a:pPr marL="1503363" lvl="2"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Definition of charging information</a:t>
            </a:r>
          </a:p>
          <a:p>
            <a:pPr marL="1503363" lvl="2" indent="-285750" defTabSz="1219170" eaLnBrk="1" fontAlgn="auto" hangingPunct="1">
              <a:spcBef>
                <a:spcPts val="0"/>
              </a:spcBef>
              <a:spcAft>
                <a:spcPts val="0"/>
              </a:spcAft>
              <a:buFont typeface="Arial" panose="020B0604020202020204" pitchFamily="34" charset="0"/>
              <a:buChar char="•"/>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001450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530772085"/>
              </p:ext>
            </p:extLst>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b="1" kern="1200" dirty="0">
                          <a:solidFill>
                            <a:schemeClr val="dk1"/>
                          </a:solidFill>
                          <a:effectLst/>
                          <a:latin typeface="Arial" panose="020B0604020202020204" pitchFamily="34" charset="0"/>
                          <a:ea typeface="+mn-ea"/>
                          <a:cs typeface="+mn-cs"/>
                        </a:rPr>
                        <a:t>CHROAM</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5G Charging for Local breakout roaming of data connectivity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0% -&gt; 5%</a:t>
                      </a:r>
                      <a:endParaRPr lang="sv-SE" altLang="zh-CN" sz="1100" kern="1200" dirty="0">
                        <a:solidFill>
                          <a:schemeClr val="dk1"/>
                        </a:solidFill>
                        <a:effectLst/>
                        <a:highlight>
                          <a:srgbClr val="00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dk1"/>
                          </a:solidFill>
                          <a:effectLst/>
                          <a:latin typeface="Arial" panose="020B0604020202020204" pitchFamily="34" charset="0"/>
                          <a:ea typeface="+mn-ea"/>
                          <a:cs typeface="+mn-cs"/>
                        </a:rPr>
                        <a:t>SP-220156</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SA#95 (03/2022) </a:t>
                      </a:r>
                      <a:r>
                        <a:rPr lang="en-US" sz="1100" b="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request)</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CHROAM</a:t>
            </a:r>
          </a:p>
          <a:p>
            <a:r>
              <a:rPr lang="en-GB" sz="1800" b="0" kern="1200" dirty="0">
                <a:solidFill>
                  <a:schemeClr val="bg1">
                    <a:lumMod val="65000"/>
                  </a:schemeClr>
                </a:solidFill>
                <a:effectLst/>
                <a:latin typeface="Arial" panose="020B0604020202020204" pitchFamily="34" charset="0"/>
                <a:ea typeface="+mn-ea"/>
                <a:cs typeface="Arial" panose="020B0604020202020204" pitchFamily="34" charset="0"/>
              </a:rPr>
              <a:t>(preliminary work before SA approval)</a:t>
            </a:r>
            <a:endParaRPr lang="en-US" altLang="zh-CN" sz="1800" kern="0" dirty="0"/>
          </a:p>
        </p:txBody>
      </p:sp>
      <p:sp>
        <p:nvSpPr>
          <p:cNvPr id="10" name="文本框 9"/>
          <p:cNvSpPr txBox="1"/>
          <p:nvPr/>
        </p:nvSpPr>
        <p:spPr>
          <a:xfrm>
            <a:off x="448393" y="3136612"/>
            <a:ext cx="11295212"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448393" y="3528493"/>
            <a:ext cx="11295212" cy="2739211"/>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endParaRPr lang="fr-FR" sz="1800" dirty="0">
              <a:latin typeface="Calibri" pitchFamily="34" charset="0"/>
              <a:ea typeface="宋体" pitchFamily="2" charset="-122"/>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CR was agreed to TS 32.240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new reference point between </a:t>
            </a:r>
            <a:r>
              <a:rPr lang="en-US" sz="1800" dirty="0" err="1">
                <a:latin typeface="Calibri" pitchFamily="34" charset="0"/>
                <a:ea typeface="宋体" pitchFamily="2" charset="-122"/>
                <a:cs typeface="Arial" charset="0"/>
              </a:rPr>
              <a:t>vSMF</a:t>
            </a:r>
            <a:r>
              <a:rPr lang="en-US" sz="1800" dirty="0">
                <a:latin typeface="Calibri" pitchFamily="34" charset="0"/>
                <a:ea typeface="宋体" pitchFamily="2" charset="-122"/>
                <a:cs typeface="Arial" charset="0"/>
              </a:rPr>
              <a:t> and hCHF</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charging principles for local breakout scenario</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Addition of charging principles with MVNO involved</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Referencing Edge Computing charging principles</a:t>
            </a:r>
          </a:p>
          <a:p>
            <a:pPr lvl="1" indent="0" defTabSz="1219170" eaLnBrk="1" fontAlgn="auto" hangingPunct="1">
              <a:spcBef>
                <a:spcPts val="0"/>
              </a:spcBef>
              <a:spcAft>
                <a:spcPts val="0"/>
              </a:spcAft>
              <a:defRPr/>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fr-FR" sz="1800" dirty="0">
                <a:latin typeface="Calibri" pitchFamily="34" charset="0"/>
                <a:ea typeface="宋体" pitchFamily="2" charset="-122"/>
                <a:cs typeface="Arial" charset="0"/>
              </a:rPr>
              <a:t>Work Item Exception </a:t>
            </a:r>
            <a:r>
              <a:rPr lang="en-US" sz="1800" dirty="0">
                <a:latin typeface="Calibri" pitchFamily="34" charset="0"/>
                <a:ea typeface="宋体" pitchFamily="2" charset="-122"/>
                <a:cs typeface="Arial" charset="0"/>
              </a:rPr>
              <a:t>(</a:t>
            </a:r>
            <a:r>
              <a:rPr lang="en-US" sz="1800" dirty="0">
                <a:effectLst/>
                <a:latin typeface="Calibri" panose="020F0502020204030204" pitchFamily="34" charset="0"/>
                <a:ea typeface="Times New Roman" panose="02020603050405020304" pitchFamily="18" charset="0"/>
              </a:rPr>
              <a:t>see slide 11</a:t>
            </a:r>
            <a:r>
              <a:rPr lang="en-US" sz="1800" dirty="0">
                <a:latin typeface="Calibri" pitchFamily="34" charset="0"/>
                <a:ea typeface="宋体" pitchFamily="2" charset="-122"/>
                <a:cs typeface="Arial" charset="0"/>
              </a:rPr>
              <a:t>)</a:t>
            </a:r>
          </a:p>
          <a:p>
            <a:pPr lvl="1" indent="0" defTabSz="1219170" eaLnBrk="1" fontAlgn="auto" hangingPunct="1">
              <a:spcBef>
                <a:spcPts val="0"/>
              </a:spcBef>
              <a:spcAft>
                <a:spcPts val="0"/>
              </a:spcAft>
              <a:defRPr/>
            </a:pPr>
            <a:endParaRPr lang="en-US" sz="2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03716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389764"/>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0" y="357344"/>
            <a:ext cx="10229764" cy="692150"/>
          </a:xfrm>
        </p:spPr>
        <p:txBody>
          <a:bodyPr/>
          <a:lstStyle/>
          <a:p>
            <a:r>
              <a:rPr lang="en-GB" sz="4000"/>
              <a:t>SA5 leadership</a:t>
            </a:r>
            <a:endParaRPr lang="en-GB" sz="4000" dirty="0"/>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3660708968"/>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FS_5GLAN_CH</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95% -&gt; </a:t>
                      </a:r>
                      <a:r>
                        <a:rPr lang="sv-SE" altLang="zh-CN" sz="1100" kern="1200" dirty="0">
                          <a:solidFill>
                            <a:schemeClr val="dk1"/>
                          </a:solidFill>
                          <a:effectLst/>
                          <a:highlight>
                            <a:srgbClr val="00FF00"/>
                          </a:highlight>
                          <a:latin typeface="Arial" panose="020B0604020202020204" pitchFamily="34" charset="0"/>
                          <a:ea typeface="+mn-ea"/>
                          <a:cs typeface="+mn-cs"/>
                        </a:rPr>
                        <a:t>100%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(03/2022)</a:t>
                      </a:r>
                      <a:r>
                        <a:rPr lang="en-GB" altLang="zh-CN" sz="1100" kern="1200" dirty="0">
                          <a:solidFill>
                            <a:schemeClr val="dk1"/>
                          </a:solidFill>
                          <a:effectLst/>
                          <a:latin typeface="Arial" panose="020B0604020202020204" pitchFamily="34" charset="0"/>
                          <a:ea typeface="+mn-ea"/>
                          <a:cs typeface="+mn-cs"/>
                        </a:rPr>
                        <a:t> </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722299"/>
            <a:ext cx="11269350" cy="301621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28.822 for introduction of :</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Removal of the editor’s note in the TR</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Correction of the solution description for “CCS aggregates the usage of 5G VN Group per PDU session” </a:t>
            </a:r>
          </a:p>
          <a:p>
            <a:pPr marL="893763" marR="0" lvl="1" indent="-285750" defTabSz="1219170" eaLnBrk="1" fontAlgn="auto" hangingPunct="1">
              <a:spcBef>
                <a:spcPts val="0"/>
              </a:spcBef>
              <a:spcAft>
                <a:spcPts val="0"/>
              </a:spcAft>
              <a:buFont typeface="Arial" panose="020B0604020202020204" pitchFamily="34" charset="0"/>
              <a:buChar char="•"/>
              <a:tabLst>
                <a:tab pos="914400" algn="l"/>
              </a:tabLst>
              <a:defRPr/>
            </a:pPr>
            <a:r>
              <a:rPr lang="en-US" sz="1800" dirty="0">
                <a:latin typeface="Calibri" pitchFamily="34" charset="0"/>
                <a:ea typeface="宋体" pitchFamily="2" charset="-122"/>
                <a:cs typeface="Arial" charset="0"/>
              </a:rPr>
              <a:t>Correction of the "Conclusions and Recommendations"  </a:t>
            </a:r>
          </a:p>
          <a:p>
            <a:pPr marL="742950" marR="0" lvl="1" indent="-285750" algn="just">
              <a:spcBef>
                <a:spcPts val="0"/>
              </a:spcBef>
              <a:spcAft>
                <a:spcPts val="0"/>
              </a:spcAft>
              <a:buFont typeface="Wingdings" panose="05000000000000000000" pitchFamily="2" charset="2"/>
              <a:buChar char=""/>
              <a:tabLst>
                <a:tab pos="914400" algn="l"/>
              </a:tabLst>
            </a:pPr>
            <a:endParaRPr lang="en-US"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28.822 (S5-221644)</a:t>
            </a: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effectLst/>
                <a:latin typeface="Calibri" panose="020F0502020204030204" pitchFamily="34" charset="0"/>
                <a:ea typeface="Times New Roman" panose="02020603050405020304" pitchFamily="18" charset="0"/>
              </a:rPr>
              <a:t>Send TR </a:t>
            </a:r>
            <a:r>
              <a:rPr lang="en-US" sz="1800" dirty="0">
                <a:latin typeface="Calibri" pitchFamily="34" charset="0"/>
                <a:ea typeface="宋体" pitchFamily="2" charset="-122"/>
                <a:cs typeface="Arial" charset="0"/>
              </a:rPr>
              <a:t>28.822</a:t>
            </a:r>
            <a:r>
              <a:rPr lang="en-US" sz="1800" dirty="0">
                <a:effectLst/>
                <a:latin typeface="Calibri" panose="020F0502020204030204" pitchFamily="34" charset="0"/>
                <a:ea typeface="Times New Roman" panose="02020603050405020304" pitchFamily="18" charset="0"/>
              </a:rPr>
              <a:t> for Approval</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effectLst/>
              <a:latin typeface="Calibri" panose="020F0502020204030204" pitchFamily="34" charset="0"/>
              <a:ea typeface="Times New Roman" panose="02020603050405020304" pitchFamily="18"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1510655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764171703"/>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65</a:t>
                      </a:r>
                      <a:r>
                        <a:rPr lang="en-US" altLang="zh-CN" sz="1100" kern="1200" dirty="0">
                          <a:solidFill>
                            <a:schemeClr val="dk1"/>
                          </a:solidFill>
                          <a:effectLst/>
                          <a:latin typeface="Arial" panose="020B0604020202020204" pitchFamily="34" charset="0"/>
                          <a:ea typeface="+mn-ea"/>
                          <a:cs typeface="+mn-cs"/>
                        </a:rPr>
                        <a:t>% -&gt; 70 %</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SP-201082</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MATRIXX Software</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80638"/>
            <a:ext cx="11269350" cy="1938992"/>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  agreed to TR 32.847 for introduction of :</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800" dirty="0">
                <a:latin typeface="Calibri" pitchFamily="34" charset="0"/>
                <a:ea typeface="宋体" pitchFamily="2" charset="-122"/>
                <a:cs typeface="Arial" charset="0"/>
              </a:rPr>
              <a:t>Conclusion to specify partial solution #3.1 for </a:t>
            </a:r>
            <a:r>
              <a:rPr lang="en-GB" sz="1800" dirty="0">
                <a:latin typeface="Calibri" pitchFamily="34" charset="0"/>
                <a:ea typeface="宋体" pitchFamily="2" charset="-122"/>
                <a:cs typeface="Arial" charset="0"/>
              </a:rPr>
              <a:t>Volume based Converged Charging per network slice</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32.847 (S5-221645)</a:t>
            </a: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endParaRPr lang="en-US" sz="17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825735899"/>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153555">
                  <a:extLst>
                    <a:ext uri="{9D8B030D-6E8A-4147-A177-3AD203B41FA5}">
                      <a16:colId xmlns:a16="http://schemas.microsoft.com/office/drawing/2014/main" val="23408469"/>
                    </a:ext>
                  </a:extLst>
                </a:gridCol>
                <a:gridCol w="2724347">
                  <a:extLst>
                    <a:ext uri="{9D8B030D-6E8A-4147-A177-3AD203B41FA5}">
                      <a16:colId xmlns:a16="http://schemas.microsoft.com/office/drawing/2014/main" val="1386727148"/>
                    </a:ext>
                  </a:extLst>
                </a:gridCol>
                <a:gridCol w="923827">
                  <a:extLst>
                    <a:ext uri="{9D8B030D-6E8A-4147-A177-3AD203B41FA5}">
                      <a16:colId xmlns:a16="http://schemas.microsoft.com/office/drawing/2014/main" val="4240727412"/>
                    </a:ext>
                  </a:extLst>
                </a:gridCol>
                <a:gridCol w="886119">
                  <a:extLst>
                    <a:ext uri="{9D8B030D-6E8A-4147-A177-3AD203B41FA5}">
                      <a16:colId xmlns:a16="http://schemas.microsoft.com/office/drawing/2014/main" val="20003"/>
                    </a:ext>
                  </a:extLst>
                </a:gridCol>
                <a:gridCol w="838986">
                  <a:extLst>
                    <a:ext uri="{9D8B030D-6E8A-4147-A177-3AD203B41FA5}">
                      <a16:colId xmlns:a16="http://schemas.microsoft.com/office/drawing/2014/main" val="20006"/>
                    </a:ext>
                  </a:extLst>
                </a:gridCol>
                <a:gridCol w="961534">
                  <a:extLst>
                    <a:ext uri="{9D8B030D-6E8A-4147-A177-3AD203B41FA5}">
                      <a16:colId xmlns:a16="http://schemas.microsoft.com/office/drawing/2014/main" val="1675550634"/>
                    </a:ext>
                  </a:extLst>
                </a:gridCol>
                <a:gridCol w="1055802">
                  <a:extLst>
                    <a:ext uri="{9D8B030D-6E8A-4147-A177-3AD203B41FA5}">
                      <a16:colId xmlns:a16="http://schemas.microsoft.com/office/drawing/2014/main" val="20007"/>
                    </a:ext>
                  </a:extLst>
                </a:gridCol>
                <a:gridCol w="970961">
                  <a:extLst>
                    <a:ext uri="{9D8B030D-6E8A-4147-A177-3AD203B41FA5}">
                      <a16:colId xmlns:a16="http://schemas.microsoft.com/office/drawing/2014/main" val="20004"/>
                    </a:ext>
                  </a:extLst>
                </a:gridCol>
                <a:gridCol w="1780081">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FS_NCHF_Ph2</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a:t>
                      </a:r>
                      <a:r>
                        <a:rPr lang="en-US" sz="1100" b="0" kern="1200" dirty="0" err="1">
                          <a:solidFill>
                            <a:schemeClr val="tx1"/>
                          </a:solidFill>
                          <a:effectLst/>
                          <a:latin typeface="Arial" panose="020B0604020202020204" pitchFamily="34" charset="0"/>
                          <a:ea typeface="+mn-ea"/>
                          <a:cs typeface="Arial" panose="020B0604020202020204" pitchFamily="34" charset="0"/>
                        </a:rPr>
                        <a:t>Nchf</a:t>
                      </a:r>
                      <a:r>
                        <a:rPr lang="en-US" sz="1100" b="0" kern="1200" dirty="0">
                          <a:solidFill>
                            <a:schemeClr val="tx1"/>
                          </a:solidFill>
                          <a:effectLst/>
                          <a:latin typeface="Arial" panose="020B0604020202020204" pitchFamily="34" charset="0"/>
                          <a:ea typeface="+mn-ea"/>
                          <a:cs typeface="Arial" panose="020B0604020202020204" pitchFamily="34" charset="0"/>
                        </a:rPr>
                        <a:t> charging services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20</a:t>
                      </a:r>
                      <a:r>
                        <a:rPr lang="en-US" altLang="zh-CN" sz="1100" kern="1200" dirty="0">
                          <a:solidFill>
                            <a:schemeClr val="dk1"/>
                          </a:solidFill>
                          <a:effectLst/>
                          <a:latin typeface="Arial" panose="020B0604020202020204" pitchFamily="34" charset="0"/>
                          <a:ea typeface="+mn-ea"/>
                          <a:cs typeface="+mn-cs"/>
                        </a:rPr>
                        <a:t>% -&gt; 40%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SP-210390</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r>
                        <a:rPr lang="en-GB" altLang="zh-CN" sz="1100" kern="1200" dirty="0">
                          <a:solidFill>
                            <a:schemeClr val="dk1"/>
                          </a:solidFill>
                          <a:effectLst/>
                          <a:highlight>
                            <a:srgbClr val="FFFF00"/>
                          </a:highlight>
                          <a:latin typeface="Arial" panose="020B0604020202020204" pitchFamily="34" charset="0"/>
                          <a:ea typeface="+mn-ea"/>
                          <a:cs typeface="+mn-cs"/>
                        </a:rPr>
                        <a:t> </a:t>
                      </a:r>
                      <a:endParaRPr lang="sv-SE" altLang="zh-CN" sz="1100" kern="1200" dirty="0">
                        <a:solidFill>
                          <a:schemeClr val="dk1"/>
                        </a:solidFill>
                        <a:effectLst/>
                        <a:highlight>
                          <a:srgbClr val="FFFF00"/>
                        </a:highligh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FS_NCHF_Ph2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42888" y="3126762"/>
            <a:ext cx="11269350" cy="2800767"/>
          </a:xfrm>
          <a:prstGeom prst="rect">
            <a:avLst/>
          </a:prstGeom>
          <a:noFill/>
          <a:ln>
            <a:noFill/>
          </a:ln>
        </p:spPr>
        <p:txBody>
          <a:bodyPr wrap="square">
            <a:spAutoFit/>
          </a:bodyPr>
          <a:lstStyle/>
          <a:p>
            <a:pPr defTabSz="1219170" eaLnBrk="1" fontAlgn="auto" hangingPunct="1">
              <a:spcBef>
                <a:spcPts val="0"/>
              </a:spcBef>
              <a:spcAft>
                <a:spcPts val="0"/>
              </a:spcAft>
              <a:defRPr/>
            </a:pPr>
            <a:endParaRPr lang="fr-FR" sz="1800" dirty="0">
              <a:latin typeface="Calibri" pitchFamily="34" charset="0"/>
              <a:ea typeface="宋体" pitchFamily="2" charset="-122"/>
              <a:cs typeface="Arial" charset="0"/>
            </a:endParaRPr>
          </a:p>
          <a:p>
            <a:pPr marL="285750" marR="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28.826 for introduction of :</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Cleanup of some clauses and references.</a:t>
            </a:r>
          </a:p>
          <a:p>
            <a:pPr marL="742950" marR="0" lvl="1" indent="-285750">
              <a:spcBef>
                <a:spcPts val="0"/>
              </a:spcBef>
              <a:spcAft>
                <a:spcPts val="0"/>
              </a:spcAft>
              <a:buFont typeface="Arial" panose="020B0604020202020204" pitchFamily="34" charset="0"/>
              <a:buChar char="•"/>
              <a:tabLst>
                <a:tab pos="914400" algn="l"/>
              </a:tabLst>
            </a:pPr>
            <a:r>
              <a:rPr lang="en-US" sz="1800" dirty="0">
                <a:latin typeface="Calibri" pitchFamily="34" charset="0"/>
                <a:ea typeface="宋体" pitchFamily="2" charset="-122"/>
                <a:cs typeface="Arial" charset="0"/>
              </a:rPr>
              <a:t>Addition of uses cases for cancel (e.g. refund) failed event and operator defined charging triggers</a:t>
            </a:r>
          </a:p>
          <a:p>
            <a:pPr marL="742950" marR="0" lvl="1" indent="-285750">
              <a:spcBef>
                <a:spcPts val="0"/>
              </a:spcBef>
              <a:spcAft>
                <a:spcPts val="0"/>
              </a:spcAft>
              <a:buFont typeface="Arial" panose="020B0604020202020204" pitchFamily="34" charset="0"/>
              <a:buChar char="•"/>
              <a:tabLst>
                <a:tab pos="914400" algn="l"/>
              </a:tabLst>
            </a:pPr>
            <a:endParaRPr lang="en-US" sz="1800" dirty="0">
              <a:latin typeface="Calibri" pitchFamily="34" charset="0"/>
              <a:ea typeface="宋体" pitchFamily="2" charset="-122"/>
              <a:cs typeface="Arial" charset="0"/>
            </a:endParaRPr>
          </a:p>
          <a:p>
            <a:pPr marL="342900" marR="0" lvl="0" indent="-342900">
              <a:spcBef>
                <a:spcPts val="0"/>
              </a:spcBef>
              <a:spcAft>
                <a:spcPts val="0"/>
              </a:spcAft>
              <a:buFont typeface="Wingdings" panose="05000000000000000000" pitchFamily="2" charset="2"/>
              <a:buChar char=""/>
              <a:tabLst>
                <a:tab pos="457200" algn="l"/>
              </a:tabLst>
            </a:pPr>
            <a:r>
              <a:rPr lang="en-US" sz="1800" dirty="0">
                <a:latin typeface="Calibri" pitchFamily="34" charset="0"/>
                <a:ea typeface="宋体" pitchFamily="2" charset="-122"/>
                <a:cs typeface="Arial" charset="0"/>
              </a:rPr>
              <a:t>One pCR for regarding service identifier based solution </a:t>
            </a:r>
            <a:r>
              <a:rPr lang="en-GB" sz="1800" dirty="0">
                <a:latin typeface="Calibri" pitchFamily="34" charset="0"/>
                <a:ea typeface="宋体" pitchFamily="2" charset="-122"/>
                <a:cs typeface="Arial" charset="0"/>
              </a:rPr>
              <a:t>(S5-221736)</a:t>
            </a:r>
            <a:endParaRPr lang="en-US" sz="1800" dirty="0">
              <a:latin typeface="Calibri" pitchFamily="34" charset="0"/>
              <a:ea typeface="宋体" pitchFamily="2" charset="-122"/>
              <a:cs typeface="Arial" charset="0"/>
            </a:endParaRPr>
          </a:p>
          <a:p>
            <a:pPr marL="742950" marR="0" lvl="1" indent="-285750">
              <a:spcBef>
                <a:spcPts val="0"/>
              </a:spcBef>
              <a:spcAft>
                <a:spcPts val="0"/>
              </a:spcAft>
              <a:buFont typeface="Arial" panose="020B0604020202020204" pitchFamily="34" charset="0"/>
              <a:buChar char="•"/>
              <a:tabLst>
                <a:tab pos="914400" algn="l"/>
              </a:tabLst>
            </a:pPr>
            <a:endParaRPr lang="fr-FR"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28.826 (S5-221646)</a:t>
            </a:r>
          </a:p>
          <a:p>
            <a:pPr marL="285750"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4995489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270586804"/>
              </p:ext>
            </p:extLst>
          </p:nvPr>
        </p:nvGraphicFramePr>
        <p:xfrm>
          <a:off x="317026" y="1167695"/>
          <a:ext cx="11295212" cy="1499103"/>
        </p:xfrm>
        <a:graphic>
          <a:graphicData uri="http://schemas.openxmlformats.org/drawingml/2006/table">
            <a:tbl>
              <a:tblPr firstRow="1" bandRow="1">
                <a:tableStyleId>{5C22544A-7EE6-4342-B048-85BDC9FD1C3A}</a:tableStyleId>
              </a:tblPr>
              <a:tblGrid>
                <a:gridCol w="1049861">
                  <a:extLst>
                    <a:ext uri="{9D8B030D-6E8A-4147-A177-3AD203B41FA5}">
                      <a16:colId xmlns:a16="http://schemas.microsoft.com/office/drawing/2014/main" val="23408469"/>
                    </a:ext>
                  </a:extLst>
                </a:gridCol>
                <a:gridCol w="2226062">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15030">
                  <a:extLst>
                    <a:ext uri="{9D8B030D-6E8A-4147-A177-3AD203B41FA5}">
                      <a16:colId xmlns:a16="http://schemas.microsoft.com/office/drawing/2014/main" val="20003"/>
                    </a:ext>
                  </a:extLst>
                </a:gridCol>
                <a:gridCol w="860725">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1" kern="1200" dirty="0">
                          <a:solidFill>
                            <a:schemeClr val="tx1"/>
                          </a:solidFill>
                          <a:effectLst/>
                          <a:latin typeface="Arial" panose="020B0604020202020204" pitchFamily="34" charset="0"/>
                          <a:ea typeface="+mn-ea"/>
                          <a:cs typeface="Arial" panose="020B0604020202020204" pitchFamily="34" charset="0"/>
                        </a:rPr>
                        <a:t>FS_CHROAM</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5G roaming charging architecture for wholesale and retail scenarios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a:t>
                      </a:r>
                      <a:r>
                        <a:rPr lang="en-US" altLang="zh-CN" sz="1100" kern="1200" dirty="0">
                          <a:solidFill>
                            <a:schemeClr val="dk1"/>
                          </a:solidFill>
                          <a:effectLst/>
                          <a:latin typeface="Arial" panose="020B0604020202020204" pitchFamily="34" charset="0"/>
                          <a:ea typeface="+mn-ea"/>
                          <a:cs typeface="+mn-cs"/>
                        </a:rPr>
                        <a:t>%-&gt;  50%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a:solidFill>
                            <a:schemeClr val="dk1"/>
                          </a:solidFill>
                          <a:effectLst/>
                          <a:latin typeface="Arial" panose="020B0604020202020204" pitchFamily="34" charset="0"/>
                          <a:ea typeface="+mn-ea"/>
                          <a:cs typeface="+mn-cs"/>
                        </a:rPr>
                        <a:t>TR 28.827</a:t>
                      </a:r>
                      <a:endParaRPr lang="en-US"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u="sng" dirty="0">
                          <a:solidFill>
                            <a:srgbClr val="0000FF"/>
                          </a:solidFill>
                          <a:latin typeface="Arial" panose="020B0604020202020204" pitchFamily="34" charset="0"/>
                          <a:hlinkClick r:id="rId2"/>
                        </a:rPr>
                        <a:t>SP-210391</a:t>
                      </a:r>
                      <a:endParaRPr lang="sv-SE" altLang="zh-CN" sz="1100" b="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SA#96</a:t>
                      </a:r>
                    </a:p>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100" b="0" kern="1200" noProof="0" dirty="0">
                          <a:solidFill>
                            <a:schemeClr val="tx1"/>
                          </a:solidFill>
                          <a:effectLst/>
                          <a:latin typeface="Arial" panose="020B0604020202020204" pitchFamily="34" charset="0"/>
                          <a:ea typeface="+mn-ea"/>
                          <a:cs typeface="Arial" panose="020B0604020202020204" pitchFamily="34" charset="0"/>
                        </a:rPr>
                        <a:t>(06/2022)</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FS_CHROAM</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17026" y="2908422"/>
            <a:ext cx="11269350" cy="369331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pCRs agreed to TR 28.827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Editorial corrections on figures for potential solutions between </a:t>
            </a:r>
            <a:r>
              <a:rPr lang="en-GB" sz="1800" dirty="0">
                <a:latin typeface="Calibri" pitchFamily="34" charset="0"/>
                <a:ea typeface="宋体" pitchFamily="2" charset="-122"/>
                <a:cs typeface="Arial" charset="0"/>
              </a:rPr>
              <a:t>visited MNO and home MNO</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US" sz="1800" dirty="0">
                <a:latin typeface="Calibri" pitchFamily="34" charset="0"/>
                <a:ea typeface="宋体" pitchFamily="2" charset="-122"/>
                <a:cs typeface="Arial" charset="0"/>
              </a:rPr>
              <a:t>Corrections on use cases between</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visited MNO and home MNO</a:t>
            </a:r>
            <a:r>
              <a:rPr lang="en-US" sz="1800" dirty="0">
                <a:latin typeface="Calibri" pitchFamily="34" charset="0"/>
                <a:ea typeface="宋体" pitchFamily="2" charset="-122"/>
                <a:cs typeface="Arial" charset="0"/>
              </a:rPr>
              <a:t> (clause 7.1)</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home MNO and subscriber </a:t>
            </a:r>
            <a:r>
              <a:rPr lang="en-US" sz="1800" dirty="0">
                <a:latin typeface="Calibri" pitchFamily="34" charset="0"/>
                <a:ea typeface="宋体" pitchFamily="2" charset="-122"/>
                <a:cs typeface="Arial" charset="0"/>
              </a:rPr>
              <a:t>(clause 7.2)</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MVNO and home MNO </a:t>
            </a:r>
            <a:r>
              <a:rPr lang="en-US" sz="1800" dirty="0">
                <a:latin typeface="Calibri" pitchFamily="34" charset="0"/>
                <a:ea typeface="宋体" pitchFamily="2" charset="-122"/>
                <a:cs typeface="Arial" charset="0"/>
              </a:rPr>
              <a:t>(clause 7.3)</a:t>
            </a:r>
          </a:p>
          <a:p>
            <a:pPr marL="1503363" lvl="2"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MVNO and subscriber </a:t>
            </a:r>
            <a:r>
              <a:rPr lang="en-US" sz="1800" dirty="0">
                <a:latin typeface="Calibri" pitchFamily="34" charset="0"/>
                <a:ea typeface="宋体" pitchFamily="2" charset="-122"/>
                <a:cs typeface="Arial" charset="0"/>
              </a:rPr>
              <a:t> (clause 7.4)</a:t>
            </a: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Adding use case and solution for Reconciliation of wholesale charging (clause 7.6)</a:t>
            </a:r>
            <a:endParaRPr lang="en-US" sz="18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en-GB" sz="1800" dirty="0">
                <a:latin typeface="Calibri" pitchFamily="34" charset="0"/>
                <a:ea typeface="宋体" pitchFamily="2" charset="-122"/>
                <a:cs typeface="Arial" charset="0"/>
              </a:rPr>
              <a:t>Adding Conclusion for solutions where the SMF communicates with both the vCHF and </a:t>
            </a:r>
            <a:r>
              <a:rPr lang="en-GB" sz="1800" dirty="0" err="1">
                <a:latin typeface="Calibri" pitchFamily="34" charset="0"/>
                <a:ea typeface="宋体" pitchFamily="2" charset="-122"/>
                <a:cs typeface="Arial" charset="0"/>
              </a:rPr>
              <a:t>hCHFs</a:t>
            </a:r>
            <a:endParaRPr lang="en-GB" sz="18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Two pCRs for regarding roaming charging profile based solution (S5-221729 and S5-221732)</a:t>
            </a: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Draft TR 28.827 (S5-221647)</a:t>
            </a:r>
          </a:p>
          <a:p>
            <a:pPr marL="285750" lvl="1" indent="-285750" defTabSz="1219170" eaLnBrk="1" fontAlgn="auto" hangingPunct="1">
              <a:spcBef>
                <a:spcPts val="0"/>
              </a:spcBef>
              <a:spcAft>
                <a:spcPts val="0"/>
              </a:spcAft>
              <a:buFont typeface="Wingdings" panose="05000000000000000000" pitchFamily="2" charset="2"/>
              <a:buChar char="Ø"/>
              <a:defRPr/>
            </a:pPr>
            <a:r>
              <a:rPr lang="en-US" sz="1800" dirty="0">
                <a:latin typeface="Calibri" pitchFamily="34" charset="0"/>
                <a:ea typeface="宋体" pitchFamily="2" charset="-122"/>
                <a:cs typeface="Arial" charset="0"/>
              </a:rPr>
              <a:t>Work Item Revision (S5-221672)</a:t>
            </a:r>
          </a:p>
          <a:p>
            <a:pPr marL="285750" lvl="1" indent="-285750" defTabSz="1219170" eaLnBrk="1" fontAlgn="auto" hangingPunct="1">
              <a:spcBef>
                <a:spcPts val="0"/>
              </a:spcBef>
              <a:spcAft>
                <a:spcPts val="0"/>
              </a:spcAft>
              <a:buFont typeface="Wingdings" panose="05000000000000000000" pitchFamily="2" charset="2"/>
              <a:buChar char="Ø"/>
              <a:defRPr/>
            </a:pPr>
            <a:endParaRPr lang="en-US" sz="18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9426768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SA#95e</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45839592"/>
              </p:ext>
            </p:extLst>
          </p:nvPr>
        </p:nvGraphicFramePr>
        <p:xfrm>
          <a:off x="1128524" y="2073555"/>
          <a:ext cx="9663653" cy="2088984"/>
        </p:xfrm>
        <a:graphic>
          <a:graphicData uri="http://schemas.openxmlformats.org/drawingml/2006/table">
            <a:tbl>
              <a:tblPr/>
              <a:tblGrid>
                <a:gridCol w="1161830">
                  <a:extLst>
                    <a:ext uri="{9D8B030D-6E8A-4147-A177-3AD203B41FA5}">
                      <a16:colId xmlns:a16="http://schemas.microsoft.com/office/drawing/2014/main" val="20000"/>
                    </a:ext>
                  </a:extLst>
                </a:gridCol>
                <a:gridCol w="7076472">
                  <a:extLst>
                    <a:ext uri="{9D8B030D-6E8A-4147-A177-3AD203B41FA5}">
                      <a16:colId xmlns:a16="http://schemas.microsoft.com/office/drawing/2014/main" val="20001"/>
                    </a:ext>
                  </a:extLst>
                </a:gridCol>
                <a:gridCol w="142535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algn="ctr" defTabSz="1219170" rtl="0" eaLnBrk="1" latinLnBrk="0" hangingPunct="1">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SP-220131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US" sz="1600" kern="1200" dirty="0">
                          <a:solidFill>
                            <a:schemeClr val="tx1"/>
                          </a:solidFill>
                          <a:effectLst/>
                          <a:latin typeface="+mn-lt"/>
                          <a:ea typeface="+mn-ea"/>
                          <a:cs typeface="+mn-cs"/>
                        </a:rPr>
                        <a:t>TS 32.257 "Telecommunication management; Charging management; Edge Computing domain charging; stage 2"</a:t>
                      </a:r>
                      <a:endParaRPr lang="fr-FR" sz="16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569091">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600" kern="1200" dirty="0">
                          <a:solidFill>
                            <a:schemeClr val="tx1"/>
                          </a:solidFill>
                          <a:effectLst/>
                          <a:latin typeface="Calibri" panose="020F0502020204030204" pitchFamily="34" charset="0"/>
                          <a:ea typeface="DengXian" panose="02010600030101010101" pitchFamily="2" charset="-122"/>
                          <a:cs typeface="+mn-cs"/>
                        </a:rPr>
                        <a:t>SP-220130</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600" kern="1200" dirty="0">
                          <a:solidFill>
                            <a:schemeClr val="tx1"/>
                          </a:solidFill>
                          <a:effectLst/>
                          <a:latin typeface="+mn-lt"/>
                          <a:ea typeface="+mn-ea"/>
                          <a:cs typeface="+mn-cs"/>
                        </a:rPr>
                        <a:t>TR 28.827 "Study on 5G charging for additional roaming scenarios and actors "</a:t>
                      </a:r>
                      <a:endParaRPr lang="fr-FR" sz="16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1274537"/>
                  </a:ext>
                </a:extLst>
              </a:tr>
              <a:tr h="569091">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SP-220126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en-US" sz="1600" kern="1200" dirty="0">
                          <a:solidFill>
                            <a:schemeClr val="tx1"/>
                          </a:solidFill>
                          <a:effectLst/>
                          <a:latin typeface="+mn-lt"/>
                          <a:ea typeface="+mn-ea"/>
                          <a:cs typeface="+mn-cs"/>
                        </a:rPr>
                        <a:t>TR 28.822 "Study on charging aspect of 5G LAN-type Services"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5591411"/>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343912222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OAM WID/SIDs</a:t>
            </a:r>
          </a:p>
        </p:txBody>
      </p:sp>
      <p:graphicFrame>
        <p:nvGraphicFramePr>
          <p:cNvPr id="3" name="表格 2"/>
          <p:cNvGraphicFramePr>
            <a:graphicFrameLocks noGrp="1"/>
          </p:cNvGraphicFramePr>
          <p:nvPr>
            <p:extLst>
              <p:ext uri="{D42A27DB-BD31-4B8C-83A1-F6EECF244321}">
                <p14:modId xmlns:p14="http://schemas.microsoft.com/office/powerpoint/2010/main" val="2087114946"/>
              </p:ext>
            </p:extLst>
          </p:nvPr>
        </p:nvGraphicFramePr>
        <p:xfrm>
          <a:off x="573206" y="1606780"/>
          <a:ext cx="9253182" cy="2460737"/>
        </p:xfrm>
        <a:graphic>
          <a:graphicData uri="http://schemas.openxmlformats.org/drawingml/2006/table">
            <a:tbl>
              <a:tblPr/>
              <a:tblGrid>
                <a:gridCol w="1813360">
                  <a:extLst>
                    <a:ext uri="{9D8B030D-6E8A-4147-A177-3AD203B41FA5}">
                      <a16:colId xmlns:a16="http://schemas.microsoft.com/office/drawing/2014/main" val="20000"/>
                    </a:ext>
                  </a:extLst>
                </a:gridCol>
                <a:gridCol w="7439822">
                  <a:extLst>
                    <a:ext uri="{9D8B030D-6E8A-4147-A177-3AD203B41FA5}">
                      <a16:colId xmlns:a16="http://schemas.microsoft.com/office/drawing/2014/main" val="20003"/>
                    </a:ext>
                  </a:extLst>
                </a:gridCol>
              </a:tblGrid>
              <a:tr h="41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92157">
                <a:tc>
                  <a:txBody>
                    <a:bodyPr/>
                    <a:lstStyle/>
                    <a:p>
                      <a:pPr algn="l" fontAlgn="t"/>
                      <a:r>
                        <a:rPr lang="en-US" sz="1400" b="0" i="0" u="none" strike="noStrike" dirty="0">
                          <a:solidFill>
                            <a:srgbClr val="000000"/>
                          </a:solidFill>
                          <a:effectLst/>
                          <a:latin typeface="Arial" panose="020B0604020202020204" pitchFamily="34" charset="0"/>
                        </a:rPr>
                        <a:t>SP-220133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Edge Computing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2157">
                <a:tc>
                  <a:txBody>
                    <a:bodyPr/>
                    <a:lstStyle/>
                    <a:p>
                      <a:pPr algn="l" fontAlgn="t"/>
                      <a:r>
                        <a:rPr lang="en-US" sz="1400" b="0" i="0" u="none" strike="noStrike" dirty="0">
                          <a:solidFill>
                            <a:srgbClr val="000000"/>
                          </a:solidFill>
                          <a:effectLst/>
                          <a:latin typeface="Arial" panose="020B0604020202020204" pitchFamily="34" charset="0"/>
                        </a:rPr>
                        <a:t>SP-220135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Improved support for NSA in the  service-based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9037370"/>
                  </a:ext>
                </a:extLst>
              </a:tr>
              <a:tr h="292157">
                <a:tc>
                  <a:txBody>
                    <a:bodyPr/>
                    <a:lstStyle/>
                    <a:p>
                      <a:pPr algn="l" fontAlgn="t"/>
                      <a:r>
                        <a:rPr lang="en-US" sz="1400" b="0" i="0" u="none" strike="noStrike">
                          <a:solidFill>
                            <a:srgbClr val="000000"/>
                          </a:solidFill>
                          <a:effectLst/>
                          <a:latin typeface="Arial" panose="020B0604020202020204" pitchFamily="34" charset="0"/>
                        </a:rPr>
                        <a:t>SP-220136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Management data collection control and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45610577"/>
                  </a:ext>
                </a:extLst>
              </a:tr>
              <a:tr h="292157">
                <a:tc>
                  <a:txBody>
                    <a:bodyPr/>
                    <a:lstStyle/>
                    <a:p>
                      <a:pPr algn="l" fontAlgn="t"/>
                      <a:r>
                        <a:rPr lang="en-US" sz="1400" b="0" i="0" u="none" strike="noStrike">
                          <a:solidFill>
                            <a:srgbClr val="000000"/>
                          </a:solidFill>
                          <a:effectLst/>
                          <a:latin typeface="Arial" panose="020B0604020202020204" pitchFamily="34" charset="0"/>
                        </a:rPr>
                        <a:t>SP-220137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Enhanced Closed Loop SLS assurance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14668684"/>
                  </a:ext>
                </a:extLst>
              </a:tr>
              <a:tr h="292157">
                <a:tc>
                  <a:txBody>
                    <a:bodyPr/>
                    <a:lstStyle/>
                    <a:p>
                      <a:pPr algn="l" fontAlgn="t"/>
                      <a:r>
                        <a:rPr lang="en-US" sz="1400" b="0" i="0" u="none" strike="noStrike" dirty="0">
                          <a:solidFill>
                            <a:srgbClr val="000000"/>
                          </a:solidFill>
                          <a:effectLst/>
                          <a:latin typeface="Arial" panose="020B0604020202020204" pitchFamily="34" charset="0"/>
                        </a:rPr>
                        <a:t>SP-220293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Management of the enhanced tenant concept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7904939"/>
                  </a:ext>
                </a:extLst>
              </a:tr>
              <a:tr h="292157">
                <a:tc>
                  <a:txBody>
                    <a:bodyPr/>
                    <a:lstStyle/>
                    <a:p>
                      <a:pPr algn="l" fontAlgn="t"/>
                      <a:r>
                        <a:rPr lang="en-US" sz="1400" b="0" i="0" u="none" strike="noStrike">
                          <a:solidFill>
                            <a:srgbClr val="000000"/>
                          </a:solidFill>
                          <a:effectLst/>
                          <a:latin typeface="Arial" panose="020B0604020202020204" pitchFamily="34" charset="0"/>
                        </a:rPr>
                        <a:t>SP-220142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SID on network slice management capability exposure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5229409"/>
                  </a:ext>
                </a:extLst>
              </a:tr>
              <a:tr h="292157">
                <a:tc>
                  <a:txBody>
                    <a:bodyPr/>
                    <a:lstStyle/>
                    <a:p>
                      <a:pPr algn="l" fontAlgn="t"/>
                      <a:r>
                        <a:rPr lang="en-US" sz="1400" b="0" i="0" u="none" strike="noStrike">
                          <a:solidFill>
                            <a:srgbClr val="000000"/>
                          </a:solidFill>
                          <a:effectLst/>
                          <a:latin typeface="Arial" panose="020B0604020202020204" pitchFamily="34" charset="0"/>
                        </a:rPr>
                        <a:t>SP-220144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on Enhancement of Handover Optimization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48625375"/>
                  </a:ext>
                </a:extLst>
              </a:tr>
            </a:tbl>
          </a:graphicData>
        </a:graphic>
      </p:graphicFrame>
    </p:spTree>
    <p:extLst>
      <p:ext uri="{BB962C8B-B14F-4D97-AF65-F5344CB8AC3E}">
        <p14:creationId xmlns:p14="http://schemas.microsoft.com/office/powerpoint/2010/main" val="149794297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644643" y="141287"/>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OAM WID/SIDs</a:t>
            </a:r>
          </a:p>
        </p:txBody>
      </p:sp>
      <p:graphicFrame>
        <p:nvGraphicFramePr>
          <p:cNvPr id="3" name="表格 2"/>
          <p:cNvGraphicFramePr>
            <a:graphicFrameLocks noGrp="1"/>
          </p:cNvGraphicFramePr>
          <p:nvPr>
            <p:extLst>
              <p:ext uri="{D42A27DB-BD31-4B8C-83A1-F6EECF244321}">
                <p14:modId xmlns:p14="http://schemas.microsoft.com/office/powerpoint/2010/main" val="1881107345"/>
              </p:ext>
            </p:extLst>
          </p:nvPr>
        </p:nvGraphicFramePr>
        <p:xfrm>
          <a:off x="110690" y="987655"/>
          <a:ext cx="11902965" cy="4720627"/>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848293">
                  <a:extLst>
                    <a:ext uri="{9D8B030D-6E8A-4147-A177-3AD203B41FA5}">
                      <a16:colId xmlns:a16="http://schemas.microsoft.com/office/drawing/2014/main" val="20002"/>
                    </a:ext>
                  </a:extLst>
                </a:gridCol>
                <a:gridCol w="303152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SP-220154</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Rel-18 WID on enhanced Edge Computing Management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Samsung Electronics Benelux BV</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 SA6, ETSI NFV,</a:t>
                      </a:r>
                      <a:r>
                        <a:rPr lang="en-US" altLang="zh-CN" sz="1100" kern="1200" baseline="0">
                          <a:solidFill>
                            <a:schemeClr val="tx1"/>
                          </a:solidFill>
                          <a:effectLst/>
                          <a:latin typeface="+mn-lt"/>
                          <a:ea typeface="+mn-ea"/>
                          <a:cs typeface="+mn-cs"/>
                        </a:rPr>
                        <a:t> ETSI MEC</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SP-220149</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WID on enhancement of 5G+ NRM features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 RAN3</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SP-220153</a:t>
                      </a:r>
                      <a:endParaRPr lang="en-US" altLang="zh-CN"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Fault Supervision Evolution</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Mobile Com. Corporation; HUAWEI</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SP-220145</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Basic SBMA enabler enhancements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SP-220146</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Management Aspects of URLLC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Unicom</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RAN2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SP-220147</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Rel-18 SID on alignment with GSMA OPG and ETSI MEC for Edge computing management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Samsung Electronics Benelux BV</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GSMA OPG, ETSI MEC</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SE" sz="1100" kern="1200" dirty="0">
                          <a:solidFill>
                            <a:schemeClr val="tx1"/>
                          </a:solidFill>
                          <a:effectLst/>
                          <a:latin typeface="+mn-lt"/>
                          <a:ea typeface="+mn-ea"/>
                          <a:cs typeface="+mn-cs"/>
                        </a:rPr>
                        <a:t>SP-220148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kern="1200" dirty="0">
                          <a:solidFill>
                            <a:schemeClr val="tx1"/>
                          </a:solidFill>
                          <a:effectLst/>
                          <a:latin typeface="+mn-lt"/>
                          <a:ea typeface="+mn-ea"/>
                          <a:cs typeface="+mn-cs"/>
                        </a:rPr>
                        <a:t>Rel-18</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SE" sz="1100" kern="1200" dirty="0">
                          <a:solidFill>
                            <a:schemeClr val="tx1"/>
                          </a:solidFill>
                          <a:effectLst/>
                          <a:latin typeface="+mn-lt"/>
                          <a:ea typeface="+mn-ea"/>
                          <a:cs typeface="+mn-cs"/>
                        </a:rPr>
                        <a:t>New Study on Management Aspects of 5GLAN</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CMCC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SA2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SP-220150</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a:solidFill>
                            <a:schemeClr val="tx1"/>
                          </a:solidFill>
                          <a:effectLst/>
                          <a:latin typeface="+mn-lt"/>
                          <a:ea typeface="微软雅黑" panose="020B0503020204020204" pitchFamily="34" charset="-122"/>
                          <a:cs typeface="Arial" panose="020B0604020202020204" pitchFamily="34" charset="0"/>
                        </a:rPr>
                        <a:t>New SID</a:t>
                      </a: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Study on Management of Cloud Native Virtualized Network Functions</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Mobile Com. Corporation</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ETSI</a:t>
                      </a:r>
                      <a:r>
                        <a:rPr lang="en-US" altLang="zh-CN" sz="1100" kern="1200" baseline="0">
                          <a:solidFill>
                            <a:schemeClr val="tx1"/>
                          </a:solidFill>
                          <a:effectLst/>
                          <a:latin typeface="+mn-lt"/>
                          <a:ea typeface="+mn-ea"/>
                          <a:cs typeface="+mn-cs"/>
                        </a:rPr>
                        <a:t> NFV</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SP-220151</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a:solidFill>
                            <a:schemeClr val="tx1"/>
                          </a:solidFill>
                          <a:effectLst/>
                          <a:latin typeface="+mn-lt"/>
                          <a:ea typeface="微软雅黑" panose="020B0503020204020204" pitchFamily="34" charset="-122"/>
                          <a:cs typeface="Arial" panose="020B0604020202020204" pitchFamily="34" charset="0"/>
                        </a:rPr>
                        <a:t>New SID</a:t>
                      </a:r>
                      <a:endParaRPr lang="en-US" altLang="zh-CN" sz="1100" kern="1200" dirty="0">
                        <a:solidFill>
                          <a:schemeClr val="tx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dirty="0">
                          <a:solidFill>
                            <a:schemeClr val="tx1"/>
                          </a:solidFill>
                          <a:effectLst/>
                          <a:latin typeface="+mn-lt"/>
                          <a:ea typeface="+mn-ea"/>
                          <a:cs typeface="+mn-cs"/>
                        </a:rPr>
                        <a:t>Rel-18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Management Aspect Enhancement of 5G MOCN Network Sharing</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China Unicom</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RAN3</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SP-220278</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intent-driven management for network slicing</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Ericsson Inc.</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a:solidFill>
                            <a:schemeClr val="tx1"/>
                          </a:solidFill>
                          <a:effectLst/>
                          <a:latin typeface="+mn-lt"/>
                          <a:ea typeface="+mn-ea"/>
                          <a:cs typeface="+mn-cs"/>
                        </a:rPr>
                        <a:t>TMF, ETSI</a:t>
                      </a:r>
                      <a:r>
                        <a:rPr lang="en-US" altLang="zh-CN" sz="1100" kern="1200" baseline="0">
                          <a:solidFill>
                            <a:schemeClr val="tx1"/>
                          </a:solidFill>
                          <a:effectLst/>
                          <a:latin typeface="+mn-lt"/>
                          <a:ea typeface="+mn-ea"/>
                          <a:cs typeface="+mn-cs"/>
                        </a:rPr>
                        <a:t> ZSM</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2780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dirty="0">
                          <a:effectLst/>
                          <a:latin typeface="+mn-lt"/>
                        </a:rPr>
                        <a:t>SP-220152</a:t>
                      </a:r>
                      <a:endParaRPr 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微软雅黑" panose="020B0503020204020204" pitchFamily="34" charset="-122"/>
                          <a:cs typeface="Arial" panose="020B0604020202020204" pitchFamily="34" charset="0"/>
                        </a:rPr>
                        <a:t>New SID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altLang="zh-CN" sz="1100" dirty="0">
                          <a:solidFill>
                            <a:schemeClr val="tx1"/>
                          </a:solidFill>
                          <a:effectLst/>
                          <a:latin typeface="+mn-lt"/>
                        </a:rPr>
                        <a:t>Rel-18</a:t>
                      </a:r>
                      <a:endParaRPr lang="zh-CN" altLang="en-US" sz="1100" dirty="0">
                        <a:solidFill>
                          <a:schemeClr val="tx1"/>
                        </a:solidFill>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New SID on further Enhancements of Management of Trace/MDT</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effectLst/>
                          <a:latin typeface="+mn-lt"/>
                        </a:rPr>
                        <a:t>Nokia, Nokia Shanghai Bell</a:t>
                      </a:r>
                      <a:endParaRPr lang="en-US" sz="1100" dirty="0">
                        <a:latin typeface="+mn-lt"/>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en-US" altLang="zh-CN" sz="1100" kern="1200" dirty="0">
                          <a:solidFill>
                            <a:schemeClr val="tx1"/>
                          </a:solidFill>
                          <a:effectLst/>
                          <a:latin typeface="+mn-lt"/>
                          <a:ea typeface="+mn-ea"/>
                          <a:cs typeface="+mn-cs"/>
                        </a:rPr>
                        <a:t>SA2,</a:t>
                      </a:r>
                      <a:r>
                        <a:rPr lang="en-US" altLang="zh-CN" sz="1100" kern="1200" baseline="0" dirty="0">
                          <a:solidFill>
                            <a:schemeClr val="tx1"/>
                          </a:solidFill>
                          <a:effectLst/>
                          <a:latin typeface="+mn-lt"/>
                          <a:ea typeface="+mn-ea"/>
                          <a:cs typeface="+mn-cs"/>
                        </a:rPr>
                        <a:t> RAN3, RAN2</a:t>
                      </a:r>
                      <a:endParaRPr lang="zh-CN" altLang="en-US" sz="110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8326" y="150797"/>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OAM R18 time plan</a:t>
            </a:r>
            <a:endParaRPr lang="sv-SE" sz="3200" kern="0" dirty="0"/>
          </a:p>
        </p:txBody>
      </p:sp>
      <p:sp>
        <p:nvSpPr>
          <p:cNvPr id="7" name="文本框 6"/>
          <p:cNvSpPr txBox="1"/>
          <p:nvPr/>
        </p:nvSpPr>
        <p:spPr>
          <a:xfrm>
            <a:off x="555484" y="925291"/>
            <a:ext cx="1087344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8" name="矩形 7"/>
          <p:cNvSpPr/>
          <p:nvPr/>
        </p:nvSpPr>
        <p:spPr>
          <a:xfrm>
            <a:off x="688686" y="1288173"/>
            <a:ext cx="10607040" cy="3634841"/>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a:solidFill>
                  <a:prstClr val="black"/>
                </a:solidFill>
                <a:latin typeface="+mj-lt"/>
                <a:cs typeface="Arial" charset="0"/>
              </a:rPr>
              <a:t>R18 Time Plan:</a:t>
            </a:r>
            <a:endParaRPr lang="en-US" altLang="zh-CN" sz="1600" dirty="0">
              <a:solidFill>
                <a:prstClr val="black"/>
              </a:solidFill>
              <a:latin typeface="+mj-lt"/>
              <a:cs typeface="Arial" charset="0"/>
            </a:endParaRPr>
          </a:p>
          <a:p>
            <a:pPr marL="609585" indent="-609585" defTabSz="1219170">
              <a:spcBef>
                <a:spcPct val="20000"/>
              </a:spcBef>
              <a:buBlip>
                <a:blip r:embed="rId2"/>
              </a:buBlip>
              <a:defRPr/>
            </a:pPr>
            <a:r>
              <a:rPr lang="en-US" altLang="zh-CN" sz="1400" dirty="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endParaRPr lang="en-US" altLang="zh-CN" sz="1400" dirty="0"/>
          </a:p>
          <a:p>
            <a:pPr defTabSz="1219170" eaLnBrk="1" fontAlgn="auto" hangingPunct="1">
              <a:spcBef>
                <a:spcPts val="0"/>
              </a:spcBef>
              <a:spcAft>
                <a:spcPts val="0"/>
              </a:spcAft>
              <a:defRPr/>
            </a:pPr>
            <a:endParaRPr lang="en-US" altLang="zh-CN" sz="1400" dirty="0">
              <a:solidFill>
                <a:prstClr val="black"/>
              </a:solidFill>
              <a:latin typeface="+mj-lt"/>
              <a:cs typeface="Arial" charset="0"/>
            </a:endParaRPr>
          </a:p>
          <a:p>
            <a:pPr defTabSz="1219170" eaLnBrk="1" fontAlgn="auto" hangingPunct="1">
              <a:spcBef>
                <a:spcPts val="0"/>
              </a:spcBef>
              <a:spcAft>
                <a:spcPts val="0"/>
              </a:spcAft>
              <a:defRPr/>
            </a:pPr>
            <a:endParaRPr lang="en-US" altLang="zh-CN" sz="1400" dirty="0">
              <a:solidFill>
                <a:prstClr val="black"/>
              </a:solidFill>
              <a:latin typeface="Calibri"/>
            </a:endParaRPr>
          </a:p>
        </p:txBody>
      </p:sp>
    </p:spTree>
    <p:extLst>
      <p:ext uri="{BB962C8B-B14F-4D97-AF65-F5344CB8AC3E}">
        <p14:creationId xmlns:p14="http://schemas.microsoft.com/office/powerpoint/2010/main" val="1960207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WIs/S</a:t>
            </a:r>
            <a:r>
              <a:rPr lang="en-US" altLang="zh-CN" sz="3600" dirty="0"/>
              <a:t>I</a:t>
            </a:r>
            <a:r>
              <a:rPr lang="en-US" sz="3600" dirty="0"/>
              <a:t>s</a:t>
            </a:r>
          </a:p>
        </p:txBody>
      </p:sp>
      <p:graphicFrame>
        <p:nvGraphicFramePr>
          <p:cNvPr id="15" name="表格 14"/>
          <p:cNvGraphicFramePr>
            <a:graphicFrameLocks noGrp="1"/>
          </p:cNvGraphicFramePr>
          <p:nvPr>
            <p:extLst>
              <p:ext uri="{D42A27DB-BD31-4B8C-83A1-F6EECF244321}">
                <p14:modId xmlns:p14="http://schemas.microsoft.com/office/powerpoint/2010/main" val="3922524276"/>
              </p:ext>
            </p:extLst>
          </p:nvPr>
        </p:nvGraphicFramePr>
        <p:xfrm>
          <a:off x="5563858" y="838194"/>
          <a:ext cx="6486211" cy="5447516"/>
        </p:xfrm>
        <a:graphic>
          <a:graphicData uri="http://schemas.openxmlformats.org/drawingml/2006/table">
            <a:tbl>
              <a:tblPr>
                <a:tableStyleId>{5C22544A-7EE6-4342-B048-85BDC9FD1C3A}</a:tableStyleId>
              </a:tblPr>
              <a:tblGrid>
                <a:gridCol w="276331">
                  <a:extLst>
                    <a:ext uri="{9D8B030D-6E8A-4147-A177-3AD203B41FA5}">
                      <a16:colId xmlns:a16="http://schemas.microsoft.com/office/drawing/2014/main" val="20000"/>
                    </a:ext>
                  </a:extLst>
                </a:gridCol>
                <a:gridCol w="4273355">
                  <a:extLst>
                    <a:ext uri="{9D8B030D-6E8A-4147-A177-3AD203B41FA5}">
                      <a16:colId xmlns:a16="http://schemas.microsoft.com/office/drawing/2014/main" val="20001"/>
                    </a:ext>
                  </a:extLst>
                </a:gridCol>
                <a:gridCol w="1260283">
                  <a:extLst>
                    <a:ext uri="{9D8B030D-6E8A-4147-A177-3AD203B41FA5}">
                      <a16:colId xmlns:a16="http://schemas.microsoft.com/office/drawing/2014/main" val="20002"/>
                    </a:ext>
                  </a:extLst>
                </a:gridCol>
                <a:gridCol w="676242">
                  <a:extLst>
                    <a:ext uri="{9D8B030D-6E8A-4147-A177-3AD203B41FA5}">
                      <a16:colId xmlns:a16="http://schemas.microsoft.com/office/drawing/2014/main"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GB" sz="1100" baseline="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a:t>
                      </a: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dirty="0">
                          <a:solidFill>
                            <a:schemeClr val="tx1"/>
                          </a:solidFill>
                          <a:effectLst/>
                          <a:highlight>
                            <a:srgbClr val="FFFF00"/>
                          </a:highlight>
                          <a:latin typeface="Arial" panose="020B0604020202020204" pitchFamily="34" charset="0"/>
                          <a:ea typeface="宋体" panose="02010600030101010101" pitchFamily="2" charset="-122"/>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204956">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a:t>
                      </a:r>
                      <a:r>
                        <a:rPr lang="en-US" sz="1100" baseline="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 </a:t>
                      </a:r>
                      <a:r>
                        <a:rPr lang="en-GB"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0"/>
                  </a:ext>
                </a:extLst>
              </a:tr>
              <a:tr h="19698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1"/>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altLang="zh-CN" sz="1100" dirty="0">
                          <a:solidFill>
                            <a:srgbClr val="000000"/>
                          </a:solidFill>
                          <a:effectLst/>
                          <a:highlight>
                            <a:srgbClr val="00FF00"/>
                          </a:highlight>
                          <a:latin typeface="Arial" panose="020B0604020202020204" pitchFamily="34" charset="0"/>
                          <a:ea typeface="+mn-ea"/>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2"/>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3"/>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highlight>
                            <a:srgbClr val="FFFF00"/>
                          </a:highlight>
                          <a:latin typeface="Arial" panose="020B0604020202020204" pitchFamily="34" charset="0"/>
                          <a:ea typeface="+mn-ea"/>
                          <a:cs typeface="Arial" panose="020B0604020202020204" pitchFamily="34" charset="0"/>
                        </a:rPr>
                        <a:t>(Exception)</a:t>
                      </a:r>
                      <a:r>
                        <a:rPr lang="en-US" altLang="zh-CN" sz="1100" kern="1200" baseline="0" dirty="0">
                          <a:solidFill>
                            <a:schemeClr val="tx1"/>
                          </a:solidFill>
                          <a:effectLst/>
                          <a:highlight>
                            <a:srgbClr val="FFFF00"/>
                          </a:highlight>
                          <a:latin typeface="Arial" panose="020B0604020202020204" pitchFamily="34" charset="0"/>
                          <a:ea typeface="+mn-ea"/>
                          <a:cs typeface="Arial" panose="020B0604020202020204" pitchFamily="34" charset="0"/>
                        </a:rPr>
                        <a:t> </a:t>
                      </a:r>
                      <a:r>
                        <a:rPr lang="en-US" altLang="zh-CN" sz="11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940033</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24"/>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126709709"/>
              </p:ext>
            </p:extLst>
          </p:nvPr>
        </p:nvGraphicFramePr>
        <p:xfrm>
          <a:off x="120651" y="1922307"/>
          <a:ext cx="5447020" cy="4363403"/>
        </p:xfrm>
        <a:graphic>
          <a:graphicData uri="http://schemas.openxmlformats.org/drawingml/2006/table">
            <a:tbl>
              <a:tblPr>
                <a:tableStyleId>{5C22544A-7EE6-4342-B048-85BDC9FD1C3A}</a:tableStyleId>
              </a:tblPr>
              <a:tblGrid>
                <a:gridCol w="291331">
                  <a:extLst>
                    <a:ext uri="{9D8B030D-6E8A-4147-A177-3AD203B41FA5}">
                      <a16:colId xmlns:a16="http://schemas.microsoft.com/office/drawing/2014/main" val="20000"/>
                    </a:ext>
                  </a:extLst>
                </a:gridCol>
                <a:gridCol w="3268317">
                  <a:extLst>
                    <a:ext uri="{9D8B030D-6E8A-4147-A177-3AD203B41FA5}">
                      <a16:colId xmlns:a16="http://schemas.microsoft.com/office/drawing/2014/main" val="20001"/>
                    </a:ext>
                  </a:extLst>
                </a:gridCol>
                <a:gridCol w="109855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宋体" panose="02010600030101010101" pitchFamily="2" charset="-122"/>
                          <a:cs typeface="Arial" panose="020B0604020202020204" pitchFamily="34" charset="0"/>
                        </a:rPr>
                        <a:t>(R18)</a:t>
                      </a:r>
                      <a:r>
                        <a:rPr lang="en-US" altLang="zh-CN" sz="1100" kern="1200" baseline="0" dirty="0">
                          <a:solidFill>
                            <a:schemeClr val="tx1"/>
                          </a:solidFill>
                          <a:effectLst/>
                          <a:highlight>
                            <a:srgbClr val="00FFFF"/>
                          </a:highlight>
                          <a:latin typeface="Arial" panose="020B0604020202020204" pitchFamily="34" charset="0"/>
                          <a:ea typeface="宋体" panose="02010600030101010101" pitchFamily="2" charset="-122"/>
                          <a:cs typeface="Arial" panose="020B0604020202020204" pitchFamily="34" charset="0"/>
                        </a:rPr>
                        <a:t> </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5"/>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6"/>
                  </a:ext>
                </a:extLst>
              </a:tr>
              <a:tr h="0">
                <a:tc>
                  <a:txBody>
                    <a:bodyPr/>
                    <a:lstStyle/>
                    <a:p>
                      <a:pPr marL="0" algn="l"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7"/>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8"/>
                  </a:ext>
                </a:extLst>
              </a:tr>
              <a:tr h="0">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a:t>
                      </a:r>
                      <a:r>
                        <a:rPr lang="en-US" sz="1100" kern="1200" dirty="0">
                          <a:solidFill>
                            <a:schemeClr val="dk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09"/>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highlight>
                            <a:srgbClr val="00FF00"/>
                          </a:highlight>
                          <a:latin typeface="Arial" panose="020B0604020202020204" pitchFamily="34" charset="0"/>
                          <a:ea typeface="+mn-ea"/>
                          <a:cs typeface="Arial" panose="020B0604020202020204" pitchFamily="34" charset="0"/>
                        </a:rPr>
                        <a:t>(finished) </a:t>
                      </a: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highlight>
                            <a:srgbClr val="00FF00"/>
                          </a:highlight>
                          <a:latin typeface="Arial" panose="020B0604020202020204" pitchFamily="34" charset="0"/>
                          <a:ea typeface="宋体" panose="02010600030101010101" pitchFamily="2" charset="-122"/>
                          <a:cs typeface="Arial" panose="020B0604020202020204" pitchFamily="34" charset="0"/>
                        </a:rPr>
                        <a:t>(finished) </a:t>
                      </a: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860022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2"/>
                  </a:ext>
                </a:extLst>
              </a:tr>
              <a:tr h="0">
                <a:tc>
                  <a:txBody>
                    <a:bodyPr/>
                    <a:lstStyle/>
                    <a:p>
                      <a:pPr algn="l">
                        <a:spcAft>
                          <a:spcPts val="0"/>
                        </a:spcAft>
                      </a:pPr>
                      <a:r>
                        <a:rPr lang="en-US" alt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sz="11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highlight>
                            <a:srgbClr val="00FFFF"/>
                          </a:highlight>
                          <a:latin typeface="Arial" panose="020B0604020202020204" pitchFamily="34" charset="0"/>
                          <a:ea typeface="+mn-ea"/>
                          <a:cs typeface="Arial" panose="020B0604020202020204" pitchFamily="34" charset="0"/>
                        </a:rPr>
                        <a:t>(R18)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bg1">
                        <a:lumMod val="85000"/>
                      </a:schemeClr>
                    </a:solidFill>
                  </a:tcPr>
                </a:tc>
                <a:tc>
                  <a:txBody>
                    <a:bodyPr/>
                    <a:lstStyle/>
                    <a:p>
                      <a:pPr algn="l">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val="10013"/>
                  </a:ext>
                </a:extLst>
              </a:tr>
            </a:tbl>
          </a:graphicData>
        </a:graphic>
      </p:graphicFrame>
      <p:sp>
        <p:nvSpPr>
          <p:cNvPr id="17" name="矩形 16"/>
          <p:cNvSpPr/>
          <p:nvPr/>
        </p:nvSpPr>
        <p:spPr>
          <a:xfrm>
            <a:off x="151845" y="953477"/>
            <a:ext cx="5380820" cy="830997"/>
          </a:xfrm>
          <a:prstGeom prst="rect">
            <a:avLst/>
          </a:prstGeom>
        </p:spPr>
        <p:txBody>
          <a:bodyPr wrap="square">
            <a:spAutoFit/>
          </a:bodyPr>
          <a:lstStyle/>
          <a:p>
            <a:r>
              <a:rPr lang="en-US" altLang="zh-CN" sz="1600" b="1" dirty="0">
                <a:solidFill>
                  <a:srgbClr val="0000FF"/>
                </a:solidFill>
                <a:latin typeface="+mn-lt"/>
              </a:rPr>
              <a:t>8 ongoing WIs/SIs, 16 finished WIs, 8 finished SIs</a:t>
            </a:r>
          </a:p>
          <a:p>
            <a:pPr marL="285750" indent="-285750">
              <a:buFont typeface="Wingdings" panose="05000000000000000000" pitchFamily="2" charset="2"/>
              <a:buChar char="Ø"/>
            </a:pPr>
            <a:r>
              <a:rPr lang="en-US" altLang="zh-CN" sz="1600" b="1" dirty="0">
                <a:solidFill>
                  <a:srgbClr val="0000FF"/>
                </a:solidFill>
                <a:latin typeface="+mn-lt"/>
              </a:rPr>
              <a:t>8 ongoing WIs, 16 finished WIs</a:t>
            </a:r>
          </a:p>
          <a:p>
            <a:pPr marL="285750" indent="-285750">
              <a:buFont typeface="Wingdings" panose="05000000000000000000" pitchFamily="2" charset="2"/>
              <a:buChar char="Ø"/>
            </a:pPr>
            <a:r>
              <a:rPr lang="en-US" altLang="zh-CN" sz="1600" b="1" dirty="0">
                <a:solidFill>
                  <a:srgbClr val="0000FF"/>
                </a:solidFill>
                <a:latin typeface="+mn-lt"/>
              </a:rPr>
              <a:t>0 ongoing SIs, 8 finished SIs, 4 SIs moved to Rel-18</a:t>
            </a:r>
          </a:p>
        </p:txBody>
      </p:sp>
    </p:spTree>
    <p:extLst>
      <p:ext uri="{BB962C8B-B14F-4D97-AF65-F5344CB8AC3E}">
        <p14:creationId xmlns:p14="http://schemas.microsoft.com/office/powerpoint/2010/main" val="580412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66595562"/>
              </p:ext>
            </p:extLst>
          </p:nvPr>
        </p:nvGraphicFramePr>
        <p:xfrm>
          <a:off x="1215189" y="1398741"/>
          <a:ext cx="9029178" cy="4844609"/>
        </p:xfrm>
        <a:graphic>
          <a:graphicData uri="http://schemas.openxmlformats.org/drawingml/2006/table">
            <a:tbl>
              <a:tblPr/>
              <a:tblGrid>
                <a:gridCol w="1540043">
                  <a:extLst>
                    <a:ext uri="{9D8B030D-6E8A-4147-A177-3AD203B41FA5}">
                      <a16:colId xmlns:a16="http://schemas.microsoft.com/office/drawing/2014/main" val="20000"/>
                    </a:ext>
                  </a:extLst>
                </a:gridCol>
                <a:gridCol w="2550694">
                  <a:extLst>
                    <a:ext uri="{9D8B030D-6E8A-4147-A177-3AD203B41FA5}">
                      <a16:colId xmlns:a16="http://schemas.microsoft.com/office/drawing/2014/main" val="20001"/>
                    </a:ext>
                  </a:extLst>
                </a:gridCol>
                <a:gridCol w="1500771">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928532">
                  <a:extLst>
                    <a:ext uri="{9D8B030D-6E8A-4147-A177-3AD203B41FA5}">
                      <a16:colId xmlns:a16="http://schemas.microsoft.com/office/drawing/2014/main" val="20004"/>
                    </a:ext>
                  </a:extLst>
                </a:gridCol>
                <a:gridCol w="1405167">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Region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17-26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4-12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9-17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6 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10-14 Oct 2022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Exception to be sent to SA#95-e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72070439"/>
              </p:ext>
            </p:extLst>
          </p:nvPr>
        </p:nvGraphicFramePr>
        <p:xfrm>
          <a:off x="1326147" y="1392577"/>
          <a:ext cx="8843909" cy="3483598"/>
        </p:xfrm>
        <a:graphic>
          <a:graphicData uri="http://schemas.openxmlformats.org/drawingml/2006/table">
            <a:tbl>
              <a:tblPr firstRow="1" bandRow="1">
                <a:tableStyleId>{5C22544A-7EE6-4342-B048-85BDC9FD1C3A}</a:tableStyleId>
              </a:tblPr>
              <a:tblGrid>
                <a:gridCol w="2311256">
                  <a:extLst>
                    <a:ext uri="{9D8B030D-6E8A-4147-A177-3AD203B41FA5}">
                      <a16:colId xmlns:a16="http://schemas.microsoft.com/office/drawing/2014/main" val="570476699"/>
                    </a:ext>
                  </a:extLst>
                </a:gridCol>
                <a:gridCol w="4676280">
                  <a:extLst>
                    <a:ext uri="{9D8B030D-6E8A-4147-A177-3AD203B41FA5}">
                      <a16:colId xmlns:a16="http://schemas.microsoft.com/office/drawing/2014/main" val="2618836924"/>
                    </a:ext>
                  </a:extLst>
                </a:gridCol>
                <a:gridCol w="1856373">
                  <a:extLst>
                    <a:ext uri="{9D8B030D-6E8A-4147-A177-3AD203B41FA5}">
                      <a16:colId xmlns:a16="http://schemas.microsoft.com/office/drawing/2014/main" val="2000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3790">
                <a:tc>
                  <a:txBody>
                    <a:bodyPr/>
                    <a:lstStyle/>
                    <a:p>
                      <a:r>
                        <a:rPr lang="en-US" sz="1200" dirty="0">
                          <a:effectLst/>
                          <a:latin typeface="+mn-lt"/>
                        </a:rPr>
                        <a:t>SP-220118</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eQoE</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Ericsson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53527">
                <a:tc>
                  <a:txBody>
                    <a:bodyPr/>
                    <a:lstStyle/>
                    <a:p>
                      <a:r>
                        <a:rPr lang="en-US" sz="1200" dirty="0">
                          <a:effectLst/>
                          <a:latin typeface="+mn-lt"/>
                        </a:rPr>
                        <a:t>SP-220111</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MADCOL</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Nokia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73269">
                <a:tc>
                  <a:txBody>
                    <a:bodyPr/>
                    <a:lstStyle/>
                    <a:p>
                      <a:r>
                        <a:rPr lang="en-US" sz="1200" dirty="0">
                          <a:effectLst/>
                          <a:latin typeface="+mn-lt"/>
                        </a:rPr>
                        <a:t>SP-220119</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IDMS_MN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Huawei</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62759">
                <a:tc>
                  <a:txBody>
                    <a:bodyPr/>
                    <a:lstStyle/>
                    <a:p>
                      <a:r>
                        <a:rPr lang="en-US" sz="1200" dirty="0">
                          <a:effectLst/>
                          <a:latin typeface="+mn-lt"/>
                        </a:rPr>
                        <a:t>SP-220120</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eCOSLA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Ericsson</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62759">
                <a:tc>
                  <a:txBody>
                    <a:bodyPr/>
                    <a:lstStyle/>
                    <a:p>
                      <a:r>
                        <a:rPr lang="en-US" sz="1200" dirty="0">
                          <a:effectLst/>
                          <a:latin typeface="+mn-lt"/>
                        </a:rPr>
                        <a:t>SP-220110</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a:t>
                      </a:r>
                      <a:r>
                        <a:rPr lang="en-US" sz="1200" dirty="0" err="1">
                          <a:effectLst/>
                          <a:latin typeface="+mn-lt"/>
                        </a:rPr>
                        <a:t>eMDAS</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Intel</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62759">
                <a:tc>
                  <a:txBody>
                    <a:bodyPr/>
                    <a:lstStyle/>
                    <a:p>
                      <a:r>
                        <a:rPr lang="en-US" sz="1200" dirty="0">
                          <a:effectLst/>
                          <a:latin typeface="+mn-lt"/>
                        </a:rPr>
                        <a:t>SP-220121</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Exception sheet for MSAC</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Nokia</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62759">
                <a:tc>
                  <a:txBody>
                    <a:bodyPr/>
                    <a:lstStyle/>
                    <a:p>
                      <a:r>
                        <a:rPr lang="en-US" sz="1200" dirty="0">
                          <a:effectLst/>
                          <a:latin typeface="+mn-lt"/>
                        </a:rPr>
                        <a:t>SP-220114</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WI Exception for </a:t>
                      </a:r>
                      <a:r>
                        <a:rPr lang="en-US" sz="1200" dirty="0" err="1">
                          <a:effectLst/>
                          <a:latin typeface="+mn-lt"/>
                        </a:rPr>
                        <a:t>eNETSLICE_PRO</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mn-lt"/>
                        </a:rPr>
                        <a:t>Samsung Electronics Benelux BV</a:t>
                      </a:r>
                      <a:endParaRPr lang="en-US" sz="4400" dirty="0">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62759">
                <a:tc>
                  <a:txBody>
                    <a:bodyPr/>
                    <a:lstStyle/>
                    <a:p>
                      <a:r>
                        <a:rPr lang="en-US" sz="1200" kern="1200" dirty="0">
                          <a:solidFill>
                            <a:schemeClr val="dk1"/>
                          </a:solidFill>
                          <a:effectLst/>
                          <a:latin typeface="+mn-lt"/>
                          <a:ea typeface="+mn-ea"/>
                          <a:cs typeface="+mn-cs"/>
                        </a:rPr>
                        <a:t>SP-220259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dirty="0">
                          <a:effectLst/>
                          <a:latin typeface="+mn-lt"/>
                        </a:rPr>
                        <a:t>WI Exception </a:t>
                      </a:r>
                      <a:r>
                        <a:rPr lang="en-US" sz="1200" kern="1200" dirty="0">
                          <a:solidFill>
                            <a:schemeClr val="dk1"/>
                          </a:solidFill>
                          <a:effectLst/>
                          <a:latin typeface="+mn-lt"/>
                          <a:ea typeface="+mn-ea"/>
                          <a:cs typeface="+mn-cs"/>
                        </a:rPr>
                        <a:t>for ECM</a:t>
                      </a:r>
                    </a:p>
                    <a:p>
                      <a:endParaRPr lang="en-US" sz="12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kern="1200" dirty="0">
                          <a:solidFill>
                            <a:schemeClr val="dk1"/>
                          </a:solidFill>
                          <a:effectLst/>
                          <a:highlight>
                            <a:srgbClr val="FFFF00"/>
                          </a:highlight>
                          <a:latin typeface="+mn-lt"/>
                          <a:ea typeface="+mn-ea"/>
                          <a:cs typeface="+mn-cs"/>
                        </a:rPr>
                        <a:t>Samsung </a:t>
                      </a:r>
                    </a:p>
                    <a:p>
                      <a:r>
                        <a:rPr lang="en-US" sz="1200" kern="1200" dirty="0">
                          <a:solidFill>
                            <a:schemeClr val="dk1"/>
                          </a:solidFill>
                          <a:effectLst/>
                          <a:highlight>
                            <a:srgbClr val="FFFF00"/>
                          </a:highlight>
                          <a:latin typeface="+mn-lt"/>
                          <a:ea typeface="+mn-ea"/>
                          <a:cs typeface="+mn-cs"/>
                        </a:rPr>
                        <a:t>(NOTE: Company contribution to 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3339115"/>
                  </a:ext>
                </a:extLst>
              </a:tr>
            </a:tbl>
          </a:graphicData>
        </a:graphic>
      </p:graphicFrame>
    </p:spTree>
    <p:extLst>
      <p:ext uri="{BB962C8B-B14F-4D97-AF65-F5344CB8AC3E}">
        <p14:creationId xmlns:p14="http://schemas.microsoft.com/office/powerpoint/2010/main" val="7906272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12" name="表格 11"/>
          <p:cNvGraphicFramePr>
            <a:graphicFrameLocks noGrp="1"/>
          </p:cNvGraphicFramePr>
          <p:nvPr/>
        </p:nvGraphicFramePr>
        <p:xfrm>
          <a:off x="6468143" y="3909838"/>
          <a:ext cx="5634891" cy="2259998"/>
        </p:xfrm>
        <a:graphic>
          <a:graphicData uri="http://schemas.openxmlformats.org/drawingml/2006/table">
            <a:tbl>
              <a:tblPr>
                <a:tableStyleId>{5C22544A-7EE6-4342-B048-85BDC9FD1C3A}</a:tableStyleId>
              </a:tblPr>
              <a:tblGrid>
                <a:gridCol w="269604">
                  <a:extLst>
                    <a:ext uri="{9D8B030D-6E8A-4147-A177-3AD203B41FA5}">
                      <a16:colId xmlns:a16="http://schemas.microsoft.com/office/drawing/2014/main" val="20000"/>
                    </a:ext>
                  </a:extLst>
                </a:gridCol>
                <a:gridCol w="2050956">
                  <a:extLst>
                    <a:ext uri="{9D8B030D-6E8A-4147-A177-3AD203B41FA5}">
                      <a16:colId xmlns:a16="http://schemas.microsoft.com/office/drawing/2014/main" val="20001"/>
                    </a:ext>
                  </a:extLst>
                </a:gridCol>
                <a:gridCol w="994608">
                  <a:extLst>
                    <a:ext uri="{9D8B030D-6E8A-4147-A177-3AD203B41FA5}">
                      <a16:colId xmlns:a16="http://schemas.microsoft.com/office/drawing/2014/main" val="20002"/>
                    </a:ext>
                  </a:extLst>
                </a:gridCol>
                <a:gridCol w="736270">
                  <a:extLst>
                    <a:ext uri="{9D8B030D-6E8A-4147-A177-3AD203B41FA5}">
                      <a16:colId xmlns:a16="http://schemas.microsoft.com/office/drawing/2014/main" val="20003"/>
                    </a:ext>
                  </a:extLst>
                </a:gridCol>
                <a:gridCol w="736270">
                  <a:extLst>
                    <a:ext uri="{9D8B030D-6E8A-4147-A177-3AD203B41FA5}">
                      <a16:colId xmlns:a16="http://schemas.microsoft.com/office/drawing/2014/main" val="20004"/>
                    </a:ext>
                  </a:extLst>
                </a:gridCol>
                <a:gridCol w="847183">
                  <a:extLst>
                    <a:ext uri="{9D8B030D-6E8A-4147-A177-3AD203B41FA5}">
                      <a16:colId xmlns:a16="http://schemas.microsoft.com/office/drawing/2014/main" val="20005"/>
                    </a:ext>
                  </a:extLst>
                </a:gridCol>
              </a:tblGrid>
              <a:tr h="345882">
                <a:tc gridSpan="6">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endParaRPr lang="zh-CN" altLang="en-US"/>
                    </a:p>
                  </a:txBody>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effectLst/>
                          <a:latin typeface="Arial" panose="020B0604020202020204" pitchFamily="34" charset="0"/>
                          <a:ea typeface="+mn-ea"/>
                          <a:cs typeface="Arial" panose="020B0604020202020204" pitchFamily="34" charset="0"/>
                        </a:rPr>
                        <a:t>Intelligence and Automation</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940030</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3"/>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25</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NSRULE</a:t>
                      </a:r>
                      <a:endParaRPr lang="zh-CN" altLang="en-US" sz="90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940045</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 of 5G  Advanced NRM features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eAdNRM</a:t>
                      </a:r>
                      <a:r>
                        <a:rPr lang="en-US" altLang="zh-CN" sz="900" kern="1200" dirty="0">
                          <a:solidFill>
                            <a:srgbClr val="000000"/>
                          </a:solidFill>
                          <a:effectLst/>
                          <a:latin typeface="Arial" panose="020B0604020202020204" pitchFamily="34" charset="0"/>
                          <a:ea typeface="+mn-ea"/>
                          <a:cs typeface="Arial" panose="020B0604020202020204" pitchFamily="34" charset="0"/>
                        </a:rPr>
                        <a:t> </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S5-221510</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S5-221554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85159">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dk1"/>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050" kern="120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pPr marL="0" algn="l" defTabSz="1219170" rtl="0" eaLnBrk="1" latinLnBrk="0" hangingPunct="1">
                        <a:spcAft>
                          <a:spcPts val="0"/>
                        </a:spcAft>
                      </a:pPr>
                      <a:endParaRPr lang="zh-CN" altLang="zh-CN" sz="105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85159">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940037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1280962879"/>
              </p:ext>
            </p:extLst>
          </p:nvPr>
        </p:nvGraphicFramePr>
        <p:xfrm>
          <a:off x="120651" y="1204095"/>
          <a:ext cx="6303595" cy="5530341"/>
        </p:xfrm>
        <a:graphic>
          <a:graphicData uri="http://schemas.openxmlformats.org/drawingml/2006/table">
            <a:tbl>
              <a:tblPr>
                <a:tableStyleId>{5C22544A-7EE6-4342-B048-85BDC9FD1C3A}</a:tableStyleId>
              </a:tblPr>
              <a:tblGrid>
                <a:gridCol w="263574">
                  <a:extLst>
                    <a:ext uri="{9D8B030D-6E8A-4147-A177-3AD203B41FA5}">
                      <a16:colId xmlns:a16="http://schemas.microsoft.com/office/drawing/2014/main" val="20000"/>
                    </a:ext>
                  </a:extLst>
                </a:gridCol>
                <a:gridCol w="2515281">
                  <a:extLst>
                    <a:ext uri="{9D8B030D-6E8A-4147-A177-3AD203B41FA5}">
                      <a16:colId xmlns:a16="http://schemas.microsoft.com/office/drawing/2014/main" val="20001"/>
                    </a:ext>
                  </a:extLst>
                </a:gridCol>
                <a:gridCol w="895180">
                  <a:extLst>
                    <a:ext uri="{9D8B030D-6E8A-4147-A177-3AD203B41FA5}">
                      <a16:colId xmlns:a16="http://schemas.microsoft.com/office/drawing/2014/main" val="20002"/>
                    </a:ext>
                  </a:extLst>
                </a:gridCol>
                <a:gridCol w="1003958">
                  <a:extLst>
                    <a:ext uri="{9D8B030D-6E8A-4147-A177-3AD203B41FA5}">
                      <a16:colId xmlns:a16="http://schemas.microsoft.com/office/drawing/2014/main" val="20003"/>
                    </a:ext>
                  </a:extLst>
                </a:gridCol>
                <a:gridCol w="789568">
                  <a:extLst>
                    <a:ext uri="{9D8B030D-6E8A-4147-A177-3AD203B41FA5}">
                      <a16:colId xmlns:a16="http://schemas.microsoft.com/office/drawing/2014/main" val="20004"/>
                    </a:ext>
                  </a:extLst>
                </a:gridCol>
                <a:gridCol w="836034">
                  <a:extLst>
                    <a:ext uri="{9D8B030D-6E8A-4147-A177-3AD203B41FA5}">
                      <a16:colId xmlns:a16="http://schemas.microsoft.com/office/drawing/2014/main" val="20005"/>
                    </a:ext>
                  </a:extLst>
                </a:gridCol>
              </a:tblGrid>
              <a:tr h="225168">
                <a:tc>
                  <a:txBody>
                    <a:bodyPr/>
                    <a:lstStyle/>
                    <a:p>
                      <a:pPr algn="l">
                        <a:spcAft>
                          <a:spcPts val="0"/>
                        </a:spcAft>
                      </a:pPr>
                      <a:endParaRPr lang="zh-CN" sz="16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8563">
                <a:tc gridSpan="6">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effectLst/>
                          <a:latin typeface="Arial" panose="020B0604020202020204" pitchFamily="34" charset="0"/>
                          <a:ea typeface="+mn-ea"/>
                          <a:cs typeface="Arial" panose="020B0604020202020204" pitchFamily="34" charset="0"/>
                        </a:rPr>
                        <a:t>Intelligence and Automation</a:t>
                      </a:r>
                      <a:endParaRPr lang="zh-CN" sz="1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856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940042</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62923">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940041</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940046</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75058">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FS_IDNSMN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S5-221513</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940039</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940034</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0362">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S5-221553 </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609896">
                <a:tc gridSpan="6">
                  <a:txBody>
                    <a:bodyPr/>
                    <a:lstStyle/>
                    <a:p>
                      <a:pPr algn="l">
                        <a:spcAft>
                          <a:spcPts val="0"/>
                        </a:spcAft>
                      </a:pPr>
                      <a:r>
                        <a:rPr lang="en-US" altLang="zh-CN" sz="1000" b="1" dirty="0">
                          <a:effectLst/>
                          <a:latin typeface="Arial" panose="020B0604020202020204" pitchFamily="34" charset="0"/>
                          <a:ea typeface="+mn-ea"/>
                          <a:cs typeface="Arial" panose="020B0604020202020204" pitchFamily="34" charset="0"/>
                        </a:rPr>
                        <a:t>Management Architecture and Mechanisms</a:t>
                      </a:r>
                      <a:endParaRPr lang="zh-CN" sz="1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900" kern="1200" dirty="0">
                          <a:solidFill>
                            <a:schemeClr val="tx1"/>
                          </a:solidFill>
                          <a:effectLst/>
                          <a:latin typeface="Arial" panose="020B0604020202020204" pitchFamily="34" charset="0"/>
                          <a:ea typeface="+mn-ea"/>
                          <a:cs typeface="Arial" panose="020B0604020202020204" pitchFamily="34" charset="0"/>
                        </a:rPr>
                        <a:t>910031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FS_BSEE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Management Aspect of User Plane Enhancement </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FS_MAUPE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 _MCNF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 Enhancement of 5G MOCN Network Sharing</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FS_MANS_phase2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910028</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further Enhancements of Management of Trace/MDT</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FS_e5GMDT_Ph2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S5-221514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Study on YANG PUSH </a:t>
                      </a:r>
                      <a:endParaRPr lang="zh-CN" sz="1200" dirty="0">
                        <a:effectLst/>
                        <a:latin typeface="Times New Roman" panose="02020603050405020304" pitchFamily="18"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890017</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8"/>
                  </a:ext>
                </a:extLst>
              </a:tr>
            </a:tbl>
          </a:graphicData>
        </a:graphic>
      </p:graphicFrame>
      <p:graphicFrame>
        <p:nvGraphicFramePr>
          <p:cNvPr id="3" name="表格 2"/>
          <p:cNvGraphicFramePr>
            <a:graphicFrameLocks noGrp="1"/>
          </p:cNvGraphicFramePr>
          <p:nvPr/>
        </p:nvGraphicFramePr>
        <p:xfrm>
          <a:off x="6468142" y="1212333"/>
          <a:ext cx="5634891" cy="2602769"/>
        </p:xfrm>
        <a:graphic>
          <a:graphicData uri="http://schemas.openxmlformats.org/drawingml/2006/table">
            <a:tbl>
              <a:tblPr>
                <a:tableStyleId>{5C22544A-7EE6-4342-B048-85BDC9FD1C3A}</a:tableStyleId>
              </a:tblPr>
              <a:tblGrid>
                <a:gridCol w="235613">
                  <a:extLst>
                    <a:ext uri="{9D8B030D-6E8A-4147-A177-3AD203B41FA5}">
                      <a16:colId xmlns:a16="http://schemas.microsoft.com/office/drawing/2014/main" val="20000"/>
                    </a:ext>
                  </a:extLst>
                </a:gridCol>
                <a:gridCol w="2509038">
                  <a:extLst>
                    <a:ext uri="{9D8B030D-6E8A-4147-A177-3AD203B41FA5}">
                      <a16:colId xmlns:a16="http://schemas.microsoft.com/office/drawing/2014/main" val="20001"/>
                    </a:ext>
                  </a:extLst>
                </a:gridCol>
                <a:gridCol w="491379">
                  <a:extLst>
                    <a:ext uri="{9D8B030D-6E8A-4147-A177-3AD203B41FA5}">
                      <a16:colId xmlns:a16="http://schemas.microsoft.com/office/drawing/2014/main" val="20002"/>
                    </a:ext>
                  </a:extLst>
                </a:gridCol>
                <a:gridCol w="922638">
                  <a:extLst>
                    <a:ext uri="{9D8B030D-6E8A-4147-A177-3AD203B41FA5}">
                      <a16:colId xmlns:a16="http://schemas.microsoft.com/office/drawing/2014/main" val="20003"/>
                    </a:ext>
                  </a:extLst>
                </a:gridCol>
                <a:gridCol w="728878">
                  <a:extLst>
                    <a:ext uri="{9D8B030D-6E8A-4147-A177-3AD203B41FA5}">
                      <a16:colId xmlns:a16="http://schemas.microsoft.com/office/drawing/2014/main" val="20004"/>
                    </a:ext>
                  </a:extLst>
                </a:gridCol>
                <a:gridCol w="747345">
                  <a:extLst>
                    <a:ext uri="{9D8B030D-6E8A-4147-A177-3AD203B41FA5}">
                      <a16:colId xmlns:a16="http://schemas.microsoft.com/office/drawing/2014/main" val="20005"/>
                    </a:ext>
                  </a:extLst>
                </a:gridCol>
              </a:tblGrid>
              <a:tr h="254856">
                <a:tc gridSpan="6">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8563">
                <a:tc gridSpan="6">
                  <a:txBody>
                    <a:bodyPr/>
                    <a:lstStyle/>
                    <a:p>
                      <a:pPr marL="0" algn="l" defTabSz="1219170" rtl="0" eaLnBrk="1" latinLnBrk="0" hangingPunct="1">
                        <a:spcAft>
                          <a:spcPts val="0"/>
                        </a:spcAft>
                      </a:pPr>
                      <a:r>
                        <a:rPr lang="en-US" altLang="zh-CN" sz="1000" b="1" kern="1200" dirty="0">
                          <a:solidFill>
                            <a:schemeClr val="dk1"/>
                          </a:solidFill>
                          <a:effectLst/>
                          <a:latin typeface="Arial" panose="020B0604020202020204" pitchFamily="34" charset="0"/>
                          <a:ea typeface="+mn-ea"/>
                          <a:cs typeface="Arial" panose="020B0604020202020204" pitchFamily="34" charset="0"/>
                        </a:rPr>
                        <a:t>Support of New Services</a:t>
                      </a:r>
                      <a:endParaRPr lang="zh-CN" sz="10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940035</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2"/>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15856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940038</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(R18) 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910026</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S5‑221740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5856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S5-221508</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
        <p:nvSpPr>
          <p:cNvPr id="7" name="矩形 6"/>
          <p:cNvSpPr/>
          <p:nvPr/>
        </p:nvSpPr>
        <p:spPr>
          <a:xfrm>
            <a:off x="512291" y="877500"/>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28 WIs/Sis, including 23 ongoing Sis (9 waiting for SA approval) and 5 ongoing </a:t>
            </a:r>
            <a:r>
              <a:rPr lang="en-US" altLang="zh-CN" sz="1200" b="1" dirty="0" err="1">
                <a:solidFill>
                  <a:srgbClr val="0000FF"/>
                </a:solidFill>
                <a:latin typeface="+mn-lt"/>
              </a:rPr>
              <a:t>Wis</a:t>
            </a:r>
            <a:r>
              <a:rPr lang="en-US" altLang="zh-CN" sz="1200" b="1" dirty="0">
                <a:solidFill>
                  <a:srgbClr val="0000FF"/>
                </a:solidFill>
                <a:latin typeface="+mn-lt"/>
              </a:rPr>
              <a:t> (2 waiting for SA approval)</a:t>
            </a:r>
          </a:p>
        </p:txBody>
      </p:sp>
    </p:spTree>
    <p:extLst>
      <p:ext uri="{BB962C8B-B14F-4D97-AF65-F5344CB8AC3E}">
        <p14:creationId xmlns:p14="http://schemas.microsoft.com/office/powerpoint/2010/main" val="19663973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6870357" y="3547616"/>
            <a:ext cx="5227859" cy="2862322"/>
          </a:xfrm>
          <a:prstGeom prst="rect">
            <a:avLst/>
          </a:prstGeom>
          <a:ln>
            <a:noFill/>
          </a:ln>
        </p:spPr>
        <p:txBody>
          <a:bodyPr wrap="square">
            <a:spAutoFit/>
          </a:bodyPr>
          <a:lstStyle/>
          <a:p>
            <a:r>
              <a:rPr lang="en-US" altLang="zh-CN" sz="1000" b="1" dirty="0">
                <a:solidFill>
                  <a:srgbClr val="FF0000"/>
                </a:solidFill>
                <a:latin typeface="Calibri" pitchFamily="34" charset="0"/>
                <a:cs typeface="Arial" charset="0"/>
              </a:rPr>
              <a:t>ePM_KPI_5G</a:t>
            </a:r>
            <a:r>
              <a:rPr lang="en-US" altLang="zh-CN" sz="1000" b="1" dirty="0">
                <a:solidFill>
                  <a:srgbClr val="FF0000"/>
                </a:solidFill>
                <a:latin typeface="+mj-lt"/>
                <a:cs typeface="Arial" charset="0"/>
              </a:rPr>
              <a:t>: </a:t>
            </a:r>
            <a:r>
              <a:rPr lang="en-US" altLang="zh-CN" sz="1000" dirty="0">
                <a:solidFill>
                  <a:prstClr val="black"/>
                </a:solidFill>
                <a:latin typeface="Calibri" pitchFamily="34" charset="0"/>
                <a:cs typeface="Arial" charset="0"/>
              </a:rPr>
              <a:t>The following performance measurements and KPIs were agreed. With agreement of these contributions, it is concluded that this Rel-17 WI is 100% completed:</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Add Space Division Multiplexing PRB Usage for MIMO cell;</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Remove the number of failed conditional handover executions which is not implementable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Add one more trigger point to the Number of failed DAPS handover preparations performance measurement</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Modify description of MIMO PRB usage for cell</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Modify description of sampling occasion for scheduled layers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Adding new packets based performance measurements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28.552 Updating packets based performance measurements</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TS 28.554 Define Reliability KPI in 5G Network</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Editorial clean-up of mobility KPIs HO success rate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Editorial clean-up of mobility KPIs HO success rate</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CR Rel-17 28.552 Add measurements related to location context transfer for LMF</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CR Rel-17 28.552 Add measurements related to location determination for LMF</a:t>
            </a:r>
          </a:p>
          <a:p>
            <a:pPr marL="171450" indent="-171450">
              <a:buFont typeface="Wingdings" panose="05000000000000000000" pitchFamily="2" charset="2"/>
              <a:buChar char="Ø"/>
            </a:pPr>
            <a:r>
              <a:rPr lang="en-US" altLang="zh-CN" sz="1000" dirty="0">
                <a:solidFill>
                  <a:prstClr val="black"/>
                </a:solidFill>
                <a:latin typeface="Calibri" pitchFamily="34" charset="0"/>
                <a:cs typeface="Arial" charset="0"/>
              </a:rPr>
              <a:t>Rel-17 CR 28.552 Enhance PM on Handover failures per beam related to MRO for intra-system mobility</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648882921"/>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49340">
                  <a:extLst>
                    <a:ext uri="{9D8B030D-6E8A-4147-A177-3AD203B41FA5}">
                      <a16:colId xmlns:a16="http://schemas.microsoft.com/office/drawing/2014/main" val="20001"/>
                    </a:ext>
                  </a:extLst>
                </a:gridCol>
                <a:gridCol w="15049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MADCOL</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40%-&gt;40%-&gt;45%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highlight>
                            <a:srgbClr val="FFFF00"/>
                          </a:highlight>
                          <a:latin typeface="+mn-lt"/>
                          <a:ea typeface="+mn-ea"/>
                          <a:cs typeface="Arial" panose="020B0604020202020204" pitchFamily="34" charset="0"/>
                        </a:rPr>
                        <a:t>(</a:t>
                      </a:r>
                      <a:r>
                        <a:rPr lang="sv-SE" altLang="zh-CN" sz="1100" b="0" kern="1200" dirty="0" err="1">
                          <a:solidFill>
                            <a:schemeClr val="dk1"/>
                          </a:solidFill>
                          <a:effectLst/>
                          <a:highlight>
                            <a:srgbClr val="FFFF00"/>
                          </a:highlight>
                          <a:latin typeface="+mn-lt"/>
                          <a:ea typeface="+mn-ea"/>
                          <a:cs typeface="Arial" panose="020B0604020202020204" pitchFamily="34" charset="0"/>
                        </a:rPr>
                        <a:t>exception</a:t>
                      </a:r>
                      <a:r>
                        <a:rPr lang="sv-SE" altLang="zh-CN" sz="1100" b="0" kern="1200" dirty="0">
                          <a:solidFill>
                            <a:schemeClr val="dk1"/>
                          </a:solidFill>
                          <a:effectLst/>
                          <a:highlight>
                            <a:srgbClr val="FFFF00"/>
                          </a:highlight>
                          <a:latin typeface="+mn-lt"/>
                          <a:ea typeface="+mn-ea"/>
                          <a:cs typeface="Arial" panose="020B0604020202020204" pitchFamily="34" charset="0"/>
                        </a:rPr>
                        <a:t> </a:t>
                      </a:r>
                      <a:r>
                        <a:rPr lang="sv-SE" altLang="zh-CN" sz="1100" b="0" kern="1200" dirty="0" err="1">
                          <a:solidFill>
                            <a:schemeClr val="dk1"/>
                          </a:solidFill>
                          <a:effectLst/>
                          <a:highlight>
                            <a:srgbClr val="FFFF00"/>
                          </a:highlight>
                          <a:latin typeface="+mn-lt"/>
                          <a:ea typeface="+mn-ea"/>
                          <a:cs typeface="Arial" panose="020B0604020202020204" pitchFamily="34" charset="0"/>
                        </a:rPr>
                        <a:t>request</a:t>
                      </a:r>
                      <a:r>
                        <a:rPr lang="sv-SE" altLang="zh-CN" sz="1100" b="0" kern="1200" dirty="0">
                          <a:solidFill>
                            <a:schemeClr val="dk1"/>
                          </a:solidFill>
                          <a:effectLst/>
                          <a:highlight>
                            <a:srgbClr val="FFFF00"/>
                          </a:highlight>
                          <a:latin typeface="+mn-lt"/>
                          <a:ea typeface="+mn-ea"/>
                          <a:cs typeface="Arial" panose="020B0604020202020204" pitchFamily="34" charset="0"/>
                        </a:rPr>
                        <a:t>)</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ePM_KPI_5G</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50%-&gt;60%-&gt;70%-&gt;80%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100%</a:t>
                      </a:r>
                      <a:endParaRPr lang="sv-SE" altLang="zh-CN" sz="110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e_5GMDT</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85%-&gt;88%-&gt;95%-&gt;</a:t>
                      </a:r>
                      <a:r>
                        <a:rPr lang="en-US" altLang="zh-CN" sz="1100" b="1" kern="1200" dirty="0">
                          <a:solidFill>
                            <a:srgbClr val="0000FF"/>
                          </a:solidFill>
                          <a:effectLst/>
                          <a:latin typeface="+mn-lt"/>
                          <a:ea typeface="+mn-ea"/>
                          <a:cs typeface="Arial" panose="020B0604020202020204" pitchFamily="34" charset="0"/>
                        </a:rPr>
                        <a:t>100%</a:t>
                      </a:r>
                      <a:endParaRPr lang="sv-SE" sz="110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200" b="1" dirty="0" err="1">
                          <a:solidFill>
                            <a:schemeClr val="tx1"/>
                          </a:solidFill>
                          <a:effectLst/>
                          <a:latin typeface="+mn-lt"/>
                          <a:ea typeface="宋体" panose="02010600030101010101" pitchFamily="2" charset="-122"/>
                          <a:cs typeface="Arial" panose="020B0604020202020204" pitchFamily="34" charset="0"/>
                        </a:rPr>
                        <a:t>eQoE</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15%-&gt;20%-&gt;40%-&gt;60%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-&gt;90%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highlight>
                            <a:srgbClr val="FFFF00"/>
                          </a:highlight>
                          <a:latin typeface="+mn-lt"/>
                          <a:ea typeface="+mn-ea"/>
                          <a:cs typeface="Arial" panose="020B0604020202020204" pitchFamily="34" charset="0"/>
                        </a:rPr>
                        <a:t>(</a:t>
                      </a:r>
                      <a:r>
                        <a:rPr lang="sv-SE" altLang="zh-CN" sz="1100" b="0" kern="1200" dirty="0" err="1">
                          <a:solidFill>
                            <a:schemeClr val="dk1"/>
                          </a:solidFill>
                          <a:effectLst/>
                          <a:highlight>
                            <a:srgbClr val="FFFF00"/>
                          </a:highlight>
                          <a:latin typeface="+mn-lt"/>
                          <a:ea typeface="+mn-ea"/>
                          <a:cs typeface="Arial" panose="020B0604020202020204" pitchFamily="34" charset="0"/>
                        </a:rPr>
                        <a:t>exception</a:t>
                      </a:r>
                      <a:r>
                        <a:rPr lang="sv-SE" altLang="zh-CN" sz="1100" b="0" kern="1200" dirty="0">
                          <a:solidFill>
                            <a:schemeClr val="dk1"/>
                          </a:solidFill>
                          <a:effectLst/>
                          <a:highlight>
                            <a:srgbClr val="FFFF00"/>
                          </a:highlight>
                          <a:latin typeface="+mn-lt"/>
                          <a:ea typeface="+mn-ea"/>
                          <a:cs typeface="Arial" panose="020B0604020202020204" pitchFamily="34" charset="0"/>
                        </a:rPr>
                        <a:t> </a:t>
                      </a:r>
                      <a:r>
                        <a:rPr lang="sv-SE" altLang="zh-CN" sz="1100" b="0" kern="1200" dirty="0" err="1">
                          <a:solidFill>
                            <a:schemeClr val="dk1"/>
                          </a:solidFill>
                          <a:effectLst/>
                          <a:highlight>
                            <a:srgbClr val="FFFF00"/>
                          </a:highlight>
                          <a:latin typeface="+mn-lt"/>
                          <a:ea typeface="+mn-ea"/>
                          <a:cs typeface="Arial" panose="020B0604020202020204" pitchFamily="34" charset="0"/>
                        </a:rPr>
                        <a:t>request</a:t>
                      </a:r>
                      <a:r>
                        <a:rPr lang="sv-SE" altLang="zh-CN" sz="1100" b="0" kern="1200" dirty="0">
                          <a:solidFill>
                            <a:schemeClr val="dk1"/>
                          </a:solidFill>
                          <a:effectLst/>
                          <a:highlight>
                            <a:srgbClr val="FFFF00"/>
                          </a:highlight>
                          <a:latin typeface="+mn-lt"/>
                          <a:ea typeface="+mn-ea"/>
                          <a:cs typeface="Arial" panose="020B0604020202020204" pitchFamily="34" charset="0"/>
                        </a:rPr>
                        <a:t>)</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10534" y="3511290"/>
            <a:ext cx="6693920" cy="3323987"/>
          </a:xfrm>
          <a:prstGeom prst="rect">
            <a:avLst/>
          </a:prstGeom>
          <a:solidFill>
            <a:schemeClr val="bg1"/>
          </a:solidFill>
        </p:spPr>
        <p:txBody>
          <a:bodyPr wrap="square">
            <a:spAutoFit/>
          </a:bodyPr>
          <a:lstStyle/>
          <a:p>
            <a:r>
              <a:rPr lang="en-US" altLang="zh-CN" sz="1000" b="1" dirty="0">
                <a:solidFill>
                  <a:srgbClr val="FF0000"/>
                </a:solidFill>
                <a:latin typeface="+mj-lt"/>
                <a:cs typeface="Arial" charset="0"/>
              </a:rPr>
              <a:t>MADCOL:</a:t>
            </a:r>
            <a:r>
              <a:rPr lang="en-US" altLang="zh-CN" sz="1000" dirty="0">
                <a:solidFill>
                  <a:srgbClr val="FF0000"/>
                </a:solidFill>
                <a:latin typeface="+mj-lt"/>
                <a:cs typeface="Arial" charset="0"/>
              </a:rPr>
              <a:t> </a:t>
            </a:r>
          </a:p>
          <a:p>
            <a:pPr marL="171450" indent="-171450">
              <a:buFont typeface="Wingdings" panose="05000000000000000000" pitchFamily="2" charset="2"/>
              <a:buChar char="Ø"/>
            </a:pPr>
            <a:r>
              <a:rPr lang="en-US" altLang="zh-CN" sz="1000" dirty="0">
                <a:latin typeface="+mj-lt"/>
                <a:cs typeface="Arial" charset="0"/>
              </a:rPr>
              <a:t>S5-221559 “Rel-17 Input to DraftCR 28.537 Add requirements for context data” is requested</a:t>
            </a:r>
          </a:p>
          <a:p>
            <a:pPr marL="171450" indent="-171450">
              <a:buFont typeface="Wingdings" panose="05000000000000000000" pitchFamily="2" charset="2"/>
              <a:buChar char="Ø"/>
            </a:pPr>
            <a:r>
              <a:rPr lang="en-US" altLang="zh-CN" sz="1000" dirty="0">
                <a:latin typeface="+mj-lt"/>
                <a:cs typeface="Arial" charset="0"/>
              </a:rPr>
              <a:t>S5-221577d1 “WI Exception MADCOL” was already sent on the reflector, no comments received</a:t>
            </a:r>
          </a:p>
          <a:p>
            <a:pPr marL="171450" indent="-171450">
              <a:buFont typeface="Wingdings" panose="05000000000000000000" pitchFamily="2" charset="2"/>
              <a:buChar char="Ø"/>
            </a:pPr>
            <a:r>
              <a:rPr lang="en-US" altLang="zh-CN" sz="1000" dirty="0">
                <a:latin typeface="+mj-lt"/>
                <a:cs typeface="Arial" charset="0"/>
              </a:rPr>
              <a:t>S5-221576d1 “Revised WID Management data collection control and discovery” down scoping Rel-18 was already sent on the reflector, no comments received</a:t>
            </a:r>
          </a:p>
          <a:p>
            <a:pPr marL="171450" indent="-171450">
              <a:buFont typeface="Wingdings" panose="05000000000000000000" pitchFamily="2" charset="2"/>
              <a:buChar char="Ø"/>
            </a:pPr>
            <a:r>
              <a:rPr lang="en-US" altLang="zh-CN" sz="1000" dirty="0">
                <a:latin typeface="+mj-lt"/>
                <a:cs typeface="Arial" charset="0"/>
              </a:rPr>
              <a:t>Reduced scope focuses on requesting data without detailed knowledge of the network deployment, and on discovering and retrieving historical data (as agreed in a SA5 </a:t>
            </a:r>
            <a:r>
              <a:rPr lang="en-US" altLang="zh-CN" sz="1000" dirty="0" err="1">
                <a:latin typeface="+mj-lt"/>
                <a:cs typeface="Arial" charset="0"/>
              </a:rPr>
              <a:t>conf</a:t>
            </a:r>
            <a:r>
              <a:rPr lang="en-US" altLang="zh-CN" sz="1000" dirty="0">
                <a:latin typeface="+mj-lt"/>
                <a:cs typeface="Arial" charset="0"/>
              </a:rPr>
              <a:t> call)</a:t>
            </a:r>
          </a:p>
          <a:p>
            <a:endParaRPr lang="en-US" altLang="zh-CN" sz="1000" b="1" dirty="0">
              <a:solidFill>
                <a:prstClr val="black"/>
              </a:solidFill>
              <a:latin typeface="+mj-lt"/>
              <a:cs typeface="Arial" charset="0"/>
            </a:endParaRPr>
          </a:p>
          <a:p>
            <a:r>
              <a:rPr lang="en-US" altLang="zh-CN" sz="1000" b="1" dirty="0" err="1">
                <a:solidFill>
                  <a:srgbClr val="FF0000"/>
                </a:solidFill>
                <a:latin typeface="+mj-lt"/>
                <a:cs typeface="Arial" charset="0"/>
              </a:rPr>
              <a:t>eQoE</a:t>
            </a:r>
            <a:r>
              <a:rPr lang="en-US" altLang="zh-CN" sz="1000" b="1" dirty="0">
                <a:solidFill>
                  <a:srgbClr val="FF0000"/>
                </a:solidFill>
                <a:latin typeface="+mj-lt"/>
                <a:cs typeface="Arial" charset="0"/>
              </a:rPr>
              <a:t>: </a:t>
            </a:r>
            <a:r>
              <a:rPr lang="en-US" altLang="zh-CN" sz="1000" dirty="0">
                <a:latin typeface="+mj-lt"/>
              </a:rPr>
              <a:t>Short summary of work item progress in Rel17:</a:t>
            </a:r>
          </a:p>
          <a:p>
            <a:pPr marL="171450" indent="-171450">
              <a:buFont typeface="Wingdings" panose="05000000000000000000" pitchFamily="2" charset="2"/>
              <a:buChar char="Ø"/>
            </a:pPr>
            <a:r>
              <a:rPr lang="en-US" altLang="zh-CN" sz="1000" dirty="0" err="1">
                <a:latin typeface="+mj-lt"/>
              </a:rPr>
              <a:t>Signalling</a:t>
            </a:r>
            <a:r>
              <a:rPr lang="en-US" altLang="zh-CN" sz="1000" dirty="0">
                <a:latin typeface="+mj-lt"/>
              </a:rPr>
              <a:t> Based Activation added for LTE and UTRAN.</a:t>
            </a:r>
          </a:p>
          <a:p>
            <a:r>
              <a:rPr lang="en-US" altLang="zh-CN" sz="1000" dirty="0">
                <a:latin typeface="+mj-lt"/>
              </a:rPr>
              <a:t>Functionality added for NR:</a:t>
            </a:r>
          </a:p>
          <a:p>
            <a:pPr marL="171450" indent="-171450">
              <a:buFont typeface="Wingdings" panose="05000000000000000000" pitchFamily="2" charset="2"/>
              <a:buChar char="Ø"/>
            </a:pPr>
            <a:r>
              <a:rPr lang="en-US" altLang="zh-CN" sz="1000" dirty="0">
                <a:latin typeface="+mj-lt"/>
              </a:rPr>
              <a:t>Management Based Activation </a:t>
            </a:r>
          </a:p>
          <a:p>
            <a:pPr marL="171450" indent="-171450">
              <a:buFont typeface="Wingdings" panose="05000000000000000000" pitchFamily="2" charset="2"/>
              <a:buChar char="Ø"/>
            </a:pPr>
            <a:r>
              <a:rPr lang="en-US" altLang="zh-CN" sz="1000" dirty="0">
                <a:latin typeface="+mj-lt"/>
              </a:rPr>
              <a:t>Temporary stop and restart during RAN overload</a:t>
            </a:r>
          </a:p>
          <a:p>
            <a:pPr marL="171450" indent="-171450">
              <a:buFont typeface="Wingdings" panose="05000000000000000000" pitchFamily="2" charset="2"/>
              <a:buChar char="Ø"/>
            </a:pPr>
            <a:r>
              <a:rPr lang="en-US" altLang="zh-CN" sz="1000" dirty="0">
                <a:latin typeface="+mj-lt"/>
              </a:rPr>
              <a:t>NR service Virtual Reality (VR)</a:t>
            </a:r>
          </a:p>
          <a:p>
            <a:pPr marL="171450" indent="-171450">
              <a:buFont typeface="Wingdings" panose="05000000000000000000" pitchFamily="2" charset="2"/>
              <a:buChar char="Ø"/>
            </a:pPr>
            <a:r>
              <a:rPr lang="en-US" altLang="zh-CN" sz="1000" dirty="0" err="1">
                <a:latin typeface="+mj-lt"/>
              </a:rPr>
              <a:t>Signalling</a:t>
            </a:r>
            <a:r>
              <a:rPr lang="en-US" altLang="zh-CN" sz="1000" dirty="0">
                <a:latin typeface="+mj-lt"/>
              </a:rPr>
              <a:t> Based Activation</a:t>
            </a:r>
          </a:p>
          <a:p>
            <a:endParaRPr lang="en-US" altLang="zh-CN" sz="1000" dirty="0">
              <a:latin typeface="+mj-lt"/>
            </a:endParaRPr>
          </a:p>
          <a:p>
            <a:r>
              <a:rPr lang="en-US" altLang="zh-CN" sz="1000" b="1" dirty="0">
                <a:solidFill>
                  <a:srgbClr val="FF0000"/>
                </a:solidFill>
                <a:latin typeface="+mj-lt"/>
              </a:rPr>
              <a:t>e_5GMDT: </a:t>
            </a:r>
            <a:r>
              <a:rPr lang="en-US" altLang="zh-CN" sz="1000" dirty="0">
                <a:latin typeface="+mj-lt"/>
              </a:rPr>
              <a:t>The following items have been approved for WI e-5GMDT during this e-meeting:</a:t>
            </a:r>
          </a:p>
          <a:p>
            <a:r>
              <a:rPr lang="en-US" altLang="zh-CN" sz="1000" dirty="0">
                <a:latin typeface="+mj-lt"/>
              </a:rPr>
              <a:t>Add MDT reporting for NR</a:t>
            </a:r>
          </a:p>
          <a:p>
            <a:r>
              <a:rPr lang="en-US" altLang="zh-CN" sz="1000" dirty="0">
                <a:latin typeface="+mj-lt"/>
              </a:rPr>
              <a:t>Add MDT </a:t>
            </a:r>
            <a:r>
              <a:rPr lang="en-US" altLang="zh-CN" sz="1000" dirty="0" err="1">
                <a:latin typeface="+mj-lt"/>
              </a:rPr>
              <a:t>signalling</a:t>
            </a:r>
            <a:r>
              <a:rPr lang="en-US" altLang="zh-CN" sz="1000" dirty="0">
                <a:latin typeface="+mj-lt"/>
              </a:rPr>
              <a:t> activation and deactivation mechanisms in a split architecture for NR</a:t>
            </a:r>
          </a:p>
          <a:p>
            <a:r>
              <a:rPr lang="en-US" altLang="zh-CN" sz="1000" dirty="0">
                <a:latin typeface="+mj-lt"/>
              </a:rPr>
              <a:t>Add MDT management activation and deactivation mechanism in the case of split architecture for NR</a:t>
            </a:r>
          </a:p>
          <a:p>
            <a:r>
              <a:rPr lang="en-US" altLang="zh-CN" sz="1000" dirty="0">
                <a:latin typeface="+mj-lt"/>
              </a:rPr>
              <a:t>Add parameter to configure beam level measurements in NR MDT</a:t>
            </a:r>
          </a:p>
        </p:txBody>
      </p:sp>
    </p:spTree>
    <p:extLst>
      <p:ext uri="{BB962C8B-B14F-4D97-AF65-F5344CB8AC3E}">
        <p14:creationId xmlns:p14="http://schemas.microsoft.com/office/powerpoint/2010/main" val="905031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/MANS/FIMA/ECM/NSA_SBMA</a:t>
            </a:r>
            <a:endParaRPr lang="sv-SE" sz="3200" kern="0" dirty="0"/>
          </a:p>
        </p:txBody>
      </p:sp>
      <p:sp>
        <p:nvSpPr>
          <p:cNvPr id="9" name="矩形 8"/>
          <p:cNvSpPr/>
          <p:nvPr/>
        </p:nvSpPr>
        <p:spPr>
          <a:xfrm>
            <a:off x="82004" y="3597968"/>
            <a:ext cx="5663600" cy="2800767"/>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adNRM: </a:t>
            </a:r>
            <a:r>
              <a:rPr lang="en-US" altLang="zh-CN" sz="1100" dirty="0">
                <a:latin typeface="+mn-lt"/>
                <a:cs typeface="Arial" charset="0"/>
              </a:rPr>
              <a:t>A few correction CR agreed to fix NR, 5GC and slicing issues as well as NRM enhancements for </a:t>
            </a:r>
            <a:r>
              <a:rPr lang="en-US" altLang="zh-CN" sz="1100" dirty="0" err="1">
                <a:latin typeface="+mn-lt"/>
                <a:cs typeface="Arial" charset="0"/>
              </a:rPr>
              <a:t>SMFFunction</a:t>
            </a:r>
            <a:r>
              <a:rPr lang="en-US" altLang="zh-CN" sz="1100" dirty="0">
                <a:latin typeface="+mn-lt"/>
                <a:cs typeface="Arial" charset="0"/>
              </a:rPr>
              <a:t> and Asynchronous operation NRM.</a:t>
            </a:r>
          </a:p>
          <a:p>
            <a:pPr lvl="0" defTabSz="1219170" eaLnBrk="1" fontAlgn="auto" hangingPunct="1">
              <a:spcBef>
                <a:spcPts val="0"/>
              </a:spcBef>
              <a:spcAft>
                <a:spcPts val="0"/>
              </a:spcAft>
              <a:defRPr/>
            </a:pPr>
            <a:endParaRPr lang="en-US" altLang="zh-CN" sz="1100" b="1" dirty="0">
              <a:solidFill>
                <a:srgbClr val="FF0000"/>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MANS: </a:t>
            </a:r>
            <a:r>
              <a:rPr lang="en-US" altLang="zh-CN" sz="1100" dirty="0">
                <a:solidFill>
                  <a:prstClr val="black"/>
                </a:solidFill>
                <a:latin typeface="+mn-lt"/>
                <a:cs typeface="Arial" charset="0"/>
              </a:rPr>
              <a:t>The following items have been approved for WI MANS during this e-meeting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28.541 Alignment on NR NRM for MOCN network sharing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solution description for the requirements for the management of the shared NG-RAN NE(s) in MOCN network sharing scenario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administrative management capability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28.541 Add </a:t>
            </a:r>
            <a:r>
              <a:rPr lang="en-US" altLang="zh-CN" sz="1100" dirty="0" err="1">
                <a:solidFill>
                  <a:prstClr val="black"/>
                </a:solidFill>
                <a:latin typeface="+mn-lt"/>
                <a:cs typeface="Arial" charset="0"/>
              </a:rPr>
              <a:t>administrativeState</a:t>
            </a:r>
            <a:r>
              <a:rPr lang="en-US" altLang="zh-CN" sz="1100" dirty="0">
                <a:solidFill>
                  <a:prstClr val="black"/>
                </a:solidFill>
                <a:latin typeface="+mn-lt"/>
                <a:cs typeface="Arial" charset="0"/>
              </a:rPr>
              <a:t> attribute in </a:t>
            </a:r>
            <a:r>
              <a:rPr lang="en-US" altLang="zh-CN" sz="1100" dirty="0" err="1">
                <a:solidFill>
                  <a:prstClr val="black"/>
                </a:solidFill>
                <a:latin typeface="+mn-lt"/>
                <a:cs typeface="Arial" charset="0"/>
              </a:rPr>
              <a:t>OperatorNRCellDU</a:t>
            </a:r>
            <a:endParaRPr lang="en-US" altLang="zh-CN" sz="1100" dirty="0">
              <a:solidFill>
                <a:prstClr val="black"/>
              </a:solidFill>
              <a:latin typeface="+mn-lt"/>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Clean up on concept and business level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CR TS 32.130 Add missing use case and requirements for radio resources partitioning between POPs</a:t>
            </a:r>
          </a:p>
          <a:p>
            <a:pPr marL="171450" lvl="0" indent="-171450" defTabSz="1219170" eaLnBrk="1" fontAlgn="auto" hangingPunct="1">
              <a:spcBef>
                <a:spcPts val="0"/>
              </a:spcBef>
              <a:spcAft>
                <a:spcPts val="0"/>
              </a:spcAft>
              <a:buFont typeface="Wingdings" panose="05000000000000000000" pitchFamily="2" charset="2"/>
              <a:buChar char="Ø"/>
              <a:defRPr/>
            </a:pPr>
            <a:endParaRPr lang="en-US" altLang="zh-CN" sz="11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3300"/>
                </a:solidFill>
                <a:latin typeface="+mn-lt"/>
                <a:cs typeface="Arial" charset="0"/>
              </a:rPr>
              <a:t>NSA_SBMA: </a:t>
            </a:r>
            <a:r>
              <a:rPr lang="en-US" altLang="zh-CN" sz="1100" dirty="0">
                <a:solidFill>
                  <a:prstClr val="black"/>
                </a:solidFill>
                <a:latin typeface="+mn-lt"/>
              </a:rPr>
              <a:t>There is no agreement on the way of handing stage 3 for RAN and EUTRAN NRM, Inventory Management stage 2 and YANG Solution Set, Add description of the corresponding IOCs in the generic NRM specification. NSA_SBMA work is down scoped and close in Rel-17.</a:t>
            </a:r>
            <a:endParaRPr lang="en-US" altLang="zh-CN" sz="1100" dirty="0">
              <a:solidFill>
                <a:prstClr val="black"/>
              </a:solidFill>
              <a:latin typeface="+mn-lt"/>
              <a:cs typeface="Arial" charset="0"/>
            </a:endParaRPr>
          </a:p>
        </p:txBody>
      </p:sp>
      <p:sp>
        <p:nvSpPr>
          <p:cNvPr id="10" name="文本框 9"/>
          <p:cNvSpPr txBox="1"/>
          <p:nvPr/>
        </p:nvSpPr>
        <p:spPr>
          <a:xfrm>
            <a:off x="218610" y="3305580"/>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614340694"/>
              </p:ext>
            </p:extLst>
          </p:nvPr>
        </p:nvGraphicFramePr>
        <p:xfrm>
          <a:off x="218609" y="674894"/>
          <a:ext cx="11681825" cy="2584386"/>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6303">
                  <a:extLst>
                    <a:ext uri="{9D8B030D-6E8A-4147-A177-3AD203B41FA5}">
                      <a16:colId xmlns:a16="http://schemas.microsoft.com/office/drawing/2014/main" val="20001"/>
                    </a:ext>
                  </a:extLst>
                </a:gridCol>
                <a:gridCol w="1517987">
                  <a:extLst>
                    <a:ext uri="{9D8B030D-6E8A-4147-A177-3AD203B41FA5}">
                      <a16:colId xmlns:a16="http://schemas.microsoft.com/office/drawing/2014/main" val="20002"/>
                    </a:ext>
                  </a:extLst>
                </a:gridCol>
                <a:gridCol w="2143544">
                  <a:extLst>
                    <a:ext uri="{9D8B030D-6E8A-4147-A177-3AD203B41FA5}">
                      <a16:colId xmlns:a16="http://schemas.microsoft.com/office/drawing/2014/main" val="20003"/>
                    </a:ext>
                  </a:extLst>
                </a:gridCol>
                <a:gridCol w="1038494">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1304">
                <a:tc>
                  <a:txBody>
                    <a:bodyPr/>
                    <a:lstStyle/>
                    <a:p>
                      <a:pPr algn="ctr">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adNRM</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Additional 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50%-&gt;75%-&gt;80%</a:t>
                      </a:r>
                      <a:r>
                        <a:rPr lang="en-US" altLang="zh-CN" sz="1050" kern="1200" dirty="0">
                          <a:solidFill>
                            <a:schemeClr val="dk1"/>
                          </a:solidFill>
                          <a:effectLst/>
                          <a:latin typeface="+mn-lt"/>
                          <a:ea typeface="+mn-ea"/>
                          <a:cs typeface="Arial" panose="020B0604020202020204" pitchFamily="34" charset="0"/>
                        </a:rPr>
                        <a:t>-&gt;</a:t>
                      </a:r>
                      <a:r>
                        <a:rPr lang="en-US" altLang="zh-CN" sz="1050" b="1" kern="1200" dirty="0">
                          <a:solidFill>
                            <a:srgbClr val="0000FF"/>
                          </a:solidFill>
                          <a:effectLst/>
                          <a:latin typeface="+mn-lt"/>
                          <a:ea typeface="+mn-ea"/>
                          <a:cs typeface="Arial" panose="020B0604020202020204" pitchFamily="34" charset="0"/>
                        </a:rPr>
                        <a:t>100%</a:t>
                      </a:r>
                      <a:endParaRPr lang="zh-CN" altLang="zh-CN" sz="105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1304">
                <a:tc>
                  <a:txBody>
                    <a:bodyPr/>
                    <a:lstStyle/>
                    <a:p>
                      <a:pPr algn="ctr">
                        <a:spcAft>
                          <a:spcPts val="0"/>
                        </a:spcAft>
                      </a:pPr>
                      <a:r>
                        <a:rPr lang="en-US" altLang="zh-CN" sz="1100" b="1" dirty="0">
                          <a:solidFill>
                            <a:schemeClr val="tx1"/>
                          </a:solidFill>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30%-&gt;40%-&gt;60%-&gt;</a:t>
                      </a:r>
                      <a:r>
                        <a:rPr lang="en-US" altLang="zh-CN" sz="1050" b="1" kern="120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65%-&gt;75%-&gt;</a:t>
                      </a:r>
                      <a:r>
                        <a:rPr lang="en-US" altLang="zh-CN" sz="1050" b="1" kern="1200" dirty="0">
                          <a:solidFill>
                            <a:srgbClr val="0000FF"/>
                          </a:solidFill>
                          <a:effectLst/>
                          <a:latin typeface="+mn-lt"/>
                          <a:ea typeface="+mn-ea"/>
                          <a:cs typeface="Arial" panose="020B0604020202020204" pitchFamily="34" charset="0"/>
                        </a:rPr>
                        <a:t>100%</a:t>
                      </a:r>
                      <a:endParaRPr lang="zh-CN" sz="1050" b="1" kern="1200" dirty="0">
                        <a:solidFill>
                          <a:srgbClr val="0000FF"/>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28.537/28.622/28.623/28.532</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SP-210135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Edge Computing Management</a:t>
                      </a:r>
                      <a:endParaRPr lang="zh-CN" altLang="zh-CN" sz="1100" kern="1200" dirty="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0%-&gt;10%-&gt;25%</a:t>
                      </a:r>
                      <a:r>
                        <a:rPr lang="en-US" altLang="zh-CN" sz="1050" b="0" kern="1200" dirty="0">
                          <a:solidFill>
                            <a:schemeClr val="tx1"/>
                          </a:solidFill>
                          <a:effectLst/>
                          <a:latin typeface="+mn-lt"/>
                          <a:ea typeface="+mn-ea"/>
                          <a:cs typeface="Arial" panose="020B0604020202020204" pitchFamily="34" charset="0"/>
                        </a:rPr>
                        <a:t>-&gt;50</a:t>
                      </a:r>
                      <a:r>
                        <a:rPr lang="en-US" altLang="zh-CN" sz="1050" kern="1200" dirty="0">
                          <a:solidFill>
                            <a:schemeClr val="dk1"/>
                          </a:solidFill>
                          <a:effectLst/>
                          <a:latin typeface="+mn-lt"/>
                          <a:ea typeface="+mn-ea"/>
                          <a:cs typeface="Arial" panose="020B0604020202020204" pitchFamily="34" charset="0"/>
                        </a:rPr>
                        <a:t>%</a:t>
                      </a:r>
                      <a:r>
                        <a:rPr lang="en-US" altLang="zh-CN" sz="1050" kern="1200" dirty="0">
                          <a:solidFill>
                            <a:schemeClr val="dk1"/>
                          </a:solidFill>
                          <a:effectLst/>
                          <a:highlight>
                            <a:srgbClr val="FFFF00"/>
                          </a:highlight>
                          <a:latin typeface="+mn-lt"/>
                          <a:ea typeface="+mn-ea"/>
                          <a:cs typeface="Arial" panose="020B0604020202020204" pitchFamily="34" charset="0"/>
                        </a:rPr>
                        <a:t> -&gt; 90%</a:t>
                      </a:r>
                      <a:endParaRPr lang="zh-CN" altLang="en-US" sz="1050" kern="1200" dirty="0">
                        <a:solidFill>
                          <a:schemeClr val="dk1"/>
                        </a:solidFill>
                        <a:effectLst/>
                        <a:highlight>
                          <a:srgbClr val="FFFF00"/>
                        </a:highligh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28.538</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SP-210388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Samsung</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SA2/SA6/NFV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401304">
                <a:tc>
                  <a:txBody>
                    <a:bodyPr/>
                    <a:lstStyle/>
                    <a:p>
                      <a:pPr marL="0" algn="ctr" defTabSz="1219170" rtl="0" eaLnBrk="1" latinLnBrk="0" hangingPunct="1">
                        <a:spcAft>
                          <a:spcPts val="0"/>
                        </a:spcAft>
                      </a:pPr>
                      <a:r>
                        <a:rPr lang="en-US" altLang="zh-CN" sz="1100" b="1" kern="1200" dirty="0">
                          <a:solidFill>
                            <a:schemeClr val="tx1"/>
                          </a:solidFill>
                          <a:effectLst/>
                          <a:latin typeface="+mn-lt"/>
                          <a:ea typeface="+mn-ea"/>
                          <a:cs typeface="Arial" panose="020B0604020202020204" pitchFamily="34" charset="0"/>
                        </a:rPr>
                        <a:t>NSA_SBMA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mn-ea"/>
                          <a:cs typeface="Arial" panose="020B0604020202020204" pitchFamily="34" charset="0"/>
                        </a:rPr>
                        <a:t>Improved support for NSA in the service-based management architecture</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0%-&gt;10%-&gt;20%-&gt;</a:t>
                      </a:r>
                      <a:r>
                        <a:rPr lang="en-US" altLang="zh-CN" sz="1050" b="1" kern="1200" dirty="0">
                          <a:solidFill>
                            <a:srgbClr val="0000FF"/>
                          </a:solidFill>
                          <a:effectLst/>
                          <a:latin typeface="+mn-lt"/>
                          <a:ea typeface="+mn-ea"/>
                          <a:cs typeface="Arial" panose="020B0604020202020204" pitchFamily="34" charset="0"/>
                        </a:rPr>
                        <a:t>100%</a:t>
                      </a:r>
                      <a:endParaRPr lang="zh-CN" sz="1050" b="1" kern="1200" dirty="0">
                        <a:solidFill>
                          <a:srgbClr val="0000FF"/>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TS 28.622/28.623/28.659/28.663</a:t>
                      </a:r>
                      <a:endParaRPr lang="zh-CN" alt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SP-210858-&gt;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SP-211121-&gt;</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1" kern="1200" dirty="0">
                          <a:solidFill>
                            <a:schemeClr val="tx1"/>
                          </a:solidFill>
                          <a:effectLst/>
                          <a:latin typeface="+mn-lt"/>
                          <a:ea typeface="+mn-ea"/>
                          <a:cs typeface="Arial" panose="020B0604020202020204" pitchFamily="34" charset="0"/>
                        </a:rPr>
                        <a:t>-&gt;S5-215402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Arial" panose="020B0604020202020204" pitchFamily="34" charset="0"/>
                        </a:rPr>
                        <a:t>Huawei/Ericsson</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5818964" y="3606222"/>
            <a:ext cx="6081470" cy="2970044"/>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Calibri"/>
                <a:cs typeface="Arial" charset="0"/>
              </a:rPr>
              <a:t>FIMA: </a:t>
            </a:r>
            <a:endParaRPr lang="en-US" altLang="zh-CN" sz="1100" dirty="0">
              <a:solidFill>
                <a:srgbClr val="FF0000"/>
              </a:solidFill>
              <a:latin typeface="Calibri"/>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S5-216597 “Rel-17 </a:t>
            </a:r>
            <a:r>
              <a:rPr lang="en-US" altLang="zh-CN" sz="1100" dirty="0" err="1">
                <a:solidFill>
                  <a:prstClr val="black"/>
                </a:solidFill>
                <a:latin typeface="Calibri"/>
                <a:cs typeface="Arial" charset="0"/>
              </a:rPr>
              <a:t>DraftCR</a:t>
            </a:r>
            <a:r>
              <a:rPr lang="en-US" altLang="zh-CN" sz="1100" dirty="0">
                <a:solidFill>
                  <a:prstClr val="black"/>
                </a:solidFill>
                <a:latin typeface="Calibri"/>
                <a:cs typeface="Arial" charset="0"/>
              </a:rPr>
              <a:t> 28.622 for FIMA” was approved at SA5#140.</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S5-221243 “Rel-17 Input to </a:t>
            </a:r>
            <a:r>
              <a:rPr lang="en-US" altLang="zh-CN" sz="1100" dirty="0" err="1">
                <a:solidFill>
                  <a:prstClr val="black"/>
                </a:solidFill>
                <a:latin typeface="Calibri"/>
                <a:cs typeface="Arial" charset="0"/>
              </a:rPr>
              <a:t>DraftCR</a:t>
            </a:r>
            <a:r>
              <a:rPr lang="en-US" altLang="zh-CN" sz="1100" dirty="0">
                <a:solidFill>
                  <a:prstClr val="black"/>
                </a:solidFill>
                <a:latin typeface="Calibri"/>
                <a:cs typeface="Arial" charset="0"/>
              </a:rPr>
              <a:t> 28.622 Resolving editor's notes for FIMA” was approved at SA5#141</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I need to merge  S5-221243 into S5-216597 and put the result into a real CR (new </a:t>
            </a:r>
            <a:r>
              <a:rPr lang="en-US" altLang="zh-CN" sz="1100" dirty="0" err="1">
                <a:solidFill>
                  <a:prstClr val="black"/>
                </a:solidFill>
                <a:latin typeface="Calibri"/>
                <a:cs typeface="Arial" charset="0"/>
              </a:rPr>
              <a:t>Tdoc</a:t>
            </a:r>
            <a:r>
              <a:rPr lang="en-US" altLang="zh-CN" sz="1100" dirty="0">
                <a:solidFill>
                  <a:prstClr val="black"/>
                </a:solidFill>
                <a:latin typeface="Calibri"/>
                <a:cs typeface="Arial" charset="0"/>
              </a:rPr>
              <a:t># required).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a:cs typeface="Arial" charset="0"/>
              </a:rPr>
              <a:t>Stage 3 for that was approved at SA5#141 in S5-221247 “Rel-17 CR 28.623 Add file retrieval NRM fragment (OpenAPI definitions)” This needs to be done in any case.</a:t>
            </a:r>
            <a:endParaRPr lang="en-US" altLang="zh-CN" sz="1100" b="1" dirty="0">
              <a:solidFill>
                <a:prstClr val="black"/>
              </a:solidFill>
              <a:latin typeface="+mn-lt"/>
              <a:cs typeface="Arial" charset="0"/>
            </a:endParaRPr>
          </a:p>
          <a:p>
            <a:pPr lvl="0" defTabSz="1219170" eaLnBrk="1" fontAlgn="auto" hangingPunct="1">
              <a:spcBef>
                <a:spcPts val="0"/>
              </a:spcBef>
              <a:spcAft>
                <a:spcPts val="0"/>
              </a:spcAft>
              <a:defRPr/>
            </a:pPr>
            <a:r>
              <a:rPr lang="en-US" altLang="zh-CN" sz="1100" b="1" dirty="0">
                <a:solidFill>
                  <a:srgbClr val="FF3300"/>
                </a:solidFill>
                <a:latin typeface="+mn-lt"/>
                <a:cs typeface="Arial" charset="0"/>
              </a:rPr>
              <a:t>ECM: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ECM was down scoped. Rel-17 Leftovers were added to a Rel-18 </a:t>
            </a:r>
            <a:r>
              <a:rPr lang="en-US" altLang="zh-CN" sz="1100" dirty="0" err="1">
                <a:solidFill>
                  <a:prstClr val="black"/>
                </a:solidFill>
                <a:latin typeface="+mn-lt"/>
                <a:cs typeface="Arial" charset="0"/>
              </a:rPr>
              <a:t>eECM</a:t>
            </a:r>
            <a:r>
              <a:rPr lang="en-US" altLang="zh-CN" sz="1100" dirty="0">
                <a:solidFill>
                  <a:prstClr val="black"/>
                </a:solidFill>
                <a:latin typeface="+mn-lt"/>
                <a:cs typeface="Arial" charset="0"/>
              </a:rPr>
              <a:t> WID.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Contribution Agreed in this meeting relates to Edge NRM, Edge Performance and LCM/Provisioning Flow.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ECM is now 90% complete (WI and TS).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ECM TS 28.538 submitted for Approval.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Remaining work to be done: Complete empty clauses and Editor’s notes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b="1" dirty="0">
                <a:solidFill>
                  <a:prstClr val="black"/>
                </a:solidFill>
                <a:highlight>
                  <a:srgbClr val="FFFF00"/>
                </a:highlight>
                <a:latin typeface="+mn-lt"/>
                <a:cs typeface="Arial" charset="0"/>
              </a:rPr>
              <a:t>WI Exception request sent as company contribution to SA#95</a:t>
            </a:r>
          </a:p>
          <a:p>
            <a:pPr marL="171450" lvl="0" indent="-171450" defTabSz="1219170" eaLnBrk="1" fontAlgn="auto" hangingPunct="1">
              <a:spcBef>
                <a:spcPts val="0"/>
              </a:spcBef>
              <a:spcAft>
                <a:spcPts val="0"/>
              </a:spcAft>
              <a:buFont typeface="Wingdings" panose="05000000000000000000" pitchFamily="2" charset="2"/>
              <a:buChar char="Ø"/>
              <a:defRPr/>
            </a:pPr>
            <a:endParaRPr lang="en-US" altLang="zh-CN" sz="1100" dirty="0">
              <a:solidFill>
                <a:prstClr val="black"/>
              </a:solidFill>
              <a:latin typeface="+mn-lt"/>
              <a:cs typeface="Arial" charset="0"/>
            </a:endParaRPr>
          </a:p>
          <a:p>
            <a:pPr lvl="0" defTabSz="1219170" eaLnBrk="1" fontAlgn="auto" hangingPunct="1">
              <a:spcBef>
                <a:spcPts val="0"/>
              </a:spcBef>
              <a:spcAft>
                <a:spcPts val="0"/>
              </a:spcAft>
              <a:defRPr/>
            </a:pPr>
            <a:endParaRPr lang="en-US" altLang="zh-CN" sz="1100" dirty="0">
              <a:solidFill>
                <a:prstClr val="black"/>
              </a:solidFill>
              <a:latin typeface="+mn-lt"/>
              <a:cs typeface="Arial" charset="0"/>
            </a:endParaRPr>
          </a:p>
        </p:txBody>
      </p:sp>
    </p:spTree>
    <p:extLst>
      <p:ext uri="{BB962C8B-B14F-4D97-AF65-F5344CB8AC3E}">
        <p14:creationId xmlns:p14="http://schemas.microsoft.com/office/powerpoint/2010/main" val="34113945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78619" y="3171349"/>
            <a:ext cx="5702638" cy="3000821"/>
          </a:xfrm>
          <a:prstGeom prst="rect">
            <a:avLst/>
          </a:prstGeom>
          <a:solidFill>
            <a:schemeClr val="bg1"/>
          </a:solidFill>
          <a:ln>
            <a:noFill/>
          </a:ln>
        </p:spPr>
        <p:txBody>
          <a:bodyPr wrap="square">
            <a:spAutoFit/>
          </a:bodyPr>
          <a:lstStyle/>
          <a:p>
            <a:pPr lvl="0" defTabSz="1219170" eaLnBrk="1" fontAlgn="auto" hangingPunct="1">
              <a:spcBef>
                <a:spcPts val="0"/>
              </a:spcBef>
              <a:spcAft>
                <a:spcPts val="0"/>
              </a:spcAft>
              <a:defRPr/>
            </a:pPr>
            <a:r>
              <a:rPr lang="en-US" altLang="zh-CN" sz="900" dirty="0">
                <a:solidFill>
                  <a:prstClr val="black"/>
                </a:solidFill>
                <a:latin typeface="Calibri"/>
                <a:cs typeface="Arial" charset="0"/>
              </a:rPr>
              <a:t>The following contributions were also email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TS28.104 Add service experience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TS28.104 Add network slice throughput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Calibri"/>
                <a:cs typeface="Arial" charset="0"/>
              </a:rPr>
              <a:t>pCR</a:t>
            </a:r>
            <a:r>
              <a:rPr lang="en-US" altLang="zh-CN" sz="900" dirty="0">
                <a:solidFill>
                  <a:prstClr val="black"/>
                </a:solidFill>
                <a:latin typeface="Calibri"/>
                <a:cs typeface="Arial" charset="0"/>
              </a:rPr>
              <a:t> 28.104 Add MDA capability for MDA assisted energy saving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Calibri"/>
                <a:cs typeface="Arial" charset="0"/>
              </a:rPr>
              <a:t>pCR 28.105 Add NRMs for AI-ML model training</a:t>
            </a:r>
          </a:p>
          <a:p>
            <a:pPr lvl="0" defTabSz="1219170" eaLnBrk="1" fontAlgn="auto" hangingPunct="1">
              <a:spcBef>
                <a:spcPts val="0"/>
              </a:spcBef>
              <a:spcAft>
                <a:spcPts val="0"/>
              </a:spcAft>
              <a:defRPr/>
            </a:pPr>
            <a:endParaRPr lang="en-US" altLang="zh-CN" sz="900" b="1" dirty="0">
              <a:solidFill>
                <a:srgbClr val="FF0000"/>
              </a:solidFill>
              <a:latin typeface="+mj-lt"/>
              <a:cs typeface="Arial" charset="0"/>
            </a:endParaRPr>
          </a:p>
          <a:p>
            <a:pPr lvl="0" defTabSz="1219170" eaLnBrk="1" fontAlgn="auto" hangingPunct="1">
              <a:spcBef>
                <a:spcPts val="0"/>
              </a:spcBef>
              <a:spcAft>
                <a:spcPts val="0"/>
              </a:spcAft>
              <a:defRPr/>
            </a:pPr>
            <a:r>
              <a:rPr lang="en-US" altLang="zh-CN" sz="900" b="1" dirty="0">
                <a:solidFill>
                  <a:srgbClr val="FF0000"/>
                </a:solidFill>
                <a:latin typeface="+mj-lt"/>
                <a:cs typeface="Arial" charset="0"/>
              </a:rPr>
              <a:t>IDMS_MN:</a:t>
            </a:r>
            <a:r>
              <a:rPr lang="en-US" sz="900" dirty="0">
                <a:solidFill>
                  <a:srgbClr val="FF0000"/>
                </a:solidFill>
                <a:latin typeface="+mj-lt"/>
              </a:rPr>
              <a:t>.</a:t>
            </a:r>
          </a:p>
          <a:p>
            <a:r>
              <a:rPr lang="en-US" altLang="zh-CN" sz="900" dirty="0">
                <a:solidFill>
                  <a:prstClr val="black"/>
                </a:solidFill>
                <a:latin typeface="+mj-lt"/>
                <a:cs typeface="Arial" charset="0"/>
              </a:rPr>
              <a:t>Following topics were discussed and agreed:</a:t>
            </a:r>
          </a:p>
          <a:p>
            <a:pPr marL="171450" indent="-171450">
              <a:buFont typeface="Wingdings" panose="05000000000000000000" pitchFamily="2" charset="2"/>
              <a:buChar char="Ø"/>
            </a:pPr>
            <a:r>
              <a:rPr lang="en-US" altLang="zh-CN" sz="900" dirty="0">
                <a:solidFill>
                  <a:prstClr val="black"/>
                </a:solidFill>
                <a:latin typeface="+mj-lt"/>
                <a:cs typeface="Arial" charset="0"/>
              </a:rPr>
              <a:t>The generic intent information model and scenario specific intent expectations including stage2 and stage3(</a:t>
            </a:r>
            <a:r>
              <a:rPr lang="en-US" altLang="zh-CN" sz="900" dirty="0" err="1">
                <a:solidFill>
                  <a:prstClr val="black"/>
                </a:solidFill>
                <a:latin typeface="+mj-lt"/>
                <a:cs typeface="Arial" charset="0"/>
              </a:rPr>
              <a:t>yaml</a:t>
            </a:r>
            <a:r>
              <a:rPr lang="en-US" altLang="zh-CN" sz="900" dirty="0">
                <a:solidFill>
                  <a:prstClr val="black"/>
                </a:solidFill>
                <a:latin typeface="+mj-lt"/>
                <a:cs typeface="Arial" charset="0"/>
              </a:rPr>
              <a:t> solution set)</a:t>
            </a:r>
          </a:p>
          <a:p>
            <a:pPr marL="171450" indent="-171450">
              <a:buFont typeface="Wingdings" panose="05000000000000000000" pitchFamily="2" charset="2"/>
              <a:buChar char="Ø"/>
            </a:pPr>
            <a:r>
              <a:rPr lang="en-US" altLang="zh-CN" sz="900" dirty="0">
                <a:solidFill>
                  <a:prstClr val="black"/>
                </a:solidFill>
                <a:latin typeface="+mj-lt"/>
                <a:cs typeface="Arial" charset="0"/>
              </a:rPr>
              <a:t>Intent creation/modification procedure update</a:t>
            </a:r>
          </a:p>
          <a:p>
            <a:pPr marL="171450" indent="-171450">
              <a:buFont typeface="Wingdings" panose="05000000000000000000" pitchFamily="2" charset="2"/>
              <a:buChar char="Ø"/>
            </a:pPr>
            <a:r>
              <a:rPr lang="en-US" altLang="zh-CN" sz="900" dirty="0">
                <a:solidFill>
                  <a:prstClr val="black"/>
                </a:solidFill>
                <a:latin typeface="+mj-lt"/>
                <a:cs typeface="Arial" charset="0"/>
              </a:rPr>
              <a:t>Update description for general concept of intent content</a:t>
            </a:r>
          </a:p>
          <a:p>
            <a:pPr marL="171450" indent="-171450">
              <a:buFont typeface="Wingdings" panose="05000000000000000000" pitchFamily="2" charset="2"/>
              <a:buChar char="Ø"/>
            </a:pPr>
            <a:r>
              <a:rPr lang="en-US" altLang="zh-CN" sz="900" dirty="0">
                <a:solidFill>
                  <a:prstClr val="black"/>
                </a:solidFill>
                <a:latin typeface="+mj-lt"/>
                <a:cs typeface="Arial" charset="0"/>
              </a:rPr>
              <a:t>TS 28.312 send SA for information</a:t>
            </a:r>
          </a:p>
          <a:p>
            <a:pPr marL="171450" indent="-171450">
              <a:buFont typeface="Wingdings" panose="05000000000000000000" pitchFamily="2" charset="2"/>
              <a:buChar char="Ø"/>
            </a:pPr>
            <a:r>
              <a:rPr lang="en-US" altLang="zh-CN" sz="900" dirty="0">
                <a:solidFill>
                  <a:prstClr val="black"/>
                </a:solidFill>
                <a:latin typeface="+mj-lt"/>
                <a:cs typeface="Arial" charset="0"/>
              </a:rPr>
              <a:t>One exception to address remaining Editor’s Notes in TS 28.312</a:t>
            </a:r>
          </a:p>
          <a:p>
            <a:r>
              <a:rPr lang="en-US" altLang="zh-CN" sz="900" dirty="0">
                <a:solidFill>
                  <a:prstClr val="black"/>
                </a:solidFill>
                <a:latin typeface="+mj-lt"/>
                <a:cs typeface="Arial" charset="0"/>
              </a:rPr>
              <a:t>Following topics were discussed and need further discussion:</a:t>
            </a:r>
          </a:p>
          <a:p>
            <a:pPr marL="171450" indent="-171450">
              <a:buFont typeface="Wingdings" panose="05000000000000000000" pitchFamily="2" charset="2"/>
              <a:buChar char="Ø"/>
            </a:pPr>
            <a:r>
              <a:rPr lang="en-US" altLang="zh-CN" sz="900" dirty="0">
                <a:solidFill>
                  <a:prstClr val="black"/>
                </a:solidFill>
                <a:latin typeface="+mj-lt"/>
                <a:cs typeface="Arial" charset="0"/>
              </a:rPr>
              <a:t>Alignment with TM Forum intent work</a:t>
            </a:r>
          </a:p>
          <a:p>
            <a:pPr marL="171450" indent="-171450">
              <a:buFont typeface="Wingdings" panose="05000000000000000000" pitchFamily="2" charset="2"/>
              <a:buChar char="Ø"/>
            </a:pPr>
            <a:r>
              <a:rPr lang="en-US" altLang="zh-CN" sz="900" dirty="0">
                <a:solidFill>
                  <a:prstClr val="black"/>
                </a:solidFill>
                <a:latin typeface="+mj-lt"/>
                <a:cs typeface="Arial" charset="0"/>
              </a:rPr>
              <a:t>Model related to </a:t>
            </a:r>
            <a:r>
              <a:rPr lang="en-US" altLang="zh-CN" sz="900" dirty="0" err="1">
                <a:solidFill>
                  <a:prstClr val="black"/>
                </a:solidFill>
                <a:latin typeface="+mj-lt"/>
                <a:cs typeface="Arial" charset="0"/>
              </a:rPr>
              <a:t>intentReport</a:t>
            </a:r>
            <a:r>
              <a:rPr lang="en-US" altLang="zh-CN" sz="900" dirty="0">
                <a:solidFill>
                  <a:prstClr val="black"/>
                </a:solidFill>
                <a:latin typeface="+mj-lt"/>
                <a:cs typeface="Arial" charset="0"/>
              </a:rPr>
              <a:t>/</a:t>
            </a:r>
            <a:r>
              <a:rPr lang="en-US" altLang="zh-CN" sz="900" dirty="0" err="1">
                <a:solidFill>
                  <a:prstClr val="black"/>
                </a:solidFill>
                <a:latin typeface="+mj-lt"/>
                <a:cs typeface="Arial" charset="0"/>
              </a:rPr>
              <a:t>intentFulfillment</a:t>
            </a:r>
            <a:r>
              <a:rPr lang="en-US" altLang="zh-CN" sz="900" dirty="0">
                <a:solidFill>
                  <a:prstClr val="black"/>
                </a:solidFill>
                <a:latin typeface="+mj-lt"/>
                <a:cs typeface="Arial" charset="0"/>
              </a:rPr>
              <a:t> information</a:t>
            </a:r>
          </a:p>
          <a:p>
            <a:endParaRPr lang="en-US" altLang="zh-CN" sz="900" b="1" dirty="0">
              <a:solidFill>
                <a:srgbClr val="FF0000"/>
              </a:solidFill>
              <a:latin typeface="+mj-lt"/>
              <a:cs typeface="Arial" charset="0"/>
            </a:endParaRPr>
          </a:p>
          <a:p>
            <a:r>
              <a:rPr lang="en-US" altLang="zh-CN" sz="900" b="1" dirty="0" err="1">
                <a:solidFill>
                  <a:srgbClr val="FF0000"/>
                </a:solidFill>
                <a:latin typeface="+mj-lt"/>
                <a:cs typeface="Arial" charset="0"/>
              </a:rPr>
              <a:t>eCOSLA</a:t>
            </a:r>
            <a:r>
              <a:rPr lang="en-US" altLang="zh-CN" sz="900" b="1" dirty="0">
                <a:solidFill>
                  <a:srgbClr val="FF0000"/>
                </a:solidFill>
                <a:latin typeface="+mj-lt"/>
                <a:cs typeface="Arial" charset="0"/>
              </a:rPr>
              <a:t>:</a:t>
            </a:r>
            <a:r>
              <a:rPr lang="en-US" altLang="zh-CN" sz="900" dirty="0">
                <a:solidFill>
                  <a:srgbClr val="FF0000"/>
                </a:solidFill>
                <a:latin typeface="+mj-lt"/>
                <a:cs typeface="Arial" charset="0"/>
              </a:rPr>
              <a:t> </a:t>
            </a:r>
            <a:r>
              <a:rPr lang="en-US" altLang="zh-CN" sz="900" dirty="0">
                <a:solidFill>
                  <a:prstClr val="black"/>
                </a:solidFill>
                <a:latin typeface="+mj-lt"/>
                <a:cs typeface="Arial" charset="0"/>
              </a:rPr>
              <a:t>The group has been working mainly on completion of solutions, main solutions discussed are pause-point and reporting. Good progress was made for reporting solution. Furthermore a discussion paper on communication service assurance and closed loop was presented and discussed. </a:t>
            </a:r>
          </a:p>
        </p:txBody>
      </p:sp>
      <p:sp>
        <p:nvSpPr>
          <p:cNvPr id="8" name="矩形 7"/>
          <p:cNvSpPr/>
          <p:nvPr/>
        </p:nvSpPr>
        <p:spPr>
          <a:xfrm>
            <a:off x="70944" y="3073909"/>
            <a:ext cx="6236219" cy="3277820"/>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900" b="1" dirty="0" err="1">
                <a:solidFill>
                  <a:srgbClr val="FF0000"/>
                </a:solidFill>
                <a:latin typeface="+mn-lt"/>
                <a:cs typeface="Arial" charset="0"/>
              </a:rPr>
              <a:t>eMDAS</a:t>
            </a:r>
            <a:r>
              <a:rPr lang="en-US" altLang="zh-CN" sz="900" b="1" dirty="0">
                <a:solidFill>
                  <a:srgbClr val="FF0000"/>
                </a:solidFill>
                <a:latin typeface="+mn-lt"/>
                <a:cs typeface="Arial" charset="0"/>
              </a:rPr>
              <a:t>: </a:t>
            </a:r>
            <a:r>
              <a:rPr lang="en-US" altLang="zh-CN" sz="900" dirty="0">
                <a:solidFill>
                  <a:prstClr val="black"/>
                </a:solidFill>
                <a:latin typeface="+mn-lt"/>
                <a:cs typeface="Arial" charset="0"/>
              </a:rPr>
              <a:t>It is agreed to ask for exception for this WI to extend the deadline for 3 months.</a:t>
            </a:r>
          </a:p>
          <a:p>
            <a:pPr lvl="0" defTabSz="1219170" eaLnBrk="1" fontAlgn="auto" hangingPunct="1">
              <a:spcBef>
                <a:spcPts val="0"/>
              </a:spcBef>
              <a:spcAft>
                <a:spcPts val="0"/>
              </a:spcAft>
              <a:defRPr/>
            </a:pPr>
            <a:r>
              <a:rPr lang="en-US" altLang="zh-CN" sz="900" dirty="0">
                <a:solidFill>
                  <a:prstClr val="black"/>
                </a:solidFill>
                <a:latin typeface="+mn-lt"/>
                <a:cs typeface="Arial" charset="0"/>
              </a:rPr>
              <a:t>It is also agreed to send TS 28.104 and TS 28.105 to SA#95e for information.</a:t>
            </a:r>
          </a:p>
          <a:p>
            <a:pPr lvl="0" defTabSz="1219170" eaLnBrk="1" fontAlgn="auto" hangingPunct="1">
              <a:spcBef>
                <a:spcPts val="0"/>
              </a:spcBef>
              <a:spcAft>
                <a:spcPts val="0"/>
              </a:spcAft>
              <a:defRPr/>
            </a:pPr>
            <a:r>
              <a:rPr lang="en-US" altLang="zh-CN" sz="900" dirty="0">
                <a:solidFill>
                  <a:prstClr val="black"/>
                </a:solidFill>
                <a:latin typeface="+mn-lt"/>
                <a:cs typeface="Arial" charset="0"/>
              </a:rPr>
              <a:t>The following contributions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Including individual PM, KPI, trace and </a:t>
            </a:r>
            <a:r>
              <a:rPr lang="en-US" altLang="zh-CN" sz="900" dirty="0" err="1">
                <a:solidFill>
                  <a:prstClr val="black"/>
                </a:solidFill>
                <a:latin typeface="+mn-lt"/>
                <a:cs typeface="Arial" charset="0"/>
              </a:rPr>
              <a:t>QoE</a:t>
            </a:r>
            <a:r>
              <a:rPr lang="en-US" altLang="zh-CN" sz="900" dirty="0">
                <a:solidFill>
                  <a:prstClr val="black"/>
                </a:solidFill>
                <a:latin typeface="+mn-lt"/>
                <a:cs typeface="Arial" charset="0"/>
              </a:rPr>
              <a:t> statistics and predictions as additional MDA types;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Add MDA types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28.622 Enhance NRM with geographical information supporting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28.623 Enhance NRM with geographical information supporting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 28.104 add coverage issue analytics output area definition--stage2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MDA service framework and data definitions for coverage problem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CR Rel-17 28.552 Add measurements to support coverage problem analysis for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E2E latency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network slice load analysis solution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use case and requirement for MDA assisted energy saving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Update NRM for MDA request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TS28.104 Add the requirements for ML model training for MDA</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draft TS28.104, Rapporteur clean-up</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draft TS28.104, further clarifications and supporting text for clause 6.3 MDA role in cross-domain service assurance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a:solidFill>
                  <a:prstClr val="black"/>
                </a:solidFill>
                <a:latin typeface="+mn-lt"/>
                <a:cs typeface="Arial" charset="0"/>
              </a:rPr>
              <a:t>Add MDA context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scope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overview</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Add service framework for AI-ML model training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28.105 Move in ML model training part from TS 28.104</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900" dirty="0" err="1">
                <a:solidFill>
                  <a:prstClr val="black"/>
                </a:solidFill>
                <a:latin typeface="+mn-lt"/>
                <a:cs typeface="Arial" charset="0"/>
              </a:rPr>
              <a:t>pCR</a:t>
            </a:r>
            <a:r>
              <a:rPr lang="en-US" altLang="zh-CN" sz="900" dirty="0">
                <a:solidFill>
                  <a:prstClr val="black"/>
                </a:solidFill>
                <a:latin typeface="+mn-lt"/>
                <a:cs typeface="Arial" charset="0"/>
              </a:rPr>
              <a:t> 28.104 Move out ML model training part to TS 28.105</a:t>
            </a:r>
          </a:p>
        </p:txBody>
      </p:sp>
      <p:sp>
        <p:nvSpPr>
          <p:cNvPr id="10" name="文本框 9"/>
          <p:cNvSpPr txBox="1"/>
          <p:nvPr/>
        </p:nvSpPr>
        <p:spPr>
          <a:xfrm>
            <a:off x="270888" y="285198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212907058"/>
              </p:ext>
            </p:extLst>
          </p:nvPr>
        </p:nvGraphicFramePr>
        <p:xfrm>
          <a:off x="270887" y="464947"/>
          <a:ext cx="11681825" cy="2379345"/>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016015">
                  <a:extLst>
                    <a:ext uri="{9D8B030D-6E8A-4147-A177-3AD203B41FA5}">
                      <a16:colId xmlns:a16="http://schemas.microsoft.com/office/drawing/2014/main" val="20001"/>
                    </a:ext>
                  </a:extLst>
                </a:gridCol>
                <a:gridCol w="1438275">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00237">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240467">
                <a:tc>
                  <a:txBody>
                    <a:bodyPr/>
                    <a:lstStyle/>
                    <a:p>
                      <a:pPr algn="ctr">
                        <a:spcAft>
                          <a:spcPts val="0"/>
                        </a:spcAft>
                      </a:pPr>
                      <a:r>
                        <a:rPr lang="en-US" altLang="zh-CN" sz="1050" b="1" dirty="0">
                          <a:solidFill>
                            <a:schemeClr val="tx1"/>
                          </a:solidFill>
                          <a:effectLst/>
                          <a:latin typeface="+mn-lt"/>
                          <a:ea typeface="宋体" panose="02010600030101010101" pitchFamily="2" charset="-122"/>
                          <a:cs typeface="Arial" panose="020B0604020202020204" pitchFamily="34" charset="0"/>
                        </a:rPr>
                        <a:t>ANL</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Autonomous network levels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71%-&gt;85%-&gt;</a:t>
                      </a:r>
                      <a:r>
                        <a:rPr lang="en-US" altLang="zh-CN" sz="1050" b="1" kern="120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TS 28.100</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Arial" panose="020B0604020202020204" pitchFamily="34" charset="0"/>
                        </a:rPr>
                        <a:t>SP-200464</a:t>
                      </a:r>
                    </a:p>
                  </a:txBody>
                  <a:tcPr marL="9525" marR="9525" marT="9525" marB="0">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CMCC</a:t>
                      </a: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TMF/SA2/RAN3/ZSM</a:t>
                      </a:r>
                    </a:p>
                  </a:txBody>
                  <a:tcPr marL="68580" marR="68580" marT="0" marB="0" anchor="ctr">
                    <a:solidFill>
                      <a:schemeClr val="bg1">
                        <a:lumMod val="85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Autonomous network</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247417">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IDMS_MN</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70%-&gt;75%-&gt;80%-&gt;95%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SP-180899</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en-GB" altLang="zh-CN" sz="105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mn-ea"/>
                          <a:cs typeface="Arial" panose="020B0604020202020204" pitchFamily="34" charset="0"/>
                        </a:rPr>
                        <a:t>Huawei</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SA2/RAN3/ZSM</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64176">
                <a:tc>
                  <a:txBody>
                    <a:bodyPr/>
                    <a:lstStyle/>
                    <a:p>
                      <a:pPr algn="ctr">
                        <a:spcAft>
                          <a:spcPts val="0"/>
                        </a:spcAft>
                      </a:pPr>
                      <a:r>
                        <a:rPr lang="en-GB" sz="1050" b="1" dirty="0">
                          <a:solidFill>
                            <a:schemeClr val="tx1"/>
                          </a:solidFill>
                          <a:effectLst/>
                          <a:latin typeface="+mn-lt"/>
                          <a:ea typeface="宋体" panose="02010600030101010101" pitchFamily="2" charset="-122"/>
                          <a:cs typeface="Arial" panose="020B0604020202020204" pitchFamily="34" charset="0"/>
                        </a:rPr>
                        <a:t>NPM</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GB" sz="1050">
                          <a:solidFill>
                            <a:schemeClr val="tx1"/>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78%-&gt;85%-&gt;</a:t>
                      </a:r>
                      <a:r>
                        <a:rPr lang="en-US" altLang="zh-CN" sz="1050" b="1" kern="1200" dirty="0">
                          <a:solidFill>
                            <a:srgbClr val="0000FF"/>
                          </a:solidFill>
                          <a:effectLst/>
                          <a:latin typeface="+mn-lt"/>
                          <a:ea typeface="+mn-ea"/>
                          <a:cs typeface="Arial" panose="020B0604020202020204" pitchFamily="34" charset="0"/>
                        </a:rPr>
                        <a:t>100%</a:t>
                      </a:r>
                      <a:endParaRPr lang="sv-SE" sz="105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SimSun" panose="02010600030101010101" pitchFamily="2" charset="-122"/>
                          <a:cs typeface="Arial" panose="020B0604020202020204" pitchFamily="34" charset="0"/>
                        </a:rPr>
                        <a:t>TS 28.555/28.556</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SP-191211</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algn="ctr"/>
                      <a:r>
                        <a:rPr lang="en-US" sz="1050" b="0" kern="1200" dirty="0">
                          <a:solidFill>
                            <a:schemeClr val="tx1"/>
                          </a:solidFill>
                          <a:effectLst/>
                          <a:latin typeface="+mn-lt"/>
                          <a:ea typeface="+mn-ea"/>
                          <a:cs typeface="Arial" panose="020B0604020202020204" pitchFamily="34" charset="0"/>
                        </a:rPr>
                        <a:t>SA#95 (Mar. 2022)</a:t>
                      </a:r>
                      <a:endParaRPr lang="sv-SE"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tx1"/>
                          </a:solidFill>
                          <a:effectLst/>
                          <a:latin typeface="+mn-lt"/>
                          <a:ea typeface="SimSun" panose="02010600030101010101" pitchFamily="2" charset="-122"/>
                          <a:cs typeface="Arial" panose="020B0604020202020204" pitchFamily="34" charset="0"/>
                        </a:rPr>
                        <a:t>CMCC</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SA2/RAN2/RAN3</a:t>
                      </a:r>
                      <a:endParaRPr lang="sv-SE" sz="105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Arial" panose="020B0604020202020204" pitchFamily="34" charset="0"/>
                        </a:rPr>
                        <a:t>Policy</a:t>
                      </a:r>
                    </a:p>
                  </a:txBody>
                  <a:tcPr marL="68580" marR="68580" marT="0" marB="0" anchor="ctr">
                    <a:solidFill>
                      <a:schemeClr val="bg1">
                        <a:lumMod val="85000"/>
                      </a:schemeClr>
                    </a:solidFill>
                  </a:tcPr>
                </a:tc>
                <a:extLst>
                  <a:ext uri="{0D108BD9-81ED-4DB2-BD59-A6C34878D82A}">
                    <a16:rowId xmlns:a16="http://schemas.microsoft.com/office/drawing/2014/main" val="10003"/>
                  </a:ext>
                </a:extLst>
              </a:tr>
              <a:tr h="233517">
                <a:tc>
                  <a:txBody>
                    <a:bodyPr/>
                    <a:lstStyle/>
                    <a:p>
                      <a:pPr marL="0" algn="ctr" defTabSz="1219170" rtl="0" eaLnBrk="1" latinLnBrk="0" hangingPunct="1">
                        <a:spcAft>
                          <a:spcPts val="0"/>
                        </a:spcAft>
                      </a:pPr>
                      <a:r>
                        <a:rPr lang="en-US" altLang="zh-CN" sz="1050" b="1" kern="1200" dirty="0" err="1">
                          <a:solidFill>
                            <a:schemeClr val="tx1"/>
                          </a:solidFill>
                          <a:effectLst/>
                          <a:latin typeface="+mn-lt"/>
                          <a:ea typeface="宋体" panose="02010600030101010101" pitchFamily="2" charset="-122"/>
                          <a:cs typeface="Arial" panose="020B0604020202020204" pitchFamily="34" charset="0"/>
                        </a:rPr>
                        <a:t>eCOSLA</a:t>
                      </a:r>
                      <a:endParaRPr lang="en-US" altLang="zh-CN" sz="105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chemeClr val="tx1"/>
                          </a:solidFill>
                          <a:effectLst/>
                          <a:latin typeface="+mn-lt"/>
                          <a:ea typeface="宋体" panose="02010600030101010101" pitchFamily="2" charset="-122"/>
                          <a:cs typeface="Arial" panose="020B0604020202020204" pitchFamily="34" charset="0"/>
                        </a:rPr>
                        <a:t>Enhanced Closed loop SLS Assurance</a:t>
                      </a:r>
                      <a:endParaRPr lang="zh-CN" sz="105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60%-&gt;70%-&gt;80%-&gt;90%</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mn-lt"/>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tx1"/>
                          </a:solidFill>
                          <a:effectLst/>
                          <a:latin typeface="+mn-lt"/>
                          <a:ea typeface="+mn-ea"/>
                          <a:cs typeface="Arial" panose="020B0604020202020204" pitchFamily="34" charset="0"/>
                        </a:rPr>
                        <a:t>SP-200196</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tx1"/>
                          </a:solidFill>
                          <a:effectLst/>
                          <a:latin typeface="+mn-lt"/>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ZSM/SA2/RAN3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mn-lt"/>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47417">
                <a:tc>
                  <a:txBody>
                    <a:bodyPr/>
                    <a:lstStyle/>
                    <a:p>
                      <a:pPr algn="ctr">
                        <a:spcAft>
                          <a:spcPts val="0"/>
                        </a:spcAft>
                      </a:pPr>
                      <a:r>
                        <a:rPr lang="en-US" sz="1050" b="1" dirty="0" err="1">
                          <a:solidFill>
                            <a:schemeClr val="tx1"/>
                          </a:solidFill>
                          <a:effectLst/>
                          <a:latin typeface="+mn-lt"/>
                          <a:ea typeface="宋体" panose="02010600030101010101" pitchFamily="2" charset="-122"/>
                          <a:cs typeface="Arial" panose="020B0604020202020204" pitchFamily="34" charset="0"/>
                        </a:rPr>
                        <a:t>eMDAS</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chemeClr val="tx1"/>
                          </a:solidFill>
                          <a:effectLst/>
                          <a:latin typeface="+mn-lt"/>
                          <a:ea typeface="宋体" panose="02010600030101010101" pitchFamily="2" charset="-122"/>
                          <a:cs typeface="Arial" panose="020B0604020202020204" pitchFamily="34" charset="0"/>
                        </a:rPr>
                        <a:t>Enhancements of Management Data Analytics Service</a:t>
                      </a:r>
                      <a:endParaRPr lang="zh-CN" sz="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0%-&gt;10%-&gt;25%-&gt;45%-&gt;65%</a:t>
                      </a:r>
                      <a:endParaRPr lang="sv-SE" altLang="zh-CN" sz="1050" b="0" kern="1200" dirty="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tx1"/>
                          </a:solidFill>
                          <a:effectLst/>
                          <a:latin typeface="+mn-lt"/>
                          <a:ea typeface="+mn-ea"/>
                          <a:cs typeface="Arial" panose="020B0604020202020204" pitchFamily="34" charset="0"/>
                        </a:rPr>
                        <a:t>TS 28.104/ and another new TS (being requested by the revised WID)</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SP-210132 </a:t>
                      </a:r>
                      <a:r>
                        <a:rPr lang="en-US" sz="1050" kern="1200" dirty="0">
                          <a:solidFill>
                            <a:schemeClr val="tx1"/>
                          </a:solidFill>
                          <a:effectLst/>
                          <a:latin typeface="+mn-lt"/>
                          <a:ea typeface="+mn-ea"/>
                          <a:cs typeface="Arial" panose="020B0604020202020204" pitchFamily="34" charset="0"/>
                        </a:rPr>
                        <a:t>-&gt;</a:t>
                      </a:r>
                      <a:r>
                        <a:rPr lang="en-US" sz="1050" kern="1200" baseline="0" dirty="0">
                          <a:solidFill>
                            <a:schemeClr val="tx1"/>
                          </a:solidFill>
                          <a:effectLst/>
                          <a:latin typeface="+mn-lt"/>
                          <a:ea typeface="+mn-ea"/>
                          <a:cs typeface="Arial" panose="020B0604020202020204" pitchFamily="34" charset="0"/>
                        </a:rPr>
                        <a:t> Revised WID in S5 216348</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en-GB"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tx1"/>
                          </a:solidFill>
                          <a:effectLst/>
                          <a:latin typeface="+mn-lt"/>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mn-lt"/>
                          <a:ea typeface="+mn-ea"/>
                          <a:cs typeface="Arial" panose="020B0604020202020204" pitchFamily="34" charset="0"/>
                        </a:rPr>
                        <a:t>SA2/RAN3</a:t>
                      </a:r>
                      <a:endParaRPr lang="sv-SE" sz="105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r>
              <a:rPr lang="en-US" altLang="zh-CN" sz="3200" dirty="0"/>
              <a:t>/</a:t>
            </a:r>
            <a:r>
              <a:rPr lang="en-US" altLang="zh-CN" sz="3200" dirty="0" err="1"/>
              <a:t>eMDAS</a:t>
            </a:r>
            <a:endParaRPr lang="sv-SE" sz="3200" kern="0" dirty="0"/>
          </a:p>
        </p:txBody>
      </p:sp>
    </p:spTree>
    <p:extLst>
      <p:ext uri="{BB962C8B-B14F-4D97-AF65-F5344CB8AC3E}">
        <p14:creationId xmlns:p14="http://schemas.microsoft.com/office/powerpoint/2010/main" val="3474224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57916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1" y="729707"/>
          <a:ext cx="11681825" cy="2802884"/>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39816">
                  <a:extLst>
                    <a:ext uri="{9D8B030D-6E8A-4147-A177-3AD203B41FA5}">
                      <a16:colId xmlns:a16="http://schemas.microsoft.com/office/drawing/2014/main" val="20001"/>
                    </a:ext>
                  </a:extLst>
                </a:gridCol>
                <a:gridCol w="1514474">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eSON_5G</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70%-&gt;85%-&gt;90%-&gt;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tx1"/>
                          </a:solidFill>
                          <a:effectLst/>
                          <a:latin typeface="+mn-lt"/>
                          <a:ea typeface="+mn-ea"/>
                          <a:cs typeface="Arial" panose="020B0604020202020204" pitchFamily="34" charset="0"/>
                        </a:rPr>
                        <a:t>SA#95 (Mar.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tx1"/>
                          </a:solidFill>
                          <a:effectLst/>
                          <a:latin typeface="+mn-lt"/>
                          <a:ea typeface="+mn-ea"/>
                          <a:cs typeface="+mn-cs"/>
                        </a:rPr>
                        <a:t>PACMAN</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Generic Plug and connect</a:t>
                      </a:r>
                      <a:endParaRPr lang="zh-CN" alt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20%-&gt;60%</a:t>
                      </a:r>
                      <a:r>
                        <a:rPr lang="en-US" altLang="zh-CN" sz="1050" b="0" kern="1200" dirty="0">
                          <a:solidFill>
                            <a:schemeClr val="tx1"/>
                          </a:solidFill>
                          <a:effectLst/>
                          <a:latin typeface="+mn-lt"/>
                          <a:ea typeface="+mn-ea"/>
                          <a:cs typeface="Arial" panose="020B0604020202020204" pitchFamily="34" charset="0"/>
                        </a:rPr>
                        <a:t>-&gt;70%</a:t>
                      </a:r>
                      <a:r>
                        <a:rPr lang="en-US" altLang="zh-CN" sz="1050" kern="1200" dirty="0">
                          <a:solidFill>
                            <a:schemeClr val="dk1"/>
                          </a:solidFill>
                          <a:effectLst/>
                          <a:latin typeface="+mn-lt"/>
                          <a:ea typeface="+mn-ea"/>
                          <a:cs typeface="+mn-cs"/>
                        </a:rPr>
                        <a:t>-&gt;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SP-210260</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E_HOO</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30%-&gt;40%-&gt;90%-&gt;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EE5GPLUS</a:t>
                      </a:r>
                      <a:endParaRPr lang="zh-CN" sz="1050" b="1" kern="1200" dirty="0">
                        <a:solidFill>
                          <a:schemeClr val="tx1"/>
                        </a:solidFill>
                        <a:effectLst/>
                        <a:latin typeface="+mn-lt"/>
                        <a:ea typeface="+mn-ea"/>
                        <a:cs typeface="+mn-cs"/>
                      </a:endParaRPr>
                    </a:p>
                  </a:txBody>
                  <a:tcPr marL="9525" marR="9525" marT="9525" marB="9525">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70%-&gt;90%-&gt;</a:t>
                      </a:r>
                      <a:r>
                        <a:rPr lang="en-US" altLang="zh-CN" sz="1050" b="1" kern="1200" dirty="0">
                          <a:solidFill>
                            <a:srgbClr val="0000FF"/>
                          </a:solidFill>
                          <a:effectLst/>
                          <a:latin typeface="+mn-lt"/>
                          <a:ea typeface="+mn-ea"/>
                          <a:cs typeface="+mn-cs"/>
                        </a:rPr>
                        <a:t>100%</a:t>
                      </a:r>
                      <a:endParaRPr lang="sv-SE" sz="1050" b="1" kern="1200" dirty="0">
                        <a:solidFill>
                          <a:srgbClr val="0000FF"/>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mn-ea"/>
                          <a:cs typeface="+mn-cs"/>
                        </a:rPr>
                        <a:t>TS28.310/28.552/28.554/28.541</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SP-200188</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dk1"/>
                          </a:solidFill>
                          <a:effectLst/>
                          <a:latin typeface="+mn-lt"/>
                          <a:ea typeface="+mn-ea"/>
                          <a:cs typeface="+mn-cs"/>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Orange</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Energy saving</a:t>
                      </a:r>
                    </a:p>
                  </a:txBody>
                  <a:tcPr marL="68580" marR="68580" marT="0" marB="0" anchor="ctr">
                    <a:solidFill>
                      <a:schemeClr val="bg1">
                        <a:lumMod val="75000"/>
                      </a:schemeClr>
                    </a:solidFill>
                  </a:tcPr>
                </a:tc>
                <a:extLst>
                  <a:ext uri="{0D108BD9-81ED-4DB2-BD59-A6C34878D82A}">
                    <a16:rowId xmlns:a16="http://schemas.microsoft.com/office/drawing/2014/main" val="10004"/>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5GD</a:t>
                      </a:r>
                      <a:r>
                        <a:rPr lang="en-US" altLang="zh-CN" sz="1050" b="1" kern="1200" dirty="0">
                          <a:solidFill>
                            <a:schemeClr val="tx1"/>
                          </a:solidFill>
                          <a:effectLst/>
                          <a:latin typeface="+mn-lt"/>
                          <a:ea typeface="+mn-ea"/>
                          <a:cs typeface="+mn-cs"/>
                        </a:rPr>
                        <a:t>MS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mn-lt"/>
                          <a:ea typeface="+mn-ea"/>
                          <a:cs typeface="+mn-cs"/>
                        </a:rPr>
                        <a:t>80%-&gt;90%-&gt;95%-&gt;</a:t>
                      </a:r>
                      <a:r>
                        <a:rPr lang="sv-SE" altLang="zh-CN" sz="1050" b="1" kern="1200" dirty="0">
                          <a:solidFill>
                            <a:srgbClr val="0000FF"/>
                          </a:solidFill>
                          <a:effectLst/>
                          <a:latin typeface="+mn-lt"/>
                          <a:ea typeface="+mn-ea"/>
                          <a:cs typeface="+mn-cs"/>
                        </a:rPr>
                        <a:t>100%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05571" y="3871549"/>
            <a:ext cx="5342643" cy="1384995"/>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3300"/>
                </a:solidFill>
                <a:latin typeface="+mn-lt"/>
                <a:cs typeface="Arial" charset="0"/>
              </a:rPr>
              <a:t>eSON_5G: </a:t>
            </a:r>
            <a:r>
              <a:rPr lang="en-US" altLang="zh-CN" sz="1200" dirty="0">
                <a:solidFill>
                  <a:prstClr val="black"/>
                </a:solidFill>
                <a:latin typeface="+mn-lt"/>
                <a:cs typeface="Arial" charset="0"/>
              </a:rPr>
              <a:t>The group agreed a couple CRs for adding capabilities to support requirements of </a:t>
            </a:r>
            <a:r>
              <a:rPr lang="en-US" altLang="zh-CN" sz="1200" dirty="0" err="1">
                <a:solidFill>
                  <a:prstClr val="black"/>
                </a:solidFill>
                <a:latin typeface="+mn-lt"/>
                <a:cs typeface="Arial" charset="0"/>
              </a:rPr>
              <a:t>MnS</a:t>
            </a:r>
            <a:r>
              <a:rPr lang="en-US" altLang="zh-CN" sz="1200" dirty="0">
                <a:solidFill>
                  <a:prstClr val="black"/>
                </a:solidFill>
                <a:latin typeface="+mn-lt"/>
                <a:cs typeface="Arial" charset="0"/>
              </a:rPr>
              <a:t> producer to notify consumers when the C-SON or D-SON functions take SON actions. A couple of CRs were also proposed to add stage 2 and stage 3 solutions for CCO NRM, and were email approved.</a:t>
            </a:r>
            <a:endParaRPr lang="en-US" altLang="zh-CN" sz="1200" b="1"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srgbClr val="FF0000"/>
                </a:solidFill>
                <a:latin typeface="+mn-lt"/>
                <a:cs typeface="Arial" charset="0"/>
              </a:rPr>
              <a:t>PACMAN: </a:t>
            </a:r>
            <a:r>
              <a:rPr lang="en-US" altLang="zh-CN" sz="1200" dirty="0">
                <a:solidFill>
                  <a:prstClr val="black"/>
                </a:solidFill>
                <a:latin typeface="+mn-lt"/>
                <a:cs typeface="Arial" charset="0"/>
              </a:rPr>
              <a:t>All the contributions were approved in this meeting and will be merged to TS 28.314, 28.315 and TS 28.316</a:t>
            </a:r>
            <a:r>
              <a:rPr lang="en-US" altLang="zh-CN" sz="1200" b="1" dirty="0">
                <a:solidFill>
                  <a:prstClr val="black"/>
                </a:solidFill>
                <a:latin typeface="+mn-lt"/>
                <a:cs typeface="Arial" charset="0"/>
              </a:rPr>
              <a:t>.</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eSON_5G/PACMAN/E_HOO/EE5GPLUS/5GDMS</a:t>
            </a:r>
            <a:endParaRPr lang="sv-SE" sz="3200" kern="0" dirty="0"/>
          </a:p>
        </p:txBody>
      </p:sp>
      <p:sp>
        <p:nvSpPr>
          <p:cNvPr id="4" name="矩形 3"/>
          <p:cNvSpPr/>
          <p:nvPr/>
        </p:nvSpPr>
        <p:spPr>
          <a:xfrm>
            <a:off x="5695933" y="3871549"/>
            <a:ext cx="6043745" cy="1938992"/>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mn-lt"/>
                <a:cs typeface="Arial" charset="0"/>
              </a:rPr>
              <a:t>E_HOO:</a:t>
            </a:r>
            <a:r>
              <a:rPr lang="en-US" altLang="zh-CN" sz="1200" dirty="0">
                <a:solidFill>
                  <a:srgbClr val="FF0000"/>
                </a:solidFill>
                <a:latin typeface="+mn-lt"/>
                <a:cs typeface="Arial" charset="0"/>
              </a:rPr>
              <a: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Draft CR to 28.313 was agreed.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Additions to TS 28.552, 5G performance measurements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 new KPI in TS 28.554, 5G end to end Key Performance Indicators (KPI) was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WID was updated to reflect the work that has been done.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The WI is now complete. The Rapporteur thanks for the engagement from other companies.</a:t>
            </a:r>
          </a:p>
          <a:p>
            <a:pPr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FF0000"/>
                </a:solidFill>
                <a:latin typeface="+mn-lt"/>
                <a:cs typeface="Arial" charset="0"/>
              </a:rPr>
              <a:t>5GDMS: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 solution was agreed for discovery of managed entities. NRM is updated and solution sets are provided.</a:t>
            </a:r>
          </a:p>
        </p:txBody>
      </p:sp>
    </p:spTree>
    <p:extLst>
      <p:ext uri="{BB962C8B-B14F-4D97-AF65-F5344CB8AC3E}">
        <p14:creationId xmlns:p14="http://schemas.microsoft.com/office/powerpoint/2010/main" val="2040500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77041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987099983"/>
              </p:ext>
            </p:extLst>
          </p:nvPr>
        </p:nvGraphicFramePr>
        <p:xfrm>
          <a:off x="205572" y="1014738"/>
          <a:ext cx="11681825" cy="2673981"/>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1830367">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200" b="1" dirty="0">
                          <a:solidFill>
                            <a:schemeClr val="tx1"/>
                          </a:solidFill>
                          <a:effectLst/>
                          <a:latin typeface="+mn-lt"/>
                          <a:ea typeface="宋体" panose="02010600030101010101" pitchFamily="2" charset="-122"/>
                        </a:rPr>
                        <a:t>OAM_NPN</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rPr>
                        <a:t>Management of non-public networks</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70%-&gt;80%-&gt;85%</a:t>
                      </a:r>
                      <a:r>
                        <a:rPr lang="en-US" altLang="zh-CN" sz="1050" kern="1200" dirty="0">
                          <a:solidFill>
                            <a:schemeClr val="dk1"/>
                          </a:solidFill>
                          <a:effectLst/>
                          <a:latin typeface="+mn-lt"/>
                          <a:ea typeface="+mn-ea"/>
                          <a:cs typeface="+mn-cs"/>
                        </a:rPr>
                        <a:t>-&gt;</a:t>
                      </a:r>
                      <a:r>
                        <a:rPr lang="en-US" altLang="zh-CN" sz="1050" b="1" kern="1200" dirty="0">
                          <a:solidFill>
                            <a:srgbClr val="0000FF"/>
                          </a:solidFill>
                          <a:effectLst/>
                          <a:latin typeface="+mn-lt"/>
                          <a:ea typeface="+mn-ea"/>
                          <a:cs typeface="+mn-cs"/>
                        </a:rPr>
                        <a:t>100%</a:t>
                      </a:r>
                      <a:endParaRPr lang="sv-SE" altLang="zh-CN" sz="1050" b="1" kern="1200" dirty="0">
                        <a:solidFill>
                          <a:srgbClr val="0000FF"/>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mn-ea"/>
                          <a:cs typeface="+mn-cs"/>
                        </a:rPr>
                        <a:t>TS28.557/</a:t>
                      </a:r>
                      <a:r>
                        <a:rPr lang="sv-SE" altLang="zh-CN" sz="1050" kern="120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200" b="1" dirty="0">
                          <a:solidFill>
                            <a:schemeClr val="tx1"/>
                          </a:solidFill>
                          <a:effectLst/>
                          <a:latin typeface="+mn-lt"/>
                          <a:ea typeface="宋体" panose="02010600030101010101" pitchFamily="2" charset="-122"/>
                        </a:rPr>
                        <a:t>EMA5SLA</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70%-&gt;75%-&gt;85%-&gt;</a:t>
                      </a:r>
                      <a:r>
                        <a:rPr lang="en-US" altLang="zh-CN" sz="1050" b="1" kern="1200" baseline="0" dirty="0">
                          <a:solidFill>
                            <a:srgbClr val="0000FF"/>
                          </a:solidFill>
                          <a:effectLst/>
                          <a:latin typeface="+mn-lt"/>
                          <a:ea typeface="+mn-ea"/>
                          <a:cs typeface="Arial" panose="020B0604020202020204" pitchFamily="34" charset="0"/>
                        </a:rPr>
                        <a:t>100%</a:t>
                      </a:r>
                      <a:endParaRPr lang="sv-SE" altLang="zh-CN" sz="1050" b="1" kern="1200" dirty="0">
                        <a:solidFill>
                          <a:srgbClr val="0000FF"/>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SimSun" panose="02010600030101010101" pitchFamily="2" charset="-122"/>
                          <a:cs typeface="+mn-cs"/>
                        </a:rPr>
                        <a:t>SA#95 (Mar.2022)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192405">
                <a:tc>
                  <a:txBody>
                    <a:bodyPr/>
                    <a:lstStyle/>
                    <a:p>
                      <a:pPr algn="ctr">
                        <a:spcAft>
                          <a:spcPts val="0"/>
                        </a:spcAft>
                      </a:pPr>
                      <a:r>
                        <a:rPr lang="en-GB" sz="1200" b="1" dirty="0" err="1">
                          <a:solidFill>
                            <a:schemeClr val="tx1"/>
                          </a:solidFill>
                          <a:effectLst/>
                          <a:latin typeface="+mn-lt"/>
                          <a:ea typeface="宋体" panose="02010600030101010101" pitchFamily="2" charset="-122"/>
                        </a:rPr>
                        <a:t>eMEMTANE</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mn-lt"/>
                          <a:ea typeface="+mn-ea"/>
                          <a:cs typeface="Arial" panose="020B0604020202020204" pitchFamily="34" charset="0"/>
                        </a:rPr>
                        <a:t>20%-&gt;40%-&gt;45%-&gt;</a:t>
                      </a:r>
                      <a:r>
                        <a:rPr lang="en-US" altLang="zh-CN" sz="1050" b="1" kern="1200" dirty="0">
                          <a:solidFill>
                            <a:srgbClr val="0000FF"/>
                          </a:solidFill>
                          <a:effectLst/>
                          <a:latin typeface="+mn-lt"/>
                          <a:ea typeface="+mn-ea"/>
                          <a:cs typeface="Arial" panose="020B0604020202020204" pitchFamily="34" charset="0"/>
                        </a:rPr>
                        <a:t>100%</a:t>
                      </a:r>
                      <a:endParaRPr lang="sv-SE" sz="1050" b="1" kern="1200" dirty="0">
                        <a:solidFill>
                          <a:srgbClr val="0000FF"/>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SimSun" panose="02010600030101010101" pitchFamily="2" charset="-122"/>
                          <a:cs typeface="+mn-cs"/>
                        </a:rPr>
                        <a:t>SA#95 (Mar.2022)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SA2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192405">
                <a:tc>
                  <a:txBody>
                    <a:bodyPr/>
                    <a:lstStyle/>
                    <a:p>
                      <a:pPr algn="ctr">
                        <a:spcAft>
                          <a:spcPts val="0"/>
                        </a:spcAft>
                      </a:pPr>
                      <a:r>
                        <a:rPr lang="en-US" altLang="zh-CN" sz="1200" b="1" dirty="0">
                          <a:solidFill>
                            <a:schemeClr val="tx1"/>
                          </a:solidFill>
                          <a:effectLst/>
                          <a:latin typeface="+mn-lt"/>
                          <a:ea typeface="+mn-ea"/>
                        </a:rPr>
                        <a:t>MSAC</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a:effectLst/>
                          <a:latin typeface="+mn-lt"/>
                          <a:ea typeface="+mn-ea"/>
                        </a:rPr>
                        <a:t>Access control for management service</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a:t>
                      </a:r>
                      <a:r>
                        <a:rPr lang="en-US" altLang="zh-CN" sz="1050" kern="1200" dirty="0">
                          <a:solidFill>
                            <a:schemeClr val="dk1"/>
                          </a:solidFill>
                          <a:effectLst/>
                          <a:latin typeface="+mn-lt"/>
                          <a:ea typeface="SimSun" panose="02010600030101010101" pitchFamily="2" charset="-122"/>
                          <a:cs typeface="+mn-cs"/>
                        </a:rPr>
                        <a:t>%-&gt;</a:t>
                      </a:r>
                      <a:r>
                        <a:rPr lang="sv-SE" sz="1050" kern="1200" dirty="0">
                          <a:solidFill>
                            <a:schemeClr val="dk1"/>
                          </a:solidFill>
                          <a:effectLst/>
                          <a:latin typeface="+mn-lt"/>
                          <a:ea typeface="SimSun" panose="02010600030101010101" pitchFamily="2" charset="-122"/>
                          <a:cs typeface="+mn-cs"/>
                        </a:rPr>
                        <a:t>10%-&gt;50%</a:t>
                      </a:r>
                      <a:r>
                        <a:rPr lang="en-US" altLang="zh-CN" sz="1050" kern="1200" dirty="0">
                          <a:solidFill>
                            <a:schemeClr val="dk1"/>
                          </a:solidFill>
                          <a:effectLst/>
                          <a:latin typeface="+mn-lt"/>
                          <a:ea typeface="+mn-ea"/>
                          <a:cs typeface="+mn-cs"/>
                        </a:rPr>
                        <a:t>-&gt;60%</a:t>
                      </a:r>
                      <a:endParaRPr lang="sv-SE" altLang="zh-CN" sz="1050" kern="1200" dirty="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120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mn-lt"/>
                          <a:ea typeface="SimSun" panose="02010600030101010101" pitchFamily="2" charset="-122"/>
                          <a:cs typeface="+mn-cs"/>
                        </a:rPr>
                        <a:t>TS28.533/28.622/28.623/28.532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SP-210859</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192405">
                <a:tc>
                  <a:txBody>
                    <a:bodyPr/>
                    <a:lstStyle/>
                    <a:p>
                      <a:pPr algn="ctr">
                        <a:spcAft>
                          <a:spcPts val="0"/>
                        </a:spcAft>
                      </a:pPr>
                      <a:r>
                        <a:rPr lang="en-US" altLang="zh-CN" sz="1200" b="1">
                          <a:solidFill>
                            <a:schemeClr val="tx1"/>
                          </a:solidFill>
                        </a:rPr>
                        <a:t>eNETSLICE_PRO</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a:effectLst/>
                          <a:latin typeface="+mn-lt"/>
                          <a:ea typeface="+mn-ea"/>
                        </a:rPr>
                        <a:t>Network slice provisioning enhancement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0%-&gt;0</a:t>
                      </a:r>
                      <a:r>
                        <a:rPr lang="en-US" altLang="zh-CN" sz="1050" b="0" kern="1200" dirty="0">
                          <a:solidFill>
                            <a:schemeClr val="tx1"/>
                          </a:solidFill>
                          <a:effectLst/>
                          <a:latin typeface="+mn-lt"/>
                          <a:ea typeface="+mn-ea"/>
                          <a:cs typeface="Arial" panose="020B0604020202020204" pitchFamily="34" charset="0"/>
                        </a:rPr>
                        <a:t>%-&gt;50%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mn-lt"/>
                          <a:ea typeface="SimSun" panose="02010600030101010101" pitchFamily="2" charset="-122"/>
                          <a:cs typeface="+mn-cs"/>
                        </a:rPr>
                        <a:t>TS 28.531/28.541</a:t>
                      </a:r>
                      <a:endParaRPr lang="en-US" altLang="zh-CN"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S5-215497</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highlight>
                            <a:srgbClr val="FFFF00"/>
                          </a:highlight>
                          <a:latin typeface="+mn-lt"/>
                          <a:ea typeface="+mn-ea"/>
                          <a:cs typeface="Arial" panose="020B0604020202020204" pitchFamily="34" charset="0"/>
                        </a:rPr>
                        <a:t>(</a:t>
                      </a:r>
                      <a:r>
                        <a:rPr lang="sv-SE" altLang="zh-CN" sz="1050" b="0" kern="1200" dirty="0" err="1">
                          <a:solidFill>
                            <a:schemeClr val="dk1"/>
                          </a:solidFill>
                          <a:effectLst/>
                          <a:highlight>
                            <a:srgbClr val="FFFF00"/>
                          </a:highlight>
                          <a:latin typeface="+mn-lt"/>
                          <a:ea typeface="+mn-ea"/>
                          <a:cs typeface="Arial" panose="020B0604020202020204" pitchFamily="34" charset="0"/>
                        </a:rPr>
                        <a:t>exception</a:t>
                      </a:r>
                      <a:r>
                        <a:rPr lang="sv-SE" altLang="zh-CN" sz="1050" b="0" kern="1200" dirty="0">
                          <a:solidFill>
                            <a:schemeClr val="dk1"/>
                          </a:solidFill>
                          <a:effectLst/>
                          <a:highlight>
                            <a:srgbClr val="FFFF00"/>
                          </a:highlight>
                          <a:latin typeface="+mn-lt"/>
                          <a:ea typeface="+mn-ea"/>
                          <a:cs typeface="Arial" panose="020B0604020202020204" pitchFamily="34" charset="0"/>
                        </a:rPr>
                        <a:t> </a:t>
                      </a:r>
                      <a:r>
                        <a:rPr lang="sv-SE" altLang="zh-CN" sz="1050" b="0" kern="1200" dirty="0" err="1">
                          <a:solidFill>
                            <a:schemeClr val="dk1"/>
                          </a:solidFill>
                          <a:effectLst/>
                          <a:highlight>
                            <a:srgbClr val="FFFF00"/>
                          </a:highlight>
                          <a:latin typeface="+mn-lt"/>
                          <a:ea typeface="+mn-ea"/>
                          <a:cs typeface="Arial" panose="020B0604020202020204" pitchFamily="34" charset="0"/>
                        </a:rPr>
                        <a:t>request</a:t>
                      </a:r>
                      <a:r>
                        <a:rPr lang="sv-SE" altLang="zh-CN" sz="1050" b="0" kern="1200" dirty="0">
                          <a:solidFill>
                            <a:schemeClr val="dk1"/>
                          </a:solidFill>
                          <a:effectLst/>
                          <a:highlight>
                            <a:srgbClr val="FFFF00"/>
                          </a:highlight>
                          <a:latin typeface="+mn-lt"/>
                          <a:ea typeface="+mn-ea"/>
                          <a:cs typeface="Arial" panose="020B0604020202020204" pitchFamily="34" charset="0"/>
                        </a:rPr>
                        <a:t>)</a:t>
                      </a:r>
                      <a:endParaRPr lang="sv-SE" altLang="zh-CN" sz="1050" b="1"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mn-lt"/>
                          <a:ea typeface="SimSun" panose="02010600030101010101" pitchFamily="2" charset="-122"/>
                          <a:cs typeface="+mn-cs"/>
                        </a:rPr>
                        <a:t>Samsung</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SimSun" panose="02010600030101010101" pitchFamily="2" charset="-122"/>
                          <a:cs typeface="+mn-cs"/>
                        </a:rPr>
                        <a:t>Slicing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05572" y="4062800"/>
            <a:ext cx="5562768" cy="2308324"/>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Calibri" pitchFamily="34" charset="0"/>
                <a:cs typeface="Arial" charset="0"/>
              </a:rPr>
              <a:t>OAM_NPN: </a:t>
            </a:r>
            <a:endParaRPr lang="en-US" altLang="zh-CN" sz="1200" dirty="0">
              <a:solidFill>
                <a:srgbClr val="FF0000"/>
              </a:solidFill>
              <a:latin typeface="Calibri" pitchFamily="34" charset="0"/>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solutions for management of SNPN.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solutions for management of PNI-NPN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to send the draft TS 28.557 for SA Approval</a:t>
            </a: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err="1">
                <a:solidFill>
                  <a:srgbClr val="FF0000"/>
                </a:solidFill>
                <a:latin typeface="Calibri" pitchFamily="34" charset="0"/>
                <a:cs typeface="Arial" charset="0"/>
              </a:rPr>
              <a:t>eMEMTANE</a:t>
            </a:r>
            <a:r>
              <a:rPr lang="en-US" altLang="zh-CN" sz="1200" b="1" dirty="0">
                <a:solidFill>
                  <a:srgbClr val="FF0000"/>
                </a:solidFill>
                <a:latin typeface="Calibri" pitchFamily="34" charset="0"/>
                <a:cs typeface="Arial" charset="0"/>
              </a:rPr>
              <a:t>: </a:t>
            </a:r>
            <a:r>
              <a:rPr lang="en-US" altLang="zh-CN" sz="1200" dirty="0">
                <a:solidFill>
                  <a:prstClr val="black"/>
                </a:solidFill>
                <a:latin typeface="Calibri" pitchFamily="34" charset="0"/>
                <a:cs typeface="Arial" charset="0"/>
              </a:rPr>
              <a:t>The </a:t>
            </a:r>
            <a:r>
              <a:rPr lang="en-US" altLang="zh-CN" sz="1200" dirty="0" err="1">
                <a:solidFill>
                  <a:prstClr val="black"/>
                </a:solidFill>
                <a:latin typeface="Calibri" pitchFamily="34" charset="0"/>
                <a:cs typeface="Arial" charset="0"/>
              </a:rPr>
              <a:t>downscoping</a:t>
            </a:r>
            <a:r>
              <a:rPr lang="en-US" altLang="zh-CN" sz="1200" dirty="0">
                <a:solidFill>
                  <a:prstClr val="black"/>
                </a:solidFill>
                <a:latin typeface="Calibri" pitchFamily="34" charset="0"/>
                <a:cs typeface="Arial" charset="0"/>
              </a:rPr>
              <a:t> to this WI is proposed in S5-221223.</a:t>
            </a:r>
            <a:endParaRPr lang="en-US" altLang="zh-CN" sz="1200" dirty="0">
              <a:latin typeface="+mn-lt"/>
            </a:endParaRPr>
          </a:p>
          <a:p>
            <a:pPr defTabSz="1219170" eaLnBrk="1" fontAlgn="auto" hangingPunct="1">
              <a:spcBef>
                <a:spcPts val="0"/>
              </a:spcBef>
              <a:spcAft>
                <a:spcPts val="0"/>
              </a:spcAft>
              <a:defRPr/>
            </a:pPr>
            <a:endParaRPr lang="en-US" altLang="zh-CN" sz="1200" dirty="0">
              <a:latin typeface="+mn-lt"/>
            </a:endParaRP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EMA5SLA: </a:t>
            </a:r>
            <a:r>
              <a:rPr lang="en-US" altLang="zh-CN" sz="1200" dirty="0">
                <a:solidFill>
                  <a:prstClr val="black"/>
                </a:solidFill>
                <a:latin typeface="Calibri"/>
                <a:cs typeface="Arial" charset="0"/>
              </a:rPr>
              <a:t>The Completion status is 100% and following items have been approved for EMA5SLA during this e-meeting: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Rel-17 CR 28.541 Update </a:t>
            </a:r>
            <a:r>
              <a:rPr lang="en-US" altLang="zh-CN" sz="1200" dirty="0" err="1">
                <a:solidFill>
                  <a:prstClr val="black"/>
                </a:solidFill>
                <a:latin typeface="Calibri" pitchFamily="34" charset="0"/>
                <a:cs typeface="Arial" charset="0"/>
              </a:rPr>
              <a:t>RANSliceSubnetProfile</a:t>
            </a:r>
            <a:r>
              <a:rPr lang="en-US" altLang="zh-CN" sz="1200" dirty="0">
                <a:solidFill>
                  <a:prstClr val="black"/>
                </a:solidFill>
                <a:latin typeface="Calibri" pitchFamily="34" charset="0"/>
                <a:cs typeface="Arial" charset="0"/>
              </a:rPr>
              <a:t> attributes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Rel-17 CR 28.541 Update energy efficiency attribute</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TS 28.541 Clean up of eMA5SLA</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a:t>
            </a:r>
            <a:r>
              <a:rPr lang="en-US" altLang="zh-CN" sz="3200" kern="0"/>
              <a:t>WI OAM_NPN/EMA5SLA/eMEMTANE/</a:t>
            </a:r>
            <a:r>
              <a:rPr lang="en-US" altLang="zh-CN" sz="3200"/>
              <a:t>eNETSLICE_PRO</a:t>
            </a:r>
            <a:endParaRPr lang="sv-SE" sz="3200" kern="0" dirty="0"/>
          </a:p>
        </p:txBody>
      </p:sp>
      <p:sp>
        <p:nvSpPr>
          <p:cNvPr id="4" name="矩形 3"/>
          <p:cNvSpPr/>
          <p:nvPr/>
        </p:nvSpPr>
        <p:spPr>
          <a:xfrm>
            <a:off x="5980469" y="4226928"/>
            <a:ext cx="5906928" cy="1569660"/>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solidFill>
                  <a:srgbClr val="FF0000"/>
                </a:solidFill>
                <a:latin typeface="+mn-lt"/>
              </a:rPr>
              <a:t>MSAC</a:t>
            </a:r>
            <a:r>
              <a:rPr lang="en-US" altLang="zh-CN" sz="1200" b="1" dirty="0">
                <a:solidFill>
                  <a:srgbClr val="FF0000"/>
                </a:solidFill>
                <a:latin typeface="+mn-lt"/>
                <a:cs typeface="Arial" charset="0"/>
              </a:rPr>
              <a:t>: </a:t>
            </a:r>
            <a:r>
              <a:rPr lang="en-US" altLang="zh-CN" sz="1200" dirty="0">
                <a:solidFill>
                  <a:prstClr val="black"/>
                </a:solidFill>
                <a:latin typeface="+mn-lt"/>
                <a:cs typeface="Arial" charset="0"/>
              </a:rPr>
              <a:t>enhance NRM to support access control For both stage 2 and stage 3 submitted and discussed, a few problems are addressed in this meeting. Stage 2 network resource mode, and corresponding Stage 3 code for access control need further improved.</a:t>
            </a:r>
          </a:p>
          <a:p>
            <a:pPr defTabSz="1219170" eaLnBrk="1" fontAlgn="auto" hangingPunct="1">
              <a:spcBef>
                <a:spcPts val="0"/>
              </a:spcBef>
              <a:spcAft>
                <a:spcPts val="0"/>
              </a:spcAft>
              <a:defRPr/>
            </a:pPr>
            <a:endParaRPr lang="en-US" altLang="zh-CN" sz="1200" b="1" dirty="0">
              <a:latin typeface="+mn-lt"/>
            </a:endParaRPr>
          </a:p>
          <a:p>
            <a:pPr defTabSz="1219170" eaLnBrk="1" fontAlgn="auto" hangingPunct="1">
              <a:spcBef>
                <a:spcPts val="0"/>
              </a:spcBef>
              <a:spcAft>
                <a:spcPts val="0"/>
              </a:spcAft>
              <a:defRPr/>
            </a:pPr>
            <a:r>
              <a:rPr lang="en-US" altLang="zh-CN" sz="1200" b="1" dirty="0" err="1">
                <a:solidFill>
                  <a:srgbClr val="FF0000"/>
                </a:solidFill>
                <a:latin typeface="+mn-lt"/>
              </a:rPr>
              <a:t>eNETSLICE_PRO</a:t>
            </a:r>
            <a:r>
              <a:rPr lang="en-US" altLang="zh-CN" sz="1200" b="1" dirty="0">
                <a:solidFill>
                  <a:srgbClr val="FF0000"/>
                </a:solidFill>
                <a:latin typeface="+mn-lt"/>
              </a:rPr>
              <a:t>:</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An exception is submitted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First attempt to fix stage 3 got approved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Topic discussed (but not agreed) slice subnet capabilities, feasibility check, reservation</a:t>
            </a:r>
          </a:p>
        </p:txBody>
      </p:sp>
    </p:spTree>
    <p:extLst>
      <p:ext uri="{BB962C8B-B14F-4D97-AF65-F5344CB8AC3E}">
        <p14:creationId xmlns:p14="http://schemas.microsoft.com/office/powerpoint/2010/main" val="29458150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95770" y="315919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307908356"/>
              </p:ext>
            </p:extLst>
          </p:nvPr>
        </p:nvGraphicFramePr>
        <p:xfrm>
          <a:off x="295770" y="729279"/>
          <a:ext cx="11681825" cy="2526030"/>
        </p:xfrm>
        <a:graphic>
          <a:graphicData uri="http://schemas.openxmlformats.org/drawingml/2006/table">
            <a:tbl>
              <a:tblPr firstRow="1" bandRow="1">
                <a:tableStyleId>{5C22544A-7EE6-4342-B048-85BDC9FD1C3A}</a:tableStyleId>
              </a:tblPr>
              <a:tblGrid>
                <a:gridCol w="879888">
                  <a:extLst>
                    <a:ext uri="{9D8B030D-6E8A-4147-A177-3AD203B41FA5}">
                      <a16:colId xmlns:a16="http://schemas.microsoft.com/office/drawing/2014/main" val="20000"/>
                    </a:ext>
                  </a:extLst>
                </a:gridCol>
                <a:gridCol w="1899557">
                  <a:extLst>
                    <a:ext uri="{9D8B030D-6E8A-4147-A177-3AD203B41FA5}">
                      <a16:colId xmlns:a16="http://schemas.microsoft.com/office/drawing/2014/main" val="20001"/>
                    </a:ext>
                  </a:extLst>
                </a:gridCol>
                <a:gridCol w="1463158">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272">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FS_EE5G</a:t>
                      </a:r>
                      <a:endParaRPr lang="zh-CN" sz="1200" b="1" kern="1200" dirty="0">
                        <a:solidFill>
                          <a:schemeClr val="tx1"/>
                        </a:solidFill>
                        <a:effectLst/>
                        <a:latin typeface="+mn-lt"/>
                        <a:ea typeface="+mn-ea"/>
                        <a:cs typeface="+mn-cs"/>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Study on new aspects of EE for 5G networks</a:t>
                      </a:r>
                      <a:endParaRPr lang="zh-CN" sz="1200" kern="1200" dirty="0">
                        <a:solidFill>
                          <a:srgbClr val="000000"/>
                        </a:solidFill>
                        <a:effectLst/>
                        <a:latin typeface="+mn-lt"/>
                        <a:ea typeface="+mn-ea"/>
                        <a:cs typeface="+mn-cs"/>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70%-&gt;75%-&gt;80%-&gt;90%-&gt;</a:t>
                      </a:r>
                      <a:r>
                        <a:rPr lang="en-US" altLang="zh-CN" sz="1200" b="1" kern="1200" dirty="0">
                          <a:solidFill>
                            <a:srgbClr val="0000FF"/>
                          </a:solidFill>
                          <a:effectLst/>
                          <a:latin typeface="+mn-lt"/>
                          <a:ea typeface="+mn-ea"/>
                          <a:cs typeface="+mn-cs"/>
                        </a:rPr>
                        <a:t>100%</a:t>
                      </a:r>
                      <a:endParaRPr lang="sv-SE" sz="1200" b="1" kern="1200" dirty="0">
                        <a:solidFill>
                          <a:srgbClr val="0000FF"/>
                        </a:solidFill>
                        <a:effectLst/>
                        <a:latin typeface="+mn-lt"/>
                        <a:ea typeface="+mn-ea"/>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28.813</a:t>
                      </a:r>
                    </a:p>
                  </a:txBody>
                  <a:tcPr marL="68580" marR="68580" marT="0" marB="0" anchor="ctr">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SP-200188</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 (Dec. 2021)</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Orange</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SA2/EE</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Energy saving</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FS_YANG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YANG PUSH </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5%-&gt;10%-&gt;10%-&gt;10%-&gt;10%</a:t>
                      </a:r>
                      <a:endParaRPr lang="sv-SE" altLang="zh-CN"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TR 28.818</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SA#95 (Mar.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1" kern="1200" dirty="0">
                          <a:solidFill>
                            <a:schemeClr val="tx1"/>
                          </a:solidFill>
                          <a:effectLst/>
                          <a:latin typeface="+mn-lt"/>
                          <a:ea typeface="+mn-ea"/>
                          <a:cs typeface="Arial" panose="020B0604020202020204" pitchFamily="34" charset="0"/>
                        </a:rPr>
                        <a:t>-&gt;SA#98 (Dec.2022)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tx1"/>
                          </a:solidFill>
                          <a:effectLst/>
                          <a:latin typeface="+mn-lt"/>
                          <a:ea typeface="SimSun" panose="02010600030101010101" pitchFamily="2" charset="-122"/>
                          <a:cs typeface="+mn-cs"/>
                        </a:rPr>
                        <a:t>-&gt; Rel-18</a:t>
                      </a:r>
                      <a:endParaRPr lang="sv-SE" altLang="zh-CN" sz="1200" b="0" kern="1200" dirty="0">
                        <a:solidFill>
                          <a:schemeClr val="tx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FS_CICDNS</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continuous integration continuous delivery support for 3GPP NFs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0%-&gt;15%-&gt;30%-&gt;50%-&gt;75%</a:t>
                      </a:r>
                      <a:r>
                        <a:rPr lang="en-US" sz="1200" kern="1200" dirty="0">
                          <a:solidFill>
                            <a:srgbClr val="000000"/>
                          </a:solidFill>
                          <a:effectLst/>
                          <a:latin typeface="+mn-lt"/>
                          <a:ea typeface="+mn-ea"/>
                          <a:cs typeface="+mn-cs"/>
                        </a:rPr>
                        <a:t>-&gt;80%</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rgbClr val="000000"/>
                          </a:solidFill>
                          <a:effectLst/>
                          <a:latin typeface="+mn-lt"/>
                          <a:ea typeface="+mn-ea"/>
                          <a:cs typeface="+mn-cs"/>
                        </a:rPr>
                        <a:t>SP-210133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a:solidFill>
                            <a:schemeClr val="dk1"/>
                          </a:solidFill>
                          <a:effectLst/>
                          <a:latin typeface="+mn-lt"/>
                          <a:ea typeface="SimSun" panose="02010600030101010101" pitchFamily="2" charset="-122"/>
                          <a:cs typeface="+mn-cs"/>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dk1"/>
                          </a:solidFill>
                          <a:effectLst/>
                          <a:latin typeface="+mn-lt"/>
                          <a:ea typeface="SimSun" panose="02010600030101010101" pitchFamily="2" charset="-122"/>
                          <a:cs typeface="+mn-cs"/>
                        </a:rPr>
                        <a:t>-&gt;</a:t>
                      </a:r>
                      <a:r>
                        <a:rPr lang="sv-SE" altLang="zh-CN" sz="1200" b="1" kern="1200" dirty="0">
                          <a:solidFill>
                            <a:schemeClr val="tx1"/>
                          </a:solidFill>
                          <a:effectLst/>
                          <a:latin typeface="+mn-lt"/>
                          <a:ea typeface="SimSun" panose="02010600030101010101" pitchFamily="2" charset="-122"/>
                          <a:cs typeface="+mn-cs"/>
                        </a:rPr>
                        <a:t>SA#96 (Jun. 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1" kern="1200" dirty="0">
                          <a:solidFill>
                            <a:schemeClr val="tx1"/>
                          </a:solidFill>
                          <a:effectLst/>
                          <a:latin typeface="+mn-lt"/>
                          <a:ea typeface="SimSun" panose="02010600030101010101" pitchFamily="2" charset="-122"/>
                          <a:cs typeface="+mn-cs"/>
                        </a:rPr>
                        <a:t>-&gt; Rel-18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Lenovo, 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cs typeface="Arial" panose="020B0604020202020204" pitchFamily="34" charset="0"/>
                        </a:rPr>
                        <a:t>FS_MANS</a:t>
                      </a:r>
                      <a:endParaRPr lang="zh-CN" altLang="zh-CN" sz="1200" b="1" dirty="0">
                        <a:solidFill>
                          <a:schemeClr val="tx1"/>
                        </a:solidFill>
                        <a:effectLst/>
                        <a:latin typeface="+mn-lt"/>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mn-lt"/>
                          <a:ea typeface="+mn-ea"/>
                          <a:cs typeface="Arial" panose="020B0604020202020204" pitchFamily="34" charset="0"/>
                        </a:rPr>
                        <a:t>Study on Management Aspects of 5G Network Sharing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120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5</a:t>
                      </a:r>
                      <a:r>
                        <a:rPr lang="en-US" altLang="zh-CN" sz="1200" kern="1200" dirty="0">
                          <a:solidFill>
                            <a:schemeClr val="dk1"/>
                          </a:solidFill>
                          <a:effectLst/>
                          <a:latin typeface="+mn-lt"/>
                          <a:ea typeface="SimSun" panose="02010600030101010101" pitchFamily="2" charset="-122"/>
                          <a:cs typeface="Arial" panose="020B0604020202020204" pitchFamily="34" charset="0"/>
                        </a:rPr>
                        <a:t>%-&gt;90%-&gt;</a:t>
                      </a:r>
                      <a:r>
                        <a:rPr lang="en-US" altLang="zh-CN" sz="1200" b="1" kern="1200" dirty="0">
                          <a:solidFill>
                            <a:srgbClr val="0000FF"/>
                          </a:solidFill>
                          <a:effectLst/>
                          <a:latin typeface="+mn-lt"/>
                          <a:ea typeface="SimSun" panose="02010600030101010101" pitchFamily="2" charset="-122"/>
                          <a:cs typeface="Arial" panose="020B0604020202020204" pitchFamily="34" charset="0"/>
                        </a:rPr>
                        <a:t>100%</a:t>
                      </a:r>
                      <a:endParaRPr lang="sv-SE" sz="1200" b="1" kern="1200" dirty="0">
                        <a:solidFill>
                          <a:srgbClr val="0000FF"/>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a:solidFill>
                            <a:schemeClr val="dk1"/>
                          </a:solidFill>
                          <a:effectLst/>
                          <a:latin typeface="+mn-lt"/>
                          <a:ea typeface="+mn-ea"/>
                          <a:cs typeface="Arial" panose="020B0604020202020204" pitchFamily="34" charset="0"/>
                        </a:rPr>
                        <a:t>TR 28.825</a:t>
                      </a:r>
                    </a:p>
                  </a:txBody>
                  <a:tcPr marL="68580" marR="68580" marT="0" marB="0" anchor="ctr">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SP-210387</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tx1"/>
                          </a:solidFill>
                          <a:effectLst/>
                          <a:latin typeface="+mn-lt"/>
                          <a:ea typeface="+mn-ea"/>
                          <a:cs typeface="Arial" panose="020B0604020202020204" pitchFamily="34" charset="0"/>
                        </a:rPr>
                        <a:t>SA#94 (Dec2021)</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China Unicom</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dk1"/>
                          </a:solidFill>
                          <a:effectLst/>
                          <a:latin typeface="+mn-lt"/>
                          <a:ea typeface="SimSun" panose="02010600030101010101" pitchFamily="2" charset="-122"/>
                          <a:cs typeface="Arial" panose="020B0604020202020204" pitchFamily="34" charset="0"/>
                        </a:rPr>
                        <a:t>RAN3</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bg1">
                        <a:lumMod val="85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Rel-17 SI FS_EE5G/</a:t>
            </a:r>
            <a:r>
              <a:rPr lang="en-GB" altLang="zh-CN" sz="2800" dirty="0"/>
              <a:t>FS_YANG/FS_CICDNS/</a:t>
            </a:r>
            <a:r>
              <a:rPr lang="en-GB" altLang="zh-CN" sz="2800" dirty="0" err="1"/>
              <a:t>FS_eEDGE_Mgt</a:t>
            </a:r>
            <a:r>
              <a:rPr lang="en-GB" altLang="zh-CN" sz="2800" dirty="0"/>
              <a:t>/FS_MANS</a:t>
            </a:r>
          </a:p>
          <a:p>
            <a:endParaRPr lang="en-GB" altLang="zh-CN" sz="2800" dirty="0"/>
          </a:p>
        </p:txBody>
      </p:sp>
      <p:sp>
        <p:nvSpPr>
          <p:cNvPr id="4" name="矩形 3"/>
          <p:cNvSpPr/>
          <p:nvPr/>
        </p:nvSpPr>
        <p:spPr>
          <a:xfrm>
            <a:off x="6778922" y="3257420"/>
            <a:ext cx="4751196" cy="1815882"/>
          </a:xfrm>
          <a:prstGeom prst="rect">
            <a:avLst/>
          </a:prstGeom>
        </p:spPr>
        <p:txBody>
          <a:bodyPr wrap="square">
            <a:spAutoFit/>
          </a:bodyPr>
          <a:lstStyle/>
          <a:p>
            <a:pPr defTabSz="1219170" eaLnBrk="1" fontAlgn="auto" hangingPunct="1">
              <a:spcBef>
                <a:spcPts val="0"/>
              </a:spcBef>
              <a:spcAft>
                <a:spcPts val="0"/>
              </a:spcAft>
              <a:defRPr/>
            </a:pPr>
            <a:endParaRPr lang="en-US" altLang="zh-CN" sz="1400" b="1" dirty="0">
              <a:latin typeface="Calibri" pitchFamily="34" charset="0"/>
              <a:cs typeface="Arial" charset="0"/>
            </a:endParaRPr>
          </a:p>
          <a:p>
            <a:pPr defTabSz="1219170" eaLnBrk="1" fontAlgn="auto" hangingPunct="1">
              <a:spcBef>
                <a:spcPts val="0"/>
              </a:spcBef>
              <a:spcAft>
                <a:spcPts val="0"/>
              </a:spcAft>
              <a:defRPr/>
            </a:pPr>
            <a:r>
              <a:rPr lang="en-US" altLang="zh-CN" sz="1400" b="1" dirty="0">
                <a:solidFill>
                  <a:srgbClr val="FF0000"/>
                </a:solidFill>
                <a:latin typeface="Calibri" pitchFamily="34" charset="0"/>
                <a:cs typeface="Arial" charset="0"/>
              </a:rPr>
              <a:t>FS_CICDNS</a:t>
            </a:r>
            <a:r>
              <a:rPr lang="en-US" altLang="zh-CN" sz="1400" b="1" dirty="0">
                <a:latin typeface="Calibri" pitchFamily="34" charset="0"/>
                <a:cs typeface="Arial" charset="0"/>
              </a:rPr>
              <a:t>:</a:t>
            </a:r>
            <a:endParaRPr lang="en-US" altLang="zh-CN" sz="1400" dirty="0">
              <a:latin typeface="Calibri" pitchFamily="34" charset="0"/>
              <a:cs typeface="Arial" charset="0"/>
            </a:endParaRPr>
          </a:p>
          <a:p>
            <a:pPr defTabSz="1219170" eaLnBrk="1" fontAlgn="auto" hangingPunct="1">
              <a:spcBef>
                <a:spcPts val="0"/>
              </a:spcBef>
              <a:spcAft>
                <a:spcPts val="0"/>
              </a:spcAft>
              <a:defRPr/>
            </a:pPr>
            <a:r>
              <a:rPr lang="en-US" sz="1400" dirty="0">
                <a:latin typeface="Calibri" pitchFamily="34" charset="0"/>
                <a:cs typeface="Arial" charset="0"/>
              </a:rPr>
              <a:t>While some contributions were approved, the key contributions regarding the overall 3GPP place in testing and one solution could not find agreeable text in the meeting. However, finally the concepts were agreed and the SID is likely to be completed in the next meeting.</a:t>
            </a: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p:txBody>
      </p:sp>
      <p:sp>
        <p:nvSpPr>
          <p:cNvPr id="3" name="矩形 2"/>
          <p:cNvSpPr/>
          <p:nvPr/>
        </p:nvSpPr>
        <p:spPr>
          <a:xfrm>
            <a:off x="230454" y="3497979"/>
            <a:ext cx="5693393" cy="523220"/>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srgbClr val="FF0000"/>
                </a:solidFill>
                <a:latin typeface="Calibri" pitchFamily="34" charset="0"/>
                <a:cs typeface="Arial" charset="0"/>
              </a:rPr>
              <a:t>FS_YANG: </a:t>
            </a:r>
            <a:r>
              <a:rPr lang="en-US" altLang="zh-CN" sz="1400" dirty="0">
                <a:latin typeface="Calibri" pitchFamily="34" charset="0"/>
                <a:cs typeface="Arial" charset="0"/>
              </a:rPr>
              <a:t>Next step for FS_YANG is endorsed. This study will continue in Rel-18.</a:t>
            </a:r>
            <a:endParaRPr lang="en-US" altLang="zh-CN" sz="1400" b="1" dirty="0">
              <a:solidFill>
                <a:prstClr val="black"/>
              </a:solidFill>
              <a:latin typeface="Calibri" pitchFamily="34" charset="0"/>
              <a:cs typeface="Arial" charset="0"/>
            </a:endParaRPr>
          </a:p>
        </p:txBody>
      </p:sp>
    </p:spTree>
    <p:extLst>
      <p:ext uri="{BB962C8B-B14F-4D97-AF65-F5344CB8AC3E}">
        <p14:creationId xmlns:p14="http://schemas.microsoft.com/office/powerpoint/2010/main" val="39896242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0839" y="2846527"/>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759260185"/>
              </p:ext>
            </p:extLst>
          </p:nvPr>
        </p:nvGraphicFramePr>
        <p:xfrm>
          <a:off x="260839" y="740236"/>
          <a:ext cx="11681825" cy="1870071"/>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1989323">
                  <a:extLst>
                    <a:ext uri="{9D8B030D-6E8A-4147-A177-3AD203B41FA5}">
                      <a16:colId xmlns:a16="http://schemas.microsoft.com/office/drawing/2014/main" val="20001"/>
                    </a:ext>
                  </a:extLst>
                </a:gridCol>
                <a:gridCol w="1464967">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chemeClr val="tx1"/>
                          </a:solidFill>
                          <a:effectLst/>
                          <a:latin typeface="+mn-lt"/>
                          <a:ea typeface="+mn-ea"/>
                        </a:rPr>
                        <a:t>FS_NSMEN</a:t>
                      </a:r>
                      <a:endParaRPr lang="zh-CN" altLang="zh-CN" sz="1600" b="1" dirty="0">
                        <a:solidFill>
                          <a:schemeClr val="tx1"/>
                        </a:solidFill>
                        <a:effectLst/>
                        <a:latin typeface="+mn-lt"/>
                        <a:ea typeface="+mn-ea"/>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dirty="0">
                          <a:solidFill>
                            <a:srgbClr val="000000"/>
                          </a:solidFill>
                          <a:effectLst/>
                          <a:latin typeface="+mn-lt"/>
                          <a:ea typeface="+mn-ea"/>
                        </a:rPr>
                        <a:t>Study on network slice management enhancements </a:t>
                      </a:r>
                      <a:endParaRPr lang="zh-CN" altLang="zh-CN" sz="1100" dirty="0">
                        <a:effectLst/>
                        <a:latin typeface="+mn-lt"/>
                        <a:ea typeface="+mn-ea"/>
                      </a:endParaRPr>
                    </a:p>
                  </a:txBody>
                  <a:tcPr marL="9525" marR="9525" marT="9525" marB="9525">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a:solidFill>
                            <a:schemeClr val="tx1"/>
                          </a:solidFill>
                          <a:effectLst/>
                          <a:latin typeface="+mn-lt"/>
                          <a:ea typeface="+mn-ea"/>
                          <a:cs typeface="Arial" panose="020B0604020202020204" pitchFamily="34" charset="0"/>
                        </a:rPr>
                        <a:t>90</a:t>
                      </a:r>
                      <a:r>
                        <a:rPr lang="en-US" altLang="zh-CN" sz="1100" b="0" kern="1200" dirty="0">
                          <a:solidFill>
                            <a:schemeClr val="tx1"/>
                          </a:solidFill>
                          <a:effectLst/>
                          <a:latin typeface="+mn-lt"/>
                          <a:ea typeface="+mn-ea"/>
                          <a:cs typeface="Arial" panose="020B0604020202020204" pitchFamily="34" charset="0"/>
                        </a:rPr>
                        <a:t>%-&gt;</a:t>
                      </a:r>
                      <a:r>
                        <a:rPr lang="en-US" altLang="zh-CN" sz="1100" b="0" kern="1200">
                          <a:solidFill>
                            <a:schemeClr val="tx1"/>
                          </a:solidFill>
                          <a:effectLst/>
                          <a:latin typeface="+mn-lt"/>
                          <a:ea typeface="+mn-ea"/>
                          <a:cs typeface="Arial" panose="020B0604020202020204" pitchFamily="34" charset="0"/>
                        </a:rPr>
                        <a:t>95%-&gt;</a:t>
                      </a:r>
                      <a:r>
                        <a:rPr lang="en-US" altLang="zh-CN" sz="1100" b="1" kern="1200">
                          <a:solidFill>
                            <a:srgbClr val="0000FF"/>
                          </a:solidFill>
                          <a:effectLst/>
                          <a:latin typeface="+mn-lt"/>
                          <a:ea typeface="+mn-ea"/>
                          <a:cs typeface="Arial" panose="020B0604020202020204" pitchFamily="34" charset="0"/>
                        </a:rPr>
                        <a:t>100%</a:t>
                      </a:r>
                      <a:endParaRPr lang="sv-SE" altLang="zh-CN" sz="1100" b="1" kern="1200" dirty="0">
                        <a:solidFill>
                          <a:srgbClr val="0000FF"/>
                        </a:solidFill>
                        <a:effectLst/>
                        <a:latin typeface="+mn-lt"/>
                        <a:ea typeface="+mn-ea"/>
                        <a:cs typeface="Arial" panose="020B0604020202020204" pitchFamily="34" charset="0"/>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TR 28.811</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SP-191192</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SimSun" panose="02010600030101010101" pitchFamily="2" charset="-122"/>
                          <a:cs typeface="+mn-cs"/>
                        </a:rPr>
                        <a:t>SA#94 (Dec. 2021)</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Nokia</a:t>
                      </a: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SA2/RAN3</a:t>
                      </a:r>
                      <a:endParaRPr lang="sv-SE" sz="1100" kern="1200" dirty="0">
                        <a:solidFill>
                          <a:schemeClr val="dk1"/>
                        </a:solidFill>
                        <a:effectLst/>
                        <a:latin typeface="+mn-lt"/>
                        <a:ea typeface="+mn-ea"/>
                        <a:cs typeface="+mn-cs"/>
                      </a:endParaRPr>
                    </a:p>
                  </a:txBody>
                  <a:tcPr marL="68580" marR="68580" marT="0" marB="0" anchor="c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SLA</a:t>
                      </a:r>
                    </a:p>
                  </a:txBody>
                  <a:tcPr marL="68580" marR="68580" marT="0" marB="0" anchor="ctr">
                    <a:solidFill>
                      <a:schemeClr val="bg1">
                        <a:lumMod val="85000"/>
                      </a:schemeClr>
                    </a:solidFill>
                  </a:tcPr>
                </a:tc>
                <a:extLst>
                  <a:ext uri="{0D108BD9-81ED-4DB2-BD59-A6C34878D82A}">
                    <a16:rowId xmlns:a16="http://schemas.microsoft.com/office/drawing/2014/main" val="10001"/>
                  </a:ext>
                </a:extLst>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a:solidFill>
                            <a:schemeClr val="tx1"/>
                          </a:solidFill>
                          <a:effectLst/>
                          <a:latin typeface="+mn-lt"/>
                          <a:ea typeface="+mn-ea"/>
                          <a:cs typeface="+mn-cs"/>
                        </a:rPr>
                        <a:t>FS_eSBMA</a:t>
                      </a:r>
                      <a:endParaRPr lang="zh-CN" alt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Enhancement of service based management architecture </a:t>
                      </a:r>
                      <a:endParaRPr lang="zh-CN" alt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15%-&gt;35%-&gt;45%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mn-ea"/>
                          <a:cs typeface="+mn-cs"/>
                        </a:rPr>
                        <a:t>TR 28.925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mn-lt"/>
                          <a:ea typeface="SimSun" panose="02010600030101010101" pitchFamily="2" charset="-122"/>
                          <a:cs typeface="+mn-cs"/>
                        </a:rPr>
                        <a:t>-&gt;S5-216595</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mn-lt"/>
                          <a:ea typeface="+mn-ea"/>
                          <a:cs typeface="Arial" panose="020B0604020202020204" pitchFamily="34" charset="0"/>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-&gt;</a:t>
                      </a:r>
                      <a:r>
                        <a:rPr lang="en-GB" altLang="zh-CN" sz="1100" b="1" kern="1200" dirty="0">
                          <a:solidFill>
                            <a:schemeClr val="tx1"/>
                          </a:solidFill>
                          <a:effectLst/>
                          <a:latin typeface="+mn-lt"/>
                          <a:ea typeface="+mn-ea"/>
                          <a:cs typeface="Arial" panose="020B0604020202020204" pitchFamily="34" charset="0"/>
                        </a:rPr>
                        <a:t>SA#97 (Sep.2022)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tx1"/>
                          </a:solidFill>
                          <a:effectLst/>
                          <a:latin typeface="+mn-lt"/>
                          <a:ea typeface="SimSun" panose="02010600030101010101" pitchFamily="2" charset="-122"/>
                          <a:cs typeface="+mn-cs"/>
                        </a:rPr>
                        <a:t>-&gt; Rel-18</a:t>
                      </a:r>
                      <a:endParaRPr lang="sv-SE" altLang="zh-CN" sz="110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Huawei, 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mn-ea"/>
                          <a:cs typeface="+mn-cs"/>
                        </a:rPr>
                        <a:t>architecture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mn-lt"/>
                          <a:ea typeface="+mn-ea"/>
                          <a:cs typeface="+mn-cs"/>
                        </a:rPr>
                        <a:t>Study on network slice management capability exposure</a:t>
                      </a:r>
                      <a:endParaRPr lang="zh-CN" sz="11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25%</a:t>
                      </a:r>
                      <a:r>
                        <a:rPr lang="sv-SE" altLang="zh-CN" sz="1100" kern="1200" dirty="0">
                          <a:solidFill>
                            <a:schemeClr val="dk1"/>
                          </a:solidFill>
                          <a:effectLst/>
                          <a:latin typeface="+mn-lt"/>
                          <a:ea typeface="SimSun" panose="02010600030101010101" pitchFamily="2" charset="-122"/>
                          <a:cs typeface="+mn-cs"/>
                        </a:rPr>
                        <a:t>-&gt;</a:t>
                      </a:r>
                      <a:r>
                        <a:rPr lang="sv-SE" sz="1100" kern="1200" dirty="0">
                          <a:solidFill>
                            <a:schemeClr val="dk1"/>
                          </a:solidFill>
                          <a:effectLst/>
                          <a:latin typeface="+mn-lt"/>
                          <a:ea typeface="SimSun" panose="02010600030101010101" pitchFamily="2" charset="-122"/>
                          <a:cs typeface="+mn-cs"/>
                        </a:rPr>
                        <a:t>40%-&gt;65%-&gt;70%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SP-210131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SA#95 (Mar.2022)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mn-lt"/>
                          <a:ea typeface="+mn-ea"/>
                          <a:cs typeface="Arial" panose="020B0604020202020204" pitchFamily="34" charset="0"/>
                        </a:rPr>
                        <a:t>-&gt;</a:t>
                      </a:r>
                      <a:r>
                        <a:rPr lang="en-GB" altLang="zh-CN" sz="1100" b="1" kern="1200" dirty="0">
                          <a:solidFill>
                            <a:schemeClr val="tx1"/>
                          </a:solidFill>
                          <a:effectLst/>
                          <a:latin typeface="+mn-lt"/>
                          <a:ea typeface="+mn-ea"/>
                          <a:cs typeface="Arial" panose="020B0604020202020204" pitchFamily="34" charset="0"/>
                        </a:rPr>
                        <a:t>SA#98 (Dec.2022)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1" kern="1200" dirty="0">
                          <a:solidFill>
                            <a:schemeClr val="tx1"/>
                          </a:solidFill>
                          <a:effectLst/>
                          <a:latin typeface="+mn-lt"/>
                          <a:ea typeface="SimSun" panose="02010600030101010101" pitchFamily="2" charset="-122"/>
                          <a:cs typeface="+mn-cs"/>
                        </a:rPr>
                        <a:t>-&gt; Rel-18</a:t>
                      </a:r>
                      <a:endParaRPr lang="en-GB" altLang="zh-CN" sz="1100" b="1"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Alibaba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SA3, SA, RAN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exposure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162258" y="3138915"/>
            <a:ext cx="5807138" cy="261610"/>
          </a:xfrm>
          <a:prstGeom prst="rect">
            <a:avLst/>
          </a:prstGeom>
        </p:spPr>
        <p:txBody>
          <a:bodyPr wrap="square">
            <a:spAutoFit/>
          </a:bodyPr>
          <a:lstStyle/>
          <a:p>
            <a:pPr defTabSz="1219170">
              <a:defRPr/>
            </a:pPr>
            <a:r>
              <a:rPr lang="en-US" sz="1100" b="1" dirty="0" err="1">
                <a:solidFill>
                  <a:srgbClr val="FF0000"/>
                </a:solidFill>
                <a:latin typeface="+mn-lt"/>
              </a:rPr>
              <a:t>FS_eSBMA</a:t>
            </a:r>
            <a:r>
              <a:rPr lang="en-US" sz="1100" b="1" dirty="0">
                <a:solidFill>
                  <a:srgbClr val="FF0000"/>
                </a:solidFill>
                <a:latin typeface="+mn-lt"/>
              </a:rPr>
              <a:t>: </a:t>
            </a:r>
            <a:r>
              <a:rPr lang="en-US" sz="1100" dirty="0">
                <a:latin typeface="+mn-lt"/>
              </a:rPr>
              <a:t>No contributions submitted for this meeting. </a:t>
            </a: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a:t>
            </a:r>
            <a:r>
              <a:rPr lang="en-US" altLang="zh-CN" sz="3200" kern="0"/>
              <a:t>FS_NSMEN/</a:t>
            </a:r>
            <a:r>
              <a:rPr lang="en-US" altLang="zh-CN" sz="3200" kern="0" err="1"/>
              <a:t>FS_eSBMA</a:t>
            </a:r>
            <a:r>
              <a:rPr lang="en-GB" altLang="zh-CN" sz="3200"/>
              <a:t>/FS_NSCE</a:t>
            </a:r>
            <a:endParaRPr lang="en-GB" altLang="zh-CN" sz="3200" dirty="0"/>
          </a:p>
          <a:p>
            <a:endParaRPr lang="sv-SE" sz="3200" kern="0" dirty="0"/>
          </a:p>
        </p:txBody>
      </p:sp>
      <p:sp>
        <p:nvSpPr>
          <p:cNvPr id="4" name="矩形 3"/>
          <p:cNvSpPr/>
          <p:nvPr/>
        </p:nvSpPr>
        <p:spPr>
          <a:xfrm>
            <a:off x="6061049" y="3138915"/>
            <a:ext cx="5980195" cy="1954381"/>
          </a:xfrm>
          <a:prstGeom prst="rect">
            <a:avLst/>
          </a:prstGeom>
        </p:spPr>
        <p:txBody>
          <a:bodyPr wrap="square">
            <a:spAutoFit/>
          </a:bodyPr>
          <a:lstStyle/>
          <a:p>
            <a:pPr defTabSz="1219170" eaLnBrk="1" fontAlgn="auto" hangingPunct="1">
              <a:spcBef>
                <a:spcPts val="0"/>
              </a:spcBef>
              <a:spcAft>
                <a:spcPts val="0"/>
              </a:spcAft>
              <a:defRPr/>
            </a:pPr>
            <a:r>
              <a:rPr lang="en-US" altLang="zh-CN" sz="1100" b="1" dirty="0">
                <a:solidFill>
                  <a:srgbClr val="FF0000"/>
                </a:solidFill>
                <a:latin typeface="+mn-lt"/>
                <a:cs typeface="Arial" charset="0"/>
              </a:rPr>
              <a:t>FS_NSCE: </a:t>
            </a:r>
            <a:r>
              <a:rPr lang="en-US" altLang="zh-CN" sz="1100" dirty="0">
                <a:solidFill>
                  <a:prstClr val="black"/>
                </a:solidFill>
                <a:latin typeface="+mn-lt"/>
                <a:cs typeface="Arial" charset="0"/>
              </a:rPr>
              <a:t>Several contributions have been approved, group has decided to continue the work in Rel-18.</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S5-221719  Clarification on access to exposed </a:t>
            </a:r>
            <a:r>
              <a:rPr lang="en-US" altLang="zh-CN" sz="1100" dirty="0" err="1">
                <a:solidFill>
                  <a:prstClr val="black"/>
                </a:solidFill>
                <a:latin typeface="+mn-lt"/>
                <a:cs typeface="Arial" charset="0"/>
              </a:rPr>
              <a:t>MnS</a:t>
            </a:r>
            <a:endParaRPr lang="en-US" altLang="zh-CN" sz="1100"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S5-221742  Add solution for product and service order procedures to clause 7</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S5-221743  Update procedure and add solution for product on-boarding</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S5-221432  Remove EN in 5.4</a:t>
            </a:r>
          </a:p>
          <a:p>
            <a:pPr defTabSz="1219170" eaLnBrk="1" fontAlgn="auto" hangingPunct="1">
              <a:spcBef>
                <a:spcPts val="0"/>
              </a:spcBef>
              <a:spcAft>
                <a:spcPts val="0"/>
              </a:spcAft>
              <a:defRPr/>
            </a:pPr>
            <a:endParaRPr lang="en-US" altLang="zh-CN" sz="1100" dirty="0">
              <a:solidFill>
                <a:prstClr val="black"/>
              </a:solidFill>
              <a:latin typeface="+mn-lt"/>
              <a:cs typeface="Arial" charset="0"/>
            </a:endParaRPr>
          </a:p>
          <a:p>
            <a:pPr defTabSz="1219170" eaLnBrk="1" fontAlgn="auto" hangingPunct="1">
              <a:spcBef>
                <a:spcPts val="0"/>
              </a:spcBef>
              <a:spcAft>
                <a:spcPts val="0"/>
              </a:spcAft>
              <a:defRPr/>
            </a:pPr>
            <a:r>
              <a:rPr lang="en-US" altLang="zh-CN" sz="1100" dirty="0">
                <a:solidFill>
                  <a:prstClr val="black"/>
                </a:solidFill>
                <a:latin typeface="+mn-lt"/>
                <a:cs typeface="Arial" charset="0"/>
              </a:rPr>
              <a:t>The following pCRs were also email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 S5-221713 Skeleton restructuring proposal</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 S5-221714 Key issue and solution on exposure without going through BSS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S5-221570 Add solution on </a:t>
            </a:r>
            <a:r>
              <a:rPr lang="en-US" altLang="zh-CN" sz="1100" dirty="0" err="1">
                <a:solidFill>
                  <a:prstClr val="black"/>
                </a:solidFill>
                <a:latin typeface="+mn-lt"/>
                <a:cs typeface="Arial" charset="0"/>
              </a:rPr>
              <a:t>eMnS</a:t>
            </a:r>
            <a:r>
              <a:rPr lang="en-US" altLang="zh-CN" sz="1100" dirty="0">
                <a:solidFill>
                  <a:prstClr val="black"/>
                </a:solidFill>
                <a:latin typeface="+mn-lt"/>
                <a:cs typeface="Arial" charset="0"/>
              </a:rPr>
              <a:t> discovery service</a:t>
            </a:r>
          </a:p>
        </p:txBody>
      </p:sp>
    </p:spTree>
    <p:extLst>
      <p:ext uri="{BB962C8B-B14F-4D97-AF65-F5344CB8AC3E}">
        <p14:creationId xmlns:p14="http://schemas.microsoft.com/office/powerpoint/2010/main" val="408106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SA#95-e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350349133"/>
              </p:ext>
            </p:extLst>
          </p:nvPr>
        </p:nvGraphicFramePr>
        <p:xfrm>
          <a:off x="289017" y="1493854"/>
          <a:ext cx="11776295" cy="3675359"/>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SP-220125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28.557 "Management and orchestration; Management of Non-Public Networks (NPN); Stage 1 and stage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Huawei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28.312 "Management and orchestration;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Huawei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28.104 "Management and orchestration; Management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algn="l" fontAlgn="t"/>
                      <a:r>
                        <a:rPr lang="en-US" sz="1200" b="0" i="0" u="none" strike="noStrike" kern="1200">
                          <a:solidFill>
                            <a:srgbClr val="000000"/>
                          </a:solidFill>
                          <a:effectLst/>
                          <a:latin typeface="Arial" panose="020B0604020202020204" pitchFamily="34" charset="0"/>
                          <a:ea typeface="+mn-ea"/>
                          <a:cs typeface="+mn-cs"/>
                        </a:rPr>
                        <a:t>SP-220128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28.105 "Management and orchestration; Artificial Intelligence/ Machine Learning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Intel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Information</a:t>
                      </a:r>
                      <a:endParaRPr lang="sv-SE"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28.314 "Management and orchestration; Plug and Connect; Concepts and requirements"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28.315 "Management and orchestration; Plug and Connect; Procedure flows"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kern="1200" dirty="0">
                          <a:solidFill>
                            <a:srgbClr val="000000"/>
                          </a:solidFill>
                          <a:effectLst/>
                          <a:latin typeface="Arial" panose="020B0604020202020204" pitchFamily="34" charset="0"/>
                          <a:ea typeface="+mn-ea"/>
                          <a:cs typeface="+mn-cs"/>
                        </a:rPr>
                        <a:t>TS 28.316 "Management and orchestration; Plug and Connect; Data formats"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Oy LM Ericsson 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SP-220132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TS 28.538 "Management and orchestration; Edge Computing Management"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Arial" panose="020B0604020202020204" pitchFamily="34" charset="0"/>
                          <a:ea typeface="+mn-ea"/>
                          <a:cs typeface="+mn-cs"/>
                        </a:rPr>
                        <a:t>Samsung Electronics Benelux BV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Arial" panose="020B0604020202020204" pitchFamily="34" charset="0"/>
                          <a:ea typeface="+mn-ea"/>
                          <a:cs typeface="+mn-cs"/>
                        </a:rPr>
                        <a:t>Approval</a:t>
                      </a:r>
                      <a:endParaRPr lang="sv-SE" altLang="zh-CN" sz="12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4287135193"/>
              </p:ext>
            </p:extLst>
          </p:nvPr>
        </p:nvGraphicFramePr>
        <p:xfrm>
          <a:off x="1215189" y="1398741"/>
          <a:ext cx="9955574" cy="493183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654750">
                  <a:extLst>
                    <a:ext uri="{9D8B030D-6E8A-4147-A177-3AD203B41FA5}">
                      <a16:colId xmlns:a16="http://schemas.microsoft.com/office/drawing/2014/main" val="20002"/>
                    </a:ext>
                  </a:extLst>
                </a:gridCol>
                <a:gridCol w="1217239">
                  <a:extLst>
                    <a:ext uri="{9D8B030D-6E8A-4147-A177-3AD203B41FA5}">
                      <a16:colId xmlns:a16="http://schemas.microsoft.com/office/drawing/2014/main" val="20003"/>
                    </a:ext>
                  </a:extLst>
                </a:gridCol>
                <a:gridCol w="1492305">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16-20 Jan 2023 TBC (potential ad-hoc)</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17-21 Apr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N. Am.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22-26 May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21-25 Aug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EF3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9-13 Oct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Asia TBC</a:t>
                      </a:r>
                    </a:p>
                    <a:p>
                      <a:pPr algn="ctr" fontAlgn="b"/>
                      <a:endParaRPr kumimoji="0" lang="en-GB"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13-17 Nov 2023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N. Am. TBC</a:t>
                      </a:r>
                      <a:endPar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1530699312"/>
              </p:ext>
            </p:extLst>
          </p:nvPr>
        </p:nvGraphicFramePr>
        <p:xfrm>
          <a:off x="1788067" y="2051908"/>
          <a:ext cx="8156033" cy="1346784"/>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400" b="0" i="0" u="none" strike="noStrike" dirty="0">
                          <a:solidFill>
                            <a:srgbClr val="000000"/>
                          </a:solidFill>
                          <a:effectLst/>
                          <a:latin typeface="Arial" panose="020B0604020202020204" pitchFamily="34" charset="0"/>
                        </a:rPr>
                        <a:t>SP-220185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400" b="0" i="0" u="none" strike="noStrike">
                          <a:solidFill>
                            <a:srgbClr val="000000"/>
                          </a:solidFill>
                          <a:effectLst/>
                          <a:latin typeface="Arial" panose="020B0604020202020204" pitchFamily="34" charset="0"/>
                        </a:rPr>
                        <a:t>SP-220186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82938" y="7203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2080243683"/>
              </p:ext>
            </p:extLst>
          </p:nvPr>
        </p:nvGraphicFramePr>
        <p:xfrm>
          <a:off x="1882938" y="1832988"/>
          <a:ext cx="7570942" cy="3952933"/>
        </p:xfrm>
        <a:graphic>
          <a:graphicData uri="http://schemas.openxmlformats.org/drawingml/2006/table">
            <a:tbl>
              <a:tblPr firstRow="1" bandRow="1">
                <a:tableStyleId>{5C22544A-7EE6-4342-B048-85BDC9FD1C3A}</a:tableStyleId>
              </a:tblPr>
              <a:tblGrid>
                <a:gridCol w="1273849">
                  <a:extLst>
                    <a:ext uri="{9D8B030D-6E8A-4147-A177-3AD203B41FA5}">
                      <a16:colId xmlns:a16="http://schemas.microsoft.com/office/drawing/2014/main" val="570476699"/>
                    </a:ext>
                  </a:extLst>
                </a:gridCol>
                <a:gridCol w="6297093">
                  <a:extLst>
                    <a:ext uri="{9D8B030D-6E8A-4147-A177-3AD203B41FA5}">
                      <a16:colId xmlns:a16="http://schemas.microsoft.com/office/drawing/2014/main" val="2618836924"/>
                    </a:ext>
                  </a:extLst>
                </a:gridCol>
              </a:tblGrid>
              <a:tr h="545446">
                <a:tc>
                  <a:txBody>
                    <a:bodyPr/>
                    <a:lstStyle/>
                    <a:p>
                      <a:pPr algn="ctr">
                        <a:spcAft>
                          <a:spcPts val="0"/>
                        </a:spcAft>
                      </a:pPr>
                      <a:r>
                        <a:rPr kumimoji="0" lang="en-GB" altLang="zh-CN" sz="1600" b="1" i="0" u="none" strike="noStrike" cap="none" normalizeH="0" baseline="0" dirty="0">
                          <a:ln>
                            <a:noFill/>
                          </a:ln>
                          <a:solidFill>
                            <a:schemeClr val="tx1"/>
                          </a:solidFill>
                          <a:effectLst/>
                          <a:latin typeface="Calibri" pitchFamily="34" charset="0"/>
                          <a:ea typeface="+mn-ea"/>
                          <a:cs typeface="Arial" charset="0"/>
                        </a:rPr>
                        <a:t>Number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412257">
                <a:tc>
                  <a:txBody>
                    <a:bodyPr/>
                    <a:lstStyle/>
                    <a:p>
                      <a:pPr algn="l" fontAlgn="t"/>
                      <a:r>
                        <a:rPr lang="en-US" sz="1400" b="0" i="0" u="none" strike="noStrike" dirty="0">
                          <a:solidFill>
                            <a:srgbClr val="000000"/>
                          </a:solidFill>
                          <a:effectLst/>
                          <a:latin typeface="Arial" panose="020B0604020202020204" pitchFamily="34" charset="0"/>
                        </a:rPr>
                        <a:t>SP-220155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5G Charging for Local breakout roaming of data connectivity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7890">
                <a:tc>
                  <a:txBody>
                    <a:bodyPr/>
                    <a:lstStyle/>
                    <a:p>
                      <a:pPr algn="l" fontAlgn="t"/>
                      <a:r>
                        <a:rPr lang="en-US" sz="1400" b="0" i="0" u="none" strike="noStrike" dirty="0">
                          <a:solidFill>
                            <a:srgbClr val="000000"/>
                          </a:solidFill>
                          <a:effectLst/>
                          <a:latin typeface="Arial" panose="020B0604020202020204" pitchFamily="34" charset="0"/>
                        </a:rPr>
                        <a:t>SP-220159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enhancements for 5G </a:t>
                      </a:r>
                      <a:r>
                        <a:rPr lang="en-US" sz="1400" b="0" i="0" u="none" strike="noStrike" dirty="0" err="1">
                          <a:solidFill>
                            <a:srgbClr val="000000"/>
                          </a:solidFill>
                          <a:effectLst/>
                          <a:latin typeface="Arial" panose="020B0604020202020204" pitchFamily="34" charset="0"/>
                        </a:rPr>
                        <a:t>CIoT</a:t>
                      </a:r>
                      <a:endParaRPr lang="en-US" sz="14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427890">
                <a:tc>
                  <a:txBody>
                    <a:bodyPr/>
                    <a:lstStyle/>
                    <a:p>
                      <a:pPr algn="l" fontAlgn="t"/>
                      <a:r>
                        <a:rPr lang="en-US" sz="1400" b="0" i="0" u="none" strike="noStrike">
                          <a:solidFill>
                            <a:srgbClr val="000000"/>
                          </a:solidFill>
                          <a:effectLst/>
                          <a:latin typeface="Arial" panose="020B0604020202020204" pitchFamily="34" charset="0"/>
                        </a:rPr>
                        <a:t>SP-220160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Proximity-based Services in 5GS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427890">
                <a:tc>
                  <a:txBody>
                    <a:bodyPr/>
                    <a:lstStyle/>
                    <a:p>
                      <a:pPr algn="l" fontAlgn="t"/>
                      <a:r>
                        <a:rPr lang="en-US" sz="1400" b="0" i="0" u="none" strike="noStrike" dirty="0">
                          <a:solidFill>
                            <a:srgbClr val="000000"/>
                          </a:solidFill>
                          <a:effectLst/>
                          <a:latin typeface="Arial" panose="020B0604020202020204" pitchFamily="34" charset="0"/>
                        </a:rPr>
                        <a:t>SP-220162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427890">
                <a:tc>
                  <a:txBody>
                    <a:bodyPr/>
                    <a:lstStyle/>
                    <a:p>
                      <a:pPr algn="l" fontAlgn="t"/>
                      <a:r>
                        <a:rPr lang="en-US" sz="1400" b="0" i="0" u="none" strike="noStrike" dirty="0">
                          <a:solidFill>
                            <a:srgbClr val="000000"/>
                          </a:solidFill>
                          <a:effectLst/>
                          <a:latin typeface="Arial" panose="020B0604020202020204" pitchFamily="34" charset="0"/>
                        </a:rPr>
                        <a:t>SP-220164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3146472"/>
                  </a:ext>
                </a:extLst>
              </a:tr>
              <a:tr h="427890">
                <a:tc>
                  <a:txBody>
                    <a:bodyPr/>
                    <a:lstStyle/>
                    <a:p>
                      <a:pPr algn="l" fontAlgn="t"/>
                      <a:r>
                        <a:rPr lang="en-US" sz="1400" b="0" i="0" u="none" strike="noStrike" dirty="0">
                          <a:solidFill>
                            <a:srgbClr val="000000"/>
                          </a:solidFill>
                          <a:effectLst/>
                          <a:latin typeface="Arial" panose="020B0604020202020204" pitchFamily="34" charset="0"/>
                        </a:rPr>
                        <a:t>SP-220166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Network Slice Management Charging in 5G System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3530926"/>
                  </a:ext>
                </a:extLst>
              </a:tr>
              <a:tr h="427890">
                <a:tc>
                  <a:txBody>
                    <a:bodyPr/>
                    <a:lstStyle/>
                    <a:p>
                      <a:pPr algn="l" fontAlgn="t"/>
                      <a:r>
                        <a:rPr lang="en-US" sz="1400" b="0" i="0" u="none" strike="noStrike">
                          <a:solidFill>
                            <a:srgbClr val="000000"/>
                          </a:solidFill>
                          <a:effectLst/>
                          <a:latin typeface="Arial" panose="020B0604020202020204" pitchFamily="34" charset="0"/>
                        </a:rPr>
                        <a:t>SP-220167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2921765"/>
                  </a:ext>
                </a:extLst>
              </a:tr>
              <a:tr h="427890">
                <a:tc>
                  <a:txBody>
                    <a:bodyPr/>
                    <a:lstStyle/>
                    <a:p>
                      <a:pPr algn="l" fontAlgn="t"/>
                      <a:r>
                        <a:rPr lang="en-US" sz="1400" b="0" i="0" u="none" strike="noStrike" dirty="0">
                          <a:solidFill>
                            <a:srgbClr val="000000"/>
                          </a:solidFill>
                          <a:effectLst/>
                          <a:latin typeface="Arial" panose="020B0604020202020204" pitchFamily="34" charset="0"/>
                        </a:rPr>
                        <a:t>SP-220175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2954209"/>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66768995"/>
              </p:ext>
            </p:extLst>
          </p:nvPr>
        </p:nvGraphicFramePr>
        <p:xfrm>
          <a:off x="1353438" y="1279220"/>
          <a:ext cx="8669869" cy="4963509"/>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lang="en-US" sz="1400" b="0" i="0" u="none" strike="noStrike" dirty="0">
                          <a:solidFill>
                            <a:srgbClr val="000000"/>
                          </a:solidFill>
                          <a:effectLst/>
                          <a:latin typeface="Arial" panose="020B0604020202020204" pitchFamily="34" charset="0"/>
                        </a:rPr>
                        <a:t>SP-220157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Network slice based on 5G Data Connectivity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lang="en-US" sz="1400" b="0" i="0" u="none" strike="noStrike" dirty="0">
                          <a:solidFill>
                            <a:srgbClr val="000000"/>
                          </a:solidFill>
                          <a:effectLst/>
                          <a:latin typeface="Arial" panose="020B0604020202020204" pitchFamily="34" charset="0"/>
                        </a:rPr>
                        <a:t>SP-220161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Enhancement of performance assurance for 5G networks including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US" sz="1400" b="0" i="0" u="none" strike="noStrike" dirty="0">
                          <a:solidFill>
                            <a:srgbClr val="000000"/>
                          </a:solidFill>
                          <a:effectLst/>
                          <a:latin typeface="Arial" panose="020B0604020202020204" pitchFamily="34" charset="0"/>
                        </a:rPr>
                        <a:t>SP-220163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Discovery of management services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dirty="0">
                          <a:solidFill>
                            <a:srgbClr val="000000"/>
                          </a:solidFill>
                          <a:effectLst/>
                          <a:latin typeface="Arial" panose="020B0604020202020204" pitchFamily="34" charset="0"/>
                        </a:rPr>
                        <a:t>SP-220165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dirty="0">
                          <a:solidFill>
                            <a:srgbClr val="000000"/>
                          </a:solidFill>
                          <a:effectLst/>
                          <a:latin typeface="Arial" panose="020B0604020202020204" pitchFamily="34" charset="0"/>
                        </a:rPr>
                        <a:t>SP-220168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US" sz="1400" b="0" i="0" u="none" strike="noStrike">
                          <a:solidFill>
                            <a:srgbClr val="000000"/>
                          </a:solidFill>
                          <a:effectLst/>
                          <a:latin typeface="Arial" panose="020B0604020202020204" pitchFamily="34" charset="0"/>
                        </a:rPr>
                        <a:t>SP-220169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Charging aspects of Architecture Enhancement for NR Reduced Capability Devices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7391">
                <a:tc>
                  <a:txBody>
                    <a:bodyPr/>
                    <a:lstStyle/>
                    <a:p>
                      <a:pPr algn="l" fontAlgn="t"/>
                      <a:r>
                        <a:rPr lang="en-US" sz="1400" b="0" i="0" u="none" strike="noStrike">
                          <a:solidFill>
                            <a:srgbClr val="000000"/>
                          </a:solidFill>
                          <a:effectLst/>
                          <a:latin typeface="Arial" panose="020B0604020202020204" pitchFamily="34" charset="0"/>
                        </a:rPr>
                        <a:t>SP-220170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CHF-controlled quota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7391">
                <a:tc>
                  <a:txBody>
                    <a:bodyPr/>
                    <a:lstStyle/>
                    <a:p>
                      <a:pPr algn="l" fontAlgn="t"/>
                      <a:r>
                        <a:rPr lang="en-US" sz="1400" b="0" i="0" u="none" strike="noStrike">
                          <a:solidFill>
                            <a:srgbClr val="000000"/>
                          </a:solidFill>
                          <a:effectLst/>
                          <a:latin typeface="Arial" panose="020B0604020202020204" pitchFamily="34" charset="0"/>
                        </a:rPr>
                        <a:t>SP-220171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400" b="0" i="0" u="none" strike="noStrike">
                          <a:solidFill>
                            <a:srgbClr val="000000"/>
                          </a:solidFill>
                          <a:effectLst/>
                          <a:latin typeface="Arial" panose="020B0604020202020204" pitchFamily="34" charset="0"/>
                        </a:rPr>
                        <a:t>SP-220172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400" b="0" i="0" u="none" strike="noStrike">
                          <a:solidFill>
                            <a:srgbClr val="000000"/>
                          </a:solidFill>
                          <a:effectLst/>
                          <a:latin typeface="Arial" panose="020B0604020202020204" pitchFamily="34" charset="0"/>
                        </a:rPr>
                        <a:t>SP-220173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400" b="0" i="0" u="none" strike="noStrike">
                          <a:solidFill>
                            <a:srgbClr val="000000"/>
                          </a:solidFill>
                          <a:effectLst/>
                          <a:latin typeface="Arial" panose="020B0604020202020204" pitchFamily="34" charset="0"/>
                        </a:rPr>
                        <a:t>SP-220174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Enhanced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400" b="0" i="0" u="none" strike="noStrike" dirty="0">
                          <a:solidFill>
                            <a:srgbClr val="000000"/>
                          </a:solidFill>
                          <a:effectLst/>
                          <a:latin typeface="Arial" panose="020B0604020202020204" pitchFamily="34" charset="0"/>
                        </a:rPr>
                        <a:t>SP-220176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400" b="0" i="0" u="none" strike="noStrike">
                          <a:solidFill>
                            <a:srgbClr val="000000"/>
                          </a:solidFill>
                          <a:effectLst/>
                          <a:latin typeface="Arial" panose="020B0604020202020204" pitchFamily="34" charset="0"/>
                        </a:rPr>
                        <a:t>SP-220177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13430029"/>
              </p:ext>
            </p:extLst>
          </p:nvPr>
        </p:nvGraphicFramePr>
        <p:xfrm>
          <a:off x="1391538" y="1588783"/>
          <a:ext cx="8669869" cy="2908983"/>
        </p:xfrm>
        <a:graphic>
          <a:graphicData uri="http://schemas.openxmlformats.org/drawingml/2006/table">
            <a:tbl>
              <a:tblPr firstRow="1" bandRow="1">
                <a:tableStyleId>{5C22544A-7EE6-4342-B048-85BDC9FD1C3A}</a:tableStyleId>
              </a:tblPr>
              <a:tblGrid>
                <a:gridCol w="1458749">
                  <a:extLst>
                    <a:ext uri="{9D8B030D-6E8A-4147-A177-3AD203B41FA5}">
                      <a16:colId xmlns:a16="http://schemas.microsoft.com/office/drawing/2014/main" val="570476699"/>
                    </a:ext>
                  </a:extLst>
                </a:gridCol>
                <a:gridCol w="721112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560">
                <a:tc>
                  <a:txBody>
                    <a:bodyPr/>
                    <a:lstStyle/>
                    <a:p>
                      <a:pPr algn="l" fontAlgn="t"/>
                      <a:r>
                        <a:rPr lang="en-US" sz="1400" b="0" i="0" u="none" strike="noStrike" dirty="0">
                          <a:solidFill>
                            <a:srgbClr val="000000"/>
                          </a:solidFill>
                          <a:effectLst/>
                          <a:latin typeface="Arial" panose="020B0604020202020204" pitchFamily="34" charset="0"/>
                        </a:rPr>
                        <a:t>SP-220178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955">
                <a:tc>
                  <a:txBody>
                    <a:bodyPr/>
                    <a:lstStyle/>
                    <a:p>
                      <a:pPr algn="l" fontAlgn="t"/>
                      <a:r>
                        <a:rPr lang="en-US" sz="1400" b="0" i="0" u="none" strike="noStrike">
                          <a:solidFill>
                            <a:srgbClr val="000000"/>
                          </a:solidFill>
                          <a:effectLst/>
                          <a:latin typeface="Arial" panose="020B0604020202020204" pitchFamily="34" charset="0"/>
                        </a:rPr>
                        <a:t>SP-220179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870">
                <a:tc>
                  <a:txBody>
                    <a:bodyPr/>
                    <a:lstStyle/>
                    <a:p>
                      <a:pPr algn="l" fontAlgn="t"/>
                      <a:r>
                        <a:rPr lang="en-US" sz="1400" b="0" i="0" u="none" strike="noStrike">
                          <a:solidFill>
                            <a:srgbClr val="000000"/>
                          </a:solidFill>
                          <a:effectLst/>
                          <a:latin typeface="Arial" panose="020B0604020202020204" pitchFamily="34" charset="0"/>
                        </a:rPr>
                        <a:t>SP-220180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a:solidFill>
                            <a:srgbClr val="000000"/>
                          </a:solidFill>
                          <a:effectLst/>
                          <a:latin typeface="Arial" panose="020B0604020202020204" pitchFamily="34" charset="0"/>
                        </a:rPr>
                        <a:t>SP-220181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a:solidFill>
                            <a:srgbClr val="000000"/>
                          </a:solidFill>
                          <a:effectLst/>
                          <a:latin typeface="Arial" panose="020B0604020202020204" pitchFamily="34" charset="0"/>
                        </a:rPr>
                        <a:t>SP-220182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US" sz="1400" b="0" i="0" u="none" strike="noStrike">
                          <a:solidFill>
                            <a:srgbClr val="000000"/>
                          </a:solidFill>
                          <a:effectLst/>
                          <a:latin typeface="Arial" panose="020B0604020202020204" pitchFamily="34" charset="0"/>
                        </a:rPr>
                        <a:t>SP-220183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Arial" panose="020B0604020202020204" pitchFamily="34" charset="0"/>
                        </a:rPr>
                        <a:t>Rel-17 CRs on File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7391">
                <a:tc>
                  <a:txBody>
                    <a:bodyPr/>
                    <a:lstStyle/>
                    <a:p>
                      <a:pPr algn="l" fontAlgn="t"/>
                      <a:r>
                        <a:rPr lang="en-US" sz="1400" b="0" i="0" u="none" strike="noStrike">
                          <a:solidFill>
                            <a:srgbClr val="000000"/>
                          </a:solidFill>
                          <a:effectLst/>
                          <a:latin typeface="Arial" panose="020B0604020202020204" pitchFamily="34" charset="0"/>
                        </a:rPr>
                        <a:t>SP-220184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Arial" panose="020B0604020202020204" pitchFamily="34" charset="0"/>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p:cNvSpPr>
          <p:nvPr>
            <p:ph type="title"/>
          </p:nvPr>
        </p:nvSpPr>
        <p:spPr>
          <a:xfrm>
            <a:off x="647700" y="2196654"/>
            <a:ext cx="10229764" cy="692150"/>
          </a:xfrm>
        </p:spPr>
        <p:txBody>
          <a:bodyPr/>
          <a:lstStyle/>
          <a:p>
            <a:r>
              <a:rPr lang="en-GB" sz="4000" dirty="0"/>
              <a:t>Annex – Details of the OpenAPI Task Force </a:t>
            </a:r>
            <a:r>
              <a:rPr lang="en-GB" sz="4000"/>
              <a:t>proposal agreed by SA5</a:t>
            </a:r>
            <a:endParaRPr lang="en-GB" sz="4000" dirty="0"/>
          </a:p>
        </p:txBody>
      </p:sp>
    </p:spTree>
    <p:extLst>
      <p:ext uri="{BB962C8B-B14F-4D97-AF65-F5344CB8AC3E}">
        <p14:creationId xmlns:p14="http://schemas.microsoft.com/office/powerpoint/2010/main" val="758384210"/>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A32EF-29A5-4D32-942C-5B3E8EF01651}"/>
              </a:ext>
            </a:extLst>
          </p:cNvPr>
          <p:cNvSpPr>
            <a:spLocks noGrp="1"/>
          </p:cNvSpPr>
          <p:nvPr>
            <p:ph type="title"/>
          </p:nvPr>
        </p:nvSpPr>
        <p:spPr>
          <a:xfrm>
            <a:off x="317988" y="276104"/>
            <a:ext cx="10515600" cy="681160"/>
          </a:xfrm>
        </p:spPr>
        <p:txBody>
          <a:bodyPr/>
          <a:lstStyle/>
          <a:p>
            <a:r>
              <a:rPr lang="en-US" sz="3200" dirty="0"/>
              <a:t>Original New proposal from CT on 28.02.2022</a:t>
            </a:r>
          </a:p>
        </p:txBody>
      </p:sp>
      <p:sp>
        <p:nvSpPr>
          <p:cNvPr id="3" name="Content Placeholder 2">
            <a:extLst>
              <a:ext uri="{FF2B5EF4-FFF2-40B4-BE49-F238E27FC236}">
                <a16:creationId xmlns:a16="http://schemas.microsoft.com/office/drawing/2014/main" id="{A20BDF3C-58CE-4E7F-8EAF-51F39EE4B644}"/>
              </a:ext>
            </a:extLst>
          </p:cNvPr>
          <p:cNvSpPr>
            <a:spLocks noGrp="1"/>
          </p:cNvSpPr>
          <p:nvPr>
            <p:ph idx="1"/>
          </p:nvPr>
        </p:nvSpPr>
        <p:spPr>
          <a:xfrm>
            <a:off x="0" y="1151599"/>
            <a:ext cx="11906250" cy="4202599"/>
          </a:xfrm>
        </p:spPr>
        <p:txBody>
          <a:bodyPr/>
          <a:lstStyle/>
          <a:p>
            <a:pPr lvl="0"/>
            <a:r>
              <a:rPr lang="en-US" sz="1400" dirty="0"/>
              <a:t>The pre-requisite, or starting assumption, is that the normative content of 3GPP TS's shall use for cross-referencing of data types between TS's the current method described in TS 29.501; i.e., all files are assumed to be residing on a flat directory/URI structure; therefore, cross-referencing shall not use absolute URIs, or relative-path URI references that assume a certain directory structure. The reason for that is that normative OpenAPI content should not hard-code any dependency against specific repository host names, or any directory/URI path structure of any specific Git repositories.</a:t>
            </a:r>
          </a:p>
          <a:p>
            <a:r>
              <a:rPr lang="en-US" sz="1400" dirty="0"/>
              <a:t>Consequently, all OpenAPI files for the stable branches (one per release) shall end up being officially published in the existing </a:t>
            </a:r>
            <a:r>
              <a:rPr lang="en-US" sz="1400" u="sng" dirty="0">
                <a:hlinkClick r:id="rId3"/>
              </a:rPr>
              <a:t>5G_APIs</a:t>
            </a:r>
            <a:r>
              <a:rPr lang="en-US" sz="1400" dirty="0"/>
              <a:t> repository. </a:t>
            </a:r>
            <a:r>
              <a:rPr lang="en-US" sz="1400" dirty="0">
                <a:highlight>
                  <a:srgbClr val="FFFF00"/>
                </a:highlight>
                <a:ea typeface="等线" panose="02010600030101010101" pitchFamily="2" charset="-122"/>
              </a:rPr>
              <a:t>As a way to improve the quality of our specifications, the copy of the SA5 files should be done just before the plenary, after the TSG </a:t>
            </a:r>
            <a:r>
              <a:rPr lang="en-US" sz="1400" dirty="0" err="1">
                <a:highlight>
                  <a:srgbClr val="FFFF00"/>
                </a:highlight>
                <a:ea typeface="等线" panose="02010600030101010101" pitchFamily="2" charset="-122"/>
              </a:rPr>
              <a:t>tdoc</a:t>
            </a:r>
            <a:r>
              <a:rPr lang="en-US" sz="1400" dirty="0">
                <a:highlight>
                  <a:srgbClr val="FFFF00"/>
                </a:highlight>
                <a:ea typeface="等线" panose="02010600030101010101" pitchFamily="2" charset="-122"/>
              </a:rPr>
              <a:t> submission deadline This will give the opportunity to perform a final sanity check on the whole set of specifications and to correct any leftover error at the plenary level (with company CRs) if needed before the approval of the specifications. This would avoid a 3-months delay before the correction of errors detected at the plenary.</a:t>
            </a:r>
          </a:p>
          <a:p>
            <a:pPr lvl="1"/>
            <a:r>
              <a:rPr lang="en-US" sz="1000" dirty="0">
                <a:highlight>
                  <a:srgbClr val="00FFFF"/>
                </a:highlight>
                <a:ea typeface="等线" panose="02010600030101010101" pitchFamily="2" charset="-122"/>
              </a:rPr>
              <a:t>SA5 proposal: </a:t>
            </a:r>
            <a:r>
              <a:rPr lang="en-US" sz="1000" b="0" i="0" dirty="0">
                <a:solidFill>
                  <a:srgbClr val="000000"/>
                </a:solidFill>
                <a:effectLst/>
                <a:highlight>
                  <a:srgbClr val="00FFFF"/>
                </a:highlight>
                <a:latin typeface="Segoe UI" panose="020B0502040204020203" pitchFamily="34" charset="0"/>
              </a:rPr>
              <a:t>In case there is an error found during the sanity check before SA plenary, the company CR author uses SA5 integration forge branch for further update and validation. CR author provides company CR to SA plenary accordingly. After SA plenary, SA5 code moderator copies the SA5 files from SA5 forge repository to the 5G_API repository.</a:t>
            </a:r>
            <a:endParaRPr lang="en-US" sz="1000" dirty="0">
              <a:highlight>
                <a:srgbClr val="00FFFF"/>
              </a:highlight>
            </a:endParaRPr>
          </a:p>
          <a:p>
            <a:r>
              <a:rPr lang="en-US" sz="1400" dirty="0"/>
              <a:t> However, 3GPP WGs can continue using existing GitLab repositories and working procedures for developing and testing their specs, so there is no need that they change their everyday usage of GitLab, since this was considered as a drastic change of their well-established procedures, and the change was regarded as inefficient. It's not that this practice is encouraged for other WGs that may start developing OpenAPI content, but this is, instead, exceptionally accepted in order to avoid an excessive impact on those WGs which may be currently following quite different working practices with regard to OpenAPI handling in GitLab.</a:t>
            </a:r>
          </a:p>
          <a:p>
            <a:pPr lvl="0"/>
            <a:r>
              <a:rPr lang="en-US" sz="1400" dirty="0"/>
              <a:t>The impacts on those WGs that prefer to keep their own repository (as opposed to developing and testing OpenAPI content on a draft branch of the 5G_APIs repository) is: </a:t>
            </a:r>
          </a:p>
          <a:p>
            <a:pPr lvl="1"/>
            <a:r>
              <a:rPr lang="en-US" sz="1200" dirty="0"/>
              <a:t>Those TS's that currently have absolute-URI references should be changed to use relative-path URI references (to achieve this, and for successful resolution of references, they may need to copy a subset of YAML files from 5G_APIs to their own repository; this is supposed to be assumable, given that those referenced files are believed to be quite stable)</a:t>
            </a:r>
          </a:p>
          <a:p>
            <a:pPr lvl="1"/>
            <a:r>
              <a:rPr lang="en-US" sz="1200" dirty="0"/>
              <a:t>After every plenary, the newly produced OpenAPI content from those WGs with own repositories will be copied to the 5G_APIs repository</a:t>
            </a:r>
          </a:p>
          <a:p>
            <a:pPr lvl="1"/>
            <a:r>
              <a:rPr lang="en-US" sz="1200" dirty="0"/>
              <a:t>The file naming of the OpenAPI YAML files needs to follow the standard naming described in TS 29.501, i.e. the must be prefixed with the TS number (e.g. TS29571_CommonData.yaml); otherwise, it is not possible to be placed on the same directory/URI location, due to name collision with files from other WGs.</a:t>
            </a:r>
          </a:p>
          <a:p>
            <a:endParaRPr lang="en-US" sz="1400" dirty="0"/>
          </a:p>
        </p:txBody>
      </p:sp>
    </p:spTree>
    <p:extLst>
      <p:ext uri="{BB962C8B-B14F-4D97-AF65-F5344CB8AC3E}">
        <p14:creationId xmlns:p14="http://schemas.microsoft.com/office/powerpoint/2010/main" val="90866735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A32EF-29A5-4D32-942C-5B3E8EF01651}"/>
              </a:ext>
            </a:extLst>
          </p:cNvPr>
          <p:cNvSpPr>
            <a:spLocks noGrp="1"/>
          </p:cNvSpPr>
          <p:nvPr>
            <p:ph type="title"/>
          </p:nvPr>
        </p:nvSpPr>
        <p:spPr>
          <a:xfrm>
            <a:off x="317988" y="576141"/>
            <a:ext cx="10515600" cy="681160"/>
          </a:xfrm>
        </p:spPr>
        <p:txBody>
          <a:bodyPr/>
          <a:lstStyle/>
          <a:p>
            <a:r>
              <a:rPr lang="en-US" sz="3200" dirty="0"/>
              <a:t>Highlights and impacts on SA5 of New Forge proposal </a:t>
            </a:r>
            <a:br>
              <a:rPr lang="en-US" sz="3200" dirty="0"/>
            </a:br>
            <a:r>
              <a:rPr lang="en-US" sz="3200" dirty="0"/>
              <a:t>from CT the 28.02.2022</a:t>
            </a:r>
          </a:p>
        </p:txBody>
      </p:sp>
      <p:sp>
        <p:nvSpPr>
          <p:cNvPr id="3" name="Content Placeholder 2">
            <a:extLst>
              <a:ext uri="{FF2B5EF4-FFF2-40B4-BE49-F238E27FC236}">
                <a16:creationId xmlns:a16="http://schemas.microsoft.com/office/drawing/2014/main" id="{A20BDF3C-58CE-4E7F-8EAF-51F39EE4B644}"/>
              </a:ext>
            </a:extLst>
          </p:cNvPr>
          <p:cNvSpPr>
            <a:spLocks noGrp="1"/>
          </p:cNvSpPr>
          <p:nvPr>
            <p:ph idx="1"/>
          </p:nvPr>
        </p:nvSpPr>
        <p:spPr>
          <a:xfrm>
            <a:off x="99646" y="1698137"/>
            <a:ext cx="11290789" cy="4030051"/>
          </a:xfrm>
        </p:spPr>
        <p:txBody>
          <a:bodyPr/>
          <a:lstStyle/>
          <a:p>
            <a:pPr lvl="0"/>
            <a:r>
              <a:rPr lang="en-US" sz="1600" dirty="0"/>
              <a:t>The pre-requisite/assumption, is that the normative content of 3GPP TS's shall use for cross-referencing of data types between TS's the current method described in TS 29.501:</a:t>
            </a:r>
          </a:p>
          <a:p>
            <a:pPr lvl="1"/>
            <a:r>
              <a:rPr lang="en-US" sz="1400" dirty="0"/>
              <a:t>all files are assumed to be residing on </a:t>
            </a:r>
            <a:r>
              <a:rPr lang="en-US" sz="1400" b="1" dirty="0"/>
              <a:t>a flat directory/URI structure</a:t>
            </a:r>
            <a:r>
              <a:rPr lang="en-US" sz="1400" dirty="0"/>
              <a:t>; therefore, </a:t>
            </a:r>
          </a:p>
          <a:p>
            <a:pPr lvl="1"/>
            <a:r>
              <a:rPr lang="en-US" sz="1400" dirty="0"/>
              <a:t>cross-referencing shall </a:t>
            </a:r>
            <a:r>
              <a:rPr lang="en-US" sz="1400" b="1" dirty="0"/>
              <a:t>not use </a:t>
            </a:r>
            <a:r>
              <a:rPr lang="en-US" sz="1400" dirty="0"/>
              <a:t>absolute URIs, or relative-path URI references that assume a certain directory structure..</a:t>
            </a:r>
          </a:p>
          <a:p>
            <a:r>
              <a:rPr lang="en-US" sz="1600" dirty="0"/>
              <a:t>All OpenAPI files for the stable branches (one per release) shall end up being officially published in the existing </a:t>
            </a:r>
            <a:r>
              <a:rPr lang="en-US" sz="1600" u="sng" dirty="0">
                <a:hlinkClick r:id="rId3"/>
              </a:rPr>
              <a:t>5G_APIs</a:t>
            </a:r>
            <a:r>
              <a:rPr lang="en-US" sz="1600" dirty="0"/>
              <a:t> repository. </a:t>
            </a:r>
            <a:r>
              <a:rPr lang="en-US" sz="1600" dirty="0">
                <a:ea typeface="等线" panose="02010600030101010101" pitchFamily="2" charset="-122"/>
              </a:rPr>
              <a:t>The copy of the SA5 files should be done just before the plenary, after the TSG </a:t>
            </a:r>
            <a:r>
              <a:rPr lang="en-US" sz="1600" dirty="0" err="1">
                <a:ea typeface="等线" panose="02010600030101010101" pitchFamily="2" charset="-122"/>
              </a:rPr>
              <a:t>tdoc</a:t>
            </a:r>
            <a:r>
              <a:rPr lang="en-US" sz="1600" dirty="0">
                <a:ea typeface="等线" panose="02010600030101010101" pitchFamily="2" charset="-122"/>
              </a:rPr>
              <a:t> submission deadline</a:t>
            </a:r>
            <a:endParaRPr lang="en-US" sz="1600" dirty="0"/>
          </a:p>
          <a:p>
            <a:r>
              <a:rPr lang="en-US" sz="1600" dirty="0"/>
              <a:t>SA5 OAM keeps the current WoW with additional changes:</a:t>
            </a:r>
          </a:p>
          <a:p>
            <a:pPr lvl="1"/>
            <a:r>
              <a:rPr lang="en-US" sz="1400" dirty="0"/>
              <a:t>No absolute-URI reference (impact to 5gcNrm.yaml to CT YAML files, change to local dependence with local copy of referred CT </a:t>
            </a:r>
            <a:r>
              <a:rPr lang="en-US" sz="1400" dirty="0" err="1"/>
              <a:t>yaml</a:t>
            </a:r>
            <a:r>
              <a:rPr lang="en-US" sz="1400" dirty="0"/>
              <a:t> files)</a:t>
            </a:r>
            <a:endParaRPr lang="en-US" sz="1200" dirty="0"/>
          </a:p>
          <a:p>
            <a:pPr lvl="1"/>
            <a:r>
              <a:rPr lang="en-US" sz="1400" dirty="0"/>
              <a:t>After every plenary, the newly produced OpenAPI content from those WGs with own repositories will be copied to the 5G_APIs repository</a:t>
            </a:r>
          </a:p>
          <a:p>
            <a:pPr lvl="1"/>
            <a:r>
              <a:rPr lang="en-US" sz="1400" dirty="0"/>
              <a:t>The file naming of the OpenAPI YAML files needs to follow the standard naming described in TS 29.501, i.e. the must be prefixed with the TS number (e.g. TS29571_CommonData.yaml);. </a:t>
            </a:r>
          </a:p>
          <a:p>
            <a:endParaRPr lang="en-US" sz="1400" dirty="0"/>
          </a:p>
        </p:txBody>
      </p:sp>
    </p:spTree>
    <p:extLst>
      <p:ext uri="{BB962C8B-B14F-4D97-AF65-F5344CB8AC3E}">
        <p14:creationId xmlns:p14="http://schemas.microsoft.com/office/powerpoint/2010/main" val="169821225"/>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3303" y="490323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3" name="图片 2"/>
          <p:cNvPicPr>
            <a:picLocks noChangeAspect="1"/>
          </p:cNvPicPr>
          <p:nvPr/>
        </p:nvPicPr>
        <p:blipFill>
          <a:blip r:embed="rId2"/>
          <a:stretch>
            <a:fillRect/>
          </a:stretch>
        </p:blipFill>
        <p:spPr>
          <a:xfrm>
            <a:off x="7068065" y="1540476"/>
            <a:ext cx="4994105" cy="2693774"/>
          </a:xfrm>
          <a:prstGeom prst="rect">
            <a:avLst/>
          </a:prstGeom>
        </p:spPr>
      </p:pic>
      <p:pic>
        <p:nvPicPr>
          <p:cNvPr id="6" name="图片 5"/>
          <p:cNvPicPr>
            <a:picLocks noChangeAspect="1"/>
          </p:cNvPicPr>
          <p:nvPr/>
        </p:nvPicPr>
        <p:blipFill>
          <a:blip r:embed="rId3"/>
          <a:stretch>
            <a:fillRect/>
          </a:stretch>
        </p:blipFill>
        <p:spPr>
          <a:xfrm>
            <a:off x="90616" y="1540476"/>
            <a:ext cx="6915468" cy="2693774"/>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described and agreed in S5-221002</a:t>
            </a:r>
          </a:p>
          <a:p>
            <a:r>
              <a:rPr lang="sv-SE" sz="2000" dirty="0"/>
              <a:t>Stable - Based on experiences from over one year of e-meetings – but still some fine-tuning improvements made at each meeting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166730"/>
            <a:ext cx="9715030" cy="4014614"/>
          </a:xfrm>
        </p:spPr>
        <p:txBody>
          <a:bodyPr/>
          <a:lstStyle/>
          <a:p>
            <a:r>
              <a:rPr lang="en-GB" sz="2000" dirty="0">
                <a:latin typeface="Calibri" panose="020F0502020204030204" pitchFamily="34" charset="0"/>
              </a:rPr>
              <a:t>No new CRs found necessary for 2G-3G in existing Rel-17 TSs</a:t>
            </a:r>
          </a:p>
          <a:p>
            <a:r>
              <a:rPr lang="en-GB" sz="2000" dirty="0">
                <a:latin typeface="Calibri" panose="020F0502020204030204" pitchFamily="34" charset="0"/>
              </a:rPr>
              <a:t>New review expected after MCC “automatic upgrade” of Rel-16 TSs to Rel-17</a:t>
            </a:r>
            <a:endParaRPr lang="en-US" sz="2000" dirty="0"/>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OpenAPI </a:t>
            </a:r>
            <a:r>
              <a:rPr lang="fr-FR" dirty="0" err="1"/>
              <a:t>Task</a:t>
            </a:r>
            <a:r>
              <a:rPr lang="fr-FR" dirty="0"/>
              <a:t> Force</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974005" y="1421693"/>
            <a:ext cx="9618405" cy="4014614"/>
          </a:xfrm>
        </p:spPr>
        <p:txBody>
          <a:bodyPr/>
          <a:lstStyle/>
          <a:p>
            <a:r>
              <a:rPr lang="en-GB" sz="2000" dirty="0">
                <a:latin typeface="Calibri" panose="020F0502020204030204" pitchFamily="34" charset="0"/>
              </a:rPr>
              <a:t>After a series of very constructive calls and email exchanges within SA5 and with the OpenAPI Task Force, at an SA5 call the 8 March it was agreed to accept the latest CT compromise proposal for way forward, with some additional clarification proposals from SA5 and the more detailed process for how to realise it to be defined after SA#95.</a:t>
            </a:r>
          </a:p>
          <a:p>
            <a:r>
              <a:rPr lang="en-GB" sz="2000" dirty="0">
                <a:latin typeface="Calibri" panose="020F0502020204030204" pitchFamily="34" charset="0"/>
              </a:rPr>
              <a:t>Main aspects of the proposal:</a:t>
            </a:r>
          </a:p>
          <a:p>
            <a:pPr lvl="1"/>
            <a:r>
              <a:rPr lang="en-GB" sz="1600" dirty="0"/>
              <a:t>After every SA plenary, </a:t>
            </a:r>
            <a:r>
              <a:rPr lang="en-US" sz="1600" dirty="0"/>
              <a:t>all OpenAPI files for the stable branches (one per release) shall be copied to the existing </a:t>
            </a:r>
            <a:r>
              <a:rPr lang="en-US" sz="1600" u="sng" dirty="0">
                <a:hlinkClick r:id="rId2"/>
              </a:rPr>
              <a:t>5G_APIs</a:t>
            </a:r>
            <a:r>
              <a:rPr lang="en-US" sz="1600" dirty="0"/>
              <a:t> repository. </a:t>
            </a:r>
          </a:p>
          <a:p>
            <a:pPr lvl="1"/>
            <a:r>
              <a:rPr lang="en-GB" sz="1600" dirty="0"/>
              <a:t>SA5 can continue working “as before” in its local Forge repositories.</a:t>
            </a:r>
          </a:p>
          <a:p>
            <a:pPr lvl="1"/>
            <a:r>
              <a:rPr lang="en-US" sz="1600" dirty="0"/>
              <a:t>Cross-referencing of data types between TSs need to use the current method with relative references described in TS 29.501; i.e., all files are assumed to be residing on a flat directory/URI structure.</a:t>
            </a:r>
            <a:endParaRPr lang="en-GB" sz="1600" dirty="0"/>
          </a:p>
          <a:p>
            <a:r>
              <a:rPr lang="en-GB" sz="2000" dirty="0">
                <a:latin typeface="Calibri" panose="020F0502020204030204" pitchFamily="34" charset="0"/>
              </a:rPr>
              <a:t>The key technical aspects of the latest proposal from CT, together with the additional SA5 clarifications, are found in the Annex slides at the end of this report.</a:t>
            </a:r>
          </a:p>
          <a:p>
            <a:endParaRPr lang="en-US" sz="1600" dirty="0"/>
          </a:p>
          <a:p>
            <a:pPr lvl="1"/>
            <a:endParaRPr lang="en-US" sz="1500" dirty="0"/>
          </a:p>
          <a:p>
            <a:pPr marL="609600" lvl="1" indent="0">
              <a:buNone/>
            </a:pPr>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31406900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44841658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3784953727"/>
              </p:ext>
            </p:extLst>
          </p:nvPr>
        </p:nvGraphicFramePr>
        <p:xfrm>
          <a:off x="673100" y="1813521"/>
          <a:ext cx="11223117" cy="4091071"/>
        </p:xfrm>
        <a:graphic>
          <a:graphicData uri="http://schemas.openxmlformats.org/drawingml/2006/table">
            <a:tbl>
              <a:tblPr/>
              <a:tblGrid>
                <a:gridCol w="1850517">
                  <a:extLst>
                    <a:ext uri="{9D8B030D-6E8A-4147-A177-3AD203B41FA5}">
                      <a16:colId xmlns:a16="http://schemas.microsoft.com/office/drawing/2014/main" val="20000"/>
                    </a:ext>
                  </a:extLst>
                </a:gridCol>
                <a:gridCol w="6667795">
                  <a:extLst>
                    <a:ext uri="{9D8B030D-6E8A-4147-A177-3AD203B41FA5}">
                      <a16:colId xmlns:a16="http://schemas.microsoft.com/office/drawing/2014/main" val="20001"/>
                    </a:ext>
                  </a:extLst>
                </a:gridCol>
                <a:gridCol w="2704805">
                  <a:extLst>
                    <a:ext uri="{9D8B030D-6E8A-4147-A177-3AD203B41FA5}">
                      <a16:colId xmlns:a16="http://schemas.microsoft.com/office/drawing/2014/main" val="1853449902"/>
                    </a:ext>
                  </a:extLst>
                </a:gridCol>
              </a:tblGrid>
              <a:tr h="437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marR="0" algn="ctr">
                        <a:spcBef>
                          <a:spcPts val="1200"/>
                        </a:spcBef>
                        <a:spcAft>
                          <a:spcPts val="900"/>
                        </a:spcAft>
                        <a:tabLst>
                          <a:tab pos="257175" algn="l"/>
                        </a:tabLst>
                      </a:pPr>
                      <a:r>
                        <a:rPr lang="en-GB" sz="1600" kern="1200" dirty="0">
                          <a:solidFill>
                            <a:schemeClr val="tx1"/>
                          </a:solidFill>
                          <a:effectLst/>
                          <a:latin typeface="Calibri" panose="020F0502020204030204" pitchFamily="34" charset="0"/>
                          <a:ea typeface="DengXian" panose="02010600030101010101" pitchFamily="2" charset="-122"/>
                          <a:cs typeface="+mn-cs"/>
                        </a:rPr>
                        <a:t>SP-220158</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Network Slice charging based on 5G data connectivity</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MATRIXX Software</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86229">
                <a:tc>
                  <a:txBody>
                    <a:bodyPr/>
                    <a:lstStyle/>
                    <a:p>
                      <a:pPr marL="0" marR="0" algn="ctr">
                        <a:spcBef>
                          <a:spcPts val="1200"/>
                        </a:spcBef>
                        <a:spcAft>
                          <a:spcPts val="900"/>
                        </a:spcAft>
                        <a:tabLst>
                          <a:tab pos="257175" algn="l"/>
                        </a:tabLst>
                      </a:pPr>
                      <a:r>
                        <a:rPr lang="en-GB" sz="1600" kern="1200" dirty="0">
                          <a:solidFill>
                            <a:schemeClr val="tx1"/>
                          </a:solidFill>
                          <a:effectLst/>
                          <a:latin typeface="Calibri" panose="020F0502020204030204" pitchFamily="34" charset="0"/>
                          <a:ea typeface="DengXian" panose="02010600030101010101" pitchFamily="2" charset="-122"/>
                          <a:cs typeface="+mn-cs"/>
                        </a:rPr>
                        <a:t>SP-220156</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WID on 5G Charging for Local breakout roaming of data connectivity</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Vodafone, MATRIXX Software, Verizon, Telefonica, Huawei, Deutsche Telekom, Amdocs, Nokia, Nokia Shanghai Bell, Ericsson</a:t>
                      </a: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4101755"/>
                  </a:ext>
                </a:extLst>
              </a:tr>
              <a:tr h="486229">
                <a:tc>
                  <a:txBody>
                    <a:bodyPr/>
                    <a:lstStyle/>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SP-220134</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Charging aspects of edge computing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Intel Sweden AB</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86197605"/>
                  </a:ext>
                </a:extLst>
              </a:tr>
              <a:tr h="486229">
                <a:tc>
                  <a:txBody>
                    <a:bodyPr/>
                    <a:lstStyle/>
                    <a:p>
                      <a:pPr marL="0" marR="0" lvl="0" indent="0" algn="ctr" defTabSz="1219170" rtl="0" eaLnBrk="1" fontAlgn="auto" latinLnBrk="0" hangingPunct="1">
                        <a:lnSpc>
                          <a:spcPct val="100000"/>
                        </a:lnSpc>
                        <a:spcBef>
                          <a:spcPts val="1200"/>
                        </a:spcBef>
                        <a:spcAft>
                          <a:spcPts val="900"/>
                        </a:spcAft>
                        <a:buClrTx/>
                        <a:buSzTx/>
                        <a:buFontTx/>
                        <a:buNone/>
                        <a:tabLst>
                          <a:tab pos="257175" algn="l"/>
                        </a:tabLst>
                        <a:defRPr/>
                      </a:pPr>
                      <a:r>
                        <a:rPr lang="en-GB" sz="1600" kern="1200" dirty="0">
                          <a:solidFill>
                            <a:schemeClr val="tx1"/>
                          </a:solidFill>
                          <a:effectLst/>
                          <a:latin typeface="Calibri" panose="020F0502020204030204" pitchFamily="34" charset="0"/>
                          <a:ea typeface="DengXian" panose="02010600030101010101" pitchFamily="2" charset="-122"/>
                          <a:cs typeface="+mn-cs"/>
                        </a:rPr>
                        <a:t>SP-220291</a:t>
                      </a:r>
                      <a:endParaRPr lang="en-GB"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WID Charging aspects of 5G LAN VN Group</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Huawei</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96052507"/>
                  </a:ext>
                </a:extLst>
              </a:tr>
              <a:tr h="486229">
                <a:tc>
                  <a:txBody>
                    <a:bodyPr/>
                    <a:lstStyle/>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p>
                      <a:pPr marL="0" marR="0" algn="ctr">
                        <a:spcBef>
                          <a:spcPts val="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SP-220140</a:t>
                      </a:r>
                      <a:endParaRPr lang="en-US"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WID Charging aspects of Architecture Enhancement for NR Reduced Capability Devices</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China Mobile Com. Corporation</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6716686"/>
                  </a:ext>
                </a:extLst>
              </a:tr>
              <a:tr h="486229">
                <a:tc>
                  <a:txBody>
                    <a:bodyPr/>
                    <a:lstStyle/>
                    <a:p>
                      <a:pPr marL="0" marR="0" algn="ctr">
                        <a:spcBef>
                          <a:spcPts val="1200"/>
                        </a:spcBef>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SP-220138</a:t>
                      </a:r>
                      <a:endParaRPr lang="en-US" sz="1600" b="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SID on 5G roaming charging architecture for wholesale and retail scenarios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1200"/>
                        </a:spcBef>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Ericsson LM</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62240"/>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56696</TotalTime>
  <Words>8513</Words>
  <Application>Microsoft Office PowerPoint</Application>
  <PresentationFormat>Widescreen</PresentationFormat>
  <Paragraphs>1682</Paragraphs>
  <Slides>47</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Calibri</vt:lpstr>
      <vt:lpstr>Segoe UI</vt:lpstr>
      <vt:lpstr>Times New Roman</vt:lpstr>
      <vt:lpstr>Wingdings</vt:lpstr>
      <vt:lpstr>Office Theme</vt:lpstr>
      <vt:lpstr>    SA5 Status Report to SA#95-e  Charging Management (CH) Operation, Administration, Maintenance &amp; Provisioning (OAM&amp;P)  </vt:lpstr>
      <vt:lpstr>SA5 leadership</vt:lpstr>
      <vt:lpstr>2022 meeting calendar</vt:lpstr>
      <vt:lpstr>2023 meeting calendar</vt:lpstr>
      <vt:lpstr>E-meeting process</vt:lpstr>
      <vt:lpstr>Inclusive language review</vt:lpstr>
      <vt:lpstr>OpenAPI Task Force</vt:lpstr>
      <vt:lpstr>Charging (CH) WIs/SIs</vt:lpstr>
      <vt:lpstr>PowerPoint Presentation</vt:lpstr>
      <vt:lpstr>Summary of ongoing Rel-17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WIs/SIs</vt:lpstr>
      <vt:lpstr>PowerPoint Presentation</vt:lpstr>
      <vt:lpstr>PowerPoint Presentation</vt:lpstr>
      <vt:lpstr>PowerPoint Presentation</vt:lpstr>
      <vt:lpstr>Overview of Rel-17 SA5 OAM WIs/SIs</vt:lpstr>
      <vt:lpstr>Exception to be sent to SA#95-e </vt:lpstr>
      <vt:lpstr>Overview of Rel-18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SA#95-e </vt:lpstr>
      <vt:lpstr>PowerPoint Presentation</vt:lpstr>
      <vt:lpstr>PowerPoint Presentation</vt:lpstr>
      <vt:lpstr>OAM CRs (1)</vt:lpstr>
      <vt:lpstr>OAM CRs (2)</vt:lpstr>
      <vt:lpstr>Annex – Details of the OpenAPI Task Force proposal agreed by SA5</vt:lpstr>
      <vt:lpstr>Original New proposal from CT on 28.02.2022</vt:lpstr>
      <vt:lpstr>Highlights and impacts on SA5 of New Forge proposal  from CT the 28.02.2022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368</cp:revision>
  <dcterms:created xsi:type="dcterms:W3CDTF">2019-03-13T01:38:36Z</dcterms:created>
  <dcterms:modified xsi:type="dcterms:W3CDTF">2022-03-09T22:47:18Z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