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809" r:id="rId3"/>
    <p:sldId id="816" r:id="rId4"/>
    <p:sldId id="810" r:id="rId5"/>
    <p:sldId id="819" r:id="rId6"/>
    <p:sldId id="812" r:id="rId7"/>
    <p:sldId id="813" r:id="rId8"/>
    <p:sldId id="814" r:id="rId9"/>
    <p:sldId id="820" r:id="rId10"/>
    <p:sldId id="818" r:id="rId11"/>
    <p:sldId id="815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4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63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08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6639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8664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49685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1045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1638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03351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88859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8740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54896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Meeting #93E (e-meeting) </a:t>
            </a:r>
          </a:p>
          <a:p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Sept. 14 – 20, </a:t>
            </a:r>
            <a:r>
              <a:rPr lang="en-GB" sz="1000" b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52400"/>
            <a:ext cx="682783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5GC enhancements for NTN in R18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Meeting #93E (e-meeting), Sept. 14 – 20, </a:t>
            </a:r>
            <a:r>
              <a:rPr lang="en-GB" sz="1000" b="1" kern="120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GB" sz="1000" b="1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8007" y="2309062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5GC </a:t>
            </a:r>
            <a:r>
              <a:rPr lang="fr-FR" sz="36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for Satellite </a:t>
            </a:r>
            <a:r>
              <a:rPr lang="fr-FR" sz="36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access</a:t>
            </a:r>
            <a:r>
              <a:rPr lang="fr-FR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in Rel18 </a:t>
            </a:r>
            <a:br>
              <a:rPr lang="fr-FR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1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fr-FR" sz="1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presentation</a:t>
            </a:r>
            <a:r>
              <a:rPr lang="fr-FR" sz="1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slides for SP-210986)</a:t>
            </a:r>
            <a:endParaRPr lang="en-GB" sz="14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469883" y="3999586"/>
            <a:ext cx="7817502" cy="65107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en-US" sz="2000" b="1" dirty="0" smtClean="0"/>
              <a:t> </a:t>
            </a:r>
            <a:r>
              <a:rPr lang="en-GB" sz="1800" b="1" dirty="0" smtClean="0">
                <a:latin typeface="Arial" charset="0"/>
              </a:rPr>
              <a:t>Source: 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Thales</a:t>
            </a:r>
            <a:r>
              <a:rPr lang="en-GB" sz="1800" b="1" dirty="0" smtClean="0">
                <a:latin typeface="Arial" charset="0"/>
              </a:rPr>
              <a:t>, Xiaomi</a:t>
            </a:r>
          </a:p>
          <a:p>
            <a:pPr>
              <a:lnSpc>
                <a:spcPct val="80000"/>
              </a:lnSpc>
            </a:pP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Supporting companies: 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ESA</a:t>
            </a:r>
            <a:r>
              <a:rPr lang="en-GB" sz="1800" b="1" dirty="0" smtClean="0">
                <a:latin typeface="Arial" charset="0"/>
              </a:rPr>
              <a:t>, SES, </a:t>
            </a:r>
            <a:r>
              <a:rPr lang="en-GB" sz="1800" b="1" dirty="0" err="1" smtClean="0">
                <a:latin typeface="Arial" charset="0"/>
              </a:rPr>
              <a:t>Sateliot</a:t>
            </a:r>
            <a:r>
              <a:rPr lang="en-GB" sz="1800" b="1" dirty="0" smtClean="0">
                <a:latin typeface="Arial" charset="0"/>
              </a:rPr>
              <a:t>, Gatehouse, Intelsat, TNO, </a:t>
            </a:r>
            <a:r>
              <a:rPr lang="en-GB" sz="1800" b="1" dirty="0" err="1" smtClean="0">
                <a:latin typeface="Arial" charset="0"/>
              </a:rPr>
              <a:t>Hispasat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 err="1" smtClean="0">
                <a:latin typeface="Arial" charset="0"/>
              </a:rPr>
              <a:t>Novamint</a:t>
            </a:r>
            <a:r>
              <a:rPr lang="en-GB" sz="1800" b="1" dirty="0" smtClean="0">
                <a:latin typeface="Arial" charset="0"/>
              </a:rPr>
              <a:t>, Hughes Network System, </a:t>
            </a:r>
            <a:r>
              <a:rPr lang="en-GB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Gilat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Satelite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networks Ltd</a:t>
            </a:r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64181" y="69945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800" b="1" dirty="0"/>
              <a:t>SP-210988</a:t>
            </a:r>
            <a:endParaRPr lang="fr-FR" sz="1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7" y="296332"/>
            <a:ext cx="6621905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#7 Relay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architecture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including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satellite</a:t>
            </a:r>
            <a:endParaRPr lang="de-DE" altLang="de-DE" sz="2400" b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7" y="1400975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fr-FR" altLang="zh-CN" sz="1400" dirty="0" smtClean="0"/>
              <a:t>(SA1) 5G system </a:t>
            </a:r>
            <a:r>
              <a:rPr lang="fr-FR" altLang="zh-CN" sz="1400" dirty="0" err="1" smtClean="0"/>
              <a:t>shall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be</a:t>
            </a:r>
            <a:r>
              <a:rPr lang="fr-FR" altLang="zh-CN" sz="1400" dirty="0" smtClean="0"/>
              <a:t> able to support mobile base station </a:t>
            </a:r>
            <a:r>
              <a:rPr lang="fr-FR" altLang="zh-CN" sz="1400" dirty="0" err="1" smtClean="0"/>
              <a:t>relays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using</a:t>
            </a:r>
            <a:r>
              <a:rPr lang="fr-FR" altLang="zh-CN" sz="1400" dirty="0" smtClean="0"/>
              <a:t> 3GPP satellite NG-RAN</a:t>
            </a:r>
            <a:endParaRPr lang="en-US" altLang="zh-CN" sz="1400" dirty="0" smtClean="0"/>
          </a:p>
          <a:p>
            <a:pPr lvl="1"/>
            <a:r>
              <a:rPr lang="fr-FR" altLang="zh-CN" sz="1400" dirty="0" smtClean="0"/>
              <a:t>(SA2 R17) 5G system </a:t>
            </a:r>
            <a:r>
              <a:rPr lang="fr-FR" altLang="zh-CN" sz="1400" dirty="0" err="1" smtClean="0"/>
              <a:t>shall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be</a:t>
            </a:r>
            <a:r>
              <a:rPr lang="fr-FR" altLang="zh-CN" sz="1400" dirty="0" smtClean="0"/>
              <a:t> able to support UE to NW </a:t>
            </a:r>
            <a:r>
              <a:rPr lang="fr-FR" altLang="zh-CN" sz="1400" dirty="0" err="1" smtClean="0"/>
              <a:t>relay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with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Uu</a:t>
            </a:r>
            <a:r>
              <a:rPr lang="fr-FR" altLang="zh-CN" sz="1400" dirty="0" smtClean="0"/>
              <a:t> by satellite</a:t>
            </a:r>
          </a:p>
          <a:p>
            <a:pPr lvl="1"/>
            <a:r>
              <a:rPr lang="fr-FR" altLang="zh-CN" sz="1400" dirty="0" smtClean="0"/>
              <a:t>Store and </a:t>
            </a:r>
            <a:r>
              <a:rPr lang="fr-FR" altLang="zh-CN" sz="1400" dirty="0" err="1" smtClean="0"/>
              <a:t>forward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relay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will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strongly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enhance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applicability</a:t>
            </a:r>
            <a:r>
              <a:rPr lang="fr-FR" altLang="zh-CN" sz="1400" dirty="0" smtClean="0"/>
              <a:t> of store and </a:t>
            </a:r>
            <a:r>
              <a:rPr lang="fr-FR" altLang="zh-CN" sz="1400" dirty="0" err="1" smtClean="0"/>
              <a:t>forward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scheme</a:t>
            </a:r>
            <a:r>
              <a:rPr lang="fr-FR" altLang="zh-CN" sz="1400" dirty="0" smtClean="0"/>
              <a:t> (</a:t>
            </a:r>
            <a:r>
              <a:rPr lang="fr-FR" altLang="zh-CN" sz="1400" dirty="0" err="1" smtClean="0"/>
              <a:t>see</a:t>
            </a:r>
            <a:r>
              <a:rPr lang="fr-FR" altLang="zh-CN" sz="1400" dirty="0" smtClean="0"/>
              <a:t> #2), </a:t>
            </a:r>
            <a:r>
              <a:rPr lang="fr-FR" altLang="zh-CN" sz="1400" dirty="0" err="1" smtClean="0"/>
              <a:t>e.g</a:t>
            </a:r>
            <a:r>
              <a:rPr lang="fr-FR" altLang="zh-CN" sz="1400" dirty="0" smtClean="0"/>
              <a:t>.: </a:t>
            </a:r>
            <a:r>
              <a:rPr lang="fr-FR" altLang="zh-CN" sz="1400" dirty="0" err="1" smtClean="0"/>
              <a:t>IoT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devices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needing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relay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that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would</a:t>
            </a:r>
            <a:r>
              <a:rPr lang="fr-FR" altLang="zh-CN" sz="1400" dirty="0" smtClean="0"/>
              <a:t> use store and </a:t>
            </a:r>
            <a:r>
              <a:rPr lang="fr-FR" altLang="zh-CN" sz="1400" dirty="0" err="1" smtClean="0"/>
              <a:t>forwarding</a:t>
            </a:r>
            <a:r>
              <a:rPr lang="fr-FR" altLang="zh-CN" sz="1400" dirty="0" smtClean="0"/>
              <a:t> on </a:t>
            </a:r>
            <a:r>
              <a:rPr lang="fr-FR" altLang="zh-CN" sz="1400" dirty="0" err="1" smtClean="0"/>
              <a:t>dedicated</a:t>
            </a:r>
            <a:r>
              <a:rPr lang="fr-FR" altLang="zh-CN" sz="1400" dirty="0" smtClean="0"/>
              <a:t> satellite system.  </a:t>
            </a:r>
            <a:endParaRPr lang="en-US" altLang="zh-CN" sz="1400" dirty="0" smtClean="0"/>
          </a:p>
          <a:p>
            <a:pPr lvl="1"/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7" y="4780005"/>
            <a:ext cx="8554481" cy="1291123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US" altLang="zh-CN" sz="1400" dirty="0"/>
              <a:t>Applicability of existing solutions for </a:t>
            </a:r>
            <a:r>
              <a:rPr lang="en-US" altLang="zh-CN" sz="1400" dirty="0" smtClean="0"/>
              <a:t>satellite?</a:t>
            </a:r>
          </a:p>
          <a:p>
            <a:pPr lvl="1"/>
            <a:r>
              <a:rPr lang="en-US" altLang="zh-CN" sz="1400" dirty="0" smtClean="0"/>
              <a:t>Store and forward relay architecture and procedures</a:t>
            </a: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396962" y="3090490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In </a:t>
            </a:r>
            <a:r>
              <a:rPr lang="en-US" altLang="zh-CN" sz="1400" dirty="0" err="1" smtClean="0"/>
              <a:t>IoT</a:t>
            </a:r>
            <a:r>
              <a:rPr lang="en-US" altLang="zh-CN" sz="1400" dirty="0" smtClean="0"/>
              <a:t> use cases, the satellite coverage deployment scheme will most probably request store and forward support at the relay level. </a:t>
            </a:r>
          </a:p>
          <a:p>
            <a:pPr lvl="1"/>
            <a:r>
              <a:rPr lang="en-US" altLang="zh-CN" sz="1400" dirty="0" smtClean="0"/>
              <a:t>Modification of existing solutions for satellite</a:t>
            </a:r>
          </a:p>
          <a:p>
            <a:pPr lvl="1"/>
            <a:r>
              <a:rPr lang="en-US" altLang="zh-CN" sz="1400" dirty="0" smtClean="0"/>
              <a:t>Opportunistic relay connectivity of the relay Base Station to 5GC via Terrestrial or Satellite.</a:t>
            </a:r>
            <a:endParaRPr lang="en-GB" altLang="zh-CN" sz="1400" dirty="0"/>
          </a:p>
          <a:p>
            <a:pPr lvl="1"/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67495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417" y="2810934"/>
            <a:ext cx="6827838" cy="1143000"/>
          </a:xfrm>
        </p:spPr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5313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9" y="381000"/>
            <a:ext cx="6827838" cy="787400"/>
          </a:xfrm>
        </p:spPr>
        <p:txBody>
          <a:bodyPr/>
          <a:lstStyle/>
          <a:p>
            <a:pPr algn="l"/>
            <a:r>
              <a:rPr lang="fr-FR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5GC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for satellite </a:t>
            </a:r>
            <a:r>
              <a:rPr lang="fr-FR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access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in Rel18 </a:t>
            </a:r>
            <a:endParaRPr lang="de-DE" altLang="de-DE" sz="2400" b="1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549002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Where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we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are</a:t>
            </a:r>
            <a:r>
              <a:rPr lang="de-DE" altLang="de-DE" sz="2000" b="1" dirty="0" smtClean="0"/>
              <a:t>: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2000" b="1" dirty="0"/>
          </a:p>
          <a:p>
            <a:pPr lvl="1"/>
            <a:r>
              <a:rPr lang="en-US" altLang="zh-CN" sz="1400" dirty="0" smtClean="0"/>
              <a:t>Following study (TR23.737) Work Item for Integration </a:t>
            </a:r>
            <a:r>
              <a:rPr lang="en-US" altLang="zh-CN" sz="1400" dirty="0"/>
              <a:t>of satellite components in the 5G architecture (5GSAT_ARCH) (R17</a:t>
            </a:r>
            <a:r>
              <a:rPr lang="en-US" altLang="zh-CN" sz="1400" dirty="0" smtClean="0"/>
              <a:t>) is now completed, with first normative step enabling satellite is R17. </a:t>
            </a:r>
          </a:p>
          <a:p>
            <a:pPr lvl="1"/>
            <a:endParaRPr lang="en-US" altLang="zh-CN" sz="1400" dirty="0"/>
          </a:p>
          <a:p>
            <a:pPr lvl="1"/>
            <a:r>
              <a:rPr lang="en-US" altLang="zh-CN" sz="1400" dirty="0" smtClean="0"/>
              <a:t>We are in the selection process for R18 content, for RAN and SA TSGs, ending in December 2021.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9" y="3583773"/>
            <a:ext cx="873857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Where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we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want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to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go</a:t>
            </a:r>
            <a:r>
              <a:rPr lang="de-DE" altLang="de-DE" sz="2000" b="1" dirty="0" smtClean="0"/>
              <a:t>: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2000" b="1" dirty="0"/>
          </a:p>
          <a:p>
            <a:pPr lvl="1"/>
            <a:r>
              <a:rPr lang="en-US" altLang="zh-CN" sz="1400" dirty="0" smtClean="0"/>
              <a:t>To the definition of a consolidated R18 Study Item for satellite access in Q4, to be able to enhance and complete the 5GC architecture.</a:t>
            </a:r>
          </a:p>
          <a:p>
            <a:pPr lvl="1"/>
            <a:endParaRPr lang="en-US" altLang="zh-CN" sz="1400" dirty="0" smtClean="0"/>
          </a:p>
          <a:p>
            <a:pPr lvl="1"/>
            <a:r>
              <a:rPr lang="en-US" altLang="zh-CN" sz="1400" dirty="0"/>
              <a:t>in accordance with RAN </a:t>
            </a:r>
            <a:r>
              <a:rPr lang="en-US" altLang="zh-CN" sz="1400" dirty="0" smtClean="0"/>
              <a:t>feature selection.</a:t>
            </a:r>
          </a:p>
          <a:p>
            <a:pPr lvl="1"/>
            <a:endParaRPr lang="en-US" altLang="zh-CN" sz="1400" dirty="0"/>
          </a:p>
          <a:p>
            <a:pPr lvl="1"/>
            <a:r>
              <a:rPr lang="en-US" altLang="zh-CN" sz="1400" dirty="0" smtClean="0"/>
              <a:t>The present slideware is a short list of candidate features we consider as first stones in such R18 satellite SID</a:t>
            </a:r>
            <a:r>
              <a:rPr lang="en-US" altLang="zh-CN" sz="1400" dirty="0"/>
              <a:t>:</a:t>
            </a:r>
            <a:endParaRPr lang="en-US" altLang="zh-CN" sz="1400" dirty="0" smtClean="0"/>
          </a:p>
          <a:p>
            <a:pPr marL="457200" lvl="1" inden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9" y="381000"/>
            <a:ext cx="6827838" cy="787400"/>
          </a:xfrm>
        </p:spPr>
        <p:txBody>
          <a:bodyPr/>
          <a:lstStyle/>
          <a:p>
            <a:pPr algn="l"/>
            <a:r>
              <a:rPr lang="fr-FR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5GC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for satellite </a:t>
            </a:r>
            <a:r>
              <a:rPr lang="fr-FR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access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in Rel18 </a:t>
            </a:r>
            <a:endParaRPr lang="de-DE" altLang="de-DE" sz="2400" b="1" dirty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1273341" y="1590566"/>
            <a:ext cx="747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#1 </a:t>
            </a:r>
            <a:r>
              <a:rPr lang="fr-FR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Discontinuous</a:t>
            </a:r>
            <a:r>
              <a:rPr lang="fr-FR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coverage</a:t>
            </a:r>
            <a:endParaRPr lang="fr-FR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#2 </a:t>
            </a:r>
            <a:r>
              <a:rPr lang="en-US" sz="2000" dirty="0"/>
              <a:t>Store and forward (regenerative </a:t>
            </a:r>
            <a:r>
              <a:rPr lang="en-US" sz="2000" dirty="0" smtClean="0"/>
              <a:t>payload)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#3 </a:t>
            </a:r>
            <a:r>
              <a:rPr lang="en-US" sz="2000" dirty="0"/>
              <a:t>Broadcast/multicast</a:t>
            </a:r>
            <a:endParaRPr lang="en-US" altLang="de-DE" sz="2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#4 </a:t>
            </a:r>
            <a:r>
              <a:rPr lang="en-US" sz="2000" dirty="0"/>
              <a:t>Network based UE location determination</a:t>
            </a:r>
            <a:endParaRPr lang="en-US" altLang="de-DE" sz="2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#5 </a:t>
            </a: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Support of Performance </a:t>
            </a:r>
            <a:r>
              <a:rPr lang="fr-FR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Proxy </a:t>
            </a:r>
            <a:endParaRPr lang="fr-FR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fr-FR" altLang="de-DE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de-DE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#6 </a:t>
            </a:r>
            <a:r>
              <a:rPr lang="fr-FR" altLang="de-DE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fr-FR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ervice </a:t>
            </a:r>
            <a:r>
              <a:rPr lang="fr-FR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continuity</a:t>
            </a:r>
            <a:endParaRPr lang="fr-FR" altLang="de-DE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fr-FR" altLang="de-DE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de-DE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#7 </a:t>
            </a:r>
            <a:r>
              <a:rPr lang="fr-FR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Relay </a:t>
            </a:r>
            <a:r>
              <a:rPr lang="fr-FR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based</a:t>
            </a: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architecture </a:t>
            </a:r>
            <a:r>
              <a:rPr lang="fr-FR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including</a:t>
            </a: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satellite</a:t>
            </a:r>
            <a:endParaRPr lang="de-DE" alt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4081253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8" y="296332"/>
            <a:ext cx="5130800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#1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Discontinuous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coverage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de-DE" altLang="de-DE" sz="2400" b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286535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/>
              <a:t>D</a:t>
            </a:r>
            <a:r>
              <a:rPr lang="en-GB" sz="1400" dirty="0" smtClean="0"/>
              <a:t>ynamic </a:t>
            </a:r>
            <a:r>
              <a:rPr lang="en-GB" sz="1400" dirty="0"/>
              <a:t>support of discontinuous coverage </a:t>
            </a:r>
            <a:r>
              <a:rPr lang="en-GB" sz="1400" dirty="0" smtClean="0"/>
              <a:t>is required for initial NGSO constellation deployment </a:t>
            </a:r>
            <a:r>
              <a:rPr lang="en-GB" sz="1400" dirty="0"/>
              <a:t>but as well to support evolution of the constellations such as loss of satellites, different releases supported in a given constellation…).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dirty="0"/>
              <a:t>There is an important aspect of discontinuous coverage related to dynamic GEO systems where beams/cells are intermittent due to use of dynamic beam configuration</a:t>
            </a:r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8" y="4647406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GB" altLang="zh-CN" sz="1400" dirty="0"/>
              <a:t>Mobility </a:t>
            </a:r>
            <a:r>
              <a:rPr lang="en-GB" altLang="zh-CN" sz="1400" dirty="0" smtClean="0"/>
              <a:t>Enhancement (Paging…) </a:t>
            </a:r>
            <a:endParaRPr lang="en-GB" altLang="zh-CN" sz="1400" dirty="0"/>
          </a:p>
          <a:p>
            <a:pPr lvl="1"/>
            <a:r>
              <a:rPr lang="en-GB" altLang="zh-CN" sz="1400" dirty="0"/>
              <a:t>Prediction, awareness </a:t>
            </a:r>
            <a:r>
              <a:rPr lang="en-US" altLang="zh-CN" sz="1400" dirty="0"/>
              <a:t>&amp; notification</a:t>
            </a:r>
            <a:r>
              <a:rPr lang="zh-CN" altLang="en-US" sz="1400" dirty="0"/>
              <a:t> </a:t>
            </a:r>
            <a:r>
              <a:rPr lang="en-US" altLang="zh-CN" sz="1400" dirty="0"/>
              <a:t>of UE wake-up </a:t>
            </a:r>
            <a:r>
              <a:rPr lang="en-US" altLang="zh-CN" sz="1400" dirty="0" smtClean="0"/>
              <a:t>time, power saving optimizations. </a:t>
            </a:r>
            <a:endParaRPr lang="en-US" altLang="zh-CN" sz="14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396962" y="3090333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Statement:</a:t>
            </a:r>
            <a:endParaRPr lang="de-DE" altLang="de-DE" sz="2000" b="1" dirty="0"/>
          </a:p>
          <a:p>
            <a:pPr lvl="1"/>
            <a:r>
              <a:rPr lang="en-US" altLang="zh-CN" sz="1400" dirty="0"/>
              <a:t>UE </a:t>
            </a:r>
            <a:r>
              <a:rPr lang="en-US" altLang="zh-CN" sz="1400" dirty="0" smtClean="0"/>
              <a:t>under </a:t>
            </a:r>
            <a:r>
              <a:rPr lang="en-US" altLang="zh-CN" sz="1400" dirty="0"/>
              <a:t>satellite coverage only at specific time and places due to spares </a:t>
            </a:r>
            <a:r>
              <a:rPr lang="en-US" altLang="zh-CN" sz="1400" dirty="0" smtClean="0"/>
              <a:t>constellation.  </a:t>
            </a:r>
            <a:endParaRPr lang="en-US" altLang="zh-CN" sz="1400" dirty="0"/>
          </a:p>
          <a:p>
            <a:pPr lvl="1"/>
            <a:r>
              <a:rPr lang="en-US" altLang="zh-CN" sz="1400" dirty="0" smtClean="0"/>
              <a:t>Paging to be synchronized with UE and satellite motion.</a:t>
            </a:r>
            <a:endParaRPr lang="en-US" altLang="zh-CN" sz="1400" dirty="0"/>
          </a:p>
          <a:p>
            <a:pPr lvl="1"/>
            <a:r>
              <a:rPr lang="en-US" altLang="zh-CN" sz="1400" dirty="0"/>
              <a:t>UE </a:t>
            </a:r>
            <a:r>
              <a:rPr lang="en-US" altLang="zh-CN" sz="1400" dirty="0" smtClean="0"/>
              <a:t>should </a:t>
            </a:r>
            <a:r>
              <a:rPr lang="en-US" altLang="zh-CN" sz="1400" dirty="0"/>
              <a:t>not always stay awake for the sake of power efficiency, especially for </a:t>
            </a:r>
            <a:r>
              <a:rPr lang="en-US" altLang="zh-CN" sz="1400" dirty="0" err="1"/>
              <a:t>MIoT</a:t>
            </a:r>
            <a:r>
              <a:rPr lang="en-US" altLang="zh-CN" sz="1400" dirty="0"/>
              <a:t> UE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0491049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93132" y="262068"/>
            <a:ext cx="7586133" cy="787400"/>
          </a:xfrm>
        </p:spPr>
        <p:txBody>
          <a:bodyPr/>
          <a:lstStyle/>
          <a:p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#2 </a:t>
            </a:r>
            <a:r>
              <a:rPr lang="en-US" sz="2400" b="1" i="1" u="sng" dirty="0"/>
              <a:t>Store and forward (regenerative </a:t>
            </a:r>
            <a:r>
              <a:rPr lang="en-US" sz="2400" b="1" i="1" u="sng" dirty="0" smtClean="0"/>
              <a:t>payload)</a:t>
            </a:r>
            <a:endParaRPr lang="de-DE" altLang="de-DE" sz="2400" b="1" i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286535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sz="1400" dirty="0" smtClean="0"/>
              <a:t>The support of an store-and-forward capabilities will </a:t>
            </a:r>
            <a:r>
              <a:rPr lang="en-US" sz="1400" dirty="0"/>
              <a:t>allow providing service coverage </a:t>
            </a:r>
            <a:r>
              <a:rPr lang="en-US" sz="1400" dirty="0" smtClean="0"/>
              <a:t>with NGSO satellites to </a:t>
            </a:r>
            <a:r>
              <a:rPr lang="en-US" sz="1400" dirty="0"/>
              <a:t>areas where </a:t>
            </a:r>
            <a:r>
              <a:rPr lang="en-US" sz="1400" dirty="0" smtClean="0"/>
              <a:t>NTN-GWs cannot </a:t>
            </a:r>
            <a:r>
              <a:rPr lang="en-US" sz="1400" dirty="0"/>
              <a:t>be </a:t>
            </a:r>
            <a:r>
              <a:rPr lang="en-US" sz="1400" dirty="0" smtClean="0"/>
              <a:t>deployed (e.g</a:t>
            </a:r>
            <a:r>
              <a:rPr lang="en-US" sz="1400" dirty="0"/>
              <a:t>. deep-sea maritime </a:t>
            </a:r>
            <a:r>
              <a:rPr lang="en-US" sz="1400" dirty="0" smtClean="0"/>
              <a:t>areas). Moreover, the support of store-and-forward capabilities would allow for a reduced network of NTN-GWs and still achieve global service coverage for delay-tolerant/non-real-time IoT NTN services. </a:t>
            </a:r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8" y="4612346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GB" altLang="zh-CN" sz="1400" dirty="0" smtClean="0"/>
              <a:t>Session and Mobility management enhancements for the use case.</a:t>
            </a:r>
          </a:p>
          <a:p>
            <a:pPr lvl="1"/>
            <a:r>
              <a:rPr lang="en-US" altLang="zh-CN" sz="1400" dirty="0" smtClean="0"/>
              <a:t>User plane enhancements for the use case.</a:t>
            </a:r>
            <a:endParaRPr lang="en-GB" altLang="zh-CN" sz="1400" dirty="0"/>
          </a:p>
          <a:p>
            <a:pPr marL="457200" lvl="1" indent="0">
              <a:buNone/>
            </a:pPr>
            <a:r>
              <a:rPr lang="en-GB" altLang="zh-CN" sz="1400" dirty="0" smtClean="0"/>
              <a:t> </a:t>
            </a:r>
            <a:endParaRPr lang="en-GB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05428" y="2808548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/>
              <a:t>The satellite need to embark </a:t>
            </a:r>
            <a:r>
              <a:rPr lang="en-GB" sz="1400" dirty="0" smtClean="0"/>
              <a:t>eNB </a:t>
            </a:r>
            <a:r>
              <a:rPr lang="en-GB" sz="1400" dirty="0"/>
              <a:t>function and storage capability </a:t>
            </a:r>
            <a:r>
              <a:rPr lang="en-GB" sz="1400" dirty="0" smtClean="0"/>
              <a:t>(plus, potentially, some core network functionality) in order to harvest </a:t>
            </a:r>
            <a:r>
              <a:rPr lang="en-GB" sz="1400" dirty="0"/>
              <a:t>data </a:t>
            </a:r>
            <a:r>
              <a:rPr lang="en-GB" sz="1400" dirty="0" smtClean="0"/>
              <a:t>from </a:t>
            </a:r>
            <a:r>
              <a:rPr lang="en-GB" sz="1400" dirty="0"/>
              <a:t>IoT devices along its orbit and </a:t>
            </a:r>
            <a:r>
              <a:rPr lang="en-GB" sz="1400" dirty="0" smtClean="0"/>
              <a:t>forward it to </a:t>
            </a:r>
            <a:r>
              <a:rPr lang="en-GB" sz="1400" dirty="0"/>
              <a:t>a core network when it encounters a </a:t>
            </a:r>
            <a:r>
              <a:rPr lang="en-GB" sz="1400" dirty="0" smtClean="0"/>
              <a:t>NTN-GW and the feeder link can be activated. </a:t>
            </a:r>
            <a:r>
              <a:rPr lang="en-GB" sz="1400" dirty="0"/>
              <a:t>Conversely, </a:t>
            </a:r>
            <a:r>
              <a:rPr lang="en-GB" sz="1400" dirty="0" smtClean="0"/>
              <a:t>the satellite </a:t>
            </a:r>
            <a:r>
              <a:rPr lang="en-GB" sz="1400" dirty="0"/>
              <a:t>uploads data from core network when connected to a NTN-GW and delivers it to the relevant IoT-devices when covering the targeted service </a:t>
            </a:r>
            <a:r>
              <a:rPr lang="en-GB" sz="1400" dirty="0" smtClean="0"/>
              <a:t>area.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113094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8" y="296332"/>
            <a:ext cx="5130800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#3 </a:t>
            </a:r>
            <a:r>
              <a:rPr lang="en-US" sz="2400" b="1" i="1" u="sng" dirty="0" smtClean="0"/>
              <a:t>Broadcast/multicast</a:t>
            </a:r>
            <a:endParaRPr lang="de-DE" altLang="de-DE" sz="2400" b="1" i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083732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 smtClean="0"/>
              <a:t>To meet </a:t>
            </a:r>
            <a:r>
              <a:rPr lang="en-GB" sz="1400" dirty="0"/>
              <a:t>for example public safety needs, software upgrades and multimedia </a:t>
            </a:r>
            <a:r>
              <a:rPr lang="en-GB" sz="1400" dirty="0" smtClean="0"/>
              <a:t>content distribution.</a:t>
            </a:r>
          </a:p>
          <a:p>
            <a:pPr lvl="1"/>
            <a:r>
              <a:rPr lang="en-GB" sz="1400" dirty="0" smtClean="0"/>
              <a:t>Also for </a:t>
            </a:r>
            <a:r>
              <a:rPr lang="en-GB" sz="1400" dirty="0" err="1" smtClean="0"/>
              <a:t>IoT</a:t>
            </a:r>
            <a:r>
              <a:rPr lang="en-GB" sz="1400" dirty="0" smtClean="0"/>
              <a:t> </a:t>
            </a:r>
            <a:r>
              <a:rPr lang="en-GB" sz="1400" dirty="0"/>
              <a:t>(type of) applications that require e.g. triggering or distribution of messages.</a:t>
            </a:r>
            <a:endParaRPr lang="fr-FR" sz="1400" dirty="0"/>
          </a:p>
          <a:p>
            <a:pPr lvl="1"/>
            <a:endParaRPr lang="en-US" altLang="zh-CN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8" y="4656268"/>
            <a:ext cx="8738572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GB" altLang="zh-CN" sz="1400" dirty="0"/>
              <a:t>Location and </a:t>
            </a:r>
            <a:r>
              <a:rPr lang="en-GB" altLang="zh-CN" sz="1400" dirty="0" smtClean="0"/>
              <a:t>MBS </a:t>
            </a:r>
            <a:r>
              <a:rPr lang="en-GB" altLang="zh-CN" sz="1400" dirty="0"/>
              <a:t>Service Area determination for content </a:t>
            </a:r>
            <a:r>
              <a:rPr lang="en-GB" altLang="zh-CN" sz="1400" dirty="0" smtClean="0"/>
              <a:t>transfer</a:t>
            </a:r>
          </a:p>
          <a:p>
            <a:pPr lvl="1"/>
            <a:r>
              <a:rPr lang="en-GB" altLang="zh-CN" sz="1400" dirty="0" smtClean="0"/>
              <a:t>Supporting differentiated </a:t>
            </a:r>
            <a:r>
              <a:rPr lang="en-GB" altLang="zh-CN" sz="1400" dirty="0" err="1" smtClean="0"/>
              <a:t>QoS</a:t>
            </a:r>
            <a:r>
              <a:rPr lang="en-GB" altLang="zh-CN" sz="1400" dirty="0" smtClean="0"/>
              <a:t> for MBS.</a:t>
            </a:r>
          </a:p>
          <a:p>
            <a:pPr lvl="1"/>
            <a:r>
              <a:rPr lang="en-GB" altLang="zh-CN" sz="1400" dirty="0"/>
              <a:t>Content transfer for </a:t>
            </a:r>
            <a:r>
              <a:rPr lang="en-US" altLang="zh-CN" sz="1400" dirty="0"/>
              <a:t>UEs temporarily out of coverage due to discontinuous coverage or regenerative payload </a:t>
            </a:r>
          </a:p>
          <a:p>
            <a:pPr lvl="1"/>
            <a:r>
              <a:rPr lang="en-US" altLang="zh-CN" sz="1400" dirty="0"/>
              <a:t>User plane path selection between satellite path and terrestrial path for efficient </a:t>
            </a:r>
            <a:r>
              <a:rPr lang="en-GB" altLang="zh-CN" sz="1400" dirty="0"/>
              <a:t>content transfer </a:t>
            </a:r>
            <a:endParaRPr lang="en-US" altLang="zh-CN" sz="1400" dirty="0"/>
          </a:p>
          <a:p>
            <a:pPr marL="457200" lvl="1" indent="0">
              <a:buNone/>
            </a:pPr>
            <a:endParaRPr lang="en-GB" altLang="zh-CN" sz="14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05428" y="2099334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/>
              <a:t>UE </a:t>
            </a:r>
            <a:r>
              <a:rPr lang="en-GB" altLang="zh-CN" sz="1400" dirty="0"/>
              <a:t>Location dependent content transfer and </a:t>
            </a:r>
            <a:r>
              <a:rPr lang="en-GB" altLang="zh-CN" sz="1400" dirty="0" smtClean="0"/>
              <a:t>MBS </a:t>
            </a:r>
            <a:r>
              <a:rPr lang="en-GB" altLang="zh-CN" sz="1400" dirty="0"/>
              <a:t>Service Area requires accurate location; however, </a:t>
            </a:r>
            <a:r>
              <a:rPr lang="en-US" altLang="zh-CN" sz="1400" dirty="0"/>
              <a:t>the coverage of one cell over satellite access may include multiple countries or across country </a:t>
            </a:r>
            <a:r>
              <a:rPr lang="en-US" altLang="zh-CN" sz="1400" dirty="0" smtClean="0"/>
              <a:t>boarders</a:t>
            </a:r>
          </a:p>
          <a:p>
            <a:pPr lvl="1"/>
            <a:r>
              <a:rPr lang="en-US" sz="1400" dirty="0"/>
              <a:t>Different UE or UE category which join in multicast service may have different </a:t>
            </a:r>
            <a:r>
              <a:rPr lang="en-US" sz="1400" dirty="0" err="1"/>
              <a:t>QoS</a:t>
            </a:r>
            <a:r>
              <a:rPr lang="en-US" sz="1400" dirty="0"/>
              <a:t> requirement(e.g. 5GC Individual MBS traffic delivery or 5GC shared MBS traffic delivery with PTP/PTM method), to efficient usage of network resources, especially limited satellite resources, differentiate </a:t>
            </a:r>
            <a:r>
              <a:rPr lang="en-US" sz="1400" dirty="0" err="1"/>
              <a:t>QoS</a:t>
            </a:r>
            <a:r>
              <a:rPr lang="en-US" sz="1400" dirty="0"/>
              <a:t> should be supported by satellite </a:t>
            </a:r>
            <a:r>
              <a:rPr lang="en-US" sz="1400" dirty="0" smtClean="0"/>
              <a:t>access</a:t>
            </a:r>
          </a:p>
          <a:p>
            <a:pPr lvl="1"/>
            <a:r>
              <a:rPr lang="en-US" altLang="zh-CN" sz="1400" dirty="0"/>
              <a:t>When UEs are temporarily out of coverage due to discontinuous coverage or regenerative payload, store and forward may be needed in the network</a:t>
            </a:r>
          </a:p>
          <a:p>
            <a:pPr lvl="1"/>
            <a:r>
              <a:rPr lang="en-US" altLang="zh-CN" sz="1400" dirty="0"/>
              <a:t>When both satellite path and terrestrial path are available, the performance of each path may be different</a:t>
            </a:r>
          </a:p>
          <a:p>
            <a:pPr lvl="1"/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4502555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8" y="296332"/>
            <a:ext cx="6223972" cy="787400"/>
          </a:xfrm>
        </p:spPr>
        <p:txBody>
          <a:bodyPr/>
          <a:lstStyle/>
          <a:p>
            <a:pPr lvl="0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#4 </a:t>
            </a:r>
            <a:r>
              <a:rPr lang="en-US" sz="2400" b="1" i="1" u="sng" dirty="0"/>
              <a:t>Network based UE location determination</a:t>
            </a:r>
            <a:endParaRPr lang="fr-FR" sz="2400" i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286535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/>
              <a:t>For </a:t>
            </a:r>
            <a:r>
              <a:rPr lang="en-GB" sz="1400" dirty="0" smtClean="0"/>
              <a:t>regulatory </a:t>
            </a:r>
            <a:r>
              <a:rPr lang="en-GB" sz="1400" dirty="0"/>
              <a:t>services (e.g. lawful intercept, emergency communications, public warning service) as well as handling of extraterritoriality requirements where Law enforcement apply, the network shall be able to provide a “reliable” UE location (either network verified or network provided</a:t>
            </a:r>
            <a:r>
              <a:rPr lang="en-GB" sz="1400" dirty="0" smtClean="0"/>
              <a:t>).</a:t>
            </a:r>
          </a:p>
          <a:p>
            <a:pPr marL="457200" lvl="1" indent="0">
              <a:buNone/>
            </a:pPr>
            <a:endParaRPr lang="fr-FR" sz="1400" dirty="0"/>
          </a:p>
          <a:p>
            <a:pPr lvl="1"/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9" y="4305101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US" sz="1400" dirty="0" smtClean="0"/>
              <a:t>Refine triggering conditions after LCS framework new method </a:t>
            </a:r>
            <a:r>
              <a:rPr lang="en-US" sz="1400" dirty="0"/>
              <a:t>definition </a:t>
            </a:r>
            <a:r>
              <a:rPr lang="en-US" sz="1400" dirty="0" smtClean="0"/>
              <a:t>. </a:t>
            </a:r>
          </a:p>
          <a:p>
            <a:pPr lvl="1"/>
            <a:r>
              <a:rPr lang="en-US" sz="1400" dirty="0" smtClean="0"/>
              <a:t>Check compliancy </a:t>
            </a:r>
            <a:r>
              <a:rPr lang="en-US" sz="1400" dirty="0"/>
              <a:t>with regulated service requirements (network provided or </a:t>
            </a:r>
            <a:r>
              <a:rPr lang="en-US" sz="1400" dirty="0" smtClean="0"/>
              <a:t>verified)(</a:t>
            </a:r>
            <a:r>
              <a:rPr lang="en-GB" altLang="zh-CN" sz="1400" dirty="0"/>
              <a:t>TS </a:t>
            </a:r>
            <a:r>
              <a:rPr lang="en-GB" altLang="zh-CN" sz="1400" dirty="0" smtClean="0"/>
              <a:t>22.261).</a:t>
            </a:r>
            <a:endParaRPr lang="en-GB" altLang="zh-CN" sz="1400" dirty="0"/>
          </a:p>
          <a:p>
            <a:pPr lvl="1"/>
            <a:r>
              <a:rPr lang="en-US" sz="1400" dirty="0" smtClean="0"/>
              <a:t>Check compliancy with extraterritoriality </a:t>
            </a:r>
            <a:r>
              <a:rPr lang="en-US" sz="1400" dirty="0"/>
              <a:t>requirements (See SA1 </a:t>
            </a:r>
            <a:r>
              <a:rPr lang="en-US" sz="1400" dirty="0" smtClean="0"/>
              <a:t>extra-territoriality 5GET </a:t>
            </a:r>
            <a:r>
              <a:rPr lang="en-US" sz="1400" dirty="0"/>
              <a:t>study</a:t>
            </a:r>
            <a:r>
              <a:rPr lang="en-US" sz="1400" dirty="0" smtClean="0"/>
              <a:t>)</a:t>
            </a:r>
          </a:p>
          <a:p>
            <a:pPr lvl="1"/>
            <a:r>
              <a:rPr lang="en-US" altLang="zh-CN" sz="1400" dirty="0" smtClean="0"/>
              <a:t>Possible architectural </a:t>
            </a:r>
            <a:r>
              <a:rPr lang="en-US" altLang="zh-CN" sz="1400" dirty="0"/>
              <a:t>enhancement to</a:t>
            </a:r>
            <a:r>
              <a:rPr lang="en-GB" altLang="zh-CN" sz="1400" dirty="0"/>
              <a:t> meet location services requirements as defined in TS </a:t>
            </a:r>
            <a:r>
              <a:rPr lang="en-GB" altLang="zh-CN" sz="1400" dirty="0" smtClean="0"/>
              <a:t>22.261.</a:t>
            </a:r>
            <a:endParaRPr lang="fr-FR" sz="14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05427" y="3293136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The Core Network shall be capable of making efficient use of this method according R17 UE localization mechanisms.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678374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7" y="296332"/>
            <a:ext cx="6621905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#5 Support of Performance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Proxy </a:t>
            </a:r>
            <a:endParaRPr lang="de-DE" altLang="de-DE" sz="2400" b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7" y="1602419"/>
            <a:ext cx="8554481" cy="1174032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 smtClean="0"/>
              <a:t>In case of GEO satellite access for </a:t>
            </a:r>
            <a:r>
              <a:rPr lang="en-GB" sz="1400" dirty="0" err="1" smtClean="0"/>
              <a:t>Uu</a:t>
            </a:r>
            <a:r>
              <a:rPr lang="en-GB" sz="1400" dirty="0" smtClean="0"/>
              <a:t> interface, any connected protocol (TCP, QUIC, SCTP…) will be degraded at performance and user quality of experience levels in case of long delay.</a:t>
            </a:r>
            <a:r>
              <a:rPr lang="fr-FR" sz="1400" dirty="0" smtClean="0"/>
              <a:t> </a:t>
            </a:r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330459" y="4452496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fr-FR" altLang="zh-CN" sz="1400" dirty="0" err="1" smtClean="0"/>
              <a:t>Investigate</a:t>
            </a:r>
            <a:r>
              <a:rPr lang="fr-FR" altLang="zh-CN" sz="1400" dirty="0" smtClean="0"/>
              <a:t> if solution </a:t>
            </a:r>
            <a:r>
              <a:rPr lang="fr-FR" altLang="zh-CN" sz="1400" dirty="0" err="1" smtClean="0"/>
              <a:t>can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be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endorsed</a:t>
            </a:r>
            <a:r>
              <a:rPr lang="fr-FR" altLang="zh-CN" sz="1400" dirty="0" smtClean="0"/>
              <a:t> by 3GPP to </a:t>
            </a:r>
            <a:r>
              <a:rPr lang="fr-FR" altLang="zh-CN" sz="1400" dirty="0" err="1" smtClean="0"/>
              <a:t>enhance</a:t>
            </a:r>
            <a:r>
              <a:rPr lang="fr-FR" altLang="zh-CN" sz="1400" dirty="0" smtClean="0"/>
              <a:t> user </a:t>
            </a:r>
            <a:r>
              <a:rPr lang="fr-FR" altLang="zh-CN" sz="1400" dirty="0" err="1" smtClean="0"/>
              <a:t>quality</a:t>
            </a:r>
            <a:r>
              <a:rPr lang="fr-FR" altLang="zh-CN" sz="1400" dirty="0" smtClean="0"/>
              <a:t> of </a:t>
            </a:r>
            <a:r>
              <a:rPr lang="fr-FR" altLang="zh-CN" sz="1400" dirty="0" err="1" smtClean="0"/>
              <a:t>experience</a:t>
            </a:r>
            <a:r>
              <a:rPr lang="fr-FR" altLang="zh-CN" sz="1400" dirty="0" smtClean="0"/>
              <a:t> for </a:t>
            </a:r>
            <a:r>
              <a:rPr lang="fr-FR" altLang="zh-CN" sz="1400" dirty="0" err="1" smtClean="0"/>
              <a:t>connected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protocols</a:t>
            </a:r>
            <a:r>
              <a:rPr lang="fr-FR" altLang="zh-CN" sz="1400" dirty="0" smtClean="0"/>
              <a:t> in case of PEP long </a:t>
            </a:r>
            <a:r>
              <a:rPr lang="fr-FR" altLang="zh-CN" sz="1400" dirty="0" err="1" smtClean="0"/>
              <a:t>delay</a:t>
            </a:r>
            <a:r>
              <a:rPr lang="fr-FR" altLang="zh-CN" sz="1400" dirty="0" smtClean="0"/>
              <a:t>. </a:t>
            </a:r>
          </a:p>
          <a:p>
            <a:pPr lvl="1"/>
            <a:r>
              <a:rPr lang="fr-FR" altLang="zh-CN" sz="1400" dirty="0" err="1" smtClean="0"/>
              <a:t>Investigate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where</a:t>
            </a:r>
            <a:r>
              <a:rPr lang="fr-FR" altLang="zh-CN" sz="1400" dirty="0" smtClean="0"/>
              <a:t> PEP </a:t>
            </a:r>
            <a:r>
              <a:rPr lang="fr-FR" altLang="zh-CN" sz="1400" dirty="0" err="1" smtClean="0"/>
              <a:t>can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be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placed</a:t>
            </a:r>
            <a:r>
              <a:rPr lang="fr-FR" altLang="zh-CN" sz="1400" dirty="0" smtClean="0"/>
              <a:t> in 5GC architecture (SA2). </a:t>
            </a:r>
          </a:p>
          <a:p>
            <a:pPr lvl="1"/>
            <a:r>
              <a:rPr lang="fr-FR" altLang="zh-CN" sz="1400" dirty="0" err="1"/>
              <a:t>Investigate</a:t>
            </a:r>
            <a:r>
              <a:rPr lang="fr-FR" altLang="zh-CN" sz="1400" dirty="0"/>
              <a:t> </a:t>
            </a:r>
            <a:r>
              <a:rPr lang="fr-FR" altLang="zh-CN" sz="1400" dirty="0" smtClean="0"/>
              <a:t>how </a:t>
            </a:r>
            <a:r>
              <a:rPr lang="fr-FR" altLang="zh-CN" sz="1400" dirty="0"/>
              <a:t>PEP </a:t>
            </a:r>
            <a:r>
              <a:rPr lang="fr-FR" altLang="zh-CN" sz="1400" dirty="0" err="1"/>
              <a:t>can</a:t>
            </a:r>
            <a:r>
              <a:rPr lang="fr-FR" altLang="zh-CN" sz="1400" dirty="0"/>
              <a:t> </a:t>
            </a:r>
            <a:r>
              <a:rPr lang="fr-FR" altLang="zh-CN" sz="1400" dirty="0" err="1"/>
              <a:t>be</a:t>
            </a:r>
            <a:r>
              <a:rPr lang="fr-FR" altLang="zh-CN" sz="1400" dirty="0"/>
              <a:t> </a:t>
            </a:r>
            <a:r>
              <a:rPr lang="fr-FR" altLang="zh-CN" sz="1400" dirty="0" err="1" smtClean="0"/>
              <a:t>integrated</a:t>
            </a:r>
            <a:r>
              <a:rPr lang="fr-FR" altLang="zh-CN" sz="1400" dirty="0" smtClean="0"/>
              <a:t> </a:t>
            </a:r>
            <a:r>
              <a:rPr lang="fr-FR" altLang="zh-CN" sz="1400" dirty="0"/>
              <a:t>in </a:t>
            </a:r>
            <a:r>
              <a:rPr lang="fr-FR" altLang="zh-CN" sz="1400" dirty="0" err="1" smtClean="0"/>
              <a:t>security</a:t>
            </a:r>
            <a:r>
              <a:rPr lang="fr-FR" altLang="zh-CN" sz="1400" dirty="0" smtClean="0"/>
              <a:t> </a:t>
            </a:r>
            <a:r>
              <a:rPr lang="fr-FR" altLang="zh-CN" sz="1400" dirty="0"/>
              <a:t>architecture (</a:t>
            </a:r>
            <a:r>
              <a:rPr lang="fr-FR" altLang="zh-CN" sz="1400" dirty="0" smtClean="0"/>
              <a:t>SA3). </a:t>
            </a:r>
            <a:endParaRPr lang="fr-FR" altLang="zh-CN" sz="1400" dirty="0"/>
          </a:p>
          <a:p>
            <a:pPr lvl="1"/>
            <a:endParaRPr lang="fr-FR" altLang="zh-CN" sz="1400" dirty="0" smtClean="0"/>
          </a:p>
          <a:p>
            <a:pPr lvl="1"/>
            <a:endParaRPr lang="en-GB" altLang="zh-CN" sz="14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396961" y="2942033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To cope with GEO delay, a widely used solution is to make use of PEPs (performance Enhancement Proxies).</a:t>
            </a:r>
          </a:p>
          <a:p>
            <a:pPr lvl="1"/>
            <a:r>
              <a:rPr lang="en-US" altLang="zh-CN" sz="1400" dirty="0" smtClean="0"/>
              <a:t>If IP level security layer is used over satellite access, such PEPs cannot be used. 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0384085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7" y="296332"/>
            <a:ext cx="6621905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#6 Service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continuity</a:t>
            </a:r>
            <a:endParaRPr lang="de-DE" altLang="de-DE" sz="2400" b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6" y="1143281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/>
              <a:t>Service continuity when switching between terrestrial and satellite access networks is key to the user experience</a:t>
            </a:r>
            <a:r>
              <a:rPr lang="en-GB" sz="1400" dirty="0" smtClean="0"/>
              <a:t>.</a:t>
            </a:r>
          </a:p>
          <a:p>
            <a:pPr lvl="1"/>
            <a:r>
              <a:rPr lang="en-US" altLang="zh-CN" sz="1400" dirty="0"/>
              <a:t>When both </a:t>
            </a:r>
            <a:r>
              <a:rPr lang="x-none" altLang="zh-CN" sz="1400" dirty="0"/>
              <a:t>5G terrestrial access network and 5G satellite access </a:t>
            </a:r>
            <a:r>
              <a:rPr lang="en-US" altLang="zh-CN" sz="1400" dirty="0"/>
              <a:t>are available, the performance of each access shall be considered for some specific applications for the handover, see use case defined in clause 5.7 of TR 22.822</a:t>
            </a:r>
            <a:endParaRPr lang="zh-CN" altLang="zh-CN" sz="1400" dirty="0"/>
          </a:p>
          <a:p>
            <a:pPr lvl="1"/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93240" y="4580659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Hand Over based application preference: enhance architecture (new mobility triggers) such like application would have choice between </a:t>
            </a:r>
            <a:r>
              <a:rPr lang="en-US" altLang="zh-CN" sz="1400" dirty="0"/>
              <a:t>satellite access for the benefits of service continuity, </a:t>
            </a:r>
            <a:r>
              <a:rPr lang="en-US" altLang="zh-CN" sz="1400" dirty="0" smtClean="0"/>
              <a:t>and </a:t>
            </a:r>
            <a:r>
              <a:rPr lang="x-none" altLang="zh-CN" sz="1400" dirty="0" smtClean="0"/>
              <a:t>terrestrial </a:t>
            </a:r>
            <a:r>
              <a:rPr lang="x-none" altLang="zh-CN" sz="1400" dirty="0"/>
              <a:t>access</a:t>
            </a:r>
            <a:r>
              <a:rPr lang="en-US" altLang="zh-CN" sz="1400" dirty="0"/>
              <a:t> taking advantage of the short delay, large bandwidth and strong </a:t>
            </a:r>
            <a:r>
              <a:rPr lang="en-US" altLang="zh-CN" sz="1400" dirty="0" smtClean="0"/>
              <a:t>reliability.</a:t>
            </a:r>
          </a:p>
          <a:p>
            <a:pPr lvl="1"/>
            <a:r>
              <a:rPr lang="en-US" altLang="zh-CN" sz="1400" dirty="0" smtClean="0"/>
              <a:t>Service continuity in case of shared satellite RAN, with multiple CN  (e.g.: autonomous ships near coastal areas ) </a:t>
            </a: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396962" y="2768298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To cope for </a:t>
            </a:r>
            <a:r>
              <a:rPr lang="en-US" altLang="zh-CN" sz="1400" dirty="0"/>
              <a:t>an ongoing service application, e.g. </a:t>
            </a:r>
            <a:r>
              <a:rPr lang="en-US" altLang="zh-CN" sz="1400" dirty="0" err="1"/>
              <a:t>VoNR</a:t>
            </a:r>
            <a:r>
              <a:rPr lang="en-US" altLang="zh-CN" sz="1400" dirty="0"/>
              <a:t> emergency call, the service continuity has to be guaranteed:</a:t>
            </a:r>
          </a:p>
          <a:p>
            <a:pPr lvl="2"/>
            <a:r>
              <a:rPr lang="en-US" altLang="zh-CN" sz="1400" dirty="0"/>
              <a:t>Case A: If it is running over satellite access, when UE moves into an area with </a:t>
            </a:r>
            <a:r>
              <a:rPr lang="x-none" altLang="zh-CN" sz="1400" dirty="0"/>
              <a:t>5G terrestrial </a:t>
            </a:r>
            <a:r>
              <a:rPr lang="en-US" altLang="zh-CN" sz="1400" dirty="0"/>
              <a:t>coverage, it may handover to the </a:t>
            </a:r>
            <a:r>
              <a:rPr lang="en-US" altLang="zh-CN" sz="1400" dirty="0" err="1"/>
              <a:t>gNB</a:t>
            </a:r>
            <a:r>
              <a:rPr lang="en-US" altLang="zh-CN" sz="1400" dirty="0"/>
              <a:t> providing </a:t>
            </a:r>
            <a:r>
              <a:rPr lang="x-none" altLang="zh-CN" sz="1400" dirty="0"/>
              <a:t>5G terrestrial </a:t>
            </a:r>
            <a:r>
              <a:rPr lang="en-US" altLang="zh-CN" sz="1400" dirty="0"/>
              <a:t>coverage.</a:t>
            </a:r>
          </a:p>
          <a:p>
            <a:pPr lvl="2"/>
            <a:r>
              <a:rPr lang="en-US" altLang="zh-CN" sz="1400" dirty="0"/>
              <a:t>Case B: If it is running over </a:t>
            </a:r>
            <a:r>
              <a:rPr lang="x-none" altLang="zh-CN" sz="1400" dirty="0"/>
              <a:t>terrestrial </a:t>
            </a:r>
            <a:r>
              <a:rPr lang="en-US" altLang="zh-CN" sz="1400" dirty="0"/>
              <a:t>5G NR, when UE moves into an area of no </a:t>
            </a:r>
            <a:r>
              <a:rPr lang="x-none" altLang="zh-CN" sz="1400" dirty="0"/>
              <a:t>terrestrial </a:t>
            </a:r>
            <a:r>
              <a:rPr lang="en-US" altLang="zh-CN" sz="1400" dirty="0"/>
              <a:t>5G NR coverage but under the satellite coverage, it may handover to the </a:t>
            </a:r>
            <a:r>
              <a:rPr lang="en-US" altLang="zh-CN" sz="1400" dirty="0" err="1"/>
              <a:t>gNB</a:t>
            </a:r>
            <a:r>
              <a:rPr lang="en-US" altLang="zh-CN" sz="1400" dirty="0"/>
              <a:t> with satellite access.</a:t>
            </a:r>
          </a:p>
        </p:txBody>
      </p:sp>
    </p:spTree>
    <p:extLst>
      <p:ext uri="{BB962C8B-B14F-4D97-AF65-F5344CB8AC3E}">
        <p14:creationId xmlns:p14="http://schemas.microsoft.com/office/powerpoint/2010/main" val="18254080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1421</Words>
  <Application>Microsoft Office PowerPoint</Application>
  <PresentationFormat>On-screen Show (4:3)</PresentationFormat>
  <Paragraphs>124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맑은 고딕</vt:lpstr>
      <vt:lpstr>Arial</vt:lpstr>
      <vt:lpstr>Arial </vt:lpstr>
      <vt:lpstr>Calibri</vt:lpstr>
      <vt:lpstr>Times New Roman</vt:lpstr>
      <vt:lpstr>Office Theme</vt:lpstr>
      <vt:lpstr>5GC enhancement for Satellite access in Rel18  (presentation slides for SP-210986)</vt:lpstr>
      <vt:lpstr>5GC enhancement for satellite access in Rel18 </vt:lpstr>
      <vt:lpstr>5GC enhancement for satellite access in Rel18 </vt:lpstr>
      <vt:lpstr>#1 Discontinuous coverage </vt:lpstr>
      <vt:lpstr>#2 Store and forward (regenerative payload)</vt:lpstr>
      <vt:lpstr>#3 Broadcast/multicast</vt:lpstr>
      <vt:lpstr>#4 Network based UE location determination</vt:lpstr>
      <vt:lpstr>#5 Support of Performance Enhancement Proxy </vt:lpstr>
      <vt:lpstr>#6 Service continuity</vt:lpstr>
      <vt:lpstr>#7 Relay based architecture including satellite</vt:lpstr>
      <vt:lpstr>Thank you!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jy22</cp:lastModifiedBy>
  <cp:revision>1501</cp:revision>
  <dcterms:created xsi:type="dcterms:W3CDTF">2008-08-30T09:32:10Z</dcterms:created>
  <dcterms:modified xsi:type="dcterms:W3CDTF">2021-09-08T16:29:39Z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