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56" r:id="rId10"/>
    <p:sldId id="557" r:id="rId11"/>
    <p:sldId id="558" r:id="rId12"/>
    <p:sldId id="559" r:id="rId13"/>
    <p:sldId id="561" r:id="rId14"/>
    <p:sldId id="562" r:id="rId15"/>
    <p:sldId id="536" r:id="rId16"/>
    <p:sldId id="537" r:id="rId17"/>
    <p:sldId id="538" r:id="rId18"/>
    <p:sldId id="555" r:id="rId19"/>
    <p:sldId id="545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66FF"/>
    <a:srgbClr val="3399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7T17:22:43.676" idx="1">
    <p:pos x="10" y="10"/>
    <p:text/>
    <p:extLst>
      <p:ext uri="{C676402C-5697-4E1C-873F-D02D1690AC5C}">
        <p15:threadingInfo xmlns:p15="http://schemas.microsoft.com/office/powerpoint/2012/main" timeZoneBias="-33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SA#93-e,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September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SP-210946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SA#93-e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618524"/>
              </p:ext>
            </p:extLst>
          </p:nvPr>
        </p:nvGraphicFramePr>
        <p:xfrm>
          <a:off x="174250" y="1743636"/>
          <a:ext cx="11219892" cy="45248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17615"/>
                <a:gridCol w="1289026"/>
                <a:gridCol w="1183993"/>
                <a:gridCol w="925563"/>
                <a:gridCol w="923365"/>
                <a:gridCol w="1299882"/>
                <a:gridCol w="2680448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SP-210965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90%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SP-210947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in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SP-21096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IN" altLang="fr-FR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SP-210964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SP-210966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637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 – 1/2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906318"/>
              </p:ext>
            </p:extLst>
          </p:nvPr>
        </p:nvGraphicFramePr>
        <p:xfrm>
          <a:off x="176212" y="1561824"/>
          <a:ext cx="11110352" cy="476574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31653"/>
                <a:gridCol w="1496900"/>
                <a:gridCol w="1111623"/>
                <a:gridCol w="874992"/>
                <a:gridCol w="891055"/>
                <a:gridCol w="1295400"/>
                <a:gridCol w="2608729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Approved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600" dirty="0" smtClean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application layer support for Factories of the Future in 5G</a:t>
                      </a:r>
                      <a:r>
                        <a:rPr lang="en-US" sz="1600" baseline="0" dirty="0" smtClean="0"/>
                        <a:t> NW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(12/2018)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SA#93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SP-210948</a:t>
                      </a: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87%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SP-210953</a:t>
                      </a: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SP-210949</a:t>
                      </a: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SP-210952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TR for information in SP-210950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7631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 – 2/2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427056"/>
              </p:ext>
            </p:extLst>
          </p:nvPr>
        </p:nvGraphicFramePr>
        <p:xfrm>
          <a:off x="162768" y="1660437"/>
          <a:ext cx="11114833" cy="455278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31726"/>
                <a:gridCol w="1468369"/>
                <a:gridCol w="1122149"/>
                <a:gridCol w="915684"/>
                <a:gridCol w="948975"/>
                <a:gridCol w="1295400"/>
                <a:gridCol w="2532530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SID in SP-210951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035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Re1-18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361865"/>
              </p:ext>
            </p:extLst>
          </p:nvPr>
        </p:nvGraphicFramePr>
        <p:xfrm>
          <a:off x="279309" y="1642508"/>
          <a:ext cx="11074491" cy="2717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39020"/>
                <a:gridCol w="1385047"/>
                <a:gridCol w="1129553"/>
                <a:gridCol w="820271"/>
                <a:gridCol w="797859"/>
                <a:gridCol w="1192306"/>
                <a:gridCol w="2810435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SP-210954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SP-210955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SP-210956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11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Re1-18 Work-Items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547916"/>
              </p:ext>
            </p:extLst>
          </p:nvPr>
        </p:nvGraphicFramePr>
        <p:xfrm>
          <a:off x="279309" y="1642508"/>
          <a:ext cx="11074491" cy="247389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39020"/>
                <a:gridCol w="1411942"/>
                <a:gridCol w="1111623"/>
                <a:gridCol w="797859"/>
                <a:gridCol w="797859"/>
                <a:gridCol w="1192306"/>
                <a:gridCol w="2823882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Approved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Factories of the Future (FF)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SP-210957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SP-210958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SP-210959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0669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</a:t>
            </a:r>
            <a:r>
              <a:rPr lang="en-GB" altLang="fr-FR" sz="2000" dirty="0"/>
              <a:t>7</a:t>
            </a:r>
            <a:r>
              <a:rPr lang="en-GB" altLang="fr-FR" sz="2000" dirty="0" smtClean="0"/>
              <a:t> CR packs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SP-210960</a:t>
            </a:r>
            <a:r>
              <a:rPr lang="en-IN" altLang="en-US" dirty="0" smtClean="0"/>
              <a:t> </a:t>
            </a:r>
            <a:r>
              <a:rPr lang="en-IN" altLang="en-US" dirty="0"/>
              <a:t>Rel-16 CRs to </a:t>
            </a:r>
            <a:r>
              <a:rPr lang="en-IN" altLang="en-US" dirty="0" smtClean="0"/>
              <a:t>TS23280 </a:t>
            </a:r>
            <a:r>
              <a:rPr lang="en-IN" altLang="en-US" dirty="0"/>
              <a:t>for </a:t>
            </a:r>
            <a:r>
              <a:rPr lang="en-IN" altLang="en-US" b="1" dirty="0" smtClean="0"/>
              <a:t>enh2MCPTT</a:t>
            </a:r>
            <a:endParaRPr lang="en-IN" altLang="en-US" b="1" dirty="0"/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SP-210961 </a:t>
            </a:r>
            <a:r>
              <a:rPr lang="en-IN" altLang="en-US" dirty="0"/>
              <a:t>Rel-17 CRs to </a:t>
            </a:r>
            <a:r>
              <a:rPr lang="en-IN" altLang="en-US" dirty="0" smtClean="0"/>
              <a:t>TS23558 </a:t>
            </a:r>
            <a:r>
              <a:rPr lang="en-IN" altLang="en-US" dirty="0"/>
              <a:t>for </a:t>
            </a:r>
            <a:r>
              <a:rPr lang="en-IN" altLang="en-US" b="1" dirty="0" smtClean="0"/>
              <a:t>EDGEAPP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SP-210962</a:t>
            </a:r>
            <a:r>
              <a:rPr lang="en-IN" altLang="en-US" dirty="0"/>
              <a:t> Rel-17 CRs to TS23282 for </a:t>
            </a:r>
            <a:r>
              <a:rPr lang="en-IN" altLang="en-US" b="1" dirty="0"/>
              <a:t>eMCData3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SP-210963</a:t>
            </a:r>
            <a:r>
              <a:rPr lang="en-IN" altLang="en-US" dirty="0"/>
              <a:t> Rel-17 CRs to TS23280, and TS23379 for </a:t>
            </a:r>
            <a:r>
              <a:rPr lang="en-IN" altLang="en-US" b="1" dirty="0"/>
              <a:t>enh3MCPTT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SP-210964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TS23434 for </a:t>
            </a:r>
            <a:r>
              <a:rPr lang="en-IN" altLang="en-US" b="1" dirty="0" err="1"/>
              <a:t>eSEAL</a:t>
            </a:r>
            <a:endParaRPr lang="en-IN" altLang="en-US" b="1" dirty="0"/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SP-210965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TS23286 for </a:t>
            </a:r>
            <a:r>
              <a:rPr lang="en-IN" altLang="en-US" b="1" dirty="0"/>
              <a:t>eV2XAPP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SP-210966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TS23434 for </a:t>
            </a:r>
            <a:r>
              <a:rPr lang="en-IN" altLang="en-US" b="1" dirty="0" smtClean="0"/>
              <a:t>UASAPP</a:t>
            </a:r>
            <a:endParaRPr lang="en-IN" altLang="en-US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6475" y="1647265"/>
            <a:ext cx="11012861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err="1" smtClean="0"/>
              <a:t>FS_IRail</a:t>
            </a:r>
            <a:r>
              <a:rPr lang="en-IN" altLang="fr-FR" dirty="0" smtClean="0"/>
              <a:t> -</a:t>
            </a:r>
            <a:r>
              <a:rPr lang="en-IN" altLang="fr-FR" dirty="0" smtClean="0">
                <a:solidFill>
                  <a:srgbClr val="0000FF"/>
                </a:solidFill>
              </a:rPr>
              <a:t> </a:t>
            </a:r>
            <a:r>
              <a:rPr lang="en-IN" dirty="0"/>
              <a:t>Presentation of TR 23.700-90 v1.0.0 for </a:t>
            </a:r>
            <a:r>
              <a:rPr lang="en-IN" dirty="0" smtClean="0"/>
              <a:t>information </a:t>
            </a:r>
            <a:r>
              <a:rPr lang="en-IN" altLang="fr-FR" dirty="0" smtClean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SP-210950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5GMARCH </a:t>
            </a:r>
            <a:r>
              <a:rPr lang="en-IN" altLang="fr-FR" b="1" dirty="0"/>
              <a:t>- </a:t>
            </a:r>
            <a:r>
              <a:rPr lang="en-IN" dirty="0"/>
              <a:t>Presentation of TS 23.554 v2.0.0 for </a:t>
            </a:r>
            <a:r>
              <a:rPr lang="en-IN" dirty="0" smtClean="0"/>
              <a:t>approval</a:t>
            </a:r>
            <a:r>
              <a:rPr lang="en-IN" altLang="fr-FR" dirty="0" smtClean="0"/>
              <a:t> in </a:t>
            </a:r>
            <a:r>
              <a:rPr lang="en-IN" altLang="fr-FR" dirty="0" smtClean="0">
                <a:solidFill>
                  <a:srgbClr val="0000FF"/>
                </a:solidFill>
              </a:rPr>
              <a:t>SP-210947</a:t>
            </a:r>
          </a:p>
          <a:p>
            <a:pPr lvl="2"/>
            <a:r>
              <a:rPr lang="en-IN" altLang="fr-FR" b="1" dirty="0" smtClean="0"/>
              <a:t>FS_FFAPP - </a:t>
            </a:r>
            <a:r>
              <a:rPr lang="en-IN" dirty="0"/>
              <a:t>Presentation of TR 23.745 v2.0.0 for approval</a:t>
            </a:r>
            <a:r>
              <a:rPr lang="en-IN" altLang="fr-FR" dirty="0" smtClean="0"/>
              <a:t> </a:t>
            </a:r>
            <a:r>
              <a:rPr lang="en-IN" altLang="fr-FR" dirty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SP-210948</a:t>
            </a:r>
          </a:p>
          <a:p>
            <a:pPr lvl="2"/>
            <a:r>
              <a:rPr lang="en-IN" altLang="fr-FR" b="1" dirty="0" smtClean="0"/>
              <a:t>FS_MCGWUE - </a:t>
            </a:r>
            <a:r>
              <a:rPr lang="en-IN" dirty="0"/>
              <a:t>Presentation of TR 23.700-79 v2.0.0 for </a:t>
            </a:r>
            <a:r>
              <a:rPr lang="en-IN" dirty="0" smtClean="0"/>
              <a:t>approval</a:t>
            </a:r>
            <a:r>
              <a:rPr lang="en-IN" altLang="fr-FR" dirty="0" smtClean="0"/>
              <a:t> </a:t>
            </a:r>
            <a:r>
              <a:rPr lang="en-IN" altLang="fr-FR" dirty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SP-210949</a:t>
            </a:r>
            <a:endParaRPr lang="en-IN" altLang="fr-FR" b="1" dirty="0"/>
          </a:p>
          <a:p>
            <a:pPr lvl="2"/>
            <a:endParaRPr lang="en-IN" altLang="fr-FR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</a:t>
            </a:r>
            <a:r>
              <a:rPr lang="en-GB" altLang="fr-FR" dirty="0"/>
              <a:t>3</a:t>
            </a:r>
            <a:r>
              <a:rPr lang="en-GB" altLang="fr-FR" dirty="0" smtClean="0"/>
              <a:t>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79892" y="1512794"/>
            <a:ext cx="11358002" cy="4879040"/>
          </a:xfrm>
        </p:spPr>
        <p:txBody>
          <a:bodyPr/>
          <a:lstStyle/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New SIDs</a:t>
            </a:r>
          </a:p>
          <a:p>
            <a:pPr lvl="2"/>
            <a:r>
              <a:rPr lang="en-IN" altLang="fr-FR" b="1" dirty="0" err="1" smtClean="0"/>
              <a:t>FS_eUASAPP</a:t>
            </a:r>
            <a:r>
              <a:rPr lang="en-IN" altLang="fr-FR" b="1" dirty="0" smtClean="0"/>
              <a:t> - </a:t>
            </a:r>
            <a:r>
              <a:rPr lang="en-GB" dirty="0" smtClean="0"/>
              <a:t>New SID on </a:t>
            </a:r>
            <a:r>
              <a:rPr lang="en-IN" dirty="0" smtClean="0"/>
              <a:t>enhanced </a:t>
            </a:r>
            <a:r>
              <a:rPr lang="en-IN" dirty="0"/>
              <a:t>architecture for UAS </a:t>
            </a:r>
            <a:r>
              <a:rPr lang="en-IN" dirty="0" smtClean="0"/>
              <a:t>Applications</a:t>
            </a:r>
            <a:r>
              <a:rPr lang="en-GB" dirty="0" smtClean="0"/>
              <a:t> </a:t>
            </a:r>
            <a:r>
              <a:rPr lang="en-IN" altLang="fr-FR" dirty="0" smtClean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SP-210954</a:t>
            </a:r>
            <a:endParaRPr lang="en-IN" altLang="fr-FR" b="1" dirty="0" smtClean="0"/>
          </a:p>
          <a:p>
            <a:pPr lvl="2"/>
            <a:r>
              <a:rPr lang="en-GB" b="1" dirty="0" smtClean="0"/>
              <a:t>FS_SEALDD</a:t>
            </a:r>
            <a:r>
              <a:rPr lang="en-GB" dirty="0" smtClean="0"/>
              <a:t> </a:t>
            </a:r>
            <a:r>
              <a:rPr lang="en-GB" dirty="0"/>
              <a:t>- New SID </a:t>
            </a:r>
            <a:r>
              <a:rPr lang="en-IN" dirty="0" smtClean="0"/>
              <a:t>on </a:t>
            </a:r>
            <a:r>
              <a:rPr lang="en-IN" dirty="0"/>
              <a:t>SEAL data delivery enabler for vertical </a:t>
            </a:r>
            <a:r>
              <a:rPr lang="en-IN" dirty="0" smtClean="0"/>
              <a:t>applications</a:t>
            </a:r>
            <a:r>
              <a:rPr lang="en-GB" dirty="0" smtClean="0"/>
              <a:t> </a:t>
            </a:r>
            <a:r>
              <a:rPr lang="en-GB" dirty="0"/>
              <a:t>for approval in </a:t>
            </a:r>
            <a:br>
              <a:rPr lang="en-GB" dirty="0"/>
            </a:br>
            <a:r>
              <a:rPr lang="en-IN" altLang="fr-FR" dirty="0" smtClean="0">
                <a:solidFill>
                  <a:srgbClr val="0000FF"/>
                </a:solidFill>
              </a:rPr>
              <a:t>SP-210955</a:t>
            </a:r>
            <a:endParaRPr lang="en-GB" b="1" dirty="0" smtClean="0"/>
          </a:p>
          <a:p>
            <a:pPr lvl="2"/>
            <a:r>
              <a:rPr lang="en-GB" b="1" dirty="0" smtClean="0"/>
              <a:t>FS_eV2XAPP2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SID </a:t>
            </a:r>
            <a:r>
              <a:rPr lang="en-IN" dirty="0"/>
              <a:t>on enhancements to application layer support for V2X services; Phase 2</a:t>
            </a:r>
            <a:r>
              <a:rPr lang="en-IN" altLang="fr-FR" dirty="0" smtClean="0"/>
              <a:t>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SP-210956</a:t>
            </a:r>
          </a:p>
          <a:p>
            <a:pPr lvl="1"/>
            <a:r>
              <a:rPr lang="en-US" altLang="en-US" sz="2000" dirty="0"/>
              <a:t>New </a:t>
            </a:r>
            <a:r>
              <a:rPr lang="en-US" altLang="en-US" sz="2000" dirty="0" smtClean="0"/>
              <a:t>WIDs</a:t>
            </a:r>
            <a:endParaRPr lang="en-US" altLang="en-US" sz="2000" dirty="0"/>
          </a:p>
          <a:p>
            <a:pPr lvl="2"/>
            <a:r>
              <a:rPr lang="en-IN" b="1" dirty="0" smtClean="0"/>
              <a:t>FFAPP</a:t>
            </a:r>
            <a:r>
              <a:rPr lang="en-IN" dirty="0" smtClean="0"/>
              <a:t> – New WID on Application </a:t>
            </a:r>
            <a:r>
              <a:rPr lang="en-IN" dirty="0"/>
              <a:t>layer support for Factories of the Future (FF</a:t>
            </a:r>
            <a:r>
              <a:rPr lang="en-IN" dirty="0" smtClean="0"/>
              <a:t>) </a:t>
            </a:r>
            <a:r>
              <a:rPr lang="en-IN" altLang="fr-FR" dirty="0"/>
              <a:t>for approval in </a:t>
            </a:r>
            <a:r>
              <a:rPr lang="en-IN" altLang="fr-FR" dirty="0" smtClean="0"/>
              <a:t/>
            </a:r>
            <a:br>
              <a:rPr lang="en-IN" altLang="fr-FR" dirty="0" smtClean="0"/>
            </a:br>
            <a:r>
              <a:rPr lang="en-IN" altLang="fr-FR" dirty="0" smtClean="0">
                <a:solidFill>
                  <a:srgbClr val="0000FF"/>
                </a:solidFill>
              </a:rPr>
              <a:t>SP-210957</a:t>
            </a:r>
            <a:endParaRPr lang="en-GB" b="1" dirty="0" smtClean="0"/>
          </a:p>
          <a:p>
            <a:pPr lvl="2"/>
            <a:r>
              <a:rPr lang="en-GB" b="1" dirty="0" smtClean="0"/>
              <a:t>MCOver5MBS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</a:t>
            </a:r>
            <a:r>
              <a:rPr lang="en-GB" dirty="0" smtClean="0"/>
              <a:t>WID on </a:t>
            </a:r>
            <a:r>
              <a:rPr lang="en-IN" dirty="0"/>
              <a:t>Mission Critical Services over </a:t>
            </a:r>
            <a:r>
              <a:rPr lang="en-IN" dirty="0" smtClean="0"/>
              <a:t>5MBS</a:t>
            </a:r>
            <a:r>
              <a:rPr lang="en-IN" altLang="fr-FR" dirty="0" smtClean="0"/>
              <a:t>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SP-210958</a:t>
            </a:r>
          </a:p>
          <a:p>
            <a:pPr lvl="2"/>
            <a:r>
              <a:rPr lang="en-GB" b="1" dirty="0" smtClean="0"/>
              <a:t>MCGWUE – </a:t>
            </a:r>
            <a:r>
              <a:rPr lang="en-GB" dirty="0" smtClean="0"/>
              <a:t>New WID on </a:t>
            </a:r>
            <a:r>
              <a:rPr lang="en-IN" dirty="0"/>
              <a:t>Gateway UE function for Mission Critical </a:t>
            </a:r>
            <a:r>
              <a:rPr lang="en-IN" dirty="0" smtClean="0"/>
              <a:t>Communication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SP-210959</a:t>
            </a:r>
            <a:endParaRPr lang="en-IN" altLang="fr-FR" dirty="0">
              <a:solidFill>
                <a:srgbClr val="0000FF"/>
              </a:solidFill>
            </a:endParaRPr>
          </a:p>
          <a:p>
            <a:pPr lvl="1"/>
            <a:r>
              <a:rPr lang="en-IN" altLang="fr-FR" sz="2000" dirty="0" smtClean="0"/>
              <a:t>WI Exception Sheet</a:t>
            </a:r>
          </a:p>
          <a:p>
            <a:pPr lvl="2"/>
            <a:r>
              <a:rPr lang="en-IN" altLang="fr-FR" dirty="0" smtClean="0"/>
              <a:t>5GMARCH –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SP-210967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9193213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</a:t>
            </a:r>
            <a:r>
              <a:rPr lang="en-GB" dirty="0" smtClean="0"/>
              <a:t>Chair: </a:t>
            </a:r>
            <a:endParaRPr lang="en-GB" dirty="0"/>
          </a:p>
          <a:p>
            <a:pPr lvl="1">
              <a:defRPr/>
            </a:pPr>
            <a:r>
              <a:rPr lang="en-GB" dirty="0"/>
              <a:t>Mr. Suresh </a:t>
            </a:r>
            <a:r>
              <a:rPr lang="en-GB" dirty="0" err="1"/>
              <a:t>Chitturi</a:t>
            </a:r>
            <a:r>
              <a:rPr lang="en-GB" dirty="0"/>
              <a:t>	Samsung Electronics Co. Ltd / TTA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</a:t>
            </a:r>
            <a:r>
              <a:rPr lang="en-GB" dirty="0" smtClean="0"/>
              <a:t>Vice-chairs: </a:t>
            </a:r>
            <a:endParaRPr lang="en-GB" dirty="0"/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/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/>
              <a:t>3</a:t>
            </a:r>
            <a:endParaRPr lang="en-GB" baseline="30000" dirty="0" smtClean="0"/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2020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 smtClean="0"/>
              <a:t>Re-elected by acclamation in </a:t>
            </a:r>
            <a:r>
              <a:rPr lang="en-GB" sz="1800" dirty="0"/>
              <a:t>April 2021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Re-elected by acclamation in April 2021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Q3/2021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634" y="1510007"/>
            <a:ext cx="10912847" cy="4854934"/>
          </a:xfrm>
        </p:spPr>
        <p:txBody>
          <a:bodyPr/>
          <a:lstStyle/>
          <a:p>
            <a:r>
              <a:rPr lang="en-US" altLang="en-US" sz="2000" dirty="0" smtClean="0"/>
              <a:t>Two e-meetings in Q3/2021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SA6#44-e, 12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20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July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SA6#45-e, 25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Aug – 03</a:t>
            </a:r>
            <a:r>
              <a:rPr lang="en-US" altLang="en-US" sz="1800" b="1" baseline="30000" dirty="0" smtClean="0"/>
              <a:t>rd</a:t>
            </a:r>
            <a:r>
              <a:rPr lang="en-US" altLang="en-US" sz="1800" b="1" dirty="0" smtClean="0"/>
              <a:t> Sep</a:t>
            </a:r>
            <a:endParaRPr lang="en-US" altLang="en-US" sz="1800" dirty="0" smtClean="0"/>
          </a:p>
          <a:p>
            <a:r>
              <a:rPr lang="en-US" altLang="en-US" sz="2000" dirty="0" smtClean="0"/>
              <a:t>Rel-17 activities</a:t>
            </a:r>
          </a:p>
          <a:p>
            <a:pPr lvl="1"/>
            <a:r>
              <a:rPr lang="en-US" altLang="en-US" sz="1800" dirty="0" smtClean="0"/>
              <a:t>8 Work-items declared 100%, EDGEAPP – 99% </a:t>
            </a:r>
          </a:p>
          <a:p>
            <a:pPr lvl="1"/>
            <a:r>
              <a:rPr lang="en-US" altLang="en-US" sz="1800" dirty="0" smtClean="0"/>
              <a:t>1 Exception sheet - 5GMARCH (90%), TS 23.554 sent for approval</a:t>
            </a:r>
          </a:p>
          <a:p>
            <a:pPr lvl="1"/>
            <a:r>
              <a:rPr lang="en-IN" altLang="ko-KR" sz="1800" dirty="0"/>
              <a:t>Technical vote held to resolve temporary group and user regroup procedures. </a:t>
            </a:r>
            <a:endParaRPr lang="en-IN" altLang="ko-KR" sz="1800" dirty="0" smtClean="0"/>
          </a:p>
          <a:p>
            <a:pPr lvl="2"/>
            <a:r>
              <a:rPr lang="en-IN" altLang="ko-KR" sz="1800" dirty="0" smtClean="0"/>
              <a:t>Result: Option </a:t>
            </a:r>
            <a:r>
              <a:rPr lang="en-IN" altLang="ko-KR" sz="1800" dirty="0"/>
              <a:t>A </a:t>
            </a:r>
            <a:r>
              <a:rPr lang="en-IN" altLang="ko-KR" sz="1800" dirty="0" smtClean="0"/>
              <a:t>(</a:t>
            </a:r>
            <a:r>
              <a:rPr lang="en-GB" sz="1800" dirty="0" smtClean="0"/>
              <a:t>S6-212024) </a:t>
            </a:r>
            <a:r>
              <a:rPr lang="en-IN" altLang="ko-KR" sz="1800" dirty="0" smtClean="0"/>
              <a:t>not in </a:t>
            </a:r>
            <a:r>
              <a:rPr lang="en-IN" altLang="ko-KR" sz="1800" dirty="0"/>
              <a:t>favour (25% - YES), Option B (</a:t>
            </a:r>
            <a:r>
              <a:rPr lang="en-GB" sz="1800" dirty="0"/>
              <a:t>S6-211761) </a:t>
            </a:r>
            <a:r>
              <a:rPr lang="en-IN" altLang="ko-KR" sz="1800" dirty="0"/>
              <a:t>in favour (77% - </a:t>
            </a:r>
            <a:r>
              <a:rPr lang="en-IN" altLang="ko-KR" sz="1800" dirty="0" smtClean="0"/>
              <a:t>YES)</a:t>
            </a:r>
            <a:endParaRPr lang="en-US" altLang="en-US" dirty="0" smtClean="0"/>
          </a:p>
          <a:p>
            <a:r>
              <a:rPr lang="en-US" altLang="en-US" sz="2000" dirty="0" smtClean="0"/>
              <a:t>Rel-18 activities (8+3+3+4+1 = 19)</a:t>
            </a:r>
          </a:p>
          <a:p>
            <a:pPr lvl="1"/>
            <a:r>
              <a:rPr lang="en-GB" sz="1800" dirty="0"/>
              <a:t>Steady progress on approved Rel-18 studies (8 items)</a:t>
            </a:r>
          </a:p>
          <a:p>
            <a:pPr lvl="1"/>
            <a:r>
              <a:rPr lang="en-GB" sz="1800" dirty="0"/>
              <a:t>3 new WIDs agreed – MCOver5MBS, MCGWUE, FFAPP</a:t>
            </a:r>
          </a:p>
          <a:p>
            <a:pPr lvl="1"/>
            <a:r>
              <a:rPr lang="en-GB" sz="1800" dirty="0"/>
              <a:t>3 new SIDs agreed – FS_SEALDD, </a:t>
            </a:r>
            <a:r>
              <a:rPr lang="en-GB" sz="1800" dirty="0" err="1"/>
              <a:t>FS_eUASAPP</a:t>
            </a:r>
            <a:r>
              <a:rPr lang="en-GB" sz="1800" dirty="0"/>
              <a:t>, FS_eV2XAPP2</a:t>
            </a:r>
          </a:p>
          <a:p>
            <a:pPr lvl="1"/>
            <a:r>
              <a:rPr lang="en-GB" sz="1800" dirty="0"/>
              <a:t>4 new proposed – FS_ADAES, FS_GRIDAPP, FS_SFCEDN, eSEAL2</a:t>
            </a:r>
          </a:p>
          <a:p>
            <a:pPr lvl="1"/>
            <a:r>
              <a:rPr lang="en-GB" sz="1800" dirty="0"/>
              <a:t>1 endorsed – FS_DIV (SA6#43-e</a:t>
            </a:r>
            <a:r>
              <a:rPr lang="en-GB" sz="1800" dirty="0" smtClean="0"/>
              <a:t>)</a:t>
            </a:r>
          </a:p>
          <a:p>
            <a:pPr lvl="1"/>
            <a:r>
              <a:rPr lang="en-GB" sz="1800" u="sng" dirty="0" smtClean="0"/>
              <a:t>CAUTION</a:t>
            </a:r>
            <a:r>
              <a:rPr lang="en-GB" sz="1800" dirty="0" smtClean="0"/>
              <a:t>: </a:t>
            </a:r>
            <a:r>
              <a:rPr lang="en-GB" sz="1800" dirty="0"/>
              <a:t>Potential workload concerns exist, but it is not yet known whether this will result in prioritization.</a:t>
            </a:r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SA6#44-e	12-20 July 2021</a:t>
            </a:r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SA6#44-e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205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362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(~650 including DRAFT revisions)</a:t>
            </a:r>
          </a:p>
          <a:p>
            <a:pPr lvl="1"/>
            <a:r>
              <a:rPr lang="en-GB" altLang="fr-FR" sz="1800" dirty="0" smtClean="0"/>
              <a:t>85 CRs (including revisions)</a:t>
            </a:r>
          </a:p>
          <a:p>
            <a:pPr lvl="2"/>
            <a:r>
              <a:rPr lang="en-GB" altLang="fr-FR" sz="1600" dirty="0" smtClean="0"/>
              <a:t>32 agreed (</a:t>
            </a:r>
            <a:r>
              <a:rPr lang="en-GB" altLang="fr-FR" sz="1600" dirty="0"/>
              <a:t>2</a:t>
            </a:r>
            <a:r>
              <a:rPr lang="en-GB" altLang="fr-FR" sz="1600" dirty="0" smtClean="0"/>
              <a:t> for Rel-16, 30 for Rel-17), 2 endorsed, 11 postponed</a:t>
            </a:r>
          </a:p>
          <a:p>
            <a:pPr lvl="1"/>
            <a:r>
              <a:rPr lang="en-GB" altLang="fr-FR" sz="1800" dirty="0" smtClean="0"/>
              <a:t>230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99 approved, </a:t>
            </a:r>
            <a:r>
              <a:rPr lang="en-GB" altLang="fr-FR" sz="1600" dirty="0"/>
              <a:t>5</a:t>
            </a:r>
            <a:r>
              <a:rPr lang="en-GB" altLang="fr-FR" sz="1600" dirty="0" smtClean="0"/>
              <a:t> merged, 23 postponed</a:t>
            </a:r>
          </a:p>
          <a:p>
            <a:pPr lvl="1"/>
            <a:r>
              <a:rPr lang="en-GB" altLang="fr-FR" sz="1800" dirty="0" smtClean="0"/>
              <a:t>14 incoming LSs, 2 outgoing LSs</a:t>
            </a:r>
          </a:p>
          <a:p>
            <a:pPr lvl="1"/>
            <a:r>
              <a:rPr lang="en-GB" altLang="fr-FR" sz="1800" dirty="0" smtClean="0"/>
              <a:t>Time allocation: Rel-16: ~0%; Rel-17:~100%</a:t>
            </a:r>
          </a:p>
          <a:p>
            <a:r>
              <a:rPr lang="en-GB" altLang="fr-FR" sz="2000" b="1" dirty="0" smtClean="0"/>
              <a:t>Conference calls </a:t>
            </a:r>
            <a:r>
              <a:rPr lang="en-GB" altLang="fr-FR" sz="2000" b="1" smtClean="0"/>
              <a:t>(</a:t>
            </a:r>
            <a:r>
              <a:rPr lang="en-GB" altLang="fr-FR" sz="2000" b="1" smtClean="0"/>
              <a:t>pre-SA6#44-e</a:t>
            </a:r>
            <a:r>
              <a:rPr lang="en-GB" altLang="fr-FR" sz="2000" b="1" dirty="0" smtClean="0"/>
              <a:t>)</a:t>
            </a:r>
          </a:p>
          <a:p>
            <a:pPr lvl="1"/>
            <a:r>
              <a:rPr lang="en-GB" altLang="fr-FR" sz="1600" b="1" dirty="0"/>
              <a:t>3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(5GMARCH– </a:t>
            </a:r>
            <a:r>
              <a:rPr lang="en-GB" altLang="fr-FR" sz="1600" dirty="0"/>
              <a:t>1</a:t>
            </a:r>
            <a:r>
              <a:rPr lang="en-GB" altLang="fr-FR" sz="1600" dirty="0" smtClean="0"/>
              <a:t>, Future work – 1, MC – 1, MCX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47574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SA6#45-e	25 Aug – 03 Sep 2021</a:t>
            </a:r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</a:t>
            </a:r>
            <a:r>
              <a:rPr lang="en-GB" altLang="fr-FR" sz="1800" b="1" dirty="0"/>
              <a:t>formal conference calls, </a:t>
            </a:r>
            <a:r>
              <a:rPr lang="en-GB" altLang="fr-FR" sz="1800" b="1" dirty="0" smtClean="0"/>
              <a:t>9 </a:t>
            </a:r>
            <a:r>
              <a:rPr lang="en-GB" altLang="fr-FR" sz="1800" b="1" dirty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SA6#45-e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173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319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(~550 including DRAFT revisions)</a:t>
            </a:r>
          </a:p>
          <a:p>
            <a:pPr lvl="1"/>
            <a:r>
              <a:rPr lang="en-GB" altLang="fr-FR" sz="1800" dirty="0" smtClean="0"/>
              <a:t> 83 CRs (including revisions)</a:t>
            </a:r>
          </a:p>
          <a:p>
            <a:pPr lvl="2"/>
            <a:r>
              <a:rPr lang="en-GB" altLang="fr-FR" sz="1600" dirty="0" smtClean="0"/>
              <a:t>32 agreed (0 for Rel-16, 32 for Rel-17), 12 postponed</a:t>
            </a:r>
          </a:p>
          <a:p>
            <a:pPr lvl="1"/>
            <a:r>
              <a:rPr lang="en-GB" altLang="fr-FR" sz="1800" dirty="0" smtClean="0"/>
              <a:t>183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75 approved, </a:t>
            </a:r>
            <a:r>
              <a:rPr lang="en-GB" altLang="fr-FR" sz="1600" dirty="0"/>
              <a:t>7</a:t>
            </a:r>
            <a:r>
              <a:rPr lang="en-GB" altLang="fr-FR" sz="1600" dirty="0" smtClean="0"/>
              <a:t> merged, 19 postponed</a:t>
            </a:r>
          </a:p>
          <a:p>
            <a:pPr lvl="1"/>
            <a:r>
              <a:rPr lang="en-GB" altLang="fr-FR" sz="1800" dirty="0"/>
              <a:t>4</a:t>
            </a:r>
            <a:r>
              <a:rPr lang="en-GB" altLang="fr-FR" sz="1800" dirty="0" smtClean="0"/>
              <a:t> incoming LSs, 1 outgoing LSs</a:t>
            </a:r>
          </a:p>
          <a:p>
            <a:pPr lvl="1"/>
            <a:r>
              <a:rPr lang="en-GB" altLang="fr-FR" sz="1800" dirty="0" smtClean="0"/>
              <a:t>Time allocation: Rel-16: ~0%; Rel-17: ~100%</a:t>
            </a:r>
          </a:p>
          <a:p>
            <a:r>
              <a:rPr lang="en-GB" altLang="fr-FR" sz="2000" b="1" dirty="0" smtClean="0"/>
              <a:t>Conference calls (pre-SA6#45-e)</a:t>
            </a:r>
          </a:p>
          <a:p>
            <a:pPr lvl="1"/>
            <a:r>
              <a:rPr lang="en-GB" altLang="fr-FR" sz="1600" b="1" dirty="0"/>
              <a:t>4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(5GMARCH– 1, MCX – 1, Future work– 1, EDGEAPP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66200"/>
              </p:ext>
            </p:extLst>
          </p:nvPr>
        </p:nvGraphicFramePr>
        <p:xfrm>
          <a:off x="1415098" y="2166938"/>
          <a:ext cx="9489122" cy="368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09" name="Worksheet" r:id="rId3" imgW="9071699" imgH="5014117" progId="Excel.Sheet.8">
                  <p:embed/>
                </p:oleObj>
              </mc:Choice>
              <mc:Fallback>
                <p:oleObj name="Worksheet" r:id="rId3" imgW="9071699" imgH="5014117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5098" y="2166938"/>
                        <a:ext cx="9489122" cy="3684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2087880" y="1918153"/>
            <a:ext cx="2019299" cy="2821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107180" y="1917699"/>
            <a:ext cx="1824990" cy="2825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932171" y="1916997"/>
            <a:ext cx="1968818" cy="2825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900989" y="1919741"/>
            <a:ext cx="2808921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632802"/>
              </p:ext>
            </p:extLst>
          </p:nvPr>
        </p:nvGraphicFramePr>
        <p:xfrm>
          <a:off x="601133" y="2243138"/>
          <a:ext cx="10176934" cy="384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3" name="Worksheet" r:id="rId3" imgW="9090837" imgH="4598819" progId="Excel.Sheet.8">
                  <p:embed/>
                </p:oleObj>
              </mc:Choice>
              <mc:Fallback>
                <p:oleObj name="Worksheet" r:id="rId3" imgW="9090837" imgH="4598819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33" y="2243138"/>
                        <a:ext cx="10176934" cy="384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643891" y="1968257"/>
            <a:ext cx="1870710" cy="3177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514601" y="1967834"/>
            <a:ext cx="2222499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737100" y="1968257"/>
            <a:ext cx="2302933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040034" y="1967834"/>
            <a:ext cx="2836334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</a:t>
            </a:r>
            <a:r>
              <a:rPr lang="fr-FR" altLang="fr-FR" dirty="0"/>
              <a:t>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  <p:sp>
        <p:nvSpPr>
          <p:cNvPr id="14" name="Rectangle 13"/>
          <p:cNvSpPr/>
          <p:nvPr/>
        </p:nvSpPr>
        <p:spPr bwMode="auto">
          <a:xfrm>
            <a:off x="9876368" y="1967834"/>
            <a:ext cx="766236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1"/>
                </a:solidFill>
                <a:latin typeface="Arial" charset="0"/>
              </a:rPr>
              <a:t>Rel-18</a:t>
            </a:r>
            <a:endParaRPr lang="en-US" sz="105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3668639"/>
              </p:ext>
            </p:extLst>
          </p:nvPr>
        </p:nvGraphicFramePr>
        <p:xfrm>
          <a:off x="719231" y="1881382"/>
          <a:ext cx="10154958" cy="4074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19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23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1800" b="1" kern="1200" dirty="0" err="1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endParaRPr lang="fr-FR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SA6#47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February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SA6#48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04 – 08 April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– 20 May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SA6#49-BIS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June – 01 July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TBD (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Only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if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needed</a:t>
                      </a: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SA6#50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– 26 August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SA6#51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14 October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November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323750"/>
              </p:ext>
            </p:extLst>
          </p:nvPr>
        </p:nvGraphicFramePr>
        <p:xfrm>
          <a:off x="295273" y="1752602"/>
          <a:ext cx="11027151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39826"/>
                <a:gridCol w="1554425"/>
                <a:gridCol w="1178734"/>
                <a:gridCol w="1023761"/>
                <a:gridCol w="1136468"/>
                <a:gridCol w="1387707"/>
                <a:gridCol w="2106230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SA#93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SP-210963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SP-210962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98%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99%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SP-210961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/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2343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25063</TotalTime>
  <Words>1208</Words>
  <Application>Microsoft Office PowerPoint</Application>
  <PresentationFormat>Widescreen</PresentationFormat>
  <Paragraphs>415</Paragraphs>
  <Slides>19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맑은 고딕</vt:lpstr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SA#93-e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Ongoing Studies – 1/2</vt:lpstr>
      <vt:lpstr>Overview: Ongoing Studies – 2/2</vt:lpstr>
      <vt:lpstr>Overview: New Re1-18 Studies</vt:lpstr>
      <vt:lpstr>Overview: New Re1-18 Work-Items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2072</cp:revision>
  <dcterms:created xsi:type="dcterms:W3CDTF">2010-02-05T13:52:04Z</dcterms:created>
  <dcterms:modified xsi:type="dcterms:W3CDTF">2021-09-08T16:47:22Z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